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ore0.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metadata/core-properties" Target="docProps/core0.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0704513" cy="5791200"/>
  <p:notesSz cx="7559675" cy="106918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0" d="100"/>
          <a:sy n="130" d="100"/>
        </p:scale>
        <p:origin x="43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master-page238">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423720"/>
            <a:ext cx="9633240" cy="870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1436040"/>
            <a:ext cx="9633240" cy="30240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master-page75">
    <p:spTree>
      <p:nvGrpSpPr>
        <p:cNvPr id="1" name=""/>
        <p:cNvGrpSpPr/>
        <p:nvPr/>
      </p:nvGrpSpPr>
      <p:grpSpPr>
        <a:xfrm>
          <a:off x="0" y="0"/>
          <a:ext cx="0" cy="0"/>
          <a:chOff x="0" y="0"/>
          <a:chExt cx="0" cy="0"/>
        </a:xfrm>
      </p:grpSpPr>
      <p:sp>
        <p:nvSpPr>
          <p:cNvPr id="18" name="PlaceHolder 1"/>
          <p:cNvSpPr>
            <a:spLocks noGrp="1"/>
          </p:cNvSpPr>
          <p:nvPr>
            <p:ph type="title"/>
          </p:nvPr>
        </p:nvSpPr>
        <p:spPr>
          <a:xfrm>
            <a:off x="534960" y="423720"/>
            <a:ext cx="9633240" cy="870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9" name="PlaceHolder 2"/>
          <p:cNvSpPr>
            <a:spLocks noGrp="1"/>
          </p:cNvSpPr>
          <p:nvPr>
            <p:ph type="body"/>
          </p:nvPr>
        </p:nvSpPr>
        <p:spPr>
          <a:xfrm>
            <a:off x="534960" y="1436040"/>
            <a:ext cx="9633240" cy="30240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master-page112">
    <p:spTree>
      <p:nvGrpSpPr>
        <p:cNvPr id="1" name=""/>
        <p:cNvGrpSpPr/>
        <p:nvPr/>
      </p:nvGrpSpPr>
      <p:grpSpPr>
        <a:xfrm>
          <a:off x="0" y="0"/>
          <a:ext cx="0" cy="0"/>
          <a:chOff x="0" y="0"/>
          <a:chExt cx="0" cy="0"/>
        </a:xfrm>
      </p:grpSpPr>
      <p:sp>
        <p:nvSpPr>
          <p:cNvPr id="20" name="PlaceHolder 1"/>
          <p:cNvSpPr>
            <a:spLocks noGrp="1"/>
          </p:cNvSpPr>
          <p:nvPr>
            <p:ph type="title"/>
          </p:nvPr>
        </p:nvSpPr>
        <p:spPr>
          <a:xfrm>
            <a:off x="534960" y="423720"/>
            <a:ext cx="9633240" cy="870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1" name="PlaceHolder 2"/>
          <p:cNvSpPr>
            <a:spLocks noGrp="1"/>
          </p:cNvSpPr>
          <p:nvPr>
            <p:ph type="body"/>
          </p:nvPr>
        </p:nvSpPr>
        <p:spPr>
          <a:xfrm>
            <a:off x="534960" y="1436040"/>
            <a:ext cx="9633240" cy="30240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master-page123">
    <p:spTree>
      <p:nvGrpSpPr>
        <p:cNvPr id="1" name=""/>
        <p:cNvGrpSpPr/>
        <p:nvPr/>
      </p:nvGrpSpPr>
      <p:grpSpPr>
        <a:xfrm>
          <a:off x="0" y="0"/>
          <a:ext cx="0" cy="0"/>
          <a:chOff x="0" y="0"/>
          <a:chExt cx="0" cy="0"/>
        </a:xfrm>
      </p:grpSpPr>
      <p:sp>
        <p:nvSpPr>
          <p:cNvPr id="22" name="PlaceHolder 1"/>
          <p:cNvSpPr>
            <a:spLocks noGrp="1"/>
          </p:cNvSpPr>
          <p:nvPr>
            <p:ph type="title"/>
          </p:nvPr>
        </p:nvSpPr>
        <p:spPr>
          <a:xfrm>
            <a:off x="534960" y="423720"/>
            <a:ext cx="9633240" cy="870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3" name="PlaceHolder 2"/>
          <p:cNvSpPr>
            <a:spLocks noGrp="1"/>
          </p:cNvSpPr>
          <p:nvPr>
            <p:ph type="body"/>
          </p:nvPr>
        </p:nvSpPr>
        <p:spPr>
          <a:xfrm>
            <a:off x="534960" y="1436040"/>
            <a:ext cx="9633240" cy="30240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master-page225">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423720"/>
            <a:ext cx="9633240" cy="870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1436040"/>
            <a:ext cx="9633240" cy="30240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master-page202">
    <p:spTree>
      <p:nvGrpSpPr>
        <p:cNvPr id="1" name=""/>
        <p:cNvGrpSpPr/>
        <p:nvPr/>
      </p:nvGrpSpPr>
      <p:grpSpPr>
        <a:xfrm>
          <a:off x="0" y="0"/>
          <a:ext cx="0" cy="0"/>
          <a:chOff x="0" y="0"/>
          <a:chExt cx="0" cy="0"/>
        </a:xfrm>
      </p:grpSpPr>
      <p:sp>
        <p:nvSpPr>
          <p:cNvPr id="4" name="PlaceHolder 1"/>
          <p:cNvSpPr>
            <a:spLocks noGrp="1"/>
          </p:cNvSpPr>
          <p:nvPr>
            <p:ph type="title"/>
          </p:nvPr>
        </p:nvSpPr>
        <p:spPr>
          <a:xfrm>
            <a:off x="534960" y="423720"/>
            <a:ext cx="9633240" cy="870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5" name="PlaceHolder 2"/>
          <p:cNvSpPr>
            <a:spLocks noGrp="1"/>
          </p:cNvSpPr>
          <p:nvPr>
            <p:ph type="body"/>
          </p:nvPr>
        </p:nvSpPr>
        <p:spPr>
          <a:xfrm>
            <a:off x="534960" y="1436040"/>
            <a:ext cx="9633240" cy="30240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master-page171">
    <p:spTree>
      <p:nvGrpSpPr>
        <p:cNvPr id="1" name=""/>
        <p:cNvGrpSpPr/>
        <p:nvPr/>
      </p:nvGrpSpPr>
      <p:grpSpPr>
        <a:xfrm>
          <a:off x="0" y="0"/>
          <a:ext cx="0" cy="0"/>
          <a:chOff x="0" y="0"/>
          <a:chExt cx="0" cy="0"/>
        </a:xfrm>
      </p:grpSpPr>
      <p:sp>
        <p:nvSpPr>
          <p:cNvPr id="6" name="PlaceHolder 1"/>
          <p:cNvSpPr>
            <a:spLocks noGrp="1"/>
          </p:cNvSpPr>
          <p:nvPr>
            <p:ph type="title"/>
          </p:nvPr>
        </p:nvSpPr>
        <p:spPr>
          <a:xfrm>
            <a:off x="534960" y="423720"/>
            <a:ext cx="9633240" cy="870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7" name="PlaceHolder 2"/>
          <p:cNvSpPr>
            <a:spLocks noGrp="1"/>
          </p:cNvSpPr>
          <p:nvPr>
            <p:ph type="body"/>
          </p:nvPr>
        </p:nvSpPr>
        <p:spPr>
          <a:xfrm>
            <a:off x="534960" y="1436040"/>
            <a:ext cx="9633240" cy="30240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master-page166">
    <p:spTree>
      <p:nvGrpSpPr>
        <p:cNvPr id="1" name=""/>
        <p:cNvGrpSpPr/>
        <p:nvPr/>
      </p:nvGrpSpPr>
      <p:grpSpPr>
        <a:xfrm>
          <a:off x="0" y="0"/>
          <a:ext cx="0" cy="0"/>
          <a:chOff x="0" y="0"/>
          <a:chExt cx="0" cy="0"/>
        </a:xfrm>
      </p:grpSpPr>
      <p:sp>
        <p:nvSpPr>
          <p:cNvPr id="8" name="PlaceHolder 1"/>
          <p:cNvSpPr>
            <a:spLocks noGrp="1"/>
          </p:cNvSpPr>
          <p:nvPr>
            <p:ph type="title"/>
          </p:nvPr>
        </p:nvSpPr>
        <p:spPr>
          <a:xfrm>
            <a:off x="534960" y="423720"/>
            <a:ext cx="9633240" cy="870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9" name="PlaceHolder 2"/>
          <p:cNvSpPr>
            <a:spLocks noGrp="1"/>
          </p:cNvSpPr>
          <p:nvPr>
            <p:ph type="body"/>
          </p:nvPr>
        </p:nvSpPr>
        <p:spPr>
          <a:xfrm>
            <a:off x="534960" y="1436040"/>
            <a:ext cx="9633240" cy="30240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master-page161">
    <p:spTree>
      <p:nvGrpSpPr>
        <p:cNvPr id="1" name=""/>
        <p:cNvGrpSpPr/>
        <p:nvPr/>
      </p:nvGrpSpPr>
      <p:grpSpPr>
        <a:xfrm>
          <a:off x="0" y="0"/>
          <a:ext cx="0" cy="0"/>
          <a:chOff x="0" y="0"/>
          <a:chExt cx="0" cy="0"/>
        </a:xfrm>
      </p:grpSpPr>
      <p:sp>
        <p:nvSpPr>
          <p:cNvPr id="10" name="PlaceHolder 1"/>
          <p:cNvSpPr>
            <a:spLocks noGrp="1"/>
          </p:cNvSpPr>
          <p:nvPr>
            <p:ph type="title"/>
          </p:nvPr>
        </p:nvSpPr>
        <p:spPr>
          <a:xfrm>
            <a:off x="534960" y="423720"/>
            <a:ext cx="9633240" cy="870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1" name="PlaceHolder 2"/>
          <p:cNvSpPr>
            <a:spLocks noGrp="1"/>
          </p:cNvSpPr>
          <p:nvPr>
            <p:ph type="body"/>
          </p:nvPr>
        </p:nvSpPr>
        <p:spPr>
          <a:xfrm>
            <a:off x="534960" y="1436040"/>
            <a:ext cx="9633240" cy="30240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master-page146">
    <p:spTree>
      <p:nvGrpSpPr>
        <p:cNvPr id="1" name=""/>
        <p:cNvGrpSpPr/>
        <p:nvPr/>
      </p:nvGrpSpPr>
      <p:grpSpPr>
        <a:xfrm>
          <a:off x="0" y="0"/>
          <a:ext cx="0" cy="0"/>
          <a:chOff x="0" y="0"/>
          <a:chExt cx="0" cy="0"/>
        </a:xfrm>
      </p:grpSpPr>
      <p:sp>
        <p:nvSpPr>
          <p:cNvPr id="12" name="PlaceHolder 1"/>
          <p:cNvSpPr>
            <a:spLocks noGrp="1"/>
          </p:cNvSpPr>
          <p:nvPr>
            <p:ph type="title"/>
          </p:nvPr>
        </p:nvSpPr>
        <p:spPr>
          <a:xfrm>
            <a:off x="534960" y="423720"/>
            <a:ext cx="9633240" cy="870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3" name="PlaceHolder 2"/>
          <p:cNvSpPr>
            <a:spLocks noGrp="1"/>
          </p:cNvSpPr>
          <p:nvPr>
            <p:ph type="body"/>
          </p:nvPr>
        </p:nvSpPr>
        <p:spPr>
          <a:xfrm>
            <a:off x="534960" y="1436040"/>
            <a:ext cx="9633240" cy="30240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master-page34">
    <p:spTree>
      <p:nvGrpSpPr>
        <p:cNvPr id="1" name=""/>
        <p:cNvGrpSpPr/>
        <p:nvPr/>
      </p:nvGrpSpPr>
      <p:grpSpPr>
        <a:xfrm>
          <a:off x="0" y="0"/>
          <a:ext cx="0" cy="0"/>
          <a:chOff x="0" y="0"/>
          <a:chExt cx="0" cy="0"/>
        </a:xfrm>
      </p:grpSpPr>
      <p:sp>
        <p:nvSpPr>
          <p:cNvPr id="14" name="PlaceHolder 1"/>
          <p:cNvSpPr>
            <a:spLocks noGrp="1"/>
          </p:cNvSpPr>
          <p:nvPr>
            <p:ph type="title"/>
          </p:nvPr>
        </p:nvSpPr>
        <p:spPr>
          <a:xfrm>
            <a:off x="534960" y="423720"/>
            <a:ext cx="9633240" cy="870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5" name="PlaceHolder 2"/>
          <p:cNvSpPr>
            <a:spLocks noGrp="1"/>
          </p:cNvSpPr>
          <p:nvPr>
            <p:ph type="body"/>
          </p:nvPr>
        </p:nvSpPr>
        <p:spPr>
          <a:xfrm>
            <a:off x="534960" y="1436040"/>
            <a:ext cx="9633240" cy="30240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master-page3">
    <p:spTree>
      <p:nvGrpSpPr>
        <p:cNvPr id="1" name=""/>
        <p:cNvGrpSpPr/>
        <p:nvPr/>
      </p:nvGrpSpPr>
      <p:grpSpPr>
        <a:xfrm>
          <a:off x="0" y="0"/>
          <a:ext cx="0" cy="0"/>
          <a:chOff x="0" y="0"/>
          <a:chExt cx="0" cy="0"/>
        </a:xfrm>
      </p:grpSpPr>
      <p:sp>
        <p:nvSpPr>
          <p:cNvPr id="16" name="PlaceHolder 1"/>
          <p:cNvSpPr>
            <a:spLocks noGrp="1"/>
          </p:cNvSpPr>
          <p:nvPr>
            <p:ph type="title"/>
          </p:nvPr>
        </p:nvSpPr>
        <p:spPr>
          <a:xfrm>
            <a:off x="534960" y="423720"/>
            <a:ext cx="9633240" cy="8704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7" name="PlaceHolder 2"/>
          <p:cNvSpPr>
            <a:spLocks noGrp="1"/>
          </p:cNvSpPr>
          <p:nvPr>
            <p:ph type="body"/>
          </p:nvPr>
        </p:nvSpPr>
        <p:spPr>
          <a:xfrm>
            <a:off x="534960" y="1436040"/>
            <a:ext cx="9633240" cy="302400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8.png"/><Relationship Id="rId7" Type="http://schemas.openxmlformats.org/officeDocument/2006/relationships/image" Target="../media/image81.png"/><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60.png"/><Relationship Id="rId9" Type="http://schemas.openxmlformats.org/officeDocument/2006/relationships/image" Target="../media/image83.png"/></Relationships>
</file>

<file path=ppt/slides/_rels/slide11.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6.png"/><Relationship Id="rId7" Type="http://schemas.openxmlformats.org/officeDocument/2006/relationships/image" Target="../media/image89.png"/><Relationship Id="rId2" Type="http://schemas.openxmlformats.org/officeDocument/2006/relationships/image" Target="../media/image27.png"/><Relationship Id="rId1" Type="http://schemas.openxmlformats.org/officeDocument/2006/relationships/slideLayout" Target="../slideLayouts/slideLayout11.xml"/><Relationship Id="rId6" Type="http://schemas.openxmlformats.org/officeDocument/2006/relationships/image" Target="../media/image88.png"/><Relationship Id="rId5" Type="http://schemas.openxmlformats.org/officeDocument/2006/relationships/image" Target="../media/image72.png"/><Relationship Id="rId4" Type="http://schemas.openxmlformats.org/officeDocument/2006/relationships/image" Target="../media/image87.png"/><Relationship Id="rId9" Type="http://schemas.openxmlformats.org/officeDocument/2006/relationships/image" Target="../media/image91.png"/></Relationships>
</file>

<file path=ppt/slides/_rels/slide12.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11.png"/><Relationship Id="rId7" Type="http://schemas.openxmlformats.org/officeDocument/2006/relationships/image" Target="../media/image94.png"/><Relationship Id="rId2" Type="http://schemas.openxmlformats.org/officeDocument/2006/relationships/image" Target="../media/image10.png"/><Relationship Id="rId1" Type="http://schemas.openxmlformats.org/officeDocument/2006/relationships/slideLayout" Target="../slideLayouts/slideLayout3.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png"/><Relationship Id="rId4" Type="http://schemas.openxmlformats.org/officeDocument/2006/relationships/image" Target="../media/image12.png"/><Relationship Id="rId9" Type="http://schemas.openxmlformats.org/officeDocument/2006/relationships/image" Target="../media/image96.png"/></Relationships>
</file>

<file path=ppt/slides/_rels/slide13.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52.png"/><Relationship Id="rId7" Type="http://schemas.openxmlformats.org/officeDocument/2006/relationships/image" Target="../media/image102.png"/><Relationship Id="rId2" Type="http://schemas.openxmlformats.org/officeDocument/2006/relationships/image" Target="../media/image99.png"/><Relationship Id="rId1" Type="http://schemas.openxmlformats.org/officeDocument/2006/relationships/slideLayout" Target="../slideLayouts/slideLayout2.xml"/><Relationship Id="rId6" Type="http://schemas.openxmlformats.org/officeDocument/2006/relationships/image" Target="../media/image101.png"/><Relationship Id="rId11" Type="http://schemas.openxmlformats.org/officeDocument/2006/relationships/image" Target="../media/image106.png"/><Relationship Id="rId5" Type="http://schemas.openxmlformats.org/officeDocument/2006/relationships/image" Target="../media/image88.png"/><Relationship Id="rId10" Type="http://schemas.openxmlformats.org/officeDocument/2006/relationships/image" Target="../media/image105.png"/><Relationship Id="rId4" Type="http://schemas.openxmlformats.org/officeDocument/2006/relationships/image" Target="../media/image100.png"/><Relationship Id="rId9" Type="http://schemas.openxmlformats.org/officeDocument/2006/relationships/image" Target="../media/image104.png"/></Relationships>
</file>

<file path=ppt/slides/_rels/slide14.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08.png"/><Relationship Id="rId7" Type="http://schemas.openxmlformats.org/officeDocument/2006/relationships/image" Target="../media/image50.png"/><Relationship Id="rId2" Type="http://schemas.openxmlformats.org/officeDocument/2006/relationships/image" Target="../media/image107.png"/><Relationship Id="rId1" Type="http://schemas.openxmlformats.org/officeDocument/2006/relationships/slideLayout" Target="../slideLayouts/slideLayout1.xml"/><Relationship Id="rId6" Type="http://schemas.openxmlformats.org/officeDocument/2006/relationships/image" Target="../media/image111.png"/><Relationship Id="rId5" Type="http://schemas.openxmlformats.org/officeDocument/2006/relationships/image" Target="../media/image110.png"/><Relationship Id="rId10" Type="http://schemas.openxmlformats.org/officeDocument/2006/relationships/image" Target="../media/image114.png"/><Relationship Id="rId4" Type="http://schemas.openxmlformats.org/officeDocument/2006/relationships/image" Target="../media/image109.png"/><Relationship Id="rId9" Type="http://schemas.openxmlformats.org/officeDocument/2006/relationships/image" Target="../media/image113.png"/></Relationships>
</file>

<file path=ppt/slides/_rels/slide15.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5.png"/><Relationship Id="rId3" Type="http://schemas.openxmlformats.org/officeDocument/2006/relationships/image" Target="../media/image115.png"/><Relationship Id="rId7" Type="http://schemas.openxmlformats.org/officeDocument/2006/relationships/image" Target="../media/image119.png"/><Relationship Id="rId12" Type="http://schemas.openxmlformats.org/officeDocument/2006/relationships/image" Target="../media/image124.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118.png"/><Relationship Id="rId11" Type="http://schemas.openxmlformats.org/officeDocument/2006/relationships/image" Target="../media/image123.png"/><Relationship Id="rId5" Type="http://schemas.openxmlformats.org/officeDocument/2006/relationships/image" Target="../media/image117.png"/><Relationship Id="rId10" Type="http://schemas.openxmlformats.org/officeDocument/2006/relationships/image" Target="../media/image122.png"/><Relationship Id="rId4" Type="http://schemas.openxmlformats.org/officeDocument/2006/relationships/image" Target="../media/image116.png"/><Relationship Id="rId9" Type="http://schemas.openxmlformats.org/officeDocument/2006/relationships/image" Target="../media/image121.png"/><Relationship Id="rId14" Type="http://schemas.openxmlformats.org/officeDocument/2006/relationships/image" Target="../media/image126.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image" Target="../media/image16.png"/><Relationship Id="rId1" Type="http://schemas.openxmlformats.org/officeDocument/2006/relationships/slideLayout" Target="../slideLayouts/slideLayout10.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image" Target="../media/image27.png"/><Relationship Id="rId1" Type="http://schemas.openxmlformats.org/officeDocument/2006/relationships/slideLayout" Target="../slideLayouts/slideLayout11.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3.png"/><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image" Target="../media/image33.png"/></Relationships>
</file>

<file path=ppt/slides/_rels/slide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png"/><Relationship Id="rId7"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s>
</file>

<file path=ppt/slides/_rels/slide7.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55.png"/><Relationship Id="rId11" Type="http://schemas.openxmlformats.org/officeDocument/2006/relationships/image" Target="../media/image59.png"/><Relationship Id="rId5" Type="http://schemas.openxmlformats.org/officeDocument/2006/relationships/image" Target="../media/image54.png"/><Relationship Id="rId10" Type="http://schemas.openxmlformats.org/officeDocument/2006/relationships/image" Target="../media/image43.png"/><Relationship Id="rId4" Type="http://schemas.openxmlformats.org/officeDocument/2006/relationships/image" Target="../media/image53.png"/><Relationship Id="rId9" Type="http://schemas.openxmlformats.org/officeDocument/2006/relationships/image" Target="../media/image58.png"/></Relationships>
</file>

<file path=ppt/slides/_rels/slide8.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68.png"/><Relationship Id="rId3" Type="http://schemas.openxmlformats.org/officeDocument/2006/relationships/image" Target="../media/image52.png"/><Relationship Id="rId7" Type="http://schemas.openxmlformats.org/officeDocument/2006/relationships/image" Target="../media/image63.png"/><Relationship Id="rId12" Type="http://schemas.openxmlformats.org/officeDocument/2006/relationships/image" Target="../media/image67.pn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image" Target="../media/image62.png"/><Relationship Id="rId11" Type="http://schemas.openxmlformats.org/officeDocument/2006/relationships/image" Target="../media/image66.png"/><Relationship Id="rId5" Type="http://schemas.openxmlformats.org/officeDocument/2006/relationships/image" Target="../media/image61.png"/><Relationship Id="rId10" Type="http://schemas.openxmlformats.org/officeDocument/2006/relationships/image" Target="../media/image65.png"/><Relationship Id="rId4" Type="http://schemas.openxmlformats.org/officeDocument/2006/relationships/image" Target="../media/image60.png"/><Relationship Id="rId9" Type="http://schemas.openxmlformats.org/officeDocument/2006/relationships/image" Target="../media/image64.png"/><Relationship Id="rId14" Type="http://schemas.openxmlformats.org/officeDocument/2006/relationships/image" Target="../media/image69.png"/></Relationships>
</file>

<file path=ppt/slides/_rels/slide9.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image" Target="../media/image1.png"/><Relationship Id="rId1" Type="http://schemas.openxmlformats.org/officeDocument/2006/relationships/slideLayout" Target="../slideLayouts/slideLayout4.xml"/><Relationship Id="rId6" Type="http://schemas.openxmlformats.org/officeDocument/2006/relationships/image" Target="../media/image73.png"/><Relationship Id="rId11" Type="http://schemas.openxmlformats.org/officeDocument/2006/relationships/image" Target="../media/image57.png"/><Relationship Id="rId5" Type="http://schemas.openxmlformats.org/officeDocument/2006/relationships/image" Target="../media/image72.png"/><Relationship Id="rId10" Type="http://schemas.openxmlformats.org/officeDocument/2006/relationships/image" Target="../media/image77.png"/><Relationship Id="rId4" Type="http://schemas.openxmlformats.org/officeDocument/2006/relationships/image" Target="../media/image71.png"/><Relationship Id="rId9" Type="http://schemas.openxmlformats.org/officeDocument/2006/relationships/image" Target="../media/image7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p:nvPr/>
        </p:nvPicPr>
        <p:blipFill>
          <a:blip r:embed="rId2"/>
          <a:stretch/>
        </p:blipFill>
        <p:spPr>
          <a:xfrm>
            <a:off x="0" y="0"/>
            <a:ext cx="10696320" cy="6016320"/>
          </a:xfrm>
          <a:prstGeom prst="rect">
            <a:avLst/>
          </a:prstGeom>
          <a:noFill/>
          <a:ln w="0">
            <a:noFill/>
          </a:ln>
        </p:spPr>
      </p:pic>
      <p:pic>
        <p:nvPicPr>
          <p:cNvPr id="25" name="图片 24"/>
          <p:cNvPicPr/>
          <p:nvPr/>
        </p:nvPicPr>
        <p:blipFill>
          <a:blip r:embed="rId3"/>
          <a:stretch/>
        </p:blipFill>
        <p:spPr>
          <a:xfrm>
            <a:off x="-835560" y="-417960"/>
            <a:ext cx="2506680" cy="2506680"/>
          </a:xfrm>
          <a:prstGeom prst="rect">
            <a:avLst/>
          </a:prstGeom>
          <a:noFill/>
          <a:ln w="0">
            <a:noFill/>
          </a:ln>
        </p:spPr>
      </p:pic>
      <p:pic>
        <p:nvPicPr>
          <p:cNvPr id="26" name="图片 25"/>
          <p:cNvPicPr/>
          <p:nvPr/>
        </p:nvPicPr>
        <p:blipFill>
          <a:blip r:embed="rId4"/>
          <a:stretch/>
        </p:blipFill>
        <p:spPr>
          <a:xfrm>
            <a:off x="8189640" y="3927600"/>
            <a:ext cx="1671120" cy="1671120"/>
          </a:xfrm>
          <a:prstGeom prst="rect">
            <a:avLst/>
          </a:prstGeom>
          <a:noFill/>
          <a:ln w="0">
            <a:noFill/>
          </a:ln>
        </p:spPr>
      </p:pic>
      <p:pic>
        <p:nvPicPr>
          <p:cNvPr id="27" name="图片 26"/>
          <p:cNvPicPr/>
          <p:nvPr/>
        </p:nvPicPr>
        <p:blipFill>
          <a:blip r:embed="rId5"/>
          <a:stretch/>
        </p:blipFill>
        <p:spPr>
          <a:xfrm>
            <a:off x="1671480" y="4178520"/>
            <a:ext cx="1253160" cy="1253160"/>
          </a:xfrm>
          <a:prstGeom prst="rect">
            <a:avLst/>
          </a:prstGeom>
          <a:noFill/>
          <a:ln w="0">
            <a:noFill/>
          </a:ln>
        </p:spPr>
      </p:pic>
      <p:sp>
        <p:nvSpPr>
          <p:cNvPr id="28" name="任意多边形 27"/>
          <p:cNvSpPr/>
          <p:nvPr/>
        </p:nvSpPr>
        <p:spPr>
          <a:xfrm>
            <a:off x="3342600" y="835560"/>
            <a:ext cx="25200" cy="1671480"/>
          </a:xfrm>
          <a:custGeom>
            <a:avLst/>
            <a:gdLst/>
            <a:ahLst/>
            <a:cxnLst/>
            <a:rect l="0" t="0" r="r" b="b"/>
            <a:pathLst>
              <a:path w="70" h="4643">
                <a:moveTo>
                  <a:pt x="0" y="0"/>
                </a:moveTo>
                <a:lnTo>
                  <a:pt x="70" y="0"/>
                </a:lnTo>
                <a:lnTo>
                  <a:pt x="70" y="4643"/>
                </a:lnTo>
                <a:lnTo>
                  <a:pt x="0" y="4643"/>
                </a:lnTo>
                <a:lnTo>
                  <a:pt x="0" y="0"/>
                </a:lnTo>
                <a:close/>
              </a:path>
            </a:pathLst>
          </a:custGeom>
          <a:solidFill>
            <a:srgbClr val="FF8C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9" name="任意多边形 28"/>
          <p:cNvSpPr/>
          <p:nvPr/>
        </p:nvSpPr>
        <p:spPr>
          <a:xfrm>
            <a:off x="6685200" y="2506680"/>
            <a:ext cx="25560" cy="2507400"/>
          </a:xfrm>
          <a:custGeom>
            <a:avLst/>
            <a:gdLst/>
            <a:ahLst/>
            <a:cxnLst/>
            <a:rect l="0" t="0" r="r" b="b"/>
            <a:pathLst>
              <a:path w="71" h="6965">
                <a:moveTo>
                  <a:pt x="0" y="0"/>
                </a:moveTo>
                <a:lnTo>
                  <a:pt x="71" y="0"/>
                </a:lnTo>
                <a:lnTo>
                  <a:pt x="71" y="6965"/>
                </a:lnTo>
                <a:lnTo>
                  <a:pt x="0" y="6965"/>
                </a:lnTo>
                <a:lnTo>
                  <a:pt x="0" y="0"/>
                </a:lnTo>
                <a:close/>
              </a:path>
            </a:pathLst>
          </a:custGeom>
          <a:solidFill>
            <a:srgbClr val="FF8C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0" name="任意多边形 29"/>
          <p:cNvSpPr/>
          <p:nvPr/>
        </p:nvSpPr>
        <p:spPr>
          <a:xfrm>
            <a:off x="2506680" y="4178160"/>
            <a:ext cx="25560" cy="2089440"/>
          </a:xfrm>
          <a:custGeom>
            <a:avLst/>
            <a:gdLst/>
            <a:ahLst/>
            <a:cxnLst/>
            <a:rect l="0" t="0" r="r" b="b"/>
            <a:pathLst>
              <a:path w="71" h="5804">
                <a:moveTo>
                  <a:pt x="0" y="0"/>
                </a:moveTo>
                <a:lnTo>
                  <a:pt x="71" y="0"/>
                </a:lnTo>
                <a:lnTo>
                  <a:pt x="71" y="5804"/>
                </a:lnTo>
                <a:lnTo>
                  <a:pt x="0" y="5804"/>
                </a:lnTo>
                <a:lnTo>
                  <a:pt x="0" y="0"/>
                </a:lnTo>
                <a:close/>
              </a:path>
            </a:pathLst>
          </a:custGeom>
          <a:solidFill>
            <a:srgbClr val="FF8C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1" name="图片 30"/>
          <p:cNvPicPr/>
          <p:nvPr/>
        </p:nvPicPr>
        <p:blipFill>
          <a:blip r:embed="rId6"/>
          <a:stretch/>
        </p:blipFill>
        <p:spPr>
          <a:xfrm>
            <a:off x="0" y="5983560"/>
            <a:ext cx="10696320" cy="33120"/>
          </a:xfrm>
          <a:prstGeom prst="rect">
            <a:avLst/>
          </a:prstGeom>
          <a:noFill/>
          <a:ln w="0">
            <a:noFill/>
          </a:ln>
        </p:spPr>
      </p:pic>
      <p:pic>
        <p:nvPicPr>
          <p:cNvPr id="32" name="图片 31"/>
          <p:cNvPicPr/>
          <p:nvPr/>
        </p:nvPicPr>
        <p:blipFill>
          <a:blip r:embed="rId7"/>
          <a:stretch/>
        </p:blipFill>
        <p:spPr>
          <a:xfrm>
            <a:off x="4370400" y="1905480"/>
            <a:ext cx="501120" cy="400680"/>
          </a:xfrm>
          <a:prstGeom prst="rect">
            <a:avLst/>
          </a:prstGeom>
          <a:noFill/>
          <a:ln w="0">
            <a:noFill/>
          </a:ln>
        </p:spPr>
      </p:pic>
      <p:pic>
        <p:nvPicPr>
          <p:cNvPr id="33" name="图片 32"/>
          <p:cNvPicPr/>
          <p:nvPr/>
        </p:nvPicPr>
        <p:blipFill>
          <a:blip r:embed="rId8"/>
          <a:stretch/>
        </p:blipFill>
        <p:spPr>
          <a:xfrm>
            <a:off x="5047560" y="1905480"/>
            <a:ext cx="300600" cy="400680"/>
          </a:xfrm>
          <a:prstGeom prst="rect">
            <a:avLst/>
          </a:prstGeom>
          <a:noFill/>
          <a:ln w="0">
            <a:noFill/>
          </a:ln>
        </p:spPr>
      </p:pic>
      <p:sp>
        <p:nvSpPr>
          <p:cNvPr id="34" name="文本框 33"/>
          <p:cNvSpPr txBox="1"/>
          <p:nvPr/>
        </p:nvSpPr>
        <p:spPr>
          <a:xfrm>
            <a:off x="5008680" y="2132280"/>
            <a:ext cx="133200" cy="157320"/>
          </a:xfrm>
          <a:prstGeom prst="rect">
            <a:avLst/>
          </a:prstGeom>
          <a:noFill/>
          <a:ln w="0">
            <a:noFill/>
          </a:ln>
        </p:spPr>
        <p:txBody>
          <a:bodyPr wrap="none" lIns="0" tIns="0" rIns="0" bIns="0" anchor="t">
            <a:spAutoFit/>
          </a:bodyPr>
          <a:lstStyle/>
          <a:p>
            <a:r>
              <a:rPr lang="en-US" sz="1050" b="0" u="none" strike="noStrike">
                <a:solidFill>
                  <a:srgbClr val="000000"/>
                </a:solidFill>
                <a:effectLst/>
                <a:uFillTx/>
                <a:latin typeface="DejaVuSans"/>
                <a:ea typeface="DejaVuSans"/>
              </a:rPr>
              <a:t> </a:t>
            </a:r>
            <a:endParaRPr lang="en-US" sz="1050" b="0" u="none" strike="noStrike">
              <a:solidFill>
                <a:srgbClr val="000000"/>
              </a:solidFill>
              <a:effectLst/>
              <a:uFillTx/>
              <a:latin typeface="Times New Roman"/>
            </a:endParaRPr>
          </a:p>
        </p:txBody>
      </p:sp>
      <p:pic>
        <p:nvPicPr>
          <p:cNvPr id="35" name="图片 34"/>
          <p:cNvPicPr/>
          <p:nvPr/>
        </p:nvPicPr>
        <p:blipFill>
          <a:blip r:embed="rId9"/>
          <a:stretch/>
        </p:blipFill>
        <p:spPr>
          <a:xfrm>
            <a:off x="5532120" y="2039040"/>
            <a:ext cx="217080" cy="250200"/>
          </a:xfrm>
          <a:prstGeom prst="rect">
            <a:avLst/>
          </a:prstGeom>
          <a:noFill/>
          <a:ln w="0">
            <a:noFill/>
          </a:ln>
        </p:spPr>
      </p:pic>
      <p:sp>
        <p:nvSpPr>
          <p:cNvPr id="36" name="文本框 35"/>
          <p:cNvSpPr txBox="1"/>
          <p:nvPr/>
        </p:nvSpPr>
        <p:spPr>
          <a:xfrm>
            <a:off x="5352120" y="2132280"/>
            <a:ext cx="133200" cy="157320"/>
          </a:xfrm>
          <a:prstGeom prst="rect">
            <a:avLst/>
          </a:prstGeom>
          <a:noFill/>
          <a:ln w="0">
            <a:noFill/>
          </a:ln>
        </p:spPr>
        <p:txBody>
          <a:bodyPr wrap="none" lIns="0" tIns="0" rIns="0" bIns="0" anchor="t">
            <a:spAutoFit/>
          </a:bodyPr>
          <a:lstStyle/>
          <a:p>
            <a:r>
              <a:rPr lang="en-US" sz="1050" b="0" u="none" strike="noStrike">
                <a:solidFill>
                  <a:srgbClr val="000000"/>
                </a:solidFill>
                <a:effectLst/>
                <a:uFillTx/>
                <a:latin typeface="DejaVuSans"/>
                <a:ea typeface="DejaVuSans"/>
              </a:rPr>
              <a:t> </a:t>
            </a:r>
            <a:endParaRPr lang="en-US" sz="1050" b="0" u="none" strike="noStrike">
              <a:solidFill>
                <a:srgbClr val="000000"/>
              </a:solidFill>
              <a:effectLst/>
              <a:uFillTx/>
              <a:latin typeface="Times New Roman"/>
            </a:endParaRPr>
          </a:p>
        </p:txBody>
      </p:sp>
      <p:pic>
        <p:nvPicPr>
          <p:cNvPr id="37" name="图片 36"/>
          <p:cNvPicPr/>
          <p:nvPr/>
        </p:nvPicPr>
        <p:blipFill>
          <a:blip r:embed="rId10"/>
          <a:stretch/>
        </p:blipFill>
        <p:spPr>
          <a:xfrm>
            <a:off x="5924880" y="1905480"/>
            <a:ext cx="400680" cy="400680"/>
          </a:xfrm>
          <a:prstGeom prst="rect">
            <a:avLst/>
          </a:prstGeom>
          <a:noFill/>
          <a:ln w="0">
            <a:noFill/>
          </a:ln>
        </p:spPr>
      </p:pic>
      <p:sp>
        <p:nvSpPr>
          <p:cNvPr id="38" name="文本框 37"/>
          <p:cNvSpPr txBox="1"/>
          <p:nvPr/>
        </p:nvSpPr>
        <p:spPr>
          <a:xfrm>
            <a:off x="5879160" y="2132280"/>
            <a:ext cx="133200" cy="157320"/>
          </a:xfrm>
          <a:prstGeom prst="rect">
            <a:avLst/>
          </a:prstGeom>
          <a:noFill/>
          <a:ln w="0">
            <a:noFill/>
          </a:ln>
        </p:spPr>
        <p:txBody>
          <a:bodyPr wrap="none" lIns="0" tIns="0" rIns="0" bIns="0" anchor="t">
            <a:spAutoFit/>
          </a:bodyPr>
          <a:lstStyle/>
          <a:p>
            <a:r>
              <a:rPr lang="en-US" sz="1050" b="0" u="none" strike="noStrike">
                <a:solidFill>
                  <a:srgbClr val="000000"/>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39" name="文本框 38"/>
          <p:cNvSpPr txBox="1"/>
          <p:nvPr/>
        </p:nvSpPr>
        <p:spPr>
          <a:xfrm>
            <a:off x="1442160" y="2471760"/>
            <a:ext cx="7616160" cy="504720"/>
          </a:xfrm>
          <a:prstGeom prst="rect">
            <a:avLst/>
          </a:prstGeom>
          <a:noFill/>
          <a:ln w="0">
            <a:noFill/>
          </a:ln>
        </p:spPr>
        <p:txBody>
          <a:bodyPr wrap="none" lIns="0" tIns="0" rIns="0" bIns="0" anchor="t">
            <a:spAutoFit/>
          </a:bodyPr>
          <a:lstStyle/>
          <a:p>
            <a:r>
              <a:rPr lang="zh-CN" sz="3160" b="0" u="none" strike="noStrike">
                <a:solidFill>
                  <a:srgbClr val="FFFFFF"/>
                </a:solidFill>
                <a:effectLst/>
                <a:uFillTx/>
                <a:latin typeface="WenQuanYiZenHei"/>
                <a:ea typeface="WenQuanYiZenHei"/>
              </a:rPr>
              <a:t>生成模型在文本检索与上下文构建中的应用</a:t>
            </a:r>
            <a:endParaRPr lang="en-US" sz="3160" b="0" u="none" strike="noStrike">
              <a:solidFill>
                <a:srgbClr val="000000"/>
              </a:solidFill>
              <a:effectLst/>
              <a:uFillTx/>
              <a:latin typeface="Times New Roman"/>
            </a:endParaRPr>
          </a:p>
        </p:txBody>
      </p:sp>
      <p:sp>
        <p:nvSpPr>
          <p:cNvPr id="40" name="文本框 39"/>
          <p:cNvSpPr txBox="1"/>
          <p:nvPr/>
        </p:nvSpPr>
        <p:spPr>
          <a:xfrm>
            <a:off x="3009960" y="3131640"/>
            <a:ext cx="838800" cy="212400"/>
          </a:xfrm>
          <a:prstGeom prst="rect">
            <a:avLst/>
          </a:prstGeom>
          <a:noFill/>
          <a:ln w="0">
            <a:noFill/>
          </a:ln>
        </p:spPr>
        <p:txBody>
          <a:bodyPr wrap="none" lIns="0" tIns="0" rIns="0" bIns="0" anchor="t">
            <a:spAutoFit/>
          </a:bodyPr>
          <a:lstStyle/>
          <a:p>
            <a:r>
              <a:rPr lang="zh-CN" sz="1320" b="0" u="none" strike="noStrike">
                <a:solidFill>
                  <a:srgbClr val="93C5FD"/>
                </a:solidFill>
                <a:effectLst/>
                <a:uFillTx/>
                <a:latin typeface="WenQuanYiZenHei"/>
                <a:ea typeface="WenQuanYiZenHei"/>
              </a:rPr>
              <a:t>探索生成式</a:t>
            </a:r>
            <a:endParaRPr lang="en-US" sz="1320" b="0" u="none" strike="noStrike">
              <a:solidFill>
                <a:srgbClr val="000000"/>
              </a:solidFill>
              <a:effectLst/>
              <a:uFillTx/>
              <a:latin typeface="Times New Roman"/>
            </a:endParaRPr>
          </a:p>
        </p:txBody>
      </p:sp>
      <p:sp>
        <p:nvSpPr>
          <p:cNvPr id="41" name="文本框 40"/>
          <p:cNvSpPr txBox="1"/>
          <p:nvPr/>
        </p:nvSpPr>
        <p:spPr>
          <a:xfrm>
            <a:off x="3845880" y="3137400"/>
            <a:ext cx="166680" cy="195480"/>
          </a:xfrm>
          <a:prstGeom prst="rect">
            <a:avLst/>
          </a:prstGeom>
          <a:noFill/>
          <a:ln w="0">
            <a:noFill/>
          </a:ln>
        </p:spPr>
        <p:txBody>
          <a:bodyPr wrap="none" lIns="0" tIns="0" rIns="0" bIns="0" anchor="t">
            <a:spAutoFit/>
          </a:bodyPr>
          <a:lstStyle/>
          <a:p>
            <a:r>
              <a:rPr lang="en-US" sz="1320" b="0" u="none" strike="noStrike">
                <a:solidFill>
                  <a:srgbClr val="93C5FD"/>
                </a:solidFill>
                <a:effectLst/>
                <a:uFillTx/>
                <a:latin typeface="DejaVuSans"/>
                <a:ea typeface="DejaVuSans"/>
              </a:rPr>
              <a:t>AI</a:t>
            </a:r>
            <a:endParaRPr lang="en-US" sz="1320" b="0" u="none" strike="noStrike">
              <a:solidFill>
                <a:srgbClr val="000000"/>
              </a:solidFill>
              <a:effectLst/>
              <a:uFillTx/>
              <a:latin typeface="Times New Roman"/>
            </a:endParaRPr>
          </a:p>
        </p:txBody>
      </p:sp>
      <p:sp>
        <p:nvSpPr>
          <p:cNvPr id="42" name="文本框 41"/>
          <p:cNvSpPr txBox="1"/>
          <p:nvPr/>
        </p:nvSpPr>
        <p:spPr>
          <a:xfrm>
            <a:off x="4009320" y="3131640"/>
            <a:ext cx="3688920" cy="212400"/>
          </a:xfrm>
          <a:prstGeom prst="rect">
            <a:avLst/>
          </a:prstGeom>
          <a:noFill/>
          <a:ln w="0">
            <a:noFill/>
          </a:ln>
        </p:spPr>
        <p:txBody>
          <a:bodyPr wrap="none" lIns="0" tIns="0" rIns="0" bIns="0" anchor="t">
            <a:spAutoFit/>
          </a:bodyPr>
          <a:lstStyle/>
          <a:p>
            <a:r>
              <a:rPr lang="zh-CN" sz="1320" b="0" u="none" strike="noStrike">
                <a:solidFill>
                  <a:srgbClr val="93C5FD"/>
                </a:solidFill>
                <a:effectLst/>
                <a:uFillTx/>
                <a:latin typeface="WenQuanYiZenHei"/>
                <a:ea typeface="WenQuanYiZenHei"/>
              </a:rPr>
              <a:t>如何通过检索增强与上下文管理提升文本处理能力</a:t>
            </a:r>
            <a:endParaRPr lang="en-US" sz="1320" b="0" u="none" strike="noStrike">
              <a:solidFill>
                <a:srgbClr val="000000"/>
              </a:solidFill>
              <a:effectLst/>
              <a:uFillTx/>
              <a:latin typeface="Times New Roman"/>
            </a:endParaRPr>
          </a:p>
        </p:txBody>
      </p:sp>
      <p:sp>
        <p:nvSpPr>
          <p:cNvPr id="43" name="文本框 42"/>
          <p:cNvSpPr txBox="1"/>
          <p:nvPr/>
        </p:nvSpPr>
        <p:spPr>
          <a:xfrm>
            <a:off x="4175640" y="3908160"/>
            <a:ext cx="151560" cy="189360"/>
          </a:xfrm>
          <a:prstGeom prst="rect">
            <a:avLst/>
          </a:prstGeom>
          <a:noFill/>
          <a:ln w="0">
            <a:noFill/>
          </a:ln>
        </p:spPr>
        <p:txBody>
          <a:bodyPr wrap="none" lIns="0" tIns="0" rIns="0" bIns="0" anchor="t">
            <a:spAutoFit/>
          </a:bodyPr>
          <a:lstStyle/>
          <a:p>
            <a:r>
              <a:rPr lang="zh-CN" sz="1180" b="0" u="none" strike="noStrike">
                <a:solidFill>
                  <a:srgbClr val="D1D5DB"/>
                </a:solidFill>
                <a:effectLst/>
                <a:uFillTx/>
                <a:latin typeface="WenQuanYiZenHei"/>
                <a:ea typeface="WenQuanYiZenHei"/>
              </a:rPr>
              <a:t>第</a:t>
            </a:r>
            <a:endParaRPr lang="en-US" sz="1180" b="0" u="none" strike="noStrike">
              <a:solidFill>
                <a:srgbClr val="000000"/>
              </a:solidFill>
              <a:effectLst/>
              <a:uFillTx/>
              <a:latin typeface="Times New Roman"/>
            </a:endParaRPr>
          </a:p>
        </p:txBody>
      </p:sp>
      <p:sp>
        <p:nvSpPr>
          <p:cNvPr id="44" name="文本框 43"/>
          <p:cNvSpPr txBox="1"/>
          <p:nvPr/>
        </p:nvSpPr>
        <p:spPr>
          <a:xfrm>
            <a:off x="4326120" y="3913560"/>
            <a:ext cx="192600" cy="175680"/>
          </a:xfrm>
          <a:prstGeom prst="rect">
            <a:avLst/>
          </a:prstGeom>
          <a:noFill/>
          <a:ln w="0">
            <a:noFill/>
          </a:ln>
        </p:spPr>
        <p:txBody>
          <a:bodyPr wrap="none" lIns="0" tIns="0" rIns="0" bIns="0" anchor="t">
            <a:spAutoFit/>
          </a:bodyPr>
          <a:lstStyle/>
          <a:p>
            <a:r>
              <a:rPr lang="en-US" sz="1180" b="0" u="none" strike="noStrike" dirty="0">
                <a:solidFill>
                  <a:srgbClr val="D1D5DB"/>
                </a:solidFill>
                <a:effectLst/>
                <a:uFillTx/>
                <a:latin typeface="DejaVuSans"/>
                <a:ea typeface="DejaVuSans"/>
              </a:rPr>
              <a:t> 6 </a:t>
            </a:r>
            <a:endParaRPr lang="en-US" sz="1180" b="0" u="none" strike="noStrike" dirty="0">
              <a:solidFill>
                <a:srgbClr val="000000"/>
              </a:solidFill>
              <a:effectLst/>
              <a:uFillTx/>
              <a:latin typeface="Times New Roman"/>
            </a:endParaRPr>
          </a:p>
        </p:txBody>
      </p:sp>
      <p:sp>
        <p:nvSpPr>
          <p:cNvPr id="45" name="文本框 44"/>
          <p:cNvSpPr txBox="1"/>
          <p:nvPr/>
        </p:nvSpPr>
        <p:spPr>
          <a:xfrm>
            <a:off x="4517640" y="3908160"/>
            <a:ext cx="151560" cy="189360"/>
          </a:xfrm>
          <a:prstGeom prst="rect">
            <a:avLst/>
          </a:prstGeom>
          <a:noFill/>
          <a:ln w="0">
            <a:noFill/>
          </a:ln>
        </p:spPr>
        <p:txBody>
          <a:bodyPr wrap="none" lIns="0" tIns="0" rIns="0" bIns="0" anchor="t">
            <a:spAutoFit/>
          </a:bodyPr>
          <a:lstStyle/>
          <a:p>
            <a:r>
              <a:rPr lang="zh-CN" sz="1180" b="0" u="none" strike="noStrike">
                <a:solidFill>
                  <a:srgbClr val="D1D5DB"/>
                </a:solidFill>
                <a:effectLst/>
                <a:uFillTx/>
                <a:latin typeface="WenQuanYiZenHei"/>
                <a:ea typeface="WenQuanYiZenHei"/>
              </a:rPr>
              <a:t>章</a:t>
            </a:r>
            <a:endParaRPr lang="en-US" sz="1180" b="0" u="none" strike="noStrike">
              <a:solidFill>
                <a:srgbClr val="000000"/>
              </a:solidFill>
              <a:effectLst/>
              <a:uFillTx/>
              <a:latin typeface="Times New Roman"/>
            </a:endParaRPr>
          </a:p>
        </p:txBody>
      </p:sp>
      <p:sp>
        <p:nvSpPr>
          <p:cNvPr id="46" name="文本框 45"/>
          <p:cNvSpPr txBox="1"/>
          <p:nvPr/>
        </p:nvSpPr>
        <p:spPr>
          <a:xfrm>
            <a:off x="4667760" y="3913560"/>
            <a:ext cx="150120" cy="175680"/>
          </a:xfrm>
          <a:prstGeom prst="rect">
            <a:avLst/>
          </a:prstGeom>
          <a:noFill/>
          <a:ln w="0">
            <a:noFill/>
          </a:ln>
        </p:spPr>
        <p:txBody>
          <a:bodyPr wrap="none" lIns="0" tIns="0" rIns="0" bIns="0" anchor="t">
            <a:spAutoFit/>
          </a:bodyPr>
          <a:lstStyle/>
          <a:p>
            <a:r>
              <a:rPr lang="en-US" sz="1180" b="0" u="none" strike="noStrike">
                <a:solidFill>
                  <a:srgbClr val="D1D5DB"/>
                </a:solidFill>
                <a:effectLst/>
                <a:uFillTx/>
                <a:latin typeface="DejaVuSans"/>
                <a:ea typeface="DejaVuSans"/>
              </a:rPr>
              <a:t> </a:t>
            </a:r>
            <a:endParaRPr lang="en-US" sz="1180" b="0" u="none" strike="noStrike">
              <a:solidFill>
                <a:srgbClr val="000000"/>
              </a:solidFill>
              <a:effectLst/>
              <a:uFillTx/>
              <a:latin typeface="Times New Roman"/>
            </a:endParaRPr>
          </a:p>
        </p:txBody>
      </p:sp>
      <p:sp>
        <p:nvSpPr>
          <p:cNvPr id="47" name="文本框 46"/>
          <p:cNvSpPr txBox="1"/>
          <p:nvPr/>
        </p:nvSpPr>
        <p:spPr>
          <a:xfrm>
            <a:off x="4715640" y="3908160"/>
            <a:ext cx="1811160" cy="189360"/>
          </a:xfrm>
          <a:prstGeom prst="rect">
            <a:avLst/>
          </a:prstGeom>
          <a:noFill/>
          <a:ln w="0">
            <a:noFill/>
          </a:ln>
        </p:spPr>
        <p:txBody>
          <a:bodyPr wrap="none" lIns="0" tIns="0" rIns="0" bIns="0" anchor="t">
            <a:spAutoFit/>
          </a:bodyPr>
          <a:lstStyle/>
          <a:p>
            <a:r>
              <a:rPr lang="zh-CN" sz="1180" b="0" u="none" strike="noStrike" dirty="0">
                <a:solidFill>
                  <a:srgbClr val="D1D5DB"/>
                </a:solidFill>
                <a:effectLst/>
                <a:uFillTx/>
                <a:latin typeface="WenQuanYiZenHei"/>
                <a:ea typeface="WenQuanYiZenHei"/>
              </a:rPr>
              <a:t>文本检索增强与上下文构建</a:t>
            </a:r>
            <a:endParaRPr lang="en-US" sz="1180" b="0" u="none" strike="noStrike" dirty="0">
              <a:solidFill>
                <a:srgbClr val="000000"/>
              </a:solidFill>
              <a:effectLst/>
              <a:uFillTx/>
              <a:latin typeface="Times New Roman"/>
            </a:endParaRPr>
          </a:p>
        </p:txBody>
      </p:sp>
      <p:sp>
        <p:nvSpPr>
          <p:cNvPr id="2" name="文本框 1"/>
          <p:cNvSpPr txBox="1"/>
          <p:nvPr/>
        </p:nvSpPr>
        <p:spPr>
          <a:xfrm>
            <a:off x="1692121" y="1503054"/>
            <a:ext cx="1900034" cy="707886"/>
          </a:xfrm>
          <a:prstGeom prst="rect">
            <a:avLst/>
          </a:prstGeom>
          <a:noFill/>
        </p:spPr>
        <p:txBody>
          <a:bodyPr wrap="square" rtlCol="0">
            <a:spAutoFit/>
          </a:bodyPr>
          <a:lstStyle/>
          <a:p>
            <a:r>
              <a:rPr lang="zh-CN" altLang="en-US" sz="4000" dirty="0" smtClean="0">
                <a:solidFill>
                  <a:schemeClr val="bg1"/>
                </a:solidFill>
              </a:rPr>
              <a:t>第 </a:t>
            </a:r>
            <a:r>
              <a:rPr lang="en-US" altLang="zh-CN" sz="4000" dirty="0" smtClean="0">
                <a:solidFill>
                  <a:schemeClr val="bg1"/>
                </a:solidFill>
              </a:rPr>
              <a:t>6 </a:t>
            </a:r>
            <a:r>
              <a:rPr lang="zh-CN" altLang="en-US" sz="4000" dirty="0" smtClean="0">
                <a:solidFill>
                  <a:schemeClr val="bg1"/>
                </a:solidFill>
              </a:rPr>
              <a:t>章</a:t>
            </a:r>
            <a:endParaRPr lang="zh-CN" altLang="en-US" sz="40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6" name="图片 485"/>
          <p:cNvPicPr/>
          <p:nvPr/>
        </p:nvPicPr>
        <p:blipFill>
          <a:blip r:embed="rId2"/>
          <a:stretch/>
        </p:blipFill>
        <p:spPr>
          <a:xfrm>
            <a:off x="0" y="0"/>
            <a:ext cx="10696320" cy="6434280"/>
          </a:xfrm>
          <a:prstGeom prst="rect">
            <a:avLst/>
          </a:prstGeom>
          <a:noFill/>
          <a:ln w="0">
            <a:noFill/>
          </a:ln>
        </p:spPr>
      </p:pic>
      <p:sp>
        <p:nvSpPr>
          <p:cNvPr id="487" name="任意多边形 486"/>
          <p:cNvSpPr/>
          <p:nvPr/>
        </p:nvSpPr>
        <p:spPr>
          <a:xfrm>
            <a:off x="534600" y="668520"/>
            <a:ext cx="802800" cy="33480"/>
          </a:xfrm>
          <a:custGeom>
            <a:avLst/>
            <a:gdLst/>
            <a:ahLst/>
            <a:cxnLst/>
            <a:rect l="0" t="0" r="r" b="b"/>
            <a:pathLst>
              <a:path w="2230" h="93">
                <a:moveTo>
                  <a:pt x="0" y="0"/>
                </a:moveTo>
                <a:lnTo>
                  <a:pt x="2230" y="0"/>
                </a:lnTo>
                <a:lnTo>
                  <a:pt x="2230" y="93"/>
                </a:lnTo>
                <a:lnTo>
                  <a:pt x="0" y="93"/>
                </a:lnTo>
                <a:lnTo>
                  <a:pt x="0" y="0"/>
                </a:ln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88" name="文本框 487"/>
          <p:cNvSpPr txBox="1"/>
          <p:nvPr/>
        </p:nvSpPr>
        <p:spPr>
          <a:xfrm>
            <a:off x="534960" y="245160"/>
            <a:ext cx="21024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上下文优化技巧</a:t>
            </a:r>
            <a:endParaRPr lang="en-US" sz="2370" b="0" u="none" strike="noStrike">
              <a:solidFill>
                <a:srgbClr val="000000"/>
              </a:solidFill>
              <a:effectLst/>
              <a:uFillTx/>
              <a:latin typeface="Times New Roman"/>
            </a:endParaRPr>
          </a:p>
        </p:txBody>
      </p:sp>
      <p:sp>
        <p:nvSpPr>
          <p:cNvPr id="489" name="文本框 488"/>
          <p:cNvSpPr txBox="1"/>
          <p:nvPr/>
        </p:nvSpPr>
        <p:spPr>
          <a:xfrm>
            <a:off x="534960" y="6113520"/>
            <a:ext cx="135000" cy="169560"/>
          </a:xfrm>
          <a:prstGeom prst="rect">
            <a:avLst/>
          </a:prstGeom>
          <a:noFill/>
          <a:ln w="0">
            <a:noFill/>
          </a:ln>
        </p:spPr>
        <p:txBody>
          <a:bodyPr wrap="none" lIns="0" tIns="0" rIns="0" bIns="0" anchor="t">
            <a:spAutoFit/>
          </a:bodyPr>
          <a:lstStyle/>
          <a:p>
            <a:r>
              <a:rPr lang="zh-CN" sz="1050" b="0" u="none" strike="noStrike">
                <a:solidFill>
                  <a:srgbClr val="FF6900"/>
                </a:solidFill>
                <a:effectLst/>
                <a:uFillTx/>
                <a:latin typeface="WenQuanYiZenHei"/>
                <a:ea typeface="WenQuanYiZenHei"/>
              </a:rPr>
              <a:t>第</a:t>
            </a:r>
            <a:endParaRPr lang="en-US" sz="1050" b="0" u="none" strike="noStrike">
              <a:solidFill>
                <a:srgbClr val="000000"/>
              </a:solidFill>
              <a:effectLst/>
              <a:uFillTx/>
              <a:latin typeface="Times New Roman"/>
            </a:endParaRPr>
          </a:p>
        </p:txBody>
      </p:sp>
      <p:sp>
        <p:nvSpPr>
          <p:cNvPr id="490" name="文本框 489"/>
          <p:cNvSpPr txBox="1"/>
          <p:nvPr/>
        </p:nvSpPr>
        <p:spPr>
          <a:xfrm>
            <a:off x="668520" y="6118200"/>
            <a:ext cx="133200" cy="157320"/>
          </a:xfrm>
          <a:prstGeom prst="rect">
            <a:avLst/>
          </a:prstGeom>
          <a:noFill/>
          <a:ln w="0">
            <a:noFill/>
          </a:ln>
        </p:spPr>
        <p:txBody>
          <a:bodyPr wrap="none" lIns="0" tIns="0" rIns="0" bIns="0" anchor="t">
            <a:spAutoFit/>
          </a:bodyPr>
          <a:lstStyle/>
          <a:p>
            <a:r>
              <a:rPr lang="en-US" sz="1050" b="1" u="none" strike="noStrike">
                <a:solidFill>
                  <a:srgbClr val="FF6900"/>
                </a:solidFill>
                <a:effectLst/>
                <a:uFillTx/>
                <a:latin typeface="DejaVuSans"/>
                <a:ea typeface="DejaVuSans"/>
              </a:rPr>
              <a:t>6</a:t>
            </a:r>
            <a:endParaRPr lang="en-US" sz="1050" b="0" u="none" strike="noStrike">
              <a:solidFill>
                <a:srgbClr val="000000"/>
              </a:solidFill>
              <a:effectLst/>
              <a:uFillTx/>
              <a:latin typeface="Times New Roman"/>
            </a:endParaRPr>
          </a:p>
        </p:txBody>
      </p:sp>
      <p:sp>
        <p:nvSpPr>
          <p:cNvPr id="491" name="文本框 490"/>
          <p:cNvSpPr txBox="1"/>
          <p:nvPr/>
        </p:nvSpPr>
        <p:spPr>
          <a:xfrm>
            <a:off x="761400" y="6113520"/>
            <a:ext cx="135000" cy="169560"/>
          </a:xfrm>
          <a:prstGeom prst="rect">
            <a:avLst/>
          </a:prstGeom>
          <a:noFill/>
          <a:ln w="0">
            <a:noFill/>
          </a:ln>
        </p:spPr>
        <p:txBody>
          <a:bodyPr wrap="none" lIns="0" tIns="0" rIns="0" bIns="0" anchor="t">
            <a:spAutoFit/>
          </a:bodyPr>
          <a:lstStyle/>
          <a:p>
            <a:r>
              <a:rPr lang="zh-CN" sz="1050" b="0" u="none" strike="noStrike">
                <a:solidFill>
                  <a:srgbClr val="FF6900"/>
                </a:solidFill>
                <a:effectLst/>
                <a:uFillTx/>
                <a:latin typeface="WenQuanYiZenHei"/>
                <a:ea typeface="WenQuanYiZenHei"/>
              </a:rPr>
              <a:t>章</a:t>
            </a:r>
            <a:endParaRPr lang="en-US" sz="1050" b="0" u="none" strike="noStrike">
              <a:solidFill>
                <a:srgbClr val="000000"/>
              </a:solidFill>
              <a:effectLst/>
              <a:uFillTx/>
              <a:latin typeface="Times New Roman"/>
            </a:endParaRPr>
          </a:p>
        </p:txBody>
      </p:sp>
      <p:sp>
        <p:nvSpPr>
          <p:cNvPr id="492" name="文本框 491"/>
          <p:cNvSpPr txBox="1"/>
          <p:nvPr/>
        </p:nvSpPr>
        <p:spPr>
          <a:xfrm>
            <a:off x="895320" y="6118200"/>
            <a:ext cx="133200" cy="157320"/>
          </a:xfrm>
          <a:prstGeom prst="rect">
            <a:avLst/>
          </a:prstGeom>
          <a:noFill/>
          <a:ln w="0">
            <a:noFill/>
          </a:ln>
        </p:spPr>
        <p:txBody>
          <a:bodyPr wrap="none" lIns="0" tIns="0" rIns="0" bIns="0" anchor="t">
            <a:spAutoFit/>
          </a:bodyPr>
          <a:lstStyle/>
          <a:p>
            <a:r>
              <a:rPr lang="en-US" sz="1050" b="0" u="none" strike="noStrike">
                <a:solidFill>
                  <a:srgbClr val="93C5FD"/>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493" name="任意多边形 492"/>
          <p:cNvSpPr/>
          <p:nvPr/>
        </p:nvSpPr>
        <p:spPr>
          <a:xfrm>
            <a:off x="9693720" y="6100200"/>
            <a:ext cx="468360" cy="200880"/>
          </a:xfrm>
          <a:custGeom>
            <a:avLst/>
            <a:gdLst/>
            <a:ahLst/>
            <a:cxnLst/>
            <a:rect l="0" t="0" r="r" b="b"/>
            <a:pathLst>
              <a:path w="1301" h="558">
                <a:moveTo>
                  <a:pt x="0" y="280"/>
                </a:moveTo>
                <a:cubicBezTo>
                  <a:pt x="0" y="261"/>
                  <a:pt x="1" y="243"/>
                  <a:pt x="5" y="225"/>
                </a:cubicBezTo>
                <a:cubicBezTo>
                  <a:pt x="9" y="207"/>
                  <a:pt x="14" y="190"/>
                  <a:pt x="21" y="173"/>
                </a:cubicBezTo>
                <a:cubicBezTo>
                  <a:pt x="28" y="156"/>
                  <a:pt x="36" y="140"/>
                  <a:pt x="47" y="125"/>
                </a:cubicBezTo>
                <a:cubicBezTo>
                  <a:pt x="57" y="110"/>
                  <a:pt x="68" y="96"/>
                  <a:pt x="81" y="83"/>
                </a:cubicBezTo>
                <a:cubicBezTo>
                  <a:pt x="94" y="70"/>
                  <a:pt x="108" y="58"/>
                  <a:pt x="123" y="48"/>
                </a:cubicBezTo>
                <a:cubicBezTo>
                  <a:pt x="139" y="37"/>
                  <a:pt x="155" y="28"/>
                  <a:pt x="172" y="21"/>
                </a:cubicBezTo>
                <a:cubicBezTo>
                  <a:pt x="188" y="14"/>
                  <a:pt x="206" y="9"/>
                  <a:pt x="224" y="5"/>
                </a:cubicBezTo>
                <a:cubicBezTo>
                  <a:pt x="242" y="2"/>
                  <a:pt x="260" y="0"/>
                  <a:pt x="278" y="0"/>
                </a:cubicBezTo>
                <a:lnTo>
                  <a:pt x="1022" y="0"/>
                </a:lnTo>
                <a:cubicBezTo>
                  <a:pt x="1040" y="0"/>
                  <a:pt x="1058" y="2"/>
                  <a:pt x="1076" y="5"/>
                </a:cubicBezTo>
                <a:cubicBezTo>
                  <a:pt x="1094" y="9"/>
                  <a:pt x="1112" y="14"/>
                  <a:pt x="1129" y="21"/>
                </a:cubicBezTo>
                <a:cubicBezTo>
                  <a:pt x="1146" y="28"/>
                  <a:pt x="1162" y="37"/>
                  <a:pt x="1177" y="48"/>
                </a:cubicBezTo>
                <a:cubicBezTo>
                  <a:pt x="1192" y="58"/>
                  <a:pt x="1206" y="70"/>
                  <a:pt x="1219" y="83"/>
                </a:cubicBezTo>
                <a:cubicBezTo>
                  <a:pt x="1232" y="96"/>
                  <a:pt x="1243" y="110"/>
                  <a:pt x="1254" y="125"/>
                </a:cubicBezTo>
                <a:cubicBezTo>
                  <a:pt x="1264" y="140"/>
                  <a:pt x="1272" y="156"/>
                  <a:pt x="1279" y="173"/>
                </a:cubicBezTo>
                <a:cubicBezTo>
                  <a:pt x="1286" y="190"/>
                  <a:pt x="1292" y="207"/>
                  <a:pt x="1295" y="225"/>
                </a:cubicBezTo>
                <a:cubicBezTo>
                  <a:pt x="1299" y="243"/>
                  <a:pt x="1301" y="261"/>
                  <a:pt x="1301" y="280"/>
                </a:cubicBezTo>
                <a:cubicBezTo>
                  <a:pt x="1301" y="298"/>
                  <a:pt x="1299" y="316"/>
                  <a:pt x="1295" y="334"/>
                </a:cubicBezTo>
                <a:cubicBezTo>
                  <a:pt x="1292" y="352"/>
                  <a:pt x="1286" y="369"/>
                  <a:pt x="1279" y="386"/>
                </a:cubicBezTo>
                <a:cubicBezTo>
                  <a:pt x="1272" y="403"/>
                  <a:pt x="1264" y="419"/>
                  <a:pt x="1254" y="434"/>
                </a:cubicBezTo>
                <a:cubicBezTo>
                  <a:pt x="1243" y="450"/>
                  <a:pt x="1232" y="464"/>
                  <a:pt x="1219" y="477"/>
                </a:cubicBezTo>
                <a:cubicBezTo>
                  <a:pt x="1206" y="489"/>
                  <a:pt x="1192" y="501"/>
                  <a:pt x="1177" y="511"/>
                </a:cubicBezTo>
                <a:cubicBezTo>
                  <a:pt x="1162" y="521"/>
                  <a:pt x="1146" y="530"/>
                  <a:pt x="1129" y="537"/>
                </a:cubicBezTo>
                <a:cubicBezTo>
                  <a:pt x="1112" y="544"/>
                  <a:pt x="1094" y="549"/>
                  <a:pt x="1076" y="553"/>
                </a:cubicBezTo>
                <a:cubicBezTo>
                  <a:pt x="1058" y="556"/>
                  <a:pt x="1040" y="558"/>
                  <a:pt x="1022" y="558"/>
                </a:cubicBezTo>
                <a:lnTo>
                  <a:pt x="278" y="558"/>
                </a:lnTo>
                <a:cubicBezTo>
                  <a:pt x="260" y="558"/>
                  <a:pt x="242" y="556"/>
                  <a:pt x="224" y="553"/>
                </a:cubicBezTo>
                <a:cubicBezTo>
                  <a:pt x="206" y="549"/>
                  <a:pt x="188" y="544"/>
                  <a:pt x="172" y="537"/>
                </a:cubicBezTo>
                <a:cubicBezTo>
                  <a:pt x="155" y="530"/>
                  <a:pt x="139" y="521"/>
                  <a:pt x="123" y="511"/>
                </a:cubicBezTo>
                <a:cubicBezTo>
                  <a:pt x="108" y="501"/>
                  <a:pt x="94" y="489"/>
                  <a:pt x="81" y="477"/>
                </a:cubicBezTo>
                <a:cubicBezTo>
                  <a:pt x="68" y="464"/>
                  <a:pt x="57" y="450"/>
                  <a:pt x="47" y="434"/>
                </a:cubicBezTo>
                <a:cubicBezTo>
                  <a:pt x="36" y="419"/>
                  <a:pt x="28" y="403"/>
                  <a:pt x="21" y="386"/>
                </a:cubicBezTo>
                <a:cubicBezTo>
                  <a:pt x="14" y="369"/>
                  <a:pt x="9" y="352"/>
                  <a:pt x="5" y="334"/>
                </a:cubicBezTo>
                <a:cubicBezTo>
                  <a:pt x="1" y="316"/>
                  <a:pt x="0" y="298"/>
                  <a:pt x="0" y="280"/>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94" name="文本框 493"/>
          <p:cNvSpPr txBox="1"/>
          <p:nvPr/>
        </p:nvSpPr>
        <p:spPr>
          <a:xfrm>
            <a:off x="937800" y="6113520"/>
            <a:ext cx="1609920" cy="169560"/>
          </a:xfrm>
          <a:prstGeom prst="rect">
            <a:avLst/>
          </a:prstGeom>
          <a:noFill/>
          <a:ln w="0">
            <a:noFill/>
          </a:ln>
        </p:spPr>
        <p:txBody>
          <a:bodyPr wrap="none" lIns="0" tIns="0" rIns="0" bIns="0" anchor="t">
            <a:spAutoFit/>
          </a:bodyPr>
          <a:lstStyle/>
          <a:p>
            <a:r>
              <a:rPr lang="zh-CN" sz="1050" b="0" u="none" strike="noStrike">
                <a:solidFill>
                  <a:srgbClr val="93C5FD"/>
                </a:solidFill>
                <a:effectLst/>
                <a:uFillTx/>
                <a:latin typeface="WenQuanYiZenHei"/>
                <a:ea typeface="WenQuanYiZenHei"/>
              </a:rPr>
              <a:t>文本检索增强与上下文构建</a:t>
            </a:r>
            <a:endParaRPr lang="en-US" sz="1050" b="0" u="none" strike="noStrike">
              <a:solidFill>
                <a:srgbClr val="000000"/>
              </a:solidFill>
              <a:effectLst/>
              <a:uFillTx/>
              <a:latin typeface="Times New Roman"/>
            </a:endParaRPr>
          </a:p>
        </p:txBody>
      </p:sp>
      <p:pic>
        <p:nvPicPr>
          <p:cNvPr id="495" name="图片 494"/>
          <p:cNvPicPr/>
          <p:nvPr/>
        </p:nvPicPr>
        <p:blipFill>
          <a:blip r:embed="rId3"/>
          <a:stretch/>
        </p:blipFill>
        <p:spPr>
          <a:xfrm>
            <a:off x="417960" y="-835560"/>
            <a:ext cx="2506680" cy="2506680"/>
          </a:xfrm>
          <a:prstGeom prst="rect">
            <a:avLst/>
          </a:prstGeom>
          <a:noFill/>
          <a:ln w="0">
            <a:noFill/>
          </a:ln>
        </p:spPr>
      </p:pic>
      <p:pic>
        <p:nvPicPr>
          <p:cNvPr id="496" name="图片 495"/>
          <p:cNvPicPr/>
          <p:nvPr/>
        </p:nvPicPr>
        <p:blipFill>
          <a:blip r:embed="rId4"/>
          <a:stretch/>
        </p:blipFill>
        <p:spPr>
          <a:xfrm>
            <a:off x="7771680" y="4763160"/>
            <a:ext cx="2088720" cy="2088720"/>
          </a:xfrm>
          <a:prstGeom prst="rect">
            <a:avLst/>
          </a:prstGeom>
          <a:noFill/>
          <a:ln w="0">
            <a:noFill/>
          </a:ln>
        </p:spPr>
      </p:pic>
      <p:sp>
        <p:nvSpPr>
          <p:cNvPr id="497" name="任意多边形 496"/>
          <p:cNvSpPr/>
          <p:nvPr/>
        </p:nvSpPr>
        <p:spPr>
          <a:xfrm>
            <a:off x="534600" y="4278600"/>
            <a:ext cx="9627480" cy="735480"/>
          </a:xfrm>
          <a:custGeom>
            <a:avLst/>
            <a:gdLst/>
            <a:ahLst/>
            <a:cxnLst/>
            <a:rect l="0" t="0" r="r" b="b"/>
            <a:pathLst>
              <a:path w="26743" h="2043">
                <a:moveTo>
                  <a:pt x="0" y="1858"/>
                </a:moveTo>
                <a:lnTo>
                  <a:pt x="0" y="185"/>
                </a:lnTo>
                <a:cubicBezTo>
                  <a:pt x="0" y="173"/>
                  <a:pt x="1" y="161"/>
                  <a:pt x="4" y="149"/>
                </a:cubicBezTo>
                <a:cubicBezTo>
                  <a:pt x="6" y="137"/>
                  <a:pt x="10" y="125"/>
                  <a:pt x="14" y="114"/>
                </a:cubicBezTo>
                <a:cubicBezTo>
                  <a:pt x="19" y="103"/>
                  <a:pt x="25" y="92"/>
                  <a:pt x="31"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26557" y="0"/>
                </a:lnTo>
                <a:cubicBezTo>
                  <a:pt x="26569" y="0"/>
                  <a:pt x="26581" y="1"/>
                  <a:pt x="26593" y="3"/>
                </a:cubicBezTo>
                <a:cubicBezTo>
                  <a:pt x="26605" y="6"/>
                  <a:pt x="26617" y="9"/>
                  <a:pt x="26628" y="14"/>
                </a:cubicBezTo>
                <a:cubicBezTo>
                  <a:pt x="26639" y="18"/>
                  <a:pt x="26650" y="24"/>
                  <a:pt x="26660" y="31"/>
                </a:cubicBezTo>
                <a:cubicBezTo>
                  <a:pt x="26670" y="38"/>
                  <a:pt x="26680" y="45"/>
                  <a:pt x="26688" y="54"/>
                </a:cubicBezTo>
                <a:cubicBezTo>
                  <a:pt x="26697" y="63"/>
                  <a:pt x="26704" y="72"/>
                  <a:pt x="26711" y="82"/>
                </a:cubicBezTo>
                <a:cubicBezTo>
                  <a:pt x="26718" y="92"/>
                  <a:pt x="26724" y="103"/>
                  <a:pt x="26728" y="114"/>
                </a:cubicBezTo>
                <a:cubicBezTo>
                  <a:pt x="26733" y="125"/>
                  <a:pt x="26737" y="137"/>
                  <a:pt x="26739" y="149"/>
                </a:cubicBezTo>
                <a:cubicBezTo>
                  <a:pt x="26741" y="161"/>
                  <a:pt x="26743" y="173"/>
                  <a:pt x="26743" y="185"/>
                </a:cubicBezTo>
                <a:lnTo>
                  <a:pt x="26743" y="1858"/>
                </a:lnTo>
                <a:cubicBezTo>
                  <a:pt x="26743" y="1870"/>
                  <a:pt x="26741" y="1882"/>
                  <a:pt x="26739" y="1894"/>
                </a:cubicBezTo>
                <a:cubicBezTo>
                  <a:pt x="26737" y="1906"/>
                  <a:pt x="26733" y="1917"/>
                  <a:pt x="26728" y="1929"/>
                </a:cubicBezTo>
                <a:cubicBezTo>
                  <a:pt x="26724" y="1940"/>
                  <a:pt x="26718" y="1951"/>
                  <a:pt x="26711" y="1961"/>
                </a:cubicBezTo>
                <a:cubicBezTo>
                  <a:pt x="26704" y="1971"/>
                  <a:pt x="26697" y="1980"/>
                  <a:pt x="26688" y="1989"/>
                </a:cubicBezTo>
                <a:cubicBezTo>
                  <a:pt x="26680" y="1998"/>
                  <a:pt x="26670" y="2005"/>
                  <a:pt x="26660" y="2012"/>
                </a:cubicBezTo>
                <a:cubicBezTo>
                  <a:pt x="26650" y="2019"/>
                  <a:pt x="26639" y="2025"/>
                  <a:pt x="26628" y="2029"/>
                </a:cubicBezTo>
                <a:cubicBezTo>
                  <a:pt x="26617" y="2034"/>
                  <a:pt x="26605" y="2037"/>
                  <a:pt x="26593" y="2040"/>
                </a:cubicBezTo>
                <a:cubicBezTo>
                  <a:pt x="26581" y="2042"/>
                  <a:pt x="26569" y="2043"/>
                  <a:pt x="26557" y="2043"/>
                </a:cubicBezTo>
                <a:lnTo>
                  <a:pt x="186" y="2043"/>
                </a:lnTo>
                <a:cubicBezTo>
                  <a:pt x="174" y="2043"/>
                  <a:pt x="162" y="2042"/>
                  <a:pt x="150" y="2040"/>
                </a:cubicBezTo>
                <a:cubicBezTo>
                  <a:pt x="138" y="2037"/>
                  <a:pt x="126" y="2034"/>
                  <a:pt x="115" y="2029"/>
                </a:cubicBezTo>
                <a:cubicBezTo>
                  <a:pt x="104" y="2025"/>
                  <a:pt x="93" y="2019"/>
                  <a:pt x="83" y="2012"/>
                </a:cubicBezTo>
                <a:cubicBezTo>
                  <a:pt x="73" y="2005"/>
                  <a:pt x="63" y="1998"/>
                  <a:pt x="55" y="1989"/>
                </a:cubicBezTo>
                <a:cubicBezTo>
                  <a:pt x="46" y="1980"/>
                  <a:pt x="38" y="1971"/>
                  <a:pt x="31" y="1961"/>
                </a:cubicBezTo>
                <a:cubicBezTo>
                  <a:pt x="25" y="1951"/>
                  <a:pt x="19" y="1940"/>
                  <a:pt x="14" y="1929"/>
                </a:cubicBezTo>
                <a:cubicBezTo>
                  <a:pt x="10" y="1917"/>
                  <a:pt x="6" y="1906"/>
                  <a:pt x="4" y="1894"/>
                </a:cubicBezTo>
                <a:cubicBezTo>
                  <a:pt x="1" y="1882"/>
                  <a:pt x="0" y="1870"/>
                  <a:pt x="0" y="1858"/>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98" name="文本框 497"/>
          <p:cNvSpPr txBox="1"/>
          <p:nvPr/>
        </p:nvSpPr>
        <p:spPr>
          <a:xfrm>
            <a:off x="9757800" y="613404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10/15</a:t>
            </a:r>
            <a:endParaRPr lang="en-US" sz="920" b="0" u="none" strike="noStrike">
              <a:solidFill>
                <a:srgbClr val="000000"/>
              </a:solidFill>
              <a:effectLst/>
              <a:uFillTx/>
              <a:latin typeface="Times New Roman"/>
            </a:endParaRPr>
          </a:p>
        </p:txBody>
      </p:sp>
      <p:sp>
        <p:nvSpPr>
          <p:cNvPr id="499" name="任意多边形 498"/>
          <p:cNvSpPr/>
          <p:nvPr/>
        </p:nvSpPr>
        <p:spPr>
          <a:xfrm>
            <a:off x="534600" y="1470600"/>
            <a:ext cx="2139840" cy="1370880"/>
          </a:xfrm>
          <a:custGeom>
            <a:avLst/>
            <a:gdLst/>
            <a:ahLst/>
            <a:cxnLst/>
            <a:rect l="0" t="0" r="r" b="b"/>
            <a:pathLst>
              <a:path w="5944" h="3808">
                <a:moveTo>
                  <a:pt x="0" y="3622"/>
                </a:moveTo>
                <a:lnTo>
                  <a:pt x="0" y="186"/>
                </a:lnTo>
                <a:cubicBezTo>
                  <a:pt x="0" y="174"/>
                  <a:pt x="1" y="161"/>
                  <a:pt x="4" y="149"/>
                </a:cubicBezTo>
                <a:cubicBezTo>
                  <a:pt x="6" y="138"/>
                  <a:pt x="10" y="126"/>
                  <a:pt x="14" y="115"/>
                </a:cubicBezTo>
                <a:cubicBezTo>
                  <a:pt x="19" y="103"/>
                  <a:pt x="25" y="93"/>
                  <a:pt x="31" y="83"/>
                </a:cubicBezTo>
                <a:cubicBezTo>
                  <a:pt x="38" y="72"/>
                  <a:pt x="46" y="63"/>
                  <a:pt x="55" y="54"/>
                </a:cubicBezTo>
                <a:cubicBezTo>
                  <a:pt x="63" y="46"/>
                  <a:pt x="73" y="38"/>
                  <a:pt x="83" y="31"/>
                </a:cubicBezTo>
                <a:cubicBezTo>
                  <a:pt x="93" y="25"/>
                  <a:pt x="104" y="19"/>
                  <a:pt x="115" y="14"/>
                </a:cubicBezTo>
                <a:cubicBezTo>
                  <a:pt x="126" y="9"/>
                  <a:pt x="138" y="6"/>
                  <a:pt x="150" y="4"/>
                </a:cubicBezTo>
                <a:cubicBezTo>
                  <a:pt x="162" y="1"/>
                  <a:pt x="174" y="0"/>
                  <a:pt x="186" y="0"/>
                </a:cubicBezTo>
                <a:lnTo>
                  <a:pt x="5758" y="0"/>
                </a:lnTo>
                <a:cubicBezTo>
                  <a:pt x="5770" y="0"/>
                  <a:pt x="5782" y="1"/>
                  <a:pt x="5794" y="4"/>
                </a:cubicBezTo>
                <a:cubicBezTo>
                  <a:pt x="5806" y="6"/>
                  <a:pt x="5818" y="9"/>
                  <a:pt x="5829" y="14"/>
                </a:cubicBezTo>
                <a:cubicBezTo>
                  <a:pt x="5840" y="19"/>
                  <a:pt x="5851" y="25"/>
                  <a:pt x="5861" y="31"/>
                </a:cubicBezTo>
                <a:cubicBezTo>
                  <a:pt x="5871" y="38"/>
                  <a:pt x="5881" y="46"/>
                  <a:pt x="5889" y="54"/>
                </a:cubicBezTo>
                <a:cubicBezTo>
                  <a:pt x="5898" y="63"/>
                  <a:pt x="5906" y="72"/>
                  <a:pt x="5912" y="83"/>
                </a:cubicBezTo>
                <a:cubicBezTo>
                  <a:pt x="5919" y="93"/>
                  <a:pt x="5925" y="103"/>
                  <a:pt x="5930" y="115"/>
                </a:cubicBezTo>
                <a:cubicBezTo>
                  <a:pt x="5934" y="126"/>
                  <a:pt x="5938" y="138"/>
                  <a:pt x="5940" y="149"/>
                </a:cubicBezTo>
                <a:cubicBezTo>
                  <a:pt x="5942" y="161"/>
                  <a:pt x="5944" y="174"/>
                  <a:pt x="5944" y="186"/>
                </a:cubicBezTo>
                <a:lnTo>
                  <a:pt x="5944" y="3622"/>
                </a:lnTo>
                <a:cubicBezTo>
                  <a:pt x="5944" y="3634"/>
                  <a:pt x="5942" y="3647"/>
                  <a:pt x="5940" y="3658"/>
                </a:cubicBezTo>
                <a:cubicBezTo>
                  <a:pt x="5938" y="3670"/>
                  <a:pt x="5934" y="3682"/>
                  <a:pt x="5930" y="3693"/>
                </a:cubicBezTo>
                <a:cubicBezTo>
                  <a:pt x="5925" y="3705"/>
                  <a:pt x="5919" y="3715"/>
                  <a:pt x="5912" y="3725"/>
                </a:cubicBezTo>
                <a:cubicBezTo>
                  <a:pt x="5906" y="3736"/>
                  <a:pt x="5898" y="3745"/>
                  <a:pt x="5889" y="3754"/>
                </a:cubicBezTo>
                <a:cubicBezTo>
                  <a:pt x="5881" y="3762"/>
                  <a:pt x="5871" y="3770"/>
                  <a:pt x="5861" y="3777"/>
                </a:cubicBezTo>
                <a:cubicBezTo>
                  <a:pt x="5851" y="3783"/>
                  <a:pt x="5840" y="3789"/>
                  <a:pt x="5829" y="3794"/>
                </a:cubicBezTo>
                <a:cubicBezTo>
                  <a:pt x="5818" y="3798"/>
                  <a:pt x="5806" y="3802"/>
                  <a:pt x="5794" y="3804"/>
                </a:cubicBezTo>
                <a:cubicBezTo>
                  <a:pt x="5782" y="3807"/>
                  <a:pt x="5770" y="3808"/>
                  <a:pt x="5758" y="3808"/>
                </a:cubicBezTo>
                <a:lnTo>
                  <a:pt x="186" y="3808"/>
                </a:lnTo>
                <a:cubicBezTo>
                  <a:pt x="174" y="3808"/>
                  <a:pt x="162" y="3807"/>
                  <a:pt x="150" y="3804"/>
                </a:cubicBezTo>
                <a:cubicBezTo>
                  <a:pt x="138" y="3802"/>
                  <a:pt x="126" y="3798"/>
                  <a:pt x="115" y="3794"/>
                </a:cubicBezTo>
                <a:cubicBezTo>
                  <a:pt x="104" y="3789"/>
                  <a:pt x="93" y="3783"/>
                  <a:pt x="83" y="3777"/>
                </a:cubicBezTo>
                <a:cubicBezTo>
                  <a:pt x="73" y="3770"/>
                  <a:pt x="63" y="3762"/>
                  <a:pt x="55" y="3754"/>
                </a:cubicBezTo>
                <a:cubicBezTo>
                  <a:pt x="46" y="3745"/>
                  <a:pt x="38" y="3736"/>
                  <a:pt x="31" y="3725"/>
                </a:cubicBezTo>
                <a:cubicBezTo>
                  <a:pt x="25" y="3715"/>
                  <a:pt x="19" y="3705"/>
                  <a:pt x="14" y="3693"/>
                </a:cubicBezTo>
                <a:cubicBezTo>
                  <a:pt x="10" y="3682"/>
                  <a:pt x="6" y="3670"/>
                  <a:pt x="4" y="3658"/>
                </a:cubicBezTo>
                <a:cubicBezTo>
                  <a:pt x="1" y="3647"/>
                  <a:pt x="0" y="3634"/>
                  <a:pt x="0" y="362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00" name="任意多边形 499"/>
          <p:cNvSpPr/>
          <p:nvPr/>
        </p:nvSpPr>
        <p:spPr>
          <a:xfrm>
            <a:off x="1337040" y="1604160"/>
            <a:ext cx="534960" cy="535320"/>
          </a:xfrm>
          <a:custGeom>
            <a:avLst/>
            <a:gdLst/>
            <a:ahLst/>
            <a:cxnLst/>
            <a:rect l="0" t="0" r="r" b="b"/>
            <a:pathLst>
              <a:path w="1486" h="1487">
                <a:moveTo>
                  <a:pt x="1486" y="744"/>
                </a:moveTo>
                <a:cubicBezTo>
                  <a:pt x="1486" y="769"/>
                  <a:pt x="1485" y="793"/>
                  <a:pt x="1482" y="817"/>
                </a:cubicBezTo>
                <a:cubicBezTo>
                  <a:pt x="1479" y="841"/>
                  <a:pt x="1476" y="865"/>
                  <a:pt x="1471" y="889"/>
                </a:cubicBezTo>
                <a:cubicBezTo>
                  <a:pt x="1466" y="913"/>
                  <a:pt x="1460" y="937"/>
                  <a:pt x="1453" y="960"/>
                </a:cubicBezTo>
                <a:cubicBezTo>
                  <a:pt x="1446" y="983"/>
                  <a:pt x="1438" y="1006"/>
                  <a:pt x="1429" y="1028"/>
                </a:cubicBezTo>
                <a:cubicBezTo>
                  <a:pt x="1419" y="1051"/>
                  <a:pt x="1409" y="1073"/>
                  <a:pt x="1398" y="1094"/>
                </a:cubicBezTo>
                <a:cubicBezTo>
                  <a:pt x="1386" y="1116"/>
                  <a:pt x="1374" y="1137"/>
                  <a:pt x="1360" y="1157"/>
                </a:cubicBezTo>
                <a:cubicBezTo>
                  <a:pt x="1347" y="1177"/>
                  <a:pt x="1332" y="1197"/>
                  <a:pt x="1317" y="1215"/>
                </a:cubicBezTo>
                <a:cubicBezTo>
                  <a:pt x="1301" y="1234"/>
                  <a:pt x="1285" y="1252"/>
                  <a:pt x="1268" y="1269"/>
                </a:cubicBezTo>
                <a:cubicBezTo>
                  <a:pt x="1250" y="1287"/>
                  <a:pt x="1232" y="1303"/>
                  <a:pt x="1214" y="1318"/>
                </a:cubicBezTo>
                <a:cubicBezTo>
                  <a:pt x="1195" y="1334"/>
                  <a:pt x="1175" y="1348"/>
                  <a:pt x="1155" y="1362"/>
                </a:cubicBezTo>
                <a:cubicBezTo>
                  <a:pt x="1135" y="1375"/>
                  <a:pt x="1114" y="1388"/>
                  <a:pt x="1093" y="1399"/>
                </a:cubicBezTo>
                <a:cubicBezTo>
                  <a:pt x="1071" y="1411"/>
                  <a:pt x="1049" y="1421"/>
                  <a:pt x="1027" y="1430"/>
                </a:cubicBezTo>
                <a:cubicBezTo>
                  <a:pt x="1004" y="1440"/>
                  <a:pt x="981" y="1448"/>
                  <a:pt x="958" y="1455"/>
                </a:cubicBezTo>
                <a:cubicBezTo>
                  <a:pt x="935" y="1462"/>
                  <a:pt x="911" y="1468"/>
                  <a:pt x="887" y="1473"/>
                </a:cubicBezTo>
                <a:cubicBezTo>
                  <a:pt x="863" y="1478"/>
                  <a:pt x="839" y="1481"/>
                  <a:pt x="815" y="1483"/>
                </a:cubicBezTo>
                <a:cubicBezTo>
                  <a:pt x="791" y="1486"/>
                  <a:pt x="767" y="1487"/>
                  <a:pt x="742" y="1487"/>
                </a:cubicBezTo>
                <a:cubicBezTo>
                  <a:pt x="718" y="1487"/>
                  <a:pt x="694" y="1486"/>
                  <a:pt x="670" y="1483"/>
                </a:cubicBezTo>
                <a:cubicBezTo>
                  <a:pt x="645" y="1481"/>
                  <a:pt x="621" y="1478"/>
                  <a:pt x="597" y="1473"/>
                </a:cubicBezTo>
                <a:cubicBezTo>
                  <a:pt x="574" y="1468"/>
                  <a:pt x="550" y="1462"/>
                  <a:pt x="527" y="1455"/>
                </a:cubicBezTo>
                <a:cubicBezTo>
                  <a:pt x="503" y="1448"/>
                  <a:pt x="481" y="1440"/>
                  <a:pt x="458" y="1430"/>
                </a:cubicBezTo>
                <a:cubicBezTo>
                  <a:pt x="436" y="1421"/>
                  <a:pt x="414" y="1411"/>
                  <a:pt x="392" y="1399"/>
                </a:cubicBezTo>
                <a:cubicBezTo>
                  <a:pt x="371" y="1388"/>
                  <a:pt x="350" y="1375"/>
                  <a:pt x="330" y="1362"/>
                </a:cubicBezTo>
                <a:cubicBezTo>
                  <a:pt x="309" y="1348"/>
                  <a:pt x="290" y="1334"/>
                  <a:pt x="271" y="1318"/>
                </a:cubicBezTo>
                <a:cubicBezTo>
                  <a:pt x="252" y="1303"/>
                  <a:pt x="234" y="1287"/>
                  <a:pt x="217" y="1269"/>
                </a:cubicBezTo>
                <a:cubicBezTo>
                  <a:pt x="200" y="1252"/>
                  <a:pt x="184" y="1234"/>
                  <a:pt x="168" y="1215"/>
                </a:cubicBezTo>
                <a:cubicBezTo>
                  <a:pt x="153" y="1197"/>
                  <a:pt x="138" y="1177"/>
                  <a:pt x="125" y="1157"/>
                </a:cubicBezTo>
                <a:cubicBezTo>
                  <a:pt x="111" y="1137"/>
                  <a:pt x="99" y="1116"/>
                  <a:pt x="87" y="1094"/>
                </a:cubicBezTo>
                <a:cubicBezTo>
                  <a:pt x="76" y="1073"/>
                  <a:pt x="65" y="1051"/>
                  <a:pt x="56" y="1028"/>
                </a:cubicBezTo>
                <a:cubicBezTo>
                  <a:pt x="47" y="1006"/>
                  <a:pt x="39" y="983"/>
                  <a:pt x="32" y="960"/>
                </a:cubicBezTo>
                <a:cubicBezTo>
                  <a:pt x="25" y="937"/>
                  <a:pt x="19" y="913"/>
                  <a:pt x="14" y="889"/>
                </a:cubicBezTo>
                <a:cubicBezTo>
                  <a:pt x="9" y="865"/>
                  <a:pt x="6" y="841"/>
                  <a:pt x="3" y="817"/>
                </a:cubicBezTo>
                <a:cubicBezTo>
                  <a:pt x="1" y="793"/>
                  <a:pt x="0" y="769"/>
                  <a:pt x="0" y="744"/>
                </a:cubicBezTo>
                <a:cubicBezTo>
                  <a:pt x="0" y="719"/>
                  <a:pt x="1" y="695"/>
                  <a:pt x="3" y="670"/>
                </a:cubicBezTo>
                <a:cubicBezTo>
                  <a:pt x="6" y="646"/>
                  <a:pt x="9" y="622"/>
                  <a:pt x="14" y="598"/>
                </a:cubicBezTo>
                <a:cubicBezTo>
                  <a:pt x="19" y="574"/>
                  <a:pt x="25" y="551"/>
                  <a:pt x="32" y="528"/>
                </a:cubicBezTo>
                <a:cubicBezTo>
                  <a:pt x="39" y="504"/>
                  <a:pt x="47" y="481"/>
                  <a:pt x="56" y="459"/>
                </a:cubicBezTo>
                <a:cubicBezTo>
                  <a:pt x="65" y="436"/>
                  <a:pt x="76" y="415"/>
                  <a:pt x="87" y="393"/>
                </a:cubicBezTo>
                <a:cubicBezTo>
                  <a:pt x="99" y="372"/>
                  <a:pt x="111" y="351"/>
                  <a:pt x="125" y="331"/>
                </a:cubicBezTo>
                <a:cubicBezTo>
                  <a:pt x="138" y="310"/>
                  <a:pt x="153" y="291"/>
                  <a:pt x="168" y="272"/>
                </a:cubicBezTo>
                <a:cubicBezTo>
                  <a:pt x="184" y="253"/>
                  <a:pt x="200" y="235"/>
                  <a:pt x="217" y="218"/>
                </a:cubicBezTo>
                <a:cubicBezTo>
                  <a:pt x="234" y="201"/>
                  <a:pt x="252" y="184"/>
                  <a:pt x="271" y="169"/>
                </a:cubicBezTo>
                <a:cubicBezTo>
                  <a:pt x="290" y="154"/>
                  <a:pt x="309" y="139"/>
                  <a:pt x="330" y="126"/>
                </a:cubicBezTo>
                <a:cubicBezTo>
                  <a:pt x="350" y="112"/>
                  <a:pt x="371" y="100"/>
                  <a:pt x="392" y="88"/>
                </a:cubicBezTo>
                <a:cubicBezTo>
                  <a:pt x="414" y="77"/>
                  <a:pt x="436" y="66"/>
                  <a:pt x="458" y="57"/>
                </a:cubicBezTo>
                <a:cubicBezTo>
                  <a:pt x="481" y="48"/>
                  <a:pt x="503" y="39"/>
                  <a:pt x="527" y="32"/>
                </a:cubicBezTo>
                <a:cubicBezTo>
                  <a:pt x="550" y="25"/>
                  <a:pt x="574" y="19"/>
                  <a:pt x="597" y="15"/>
                </a:cubicBezTo>
                <a:cubicBezTo>
                  <a:pt x="621" y="10"/>
                  <a:pt x="645" y="6"/>
                  <a:pt x="670" y="4"/>
                </a:cubicBezTo>
                <a:cubicBezTo>
                  <a:pt x="694" y="2"/>
                  <a:pt x="718" y="0"/>
                  <a:pt x="742" y="0"/>
                </a:cubicBezTo>
                <a:cubicBezTo>
                  <a:pt x="767" y="0"/>
                  <a:pt x="791" y="2"/>
                  <a:pt x="815" y="4"/>
                </a:cubicBezTo>
                <a:cubicBezTo>
                  <a:pt x="839" y="6"/>
                  <a:pt x="863" y="10"/>
                  <a:pt x="887" y="15"/>
                </a:cubicBezTo>
                <a:cubicBezTo>
                  <a:pt x="911" y="19"/>
                  <a:pt x="935" y="25"/>
                  <a:pt x="958" y="32"/>
                </a:cubicBezTo>
                <a:cubicBezTo>
                  <a:pt x="981" y="39"/>
                  <a:pt x="1004" y="48"/>
                  <a:pt x="1027" y="57"/>
                </a:cubicBezTo>
                <a:cubicBezTo>
                  <a:pt x="1049" y="66"/>
                  <a:pt x="1071" y="77"/>
                  <a:pt x="1093" y="88"/>
                </a:cubicBezTo>
                <a:cubicBezTo>
                  <a:pt x="1114" y="100"/>
                  <a:pt x="1135" y="112"/>
                  <a:pt x="1155" y="126"/>
                </a:cubicBezTo>
                <a:cubicBezTo>
                  <a:pt x="1175" y="139"/>
                  <a:pt x="1195" y="154"/>
                  <a:pt x="1214" y="169"/>
                </a:cubicBezTo>
                <a:cubicBezTo>
                  <a:pt x="1232" y="184"/>
                  <a:pt x="1250" y="201"/>
                  <a:pt x="1268" y="218"/>
                </a:cubicBezTo>
                <a:cubicBezTo>
                  <a:pt x="1285" y="235"/>
                  <a:pt x="1301" y="253"/>
                  <a:pt x="1317" y="272"/>
                </a:cubicBezTo>
                <a:cubicBezTo>
                  <a:pt x="1332" y="291"/>
                  <a:pt x="1347" y="310"/>
                  <a:pt x="1360" y="331"/>
                </a:cubicBezTo>
                <a:cubicBezTo>
                  <a:pt x="1374" y="351"/>
                  <a:pt x="1386" y="372"/>
                  <a:pt x="1398" y="393"/>
                </a:cubicBezTo>
                <a:cubicBezTo>
                  <a:pt x="1409" y="415"/>
                  <a:pt x="1419" y="436"/>
                  <a:pt x="1429" y="459"/>
                </a:cubicBezTo>
                <a:cubicBezTo>
                  <a:pt x="1438" y="481"/>
                  <a:pt x="1446" y="504"/>
                  <a:pt x="1453" y="528"/>
                </a:cubicBezTo>
                <a:cubicBezTo>
                  <a:pt x="1460" y="551"/>
                  <a:pt x="1466" y="574"/>
                  <a:pt x="1471" y="598"/>
                </a:cubicBezTo>
                <a:cubicBezTo>
                  <a:pt x="1476" y="622"/>
                  <a:pt x="1479" y="646"/>
                  <a:pt x="1482" y="670"/>
                </a:cubicBezTo>
                <a:cubicBezTo>
                  <a:pt x="1485" y="695"/>
                  <a:pt x="1486" y="719"/>
                  <a:pt x="1486" y="744"/>
                </a:cubicBezTo>
                <a:close/>
              </a:path>
            </a:pathLst>
          </a:custGeom>
          <a:solidFill>
            <a:srgbClr val="1E3A8A">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01" name="图片 500"/>
          <p:cNvPicPr/>
          <p:nvPr/>
        </p:nvPicPr>
        <p:blipFill>
          <a:blip r:embed="rId5"/>
          <a:stretch/>
        </p:blipFill>
        <p:spPr>
          <a:xfrm>
            <a:off x="1495800" y="1746720"/>
            <a:ext cx="217080" cy="250200"/>
          </a:xfrm>
          <a:prstGeom prst="rect">
            <a:avLst/>
          </a:prstGeom>
          <a:noFill/>
          <a:ln w="0">
            <a:noFill/>
          </a:ln>
        </p:spPr>
      </p:pic>
      <p:sp>
        <p:nvSpPr>
          <p:cNvPr id="502" name="文本框 501"/>
          <p:cNvSpPr txBox="1"/>
          <p:nvPr/>
        </p:nvSpPr>
        <p:spPr>
          <a:xfrm>
            <a:off x="534960" y="1050840"/>
            <a:ext cx="6203520" cy="212400"/>
          </a:xfrm>
          <a:prstGeom prst="rect">
            <a:avLst/>
          </a:prstGeom>
          <a:noFill/>
          <a:ln w="0">
            <a:noFill/>
          </a:ln>
        </p:spPr>
        <p:txBody>
          <a:bodyPr wrap="none" lIns="0" tIns="0" rIns="0" bIns="0" anchor="t">
            <a:spAutoFit/>
          </a:bodyPr>
          <a:lstStyle/>
          <a:p>
            <a:r>
              <a:rPr lang="zh-CN" sz="1320" b="0" u="none" strike="noStrike">
                <a:solidFill>
                  <a:srgbClr val="93C5FD"/>
                </a:solidFill>
                <a:effectLst/>
                <a:uFillTx/>
                <a:latin typeface="WenQuanYiZenHei"/>
                <a:ea typeface="WenQuanYiZenHei"/>
              </a:rPr>
              <a:t>分析减少冗余与增加相关性的方法，通过去重、优先级排序和内容摘要提升生成效果</a:t>
            </a:r>
            <a:endParaRPr lang="en-US" sz="1320" b="0" u="none" strike="noStrike">
              <a:solidFill>
                <a:srgbClr val="000000"/>
              </a:solidFill>
              <a:effectLst/>
              <a:uFillTx/>
              <a:latin typeface="Times New Roman"/>
            </a:endParaRPr>
          </a:p>
        </p:txBody>
      </p:sp>
      <p:sp>
        <p:nvSpPr>
          <p:cNvPr id="503" name="文本框 502"/>
          <p:cNvSpPr txBox="1"/>
          <p:nvPr/>
        </p:nvSpPr>
        <p:spPr>
          <a:xfrm>
            <a:off x="1186560" y="2253960"/>
            <a:ext cx="8388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原始上下文</a:t>
            </a:r>
            <a:endParaRPr lang="en-US" sz="1320" b="0" u="none" strike="noStrike">
              <a:solidFill>
                <a:srgbClr val="000000"/>
              </a:solidFill>
              <a:effectLst/>
              <a:uFillTx/>
              <a:latin typeface="Times New Roman"/>
            </a:endParaRPr>
          </a:p>
        </p:txBody>
      </p:sp>
      <p:sp>
        <p:nvSpPr>
          <p:cNvPr id="504" name="任意多边形 503"/>
          <p:cNvSpPr/>
          <p:nvPr/>
        </p:nvSpPr>
        <p:spPr>
          <a:xfrm>
            <a:off x="4278600" y="1470600"/>
            <a:ext cx="2139480" cy="1370880"/>
          </a:xfrm>
          <a:custGeom>
            <a:avLst/>
            <a:gdLst/>
            <a:ahLst/>
            <a:cxnLst/>
            <a:rect l="0" t="0" r="r" b="b"/>
            <a:pathLst>
              <a:path w="5943" h="3808">
                <a:moveTo>
                  <a:pt x="0" y="3622"/>
                </a:moveTo>
                <a:lnTo>
                  <a:pt x="0" y="186"/>
                </a:lnTo>
                <a:cubicBezTo>
                  <a:pt x="0" y="174"/>
                  <a:pt x="1" y="161"/>
                  <a:pt x="3" y="149"/>
                </a:cubicBezTo>
                <a:cubicBezTo>
                  <a:pt x="6" y="138"/>
                  <a:pt x="9" y="126"/>
                  <a:pt x="14" y="115"/>
                </a:cubicBezTo>
                <a:cubicBezTo>
                  <a:pt x="18" y="103"/>
                  <a:pt x="24" y="93"/>
                  <a:pt x="31" y="83"/>
                </a:cubicBezTo>
                <a:cubicBezTo>
                  <a:pt x="38" y="72"/>
                  <a:pt x="45" y="63"/>
                  <a:pt x="54" y="54"/>
                </a:cubicBezTo>
                <a:cubicBezTo>
                  <a:pt x="63" y="46"/>
                  <a:pt x="72" y="38"/>
                  <a:pt x="82" y="31"/>
                </a:cubicBezTo>
                <a:cubicBezTo>
                  <a:pt x="92" y="25"/>
                  <a:pt x="103" y="19"/>
                  <a:pt x="114" y="14"/>
                </a:cubicBezTo>
                <a:cubicBezTo>
                  <a:pt x="125" y="9"/>
                  <a:pt x="137" y="6"/>
                  <a:pt x="149" y="4"/>
                </a:cubicBezTo>
                <a:cubicBezTo>
                  <a:pt x="161" y="1"/>
                  <a:pt x="173" y="0"/>
                  <a:pt x="185" y="0"/>
                </a:cubicBezTo>
                <a:lnTo>
                  <a:pt x="5757" y="0"/>
                </a:lnTo>
                <a:cubicBezTo>
                  <a:pt x="5770" y="0"/>
                  <a:pt x="5782" y="1"/>
                  <a:pt x="5794" y="4"/>
                </a:cubicBezTo>
                <a:cubicBezTo>
                  <a:pt x="5806" y="6"/>
                  <a:pt x="5817" y="9"/>
                  <a:pt x="5828" y="14"/>
                </a:cubicBezTo>
                <a:cubicBezTo>
                  <a:pt x="5840" y="19"/>
                  <a:pt x="5850" y="25"/>
                  <a:pt x="5861" y="31"/>
                </a:cubicBezTo>
                <a:cubicBezTo>
                  <a:pt x="5871" y="38"/>
                  <a:pt x="5880" y="46"/>
                  <a:pt x="5889" y="54"/>
                </a:cubicBezTo>
                <a:cubicBezTo>
                  <a:pt x="5897" y="63"/>
                  <a:pt x="5905" y="72"/>
                  <a:pt x="5912" y="83"/>
                </a:cubicBezTo>
                <a:cubicBezTo>
                  <a:pt x="5919" y="93"/>
                  <a:pt x="5924" y="103"/>
                  <a:pt x="5929" y="115"/>
                </a:cubicBezTo>
                <a:cubicBezTo>
                  <a:pt x="5934" y="126"/>
                  <a:pt x="5937" y="138"/>
                  <a:pt x="5940" y="149"/>
                </a:cubicBezTo>
                <a:cubicBezTo>
                  <a:pt x="5942" y="161"/>
                  <a:pt x="5943" y="174"/>
                  <a:pt x="5943" y="186"/>
                </a:cubicBezTo>
                <a:lnTo>
                  <a:pt x="5943" y="3622"/>
                </a:lnTo>
                <a:cubicBezTo>
                  <a:pt x="5943" y="3634"/>
                  <a:pt x="5942" y="3647"/>
                  <a:pt x="5940" y="3658"/>
                </a:cubicBezTo>
                <a:cubicBezTo>
                  <a:pt x="5937" y="3670"/>
                  <a:pt x="5934" y="3682"/>
                  <a:pt x="5929" y="3693"/>
                </a:cubicBezTo>
                <a:cubicBezTo>
                  <a:pt x="5924" y="3705"/>
                  <a:pt x="5919" y="3715"/>
                  <a:pt x="5912" y="3725"/>
                </a:cubicBezTo>
                <a:cubicBezTo>
                  <a:pt x="5905" y="3736"/>
                  <a:pt x="5897" y="3745"/>
                  <a:pt x="5889" y="3754"/>
                </a:cubicBezTo>
                <a:cubicBezTo>
                  <a:pt x="5880" y="3762"/>
                  <a:pt x="5871" y="3770"/>
                  <a:pt x="5861" y="3777"/>
                </a:cubicBezTo>
                <a:cubicBezTo>
                  <a:pt x="5850" y="3783"/>
                  <a:pt x="5840" y="3789"/>
                  <a:pt x="5828" y="3794"/>
                </a:cubicBezTo>
                <a:cubicBezTo>
                  <a:pt x="5817" y="3798"/>
                  <a:pt x="5806" y="3802"/>
                  <a:pt x="5794" y="3804"/>
                </a:cubicBezTo>
                <a:cubicBezTo>
                  <a:pt x="5782" y="3807"/>
                  <a:pt x="5770" y="3808"/>
                  <a:pt x="5757" y="3808"/>
                </a:cubicBezTo>
                <a:lnTo>
                  <a:pt x="185" y="3808"/>
                </a:lnTo>
                <a:cubicBezTo>
                  <a:pt x="173" y="3808"/>
                  <a:pt x="161" y="3807"/>
                  <a:pt x="149" y="3804"/>
                </a:cubicBezTo>
                <a:cubicBezTo>
                  <a:pt x="137" y="3802"/>
                  <a:pt x="125" y="3798"/>
                  <a:pt x="114" y="3794"/>
                </a:cubicBezTo>
                <a:cubicBezTo>
                  <a:pt x="103" y="3789"/>
                  <a:pt x="92" y="3783"/>
                  <a:pt x="82" y="3777"/>
                </a:cubicBezTo>
                <a:cubicBezTo>
                  <a:pt x="72" y="3770"/>
                  <a:pt x="63" y="3762"/>
                  <a:pt x="54" y="3754"/>
                </a:cubicBezTo>
                <a:cubicBezTo>
                  <a:pt x="45" y="3745"/>
                  <a:pt x="38" y="3736"/>
                  <a:pt x="31" y="3725"/>
                </a:cubicBezTo>
                <a:cubicBezTo>
                  <a:pt x="24" y="3715"/>
                  <a:pt x="18" y="3705"/>
                  <a:pt x="14" y="3693"/>
                </a:cubicBezTo>
                <a:cubicBezTo>
                  <a:pt x="9" y="3682"/>
                  <a:pt x="6" y="3670"/>
                  <a:pt x="3" y="3658"/>
                </a:cubicBezTo>
                <a:cubicBezTo>
                  <a:pt x="1" y="3647"/>
                  <a:pt x="0" y="3634"/>
                  <a:pt x="0" y="362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05" name="任意多边形 504"/>
          <p:cNvSpPr/>
          <p:nvPr/>
        </p:nvSpPr>
        <p:spPr>
          <a:xfrm>
            <a:off x="5080680" y="1604160"/>
            <a:ext cx="535320" cy="535320"/>
          </a:xfrm>
          <a:custGeom>
            <a:avLst/>
            <a:gdLst/>
            <a:ahLst/>
            <a:cxnLst/>
            <a:rect l="0" t="0" r="r" b="b"/>
            <a:pathLst>
              <a:path w="1487" h="1487">
                <a:moveTo>
                  <a:pt x="1487" y="744"/>
                </a:moveTo>
                <a:cubicBezTo>
                  <a:pt x="1487" y="769"/>
                  <a:pt x="1485" y="793"/>
                  <a:pt x="1483" y="817"/>
                </a:cubicBezTo>
                <a:cubicBezTo>
                  <a:pt x="1481" y="841"/>
                  <a:pt x="1476" y="865"/>
                  <a:pt x="1471" y="889"/>
                </a:cubicBezTo>
                <a:cubicBezTo>
                  <a:pt x="1467" y="913"/>
                  <a:pt x="1461" y="937"/>
                  <a:pt x="1454" y="960"/>
                </a:cubicBezTo>
                <a:cubicBezTo>
                  <a:pt x="1447" y="983"/>
                  <a:pt x="1438" y="1006"/>
                  <a:pt x="1429" y="1028"/>
                </a:cubicBezTo>
                <a:cubicBezTo>
                  <a:pt x="1420" y="1051"/>
                  <a:pt x="1409" y="1073"/>
                  <a:pt x="1398" y="1094"/>
                </a:cubicBezTo>
                <a:cubicBezTo>
                  <a:pt x="1386" y="1116"/>
                  <a:pt x="1374" y="1137"/>
                  <a:pt x="1360" y="1157"/>
                </a:cubicBezTo>
                <a:cubicBezTo>
                  <a:pt x="1347" y="1177"/>
                  <a:pt x="1332" y="1197"/>
                  <a:pt x="1317" y="1215"/>
                </a:cubicBezTo>
                <a:cubicBezTo>
                  <a:pt x="1302" y="1234"/>
                  <a:pt x="1285" y="1252"/>
                  <a:pt x="1268" y="1269"/>
                </a:cubicBezTo>
                <a:cubicBezTo>
                  <a:pt x="1251" y="1287"/>
                  <a:pt x="1233" y="1303"/>
                  <a:pt x="1214" y="1318"/>
                </a:cubicBezTo>
                <a:cubicBezTo>
                  <a:pt x="1195" y="1334"/>
                  <a:pt x="1176" y="1348"/>
                  <a:pt x="1156" y="1362"/>
                </a:cubicBezTo>
                <a:cubicBezTo>
                  <a:pt x="1135" y="1375"/>
                  <a:pt x="1114" y="1388"/>
                  <a:pt x="1093" y="1399"/>
                </a:cubicBezTo>
                <a:cubicBezTo>
                  <a:pt x="1072" y="1411"/>
                  <a:pt x="1050" y="1421"/>
                  <a:pt x="1027" y="1430"/>
                </a:cubicBezTo>
                <a:cubicBezTo>
                  <a:pt x="1005" y="1440"/>
                  <a:pt x="982" y="1448"/>
                  <a:pt x="958" y="1455"/>
                </a:cubicBezTo>
                <a:cubicBezTo>
                  <a:pt x="935" y="1462"/>
                  <a:pt x="912" y="1468"/>
                  <a:pt x="888" y="1473"/>
                </a:cubicBezTo>
                <a:cubicBezTo>
                  <a:pt x="864" y="1478"/>
                  <a:pt x="840" y="1481"/>
                  <a:pt x="816" y="1483"/>
                </a:cubicBezTo>
                <a:cubicBezTo>
                  <a:pt x="791" y="1486"/>
                  <a:pt x="767" y="1487"/>
                  <a:pt x="743" y="1487"/>
                </a:cubicBezTo>
                <a:cubicBezTo>
                  <a:pt x="719" y="1487"/>
                  <a:pt x="694" y="1486"/>
                  <a:pt x="670" y="1483"/>
                </a:cubicBezTo>
                <a:cubicBezTo>
                  <a:pt x="646" y="1481"/>
                  <a:pt x="622" y="1478"/>
                  <a:pt x="598" y="1473"/>
                </a:cubicBezTo>
                <a:cubicBezTo>
                  <a:pt x="574" y="1468"/>
                  <a:pt x="551" y="1462"/>
                  <a:pt x="527" y="1455"/>
                </a:cubicBezTo>
                <a:cubicBezTo>
                  <a:pt x="504" y="1448"/>
                  <a:pt x="481" y="1440"/>
                  <a:pt x="459" y="1430"/>
                </a:cubicBezTo>
                <a:cubicBezTo>
                  <a:pt x="436" y="1421"/>
                  <a:pt x="414" y="1411"/>
                  <a:pt x="393" y="1399"/>
                </a:cubicBezTo>
                <a:cubicBezTo>
                  <a:pt x="371" y="1388"/>
                  <a:pt x="350" y="1375"/>
                  <a:pt x="330" y="1362"/>
                </a:cubicBezTo>
                <a:cubicBezTo>
                  <a:pt x="310" y="1348"/>
                  <a:pt x="290" y="1334"/>
                  <a:pt x="272" y="1318"/>
                </a:cubicBezTo>
                <a:cubicBezTo>
                  <a:pt x="253" y="1303"/>
                  <a:pt x="235" y="1287"/>
                  <a:pt x="218" y="1269"/>
                </a:cubicBezTo>
                <a:cubicBezTo>
                  <a:pt x="200" y="1252"/>
                  <a:pt x="184" y="1234"/>
                  <a:pt x="169" y="1215"/>
                </a:cubicBezTo>
                <a:cubicBezTo>
                  <a:pt x="153" y="1197"/>
                  <a:pt x="139" y="1177"/>
                  <a:pt x="125" y="1157"/>
                </a:cubicBezTo>
                <a:cubicBezTo>
                  <a:pt x="112" y="1137"/>
                  <a:pt x="99" y="1116"/>
                  <a:pt x="88" y="1094"/>
                </a:cubicBezTo>
                <a:cubicBezTo>
                  <a:pt x="76" y="1073"/>
                  <a:pt x="66" y="1051"/>
                  <a:pt x="57" y="1028"/>
                </a:cubicBezTo>
                <a:cubicBezTo>
                  <a:pt x="47" y="1006"/>
                  <a:pt x="39" y="983"/>
                  <a:pt x="32" y="960"/>
                </a:cubicBezTo>
                <a:cubicBezTo>
                  <a:pt x="25" y="937"/>
                  <a:pt x="19" y="913"/>
                  <a:pt x="14" y="889"/>
                </a:cubicBezTo>
                <a:cubicBezTo>
                  <a:pt x="10" y="865"/>
                  <a:pt x="6" y="841"/>
                  <a:pt x="4" y="817"/>
                </a:cubicBezTo>
                <a:cubicBezTo>
                  <a:pt x="1" y="793"/>
                  <a:pt x="0" y="769"/>
                  <a:pt x="0" y="744"/>
                </a:cubicBezTo>
                <a:cubicBezTo>
                  <a:pt x="0" y="719"/>
                  <a:pt x="1" y="695"/>
                  <a:pt x="4" y="670"/>
                </a:cubicBezTo>
                <a:cubicBezTo>
                  <a:pt x="6" y="646"/>
                  <a:pt x="10" y="622"/>
                  <a:pt x="14" y="598"/>
                </a:cubicBezTo>
                <a:cubicBezTo>
                  <a:pt x="19" y="574"/>
                  <a:pt x="25" y="551"/>
                  <a:pt x="32" y="528"/>
                </a:cubicBezTo>
                <a:cubicBezTo>
                  <a:pt x="39" y="504"/>
                  <a:pt x="47" y="481"/>
                  <a:pt x="57" y="459"/>
                </a:cubicBezTo>
                <a:cubicBezTo>
                  <a:pt x="66" y="436"/>
                  <a:pt x="76" y="415"/>
                  <a:pt x="88" y="393"/>
                </a:cubicBezTo>
                <a:cubicBezTo>
                  <a:pt x="99" y="372"/>
                  <a:pt x="112" y="351"/>
                  <a:pt x="125" y="331"/>
                </a:cubicBezTo>
                <a:cubicBezTo>
                  <a:pt x="139" y="310"/>
                  <a:pt x="153" y="291"/>
                  <a:pt x="169" y="272"/>
                </a:cubicBezTo>
                <a:cubicBezTo>
                  <a:pt x="184" y="253"/>
                  <a:pt x="200" y="235"/>
                  <a:pt x="218" y="218"/>
                </a:cubicBezTo>
                <a:cubicBezTo>
                  <a:pt x="235" y="201"/>
                  <a:pt x="253" y="184"/>
                  <a:pt x="272" y="169"/>
                </a:cubicBezTo>
                <a:cubicBezTo>
                  <a:pt x="290" y="154"/>
                  <a:pt x="310" y="139"/>
                  <a:pt x="330" y="126"/>
                </a:cubicBezTo>
                <a:cubicBezTo>
                  <a:pt x="350" y="112"/>
                  <a:pt x="371" y="100"/>
                  <a:pt x="393" y="88"/>
                </a:cubicBezTo>
                <a:cubicBezTo>
                  <a:pt x="414" y="77"/>
                  <a:pt x="436" y="66"/>
                  <a:pt x="459" y="57"/>
                </a:cubicBezTo>
                <a:cubicBezTo>
                  <a:pt x="481" y="48"/>
                  <a:pt x="504" y="39"/>
                  <a:pt x="527" y="32"/>
                </a:cubicBezTo>
                <a:cubicBezTo>
                  <a:pt x="551" y="25"/>
                  <a:pt x="574" y="19"/>
                  <a:pt x="598" y="15"/>
                </a:cubicBezTo>
                <a:cubicBezTo>
                  <a:pt x="622" y="10"/>
                  <a:pt x="646" y="6"/>
                  <a:pt x="670" y="4"/>
                </a:cubicBezTo>
                <a:cubicBezTo>
                  <a:pt x="694" y="2"/>
                  <a:pt x="719" y="0"/>
                  <a:pt x="743" y="0"/>
                </a:cubicBezTo>
                <a:cubicBezTo>
                  <a:pt x="767" y="0"/>
                  <a:pt x="791" y="2"/>
                  <a:pt x="816" y="4"/>
                </a:cubicBezTo>
                <a:cubicBezTo>
                  <a:pt x="840" y="6"/>
                  <a:pt x="864" y="10"/>
                  <a:pt x="888" y="15"/>
                </a:cubicBezTo>
                <a:cubicBezTo>
                  <a:pt x="912" y="19"/>
                  <a:pt x="935" y="25"/>
                  <a:pt x="958" y="32"/>
                </a:cubicBezTo>
                <a:cubicBezTo>
                  <a:pt x="982" y="39"/>
                  <a:pt x="1005" y="48"/>
                  <a:pt x="1027" y="57"/>
                </a:cubicBezTo>
                <a:cubicBezTo>
                  <a:pt x="1050" y="66"/>
                  <a:pt x="1072" y="77"/>
                  <a:pt x="1093" y="88"/>
                </a:cubicBezTo>
                <a:cubicBezTo>
                  <a:pt x="1114" y="100"/>
                  <a:pt x="1135" y="112"/>
                  <a:pt x="1156" y="126"/>
                </a:cubicBezTo>
                <a:cubicBezTo>
                  <a:pt x="1176" y="139"/>
                  <a:pt x="1195" y="154"/>
                  <a:pt x="1214" y="169"/>
                </a:cubicBezTo>
                <a:cubicBezTo>
                  <a:pt x="1233" y="184"/>
                  <a:pt x="1251" y="201"/>
                  <a:pt x="1268" y="218"/>
                </a:cubicBezTo>
                <a:cubicBezTo>
                  <a:pt x="1285" y="235"/>
                  <a:pt x="1302" y="253"/>
                  <a:pt x="1317" y="272"/>
                </a:cubicBezTo>
                <a:cubicBezTo>
                  <a:pt x="1332" y="291"/>
                  <a:pt x="1347" y="310"/>
                  <a:pt x="1360" y="331"/>
                </a:cubicBezTo>
                <a:cubicBezTo>
                  <a:pt x="1374" y="351"/>
                  <a:pt x="1386" y="372"/>
                  <a:pt x="1398" y="393"/>
                </a:cubicBezTo>
                <a:cubicBezTo>
                  <a:pt x="1409" y="415"/>
                  <a:pt x="1420" y="436"/>
                  <a:pt x="1429" y="459"/>
                </a:cubicBezTo>
                <a:cubicBezTo>
                  <a:pt x="1438" y="481"/>
                  <a:pt x="1447" y="504"/>
                  <a:pt x="1454" y="528"/>
                </a:cubicBezTo>
                <a:cubicBezTo>
                  <a:pt x="1461" y="551"/>
                  <a:pt x="1467" y="574"/>
                  <a:pt x="1471" y="598"/>
                </a:cubicBezTo>
                <a:cubicBezTo>
                  <a:pt x="1476" y="622"/>
                  <a:pt x="1481" y="646"/>
                  <a:pt x="1483" y="670"/>
                </a:cubicBezTo>
                <a:cubicBezTo>
                  <a:pt x="1485" y="695"/>
                  <a:pt x="1487" y="719"/>
                  <a:pt x="1487" y="744"/>
                </a:cubicBezTo>
                <a:close/>
              </a:path>
            </a:pathLst>
          </a:custGeom>
          <a:solidFill>
            <a:srgbClr val="1E3A8A">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06" name="图片 505"/>
          <p:cNvPicPr/>
          <p:nvPr/>
        </p:nvPicPr>
        <p:blipFill>
          <a:blip r:embed="rId6"/>
          <a:stretch/>
        </p:blipFill>
        <p:spPr>
          <a:xfrm>
            <a:off x="5222880" y="1746720"/>
            <a:ext cx="250200" cy="250200"/>
          </a:xfrm>
          <a:prstGeom prst="rect">
            <a:avLst/>
          </a:prstGeom>
          <a:noFill/>
          <a:ln w="0">
            <a:noFill/>
          </a:ln>
        </p:spPr>
      </p:pic>
      <p:sp>
        <p:nvSpPr>
          <p:cNvPr id="507" name="文本框 506"/>
          <p:cNvSpPr txBox="1"/>
          <p:nvPr/>
        </p:nvSpPr>
        <p:spPr>
          <a:xfrm>
            <a:off x="1019520" y="255312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包含冗余和不相关信息</a:t>
            </a:r>
            <a:endParaRPr lang="en-US" sz="920" b="0" u="none" strike="noStrike">
              <a:solidFill>
                <a:srgbClr val="000000"/>
              </a:solidFill>
              <a:effectLst/>
              <a:uFillTx/>
              <a:latin typeface="Times New Roman"/>
            </a:endParaRPr>
          </a:p>
        </p:txBody>
      </p:sp>
      <p:sp>
        <p:nvSpPr>
          <p:cNvPr id="508" name="文本框 507"/>
          <p:cNvSpPr txBox="1"/>
          <p:nvPr/>
        </p:nvSpPr>
        <p:spPr>
          <a:xfrm>
            <a:off x="5014080" y="225396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优化处理</a:t>
            </a:r>
            <a:endParaRPr lang="en-US" sz="1320" b="0" u="none" strike="noStrike">
              <a:solidFill>
                <a:srgbClr val="000000"/>
              </a:solidFill>
              <a:effectLst/>
              <a:uFillTx/>
              <a:latin typeface="Times New Roman"/>
            </a:endParaRPr>
          </a:p>
        </p:txBody>
      </p:sp>
      <p:sp>
        <p:nvSpPr>
          <p:cNvPr id="509" name="任意多边形 508"/>
          <p:cNvSpPr/>
          <p:nvPr/>
        </p:nvSpPr>
        <p:spPr>
          <a:xfrm>
            <a:off x="8022240" y="1470600"/>
            <a:ext cx="2139840" cy="1370880"/>
          </a:xfrm>
          <a:custGeom>
            <a:avLst/>
            <a:gdLst/>
            <a:ahLst/>
            <a:cxnLst/>
            <a:rect l="0" t="0" r="r" b="b"/>
            <a:pathLst>
              <a:path w="5944" h="3808">
                <a:moveTo>
                  <a:pt x="0" y="3622"/>
                </a:moveTo>
                <a:lnTo>
                  <a:pt x="0" y="186"/>
                </a:lnTo>
                <a:cubicBezTo>
                  <a:pt x="0" y="174"/>
                  <a:pt x="1" y="161"/>
                  <a:pt x="4" y="149"/>
                </a:cubicBezTo>
                <a:cubicBezTo>
                  <a:pt x="6" y="138"/>
                  <a:pt x="9" y="126"/>
                  <a:pt x="14" y="115"/>
                </a:cubicBezTo>
                <a:cubicBezTo>
                  <a:pt x="19" y="103"/>
                  <a:pt x="25" y="93"/>
                  <a:pt x="31" y="83"/>
                </a:cubicBezTo>
                <a:cubicBezTo>
                  <a:pt x="38" y="72"/>
                  <a:pt x="46" y="63"/>
                  <a:pt x="54" y="54"/>
                </a:cubicBezTo>
                <a:cubicBezTo>
                  <a:pt x="63" y="46"/>
                  <a:pt x="72" y="38"/>
                  <a:pt x="83" y="31"/>
                </a:cubicBezTo>
                <a:cubicBezTo>
                  <a:pt x="93" y="25"/>
                  <a:pt x="103" y="19"/>
                  <a:pt x="115" y="14"/>
                </a:cubicBezTo>
                <a:cubicBezTo>
                  <a:pt x="126" y="9"/>
                  <a:pt x="138" y="6"/>
                  <a:pt x="150" y="4"/>
                </a:cubicBezTo>
                <a:cubicBezTo>
                  <a:pt x="161" y="1"/>
                  <a:pt x="174" y="0"/>
                  <a:pt x="186" y="0"/>
                </a:cubicBezTo>
                <a:lnTo>
                  <a:pt x="5758" y="0"/>
                </a:lnTo>
                <a:cubicBezTo>
                  <a:pt x="5770" y="0"/>
                  <a:pt x="5782" y="1"/>
                  <a:pt x="5794" y="4"/>
                </a:cubicBezTo>
                <a:cubicBezTo>
                  <a:pt x="5806" y="6"/>
                  <a:pt x="5818" y="9"/>
                  <a:pt x="5829" y="14"/>
                </a:cubicBezTo>
                <a:cubicBezTo>
                  <a:pt x="5840" y="19"/>
                  <a:pt x="5851" y="25"/>
                  <a:pt x="5861" y="31"/>
                </a:cubicBezTo>
                <a:cubicBezTo>
                  <a:pt x="5871" y="38"/>
                  <a:pt x="5881" y="46"/>
                  <a:pt x="5889" y="54"/>
                </a:cubicBezTo>
                <a:cubicBezTo>
                  <a:pt x="5898" y="63"/>
                  <a:pt x="5905" y="72"/>
                  <a:pt x="5912" y="83"/>
                </a:cubicBezTo>
                <a:cubicBezTo>
                  <a:pt x="5919" y="93"/>
                  <a:pt x="5925" y="103"/>
                  <a:pt x="5929" y="115"/>
                </a:cubicBezTo>
                <a:cubicBezTo>
                  <a:pt x="5934" y="126"/>
                  <a:pt x="5938" y="138"/>
                  <a:pt x="5940" y="149"/>
                </a:cubicBezTo>
                <a:cubicBezTo>
                  <a:pt x="5942" y="161"/>
                  <a:pt x="5944" y="174"/>
                  <a:pt x="5944" y="186"/>
                </a:cubicBezTo>
                <a:lnTo>
                  <a:pt x="5944" y="3622"/>
                </a:lnTo>
                <a:cubicBezTo>
                  <a:pt x="5944" y="3634"/>
                  <a:pt x="5942" y="3647"/>
                  <a:pt x="5940" y="3658"/>
                </a:cubicBezTo>
                <a:cubicBezTo>
                  <a:pt x="5938" y="3670"/>
                  <a:pt x="5934" y="3682"/>
                  <a:pt x="5929" y="3693"/>
                </a:cubicBezTo>
                <a:cubicBezTo>
                  <a:pt x="5925" y="3705"/>
                  <a:pt x="5919" y="3715"/>
                  <a:pt x="5912" y="3725"/>
                </a:cubicBezTo>
                <a:cubicBezTo>
                  <a:pt x="5905" y="3736"/>
                  <a:pt x="5898" y="3745"/>
                  <a:pt x="5889" y="3754"/>
                </a:cubicBezTo>
                <a:cubicBezTo>
                  <a:pt x="5881" y="3762"/>
                  <a:pt x="5871" y="3770"/>
                  <a:pt x="5861" y="3777"/>
                </a:cubicBezTo>
                <a:cubicBezTo>
                  <a:pt x="5851" y="3783"/>
                  <a:pt x="5840" y="3789"/>
                  <a:pt x="5829" y="3794"/>
                </a:cubicBezTo>
                <a:cubicBezTo>
                  <a:pt x="5818" y="3798"/>
                  <a:pt x="5806" y="3802"/>
                  <a:pt x="5794" y="3804"/>
                </a:cubicBezTo>
                <a:cubicBezTo>
                  <a:pt x="5782" y="3807"/>
                  <a:pt x="5770" y="3808"/>
                  <a:pt x="5758" y="3808"/>
                </a:cubicBezTo>
                <a:lnTo>
                  <a:pt x="186" y="3808"/>
                </a:lnTo>
                <a:cubicBezTo>
                  <a:pt x="174" y="3808"/>
                  <a:pt x="161" y="3807"/>
                  <a:pt x="150" y="3804"/>
                </a:cubicBezTo>
                <a:cubicBezTo>
                  <a:pt x="138" y="3802"/>
                  <a:pt x="126" y="3798"/>
                  <a:pt x="115" y="3794"/>
                </a:cubicBezTo>
                <a:cubicBezTo>
                  <a:pt x="103" y="3789"/>
                  <a:pt x="93" y="3783"/>
                  <a:pt x="83" y="3777"/>
                </a:cubicBezTo>
                <a:cubicBezTo>
                  <a:pt x="72" y="3770"/>
                  <a:pt x="63" y="3762"/>
                  <a:pt x="54" y="3754"/>
                </a:cubicBezTo>
                <a:cubicBezTo>
                  <a:pt x="46" y="3745"/>
                  <a:pt x="38" y="3736"/>
                  <a:pt x="31" y="3725"/>
                </a:cubicBezTo>
                <a:cubicBezTo>
                  <a:pt x="25" y="3715"/>
                  <a:pt x="19" y="3705"/>
                  <a:pt x="14" y="3693"/>
                </a:cubicBezTo>
                <a:cubicBezTo>
                  <a:pt x="9" y="3682"/>
                  <a:pt x="6" y="3670"/>
                  <a:pt x="4" y="3658"/>
                </a:cubicBezTo>
                <a:cubicBezTo>
                  <a:pt x="1" y="3647"/>
                  <a:pt x="0" y="3634"/>
                  <a:pt x="0" y="362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10" name="任意多边形 509"/>
          <p:cNvSpPr/>
          <p:nvPr/>
        </p:nvSpPr>
        <p:spPr>
          <a:xfrm>
            <a:off x="8824320" y="1604160"/>
            <a:ext cx="535320" cy="535320"/>
          </a:xfrm>
          <a:custGeom>
            <a:avLst/>
            <a:gdLst/>
            <a:ahLst/>
            <a:cxnLst/>
            <a:rect l="0" t="0" r="r" b="b"/>
            <a:pathLst>
              <a:path w="1487" h="1487">
                <a:moveTo>
                  <a:pt x="1487" y="744"/>
                </a:moveTo>
                <a:cubicBezTo>
                  <a:pt x="1487" y="769"/>
                  <a:pt x="1486" y="793"/>
                  <a:pt x="1484" y="817"/>
                </a:cubicBezTo>
                <a:cubicBezTo>
                  <a:pt x="1481" y="841"/>
                  <a:pt x="1478" y="865"/>
                  <a:pt x="1472" y="889"/>
                </a:cubicBezTo>
                <a:cubicBezTo>
                  <a:pt x="1467" y="913"/>
                  <a:pt x="1461" y="937"/>
                  <a:pt x="1454" y="960"/>
                </a:cubicBezTo>
                <a:cubicBezTo>
                  <a:pt x="1447" y="983"/>
                  <a:pt x="1439" y="1006"/>
                  <a:pt x="1430" y="1028"/>
                </a:cubicBezTo>
                <a:cubicBezTo>
                  <a:pt x="1420" y="1051"/>
                  <a:pt x="1410" y="1073"/>
                  <a:pt x="1398" y="1094"/>
                </a:cubicBezTo>
                <a:cubicBezTo>
                  <a:pt x="1387" y="1116"/>
                  <a:pt x="1374" y="1137"/>
                  <a:pt x="1361" y="1157"/>
                </a:cubicBezTo>
                <a:cubicBezTo>
                  <a:pt x="1347" y="1177"/>
                  <a:pt x="1333" y="1197"/>
                  <a:pt x="1318" y="1215"/>
                </a:cubicBezTo>
                <a:cubicBezTo>
                  <a:pt x="1302" y="1234"/>
                  <a:pt x="1286" y="1252"/>
                  <a:pt x="1269" y="1269"/>
                </a:cubicBezTo>
                <a:cubicBezTo>
                  <a:pt x="1251" y="1287"/>
                  <a:pt x="1233" y="1303"/>
                  <a:pt x="1215" y="1318"/>
                </a:cubicBezTo>
                <a:cubicBezTo>
                  <a:pt x="1196" y="1334"/>
                  <a:pt x="1176" y="1348"/>
                  <a:pt x="1156" y="1362"/>
                </a:cubicBezTo>
                <a:cubicBezTo>
                  <a:pt x="1136" y="1375"/>
                  <a:pt x="1115" y="1388"/>
                  <a:pt x="1093" y="1399"/>
                </a:cubicBezTo>
                <a:cubicBezTo>
                  <a:pt x="1072" y="1411"/>
                  <a:pt x="1050" y="1421"/>
                  <a:pt x="1028" y="1430"/>
                </a:cubicBezTo>
                <a:cubicBezTo>
                  <a:pt x="1005" y="1440"/>
                  <a:pt x="982" y="1448"/>
                  <a:pt x="959" y="1455"/>
                </a:cubicBezTo>
                <a:cubicBezTo>
                  <a:pt x="936" y="1462"/>
                  <a:pt x="912" y="1468"/>
                  <a:pt x="888" y="1473"/>
                </a:cubicBezTo>
                <a:cubicBezTo>
                  <a:pt x="864" y="1478"/>
                  <a:pt x="840" y="1481"/>
                  <a:pt x="816" y="1483"/>
                </a:cubicBezTo>
                <a:cubicBezTo>
                  <a:pt x="792" y="1486"/>
                  <a:pt x="768" y="1487"/>
                  <a:pt x="743" y="1487"/>
                </a:cubicBezTo>
                <a:cubicBezTo>
                  <a:pt x="719" y="1487"/>
                  <a:pt x="695" y="1486"/>
                  <a:pt x="670" y="1483"/>
                </a:cubicBezTo>
                <a:cubicBezTo>
                  <a:pt x="646" y="1481"/>
                  <a:pt x="622" y="1478"/>
                  <a:pt x="598" y="1473"/>
                </a:cubicBezTo>
                <a:cubicBezTo>
                  <a:pt x="575" y="1468"/>
                  <a:pt x="551" y="1462"/>
                  <a:pt x="528" y="1455"/>
                </a:cubicBezTo>
                <a:cubicBezTo>
                  <a:pt x="504" y="1448"/>
                  <a:pt x="482" y="1440"/>
                  <a:pt x="459" y="1430"/>
                </a:cubicBezTo>
                <a:cubicBezTo>
                  <a:pt x="437" y="1421"/>
                  <a:pt x="415" y="1411"/>
                  <a:pt x="393" y="1399"/>
                </a:cubicBezTo>
                <a:cubicBezTo>
                  <a:pt x="372" y="1388"/>
                  <a:pt x="351" y="1375"/>
                  <a:pt x="331" y="1362"/>
                </a:cubicBezTo>
                <a:cubicBezTo>
                  <a:pt x="310" y="1348"/>
                  <a:pt x="291" y="1334"/>
                  <a:pt x="272" y="1318"/>
                </a:cubicBezTo>
                <a:cubicBezTo>
                  <a:pt x="253" y="1303"/>
                  <a:pt x="235" y="1287"/>
                  <a:pt x="218" y="1269"/>
                </a:cubicBezTo>
                <a:cubicBezTo>
                  <a:pt x="201" y="1252"/>
                  <a:pt x="185" y="1234"/>
                  <a:pt x="169" y="1215"/>
                </a:cubicBezTo>
                <a:cubicBezTo>
                  <a:pt x="154" y="1197"/>
                  <a:pt x="139" y="1177"/>
                  <a:pt x="126" y="1157"/>
                </a:cubicBezTo>
                <a:cubicBezTo>
                  <a:pt x="112" y="1137"/>
                  <a:pt x="100" y="1116"/>
                  <a:pt x="88" y="1094"/>
                </a:cubicBezTo>
                <a:cubicBezTo>
                  <a:pt x="77" y="1073"/>
                  <a:pt x="66" y="1051"/>
                  <a:pt x="57" y="1028"/>
                </a:cubicBezTo>
                <a:cubicBezTo>
                  <a:pt x="48" y="1006"/>
                  <a:pt x="40" y="983"/>
                  <a:pt x="32" y="960"/>
                </a:cubicBezTo>
                <a:cubicBezTo>
                  <a:pt x="25" y="937"/>
                  <a:pt x="20" y="913"/>
                  <a:pt x="15" y="889"/>
                </a:cubicBezTo>
                <a:cubicBezTo>
                  <a:pt x="10" y="865"/>
                  <a:pt x="6" y="841"/>
                  <a:pt x="4" y="817"/>
                </a:cubicBezTo>
                <a:cubicBezTo>
                  <a:pt x="2" y="793"/>
                  <a:pt x="0" y="769"/>
                  <a:pt x="0" y="744"/>
                </a:cubicBezTo>
                <a:cubicBezTo>
                  <a:pt x="0" y="719"/>
                  <a:pt x="2" y="695"/>
                  <a:pt x="4" y="670"/>
                </a:cubicBezTo>
                <a:cubicBezTo>
                  <a:pt x="6" y="646"/>
                  <a:pt x="10" y="622"/>
                  <a:pt x="15" y="598"/>
                </a:cubicBezTo>
                <a:cubicBezTo>
                  <a:pt x="20" y="574"/>
                  <a:pt x="25" y="551"/>
                  <a:pt x="32" y="528"/>
                </a:cubicBezTo>
                <a:cubicBezTo>
                  <a:pt x="40" y="504"/>
                  <a:pt x="48" y="481"/>
                  <a:pt x="57" y="459"/>
                </a:cubicBezTo>
                <a:cubicBezTo>
                  <a:pt x="66" y="436"/>
                  <a:pt x="77" y="415"/>
                  <a:pt x="88" y="393"/>
                </a:cubicBezTo>
                <a:cubicBezTo>
                  <a:pt x="100" y="372"/>
                  <a:pt x="112" y="351"/>
                  <a:pt x="126" y="331"/>
                </a:cubicBezTo>
                <a:cubicBezTo>
                  <a:pt x="139" y="310"/>
                  <a:pt x="154" y="291"/>
                  <a:pt x="169" y="272"/>
                </a:cubicBezTo>
                <a:cubicBezTo>
                  <a:pt x="185" y="253"/>
                  <a:pt x="201" y="235"/>
                  <a:pt x="218" y="218"/>
                </a:cubicBezTo>
                <a:cubicBezTo>
                  <a:pt x="235" y="201"/>
                  <a:pt x="253" y="184"/>
                  <a:pt x="272" y="169"/>
                </a:cubicBezTo>
                <a:cubicBezTo>
                  <a:pt x="291" y="154"/>
                  <a:pt x="310" y="139"/>
                  <a:pt x="331" y="126"/>
                </a:cubicBezTo>
                <a:cubicBezTo>
                  <a:pt x="351" y="112"/>
                  <a:pt x="372" y="100"/>
                  <a:pt x="393" y="88"/>
                </a:cubicBezTo>
                <a:cubicBezTo>
                  <a:pt x="415" y="77"/>
                  <a:pt x="437" y="66"/>
                  <a:pt x="459" y="57"/>
                </a:cubicBezTo>
                <a:cubicBezTo>
                  <a:pt x="482" y="48"/>
                  <a:pt x="504" y="39"/>
                  <a:pt x="528" y="32"/>
                </a:cubicBezTo>
                <a:cubicBezTo>
                  <a:pt x="551" y="25"/>
                  <a:pt x="575" y="19"/>
                  <a:pt x="598" y="15"/>
                </a:cubicBezTo>
                <a:cubicBezTo>
                  <a:pt x="622" y="10"/>
                  <a:pt x="646" y="6"/>
                  <a:pt x="670" y="4"/>
                </a:cubicBezTo>
                <a:cubicBezTo>
                  <a:pt x="695" y="2"/>
                  <a:pt x="719" y="0"/>
                  <a:pt x="743" y="0"/>
                </a:cubicBezTo>
                <a:cubicBezTo>
                  <a:pt x="768" y="0"/>
                  <a:pt x="792" y="2"/>
                  <a:pt x="816" y="4"/>
                </a:cubicBezTo>
                <a:cubicBezTo>
                  <a:pt x="840" y="6"/>
                  <a:pt x="864" y="10"/>
                  <a:pt x="888" y="15"/>
                </a:cubicBezTo>
                <a:cubicBezTo>
                  <a:pt x="912" y="19"/>
                  <a:pt x="936" y="25"/>
                  <a:pt x="959" y="32"/>
                </a:cubicBezTo>
                <a:cubicBezTo>
                  <a:pt x="982" y="39"/>
                  <a:pt x="1005" y="48"/>
                  <a:pt x="1028" y="57"/>
                </a:cubicBezTo>
                <a:cubicBezTo>
                  <a:pt x="1050" y="66"/>
                  <a:pt x="1072" y="77"/>
                  <a:pt x="1093" y="88"/>
                </a:cubicBezTo>
                <a:cubicBezTo>
                  <a:pt x="1115" y="100"/>
                  <a:pt x="1136" y="112"/>
                  <a:pt x="1156" y="126"/>
                </a:cubicBezTo>
                <a:cubicBezTo>
                  <a:pt x="1176" y="139"/>
                  <a:pt x="1196" y="154"/>
                  <a:pt x="1215" y="169"/>
                </a:cubicBezTo>
                <a:cubicBezTo>
                  <a:pt x="1233" y="184"/>
                  <a:pt x="1251" y="201"/>
                  <a:pt x="1269" y="218"/>
                </a:cubicBezTo>
                <a:cubicBezTo>
                  <a:pt x="1286" y="235"/>
                  <a:pt x="1302" y="253"/>
                  <a:pt x="1318" y="272"/>
                </a:cubicBezTo>
                <a:cubicBezTo>
                  <a:pt x="1333" y="291"/>
                  <a:pt x="1347" y="310"/>
                  <a:pt x="1361" y="331"/>
                </a:cubicBezTo>
                <a:cubicBezTo>
                  <a:pt x="1374" y="351"/>
                  <a:pt x="1387" y="372"/>
                  <a:pt x="1398" y="393"/>
                </a:cubicBezTo>
                <a:cubicBezTo>
                  <a:pt x="1410" y="415"/>
                  <a:pt x="1420" y="436"/>
                  <a:pt x="1430" y="459"/>
                </a:cubicBezTo>
                <a:cubicBezTo>
                  <a:pt x="1439" y="481"/>
                  <a:pt x="1447" y="504"/>
                  <a:pt x="1454" y="528"/>
                </a:cubicBezTo>
                <a:cubicBezTo>
                  <a:pt x="1461" y="551"/>
                  <a:pt x="1467" y="574"/>
                  <a:pt x="1472" y="598"/>
                </a:cubicBezTo>
                <a:cubicBezTo>
                  <a:pt x="1478" y="622"/>
                  <a:pt x="1481" y="646"/>
                  <a:pt x="1484" y="670"/>
                </a:cubicBezTo>
                <a:cubicBezTo>
                  <a:pt x="1486" y="695"/>
                  <a:pt x="1487" y="719"/>
                  <a:pt x="1487" y="744"/>
                </a:cubicBezTo>
                <a:close/>
              </a:path>
            </a:pathLst>
          </a:custGeom>
          <a:solidFill>
            <a:srgbClr val="1E3A8A">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11" name="图片 510"/>
          <p:cNvPicPr/>
          <p:nvPr/>
        </p:nvPicPr>
        <p:blipFill>
          <a:blip r:embed="rId7"/>
          <a:stretch/>
        </p:blipFill>
        <p:spPr>
          <a:xfrm>
            <a:off x="8966880" y="1746720"/>
            <a:ext cx="250200" cy="250200"/>
          </a:xfrm>
          <a:prstGeom prst="rect">
            <a:avLst/>
          </a:prstGeom>
          <a:noFill/>
          <a:ln w="0">
            <a:noFill/>
          </a:ln>
        </p:spPr>
      </p:pic>
      <p:sp>
        <p:nvSpPr>
          <p:cNvPr id="512" name="文本框 511"/>
          <p:cNvSpPr txBox="1"/>
          <p:nvPr/>
        </p:nvSpPr>
        <p:spPr>
          <a:xfrm>
            <a:off x="4646160" y="255312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应用去重、排序和摘要技术</a:t>
            </a:r>
            <a:endParaRPr lang="en-US" sz="920" b="0" u="none" strike="noStrike">
              <a:solidFill>
                <a:srgbClr val="000000"/>
              </a:solidFill>
              <a:effectLst/>
              <a:uFillTx/>
              <a:latin typeface="Times New Roman"/>
            </a:endParaRPr>
          </a:p>
        </p:txBody>
      </p:sp>
      <p:sp>
        <p:nvSpPr>
          <p:cNvPr id="513" name="文本框 512"/>
          <p:cNvSpPr txBox="1"/>
          <p:nvPr/>
        </p:nvSpPr>
        <p:spPr>
          <a:xfrm>
            <a:off x="8590680" y="225396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优化后上下文</a:t>
            </a:r>
            <a:endParaRPr lang="en-US" sz="1320" b="0" u="none" strike="noStrike">
              <a:solidFill>
                <a:srgbClr val="000000"/>
              </a:solidFill>
              <a:effectLst/>
              <a:uFillTx/>
              <a:latin typeface="Times New Roman"/>
            </a:endParaRPr>
          </a:p>
        </p:txBody>
      </p:sp>
      <p:sp>
        <p:nvSpPr>
          <p:cNvPr id="514" name="任意多边形 513"/>
          <p:cNvSpPr/>
          <p:nvPr/>
        </p:nvSpPr>
        <p:spPr>
          <a:xfrm>
            <a:off x="534600" y="3108600"/>
            <a:ext cx="3075840" cy="969480"/>
          </a:xfrm>
          <a:custGeom>
            <a:avLst/>
            <a:gdLst/>
            <a:ahLst/>
            <a:cxnLst/>
            <a:rect l="0" t="0" r="r" b="b"/>
            <a:pathLst>
              <a:path w="8544" h="2693">
                <a:moveTo>
                  <a:pt x="0" y="2508"/>
                </a:moveTo>
                <a:lnTo>
                  <a:pt x="0" y="185"/>
                </a:lnTo>
                <a:cubicBezTo>
                  <a:pt x="0" y="173"/>
                  <a:pt x="1" y="161"/>
                  <a:pt x="4" y="149"/>
                </a:cubicBezTo>
                <a:cubicBezTo>
                  <a:pt x="6" y="137"/>
                  <a:pt x="10" y="126"/>
                  <a:pt x="14" y="114"/>
                </a:cubicBezTo>
                <a:cubicBezTo>
                  <a:pt x="19" y="103"/>
                  <a:pt x="25" y="92"/>
                  <a:pt x="31"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8358" y="0"/>
                </a:lnTo>
                <a:cubicBezTo>
                  <a:pt x="8370" y="0"/>
                  <a:pt x="8382" y="1"/>
                  <a:pt x="8394" y="3"/>
                </a:cubicBezTo>
                <a:cubicBezTo>
                  <a:pt x="8406" y="6"/>
                  <a:pt x="8418" y="9"/>
                  <a:pt x="8429" y="14"/>
                </a:cubicBezTo>
                <a:cubicBezTo>
                  <a:pt x="8440" y="19"/>
                  <a:pt x="8451" y="24"/>
                  <a:pt x="8461" y="31"/>
                </a:cubicBezTo>
                <a:cubicBezTo>
                  <a:pt x="8471" y="38"/>
                  <a:pt x="8481" y="46"/>
                  <a:pt x="8489" y="54"/>
                </a:cubicBezTo>
                <a:cubicBezTo>
                  <a:pt x="8498" y="63"/>
                  <a:pt x="8505" y="72"/>
                  <a:pt x="8512" y="82"/>
                </a:cubicBezTo>
                <a:cubicBezTo>
                  <a:pt x="8519" y="92"/>
                  <a:pt x="8525" y="103"/>
                  <a:pt x="8529" y="114"/>
                </a:cubicBezTo>
                <a:cubicBezTo>
                  <a:pt x="8534" y="126"/>
                  <a:pt x="8538" y="137"/>
                  <a:pt x="8540" y="149"/>
                </a:cubicBezTo>
                <a:cubicBezTo>
                  <a:pt x="8542" y="161"/>
                  <a:pt x="8544" y="173"/>
                  <a:pt x="8544" y="185"/>
                </a:cubicBezTo>
                <a:lnTo>
                  <a:pt x="8544" y="2508"/>
                </a:lnTo>
                <a:cubicBezTo>
                  <a:pt x="8544" y="2520"/>
                  <a:pt x="8542" y="2532"/>
                  <a:pt x="8540" y="2544"/>
                </a:cubicBezTo>
                <a:cubicBezTo>
                  <a:pt x="8538" y="2556"/>
                  <a:pt x="8534" y="2568"/>
                  <a:pt x="8529" y="2579"/>
                </a:cubicBezTo>
                <a:cubicBezTo>
                  <a:pt x="8525" y="2590"/>
                  <a:pt x="8519" y="2601"/>
                  <a:pt x="8512" y="2611"/>
                </a:cubicBezTo>
                <a:cubicBezTo>
                  <a:pt x="8505" y="2621"/>
                  <a:pt x="8498" y="2630"/>
                  <a:pt x="8489" y="2639"/>
                </a:cubicBezTo>
                <a:cubicBezTo>
                  <a:pt x="8481" y="2648"/>
                  <a:pt x="8471" y="2655"/>
                  <a:pt x="8461" y="2662"/>
                </a:cubicBezTo>
                <a:cubicBezTo>
                  <a:pt x="8451" y="2669"/>
                  <a:pt x="8440" y="2675"/>
                  <a:pt x="8429" y="2679"/>
                </a:cubicBezTo>
                <a:cubicBezTo>
                  <a:pt x="8418" y="2684"/>
                  <a:pt x="8406" y="2688"/>
                  <a:pt x="8394" y="2690"/>
                </a:cubicBezTo>
                <a:cubicBezTo>
                  <a:pt x="8382" y="2692"/>
                  <a:pt x="8370" y="2693"/>
                  <a:pt x="8358" y="2693"/>
                </a:cubicBezTo>
                <a:lnTo>
                  <a:pt x="186" y="2693"/>
                </a:lnTo>
                <a:cubicBezTo>
                  <a:pt x="174" y="2693"/>
                  <a:pt x="162" y="2692"/>
                  <a:pt x="150" y="2690"/>
                </a:cubicBezTo>
                <a:cubicBezTo>
                  <a:pt x="138" y="2688"/>
                  <a:pt x="126" y="2684"/>
                  <a:pt x="115" y="2679"/>
                </a:cubicBezTo>
                <a:cubicBezTo>
                  <a:pt x="104" y="2675"/>
                  <a:pt x="93" y="2669"/>
                  <a:pt x="83" y="2662"/>
                </a:cubicBezTo>
                <a:cubicBezTo>
                  <a:pt x="73" y="2655"/>
                  <a:pt x="63" y="2648"/>
                  <a:pt x="55" y="2639"/>
                </a:cubicBezTo>
                <a:cubicBezTo>
                  <a:pt x="46" y="2630"/>
                  <a:pt x="38" y="2621"/>
                  <a:pt x="31" y="2611"/>
                </a:cubicBezTo>
                <a:cubicBezTo>
                  <a:pt x="25" y="2601"/>
                  <a:pt x="19" y="2590"/>
                  <a:pt x="14" y="2579"/>
                </a:cubicBezTo>
                <a:cubicBezTo>
                  <a:pt x="10" y="2568"/>
                  <a:pt x="6" y="2556"/>
                  <a:pt x="4" y="2544"/>
                </a:cubicBezTo>
                <a:cubicBezTo>
                  <a:pt x="1" y="2532"/>
                  <a:pt x="0" y="2520"/>
                  <a:pt x="0" y="25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15" name="图片 514"/>
          <p:cNvPicPr/>
          <p:nvPr/>
        </p:nvPicPr>
        <p:blipFill>
          <a:blip r:embed="rId8"/>
          <a:stretch/>
        </p:blipFill>
        <p:spPr>
          <a:xfrm>
            <a:off x="668520" y="3276000"/>
            <a:ext cx="200160" cy="200160"/>
          </a:xfrm>
          <a:prstGeom prst="rect">
            <a:avLst/>
          </a:prstGeom>
          <a:noFill/>
          <a:ln w="0">
            <a:noFill/>
          </a:ln>
        </p:spPr>
      </p:pic>
      <p:sp>
        <p:nvSpPr>
          <p:cNvPr id="516" name="文本框 515"/>
          <p:cNvSpPr txBox="1"/>
          <p:nvPr/>
        </p:nvSpPr>
        <p:spPr>
          <a:xfrm>
            <a:off x="8507160" y="255312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精简且高相关性的内容</a:t>
            </a:r>
            <a:endParaRPr lang="en-US" sz="920" b="0" u="none" strike="noStrike">
              <a:solidFill>
                <a:srgbClr val="000000"/>
              </a:solidFill>
              <a:effectLst/>
              <a:uFillTx/>
              <a:latin typeface="Times New Roman"/>
            </a:endParaRPr>
          </a:p>
        </p:txBody>
      </p:sp>
      <p:sp>
        <p:nvSpPr>
          <p:cNvPr id="517" name="文本框 516"/>
          <p:cNvSpPr txBox="1"/>
          <p:nvPr/>
        </p:nvSpPr>
        <p:spPr>
          <a:xfrm>
            <a:off x="969480" y="325692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去重技术</a:t>
            </a:r>
            <a:endParaRPr lang="en-US" sz="1320" b="0" u="none" strike="noStrike">
              <a:solidFill>
                <a:srgbClr val="000000"/>
              </a:solidFill>
              <a:effectLst/>
              <a:uFillTx/>
              <a:latin typeface="Times New Roman"/>
            </a:endParaRPr>
          </a:p>
        </p:txBody>
      </p:sp>
      <p:sp>
        <p:nvSpPr>
          <p:cNvPr id="518" name="文本框 517"/>
          <p:cNvSpPr txBox="1"/>
          <p:nvPr/>
        </p:nvSpPr>
        <p:spPr>
          <a:xfrm>
            <a:off x="969480" y="355608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sp>
        <p:nvSpPr>
          <p:cNvPr id="519" name="文本框 518"/>
          <p:cNvSpPr txBox="1"/>
          <p:nvPr/>
        </p:nvSpPr>
        <p:spPr>
          <a:xfrm>
            <a:off x="1203480" y="3560040"/>
            <a:ext cx="8935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dict.fromkeys()</a:t>
            </a:r>
            <a:endParaRPr lang="en-US" sz="920" b="0" u="none" strike="noStrike">
              <a:solidFill>
                <a:srgbClr val="000000"/>
              </a:solidFill>
              <a:effectLst/>
              <a:uFillTx/>
              <a:latin typeface="Times New Roman"/>
            </a:endParaRPr>
          </a:p>
        </p:txBody>
      </p:sp>
      <p:sp>
        <p:nvSpPr>
          <p:cNvPr id="520" name="文本框 519"/>
          <p:cNvSpPr txBox="1"/>
          <p:nvPr/>
        </p:nvSpPr>
        <p:spPr>
          <a:xfrm>
            <a:off x="2086920" y="355608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等方法移除重复信息，确</a:t>
            </a:r>
            <a:endParaRPr lang="en-US" sz="920" b="0" u="none" strike="noStrike">
              <a:solidFill>
                <a:srgbClr val="000000"/>
              </a:solidFill>
              <a:effectLst/>
              <a:uFillTx/>
              <a:latin typeface="Times New Roman"/>
            </a:endParaRPr>
          </a:p>
        </p:txBody>
      </p:sp>
      <p:sp>
        <p:nvSpPr>
          <p:cNvPr id="521" name="任意多边形 520"/>
          <p:cNvSpPr/>
          <p:nvPr/>
        </p:nvSpPr>
        <p:spPr>
          <a:xfrm>
            <a:off x="3810600" y="3108600"/>
            <a:ext cx="3075480" cy="969480"/>
          </a:xfrm>
          <a:custGeom>
            <a:avLst/>
            <a:gdLst/>
            <a:ahLst/>
            <a:cxnLst/>
            <a:rect l="0" t="0" r="r" b="b"/>
            <a:pathLst>
              <a:path w="8543" h="2693">
                <a:moveTo>
                  <a:pt x="0" y="2508"/>
                </a:moveTo>
                <a:lnTo>
                  <a:pt x="0" y="185"/>
                </a:lnTo>
                <a:cubicBezTo>
                  <a:pt x="0" y="173"/>
                  <a:pt x="1" y="161"/>
                  <a:pt x="3" y="149"/>
                </a:cubicBezTo>
                <a:cubicBezTo>
                  <a:pt x="6" y="137"/>
                  <a:pt x="9" y="126"/>
                  <a:pt x="14" y="114"/>
                </a:cubicBezTo>
                <a:cubicBezTo>
                  <a:pt x="18" y="103"/>
                  <a:pt x="24" y="92"/>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8357" y="0"/>
                </a:lnTo>
                <a:cubicBezTo>
                  <a:pt x="8370" y="0"/>
                  <a:pt x="8382" y="1"/>
                  <a:pt x="8394" y="3"/>
                </a:cubicBezTo>
                <a:cubicBezTo>
                  <a:pt x="8406" y="6"/>
                  <a:pt x="8417" y="9"/>
                  <a:pt x="8428" y="14"/>
                </a:cubicBezTo>
                <a:cubicBezTo>
                  <a:pt x="8440" y="19"/>
                  <a:pt x="8450" y="24"/>
                  <a:pt x="8461" y="31"/>
                </a:cubicBezTo>
                <a:cubicBezTo>
                  <a:pt x="8471" y="38"/>
                  <a:pt x="8480" y="46"/>
                  <a:pt x="8489" y="54"/>
                </a:cubicBezTo>
                <a:cubicBezTo>
                  <a:pt x="8497" y="63"/>
                  <a:pt x="8505" y="72"/>
                  <a:pt x="8512" y="82"/>
                </a:cubicBezTo>
                <a:cubicBezTo>
                  <a:pt x="8519" y="92"/>
                  <a:pt x="8524" y="103"/>
                  <a:pt x="8529" y="114"/>
                </a:cubicBezTo>
                <a:cubicBezTo>
                  <a:pt x="8534" y="126"/>
                  <a:pt x="8537" y="137"/>
                  <a:pt x="8539" y="149"/>
                </a:cubicBezTo>
                <a:cubicBezTo>
                  <a:pt x="8542" y="161"/>
                  <a:pt x="8543" y="173"/>
                  <a:pt x="8543" y="185"/>
                </a:cubicBezTo>
                <a:lnTo>
                  <a:pt x="8543" y="2508"/>
                </a:lnTo>
                <a:cubicBezTo>
                  <a:pt x="8543" y="2520"/>
                  <a:pt x="8542" y="2532"/>
                  <a:pt x="8539" y="2544"/>
                </a:cubicBezTo>
                <a:cubicBezTo>
                  <a:pt x="8537" y="2556"/>
                  <a:pt x="8534" y="2568"/>
                  <a:pt x="8529" y="2579"/>
                </a:cubicBezTo>
                <a:cubicBezTo>
                  <a:pt x="8524" y="2590"/>
                  <a:pt x="8519" y="2601"/>
                  <a:pt x="8512" y="2611"/>
                </a:cubicBezTo>
                <a:cubicBezTo>
                  <a:pt x="8505" y="2621"/>
                  <a:pt x="8497" y="2630"/>
                  <a:pt x="8489" y="2639"/>
                </a:cubicBezTo>
                <a:cubicBezTo>
                  <a:pt x="8480" y="2648"/>
                  <a:pt x="8471" y="2655"/>
                  <a:pt x="8461" y="2662"/>
                </a:cubicBezTo>
                <a:cubicBezTo>
                  <a:pt x="8450" y="2669"/>
                  <a:pt x="8440" y="2675"/>
                  <a:pt x="8428" y="2679"/>
                </a:cubicBezTo>
                <a:cubicBezTo>
                  <a:pt x="8417" y="2684"/>
                  <a:pt x="8406" y="2688"/>
                  <a:pt x="8394" y="2690"/>
                </a:cubicBezTo>
                <a:cubicBezTo>
                  <a:pt x="8382" y="2692"/>
                  <a:pt x="8370" y="2693"/>
                  <a:pt x="8357" y="2693"/>
                </a:cubicBezTo>
                <a:lnTo>
                  <a:pt x="185" y="2693"/>
                </a:lnTo>
                <a:cubicBezTo>
                  <a:pt x="173" y="2693"/>
                  <a:pt x="161" y="2692"/>
                  <a:pt x="149" y="2690"/>
                </a:cubicBezTo>
                <a:cubicBezTo>
                  <a:pt x="137" y="2688"/>
                  <a:pt x="126" y="2684"/>
                  <a:pt x="114" y="2679"/>
                </a:cubicBezTo>
                <a:cubicBezTo>
                  <a:pt x="103" y="2675"/>
                  <a:pt x="92" y="2669"/>
                  <a:pt x="82" y="2662"/>
                </a:cubicBezTo>
                <a:cubicBezTo>
                  <a:pt x="72" y="2655"/>
                  <a:pt x="63" y="2648"/>
                  <a:pt x="54" y="2639"/>
                </a:cubicBezTo>
                <a:cubicBezTo>
                  <a:pt x="45" y="2630"/>
                  <a:pt x="38" y="2621"/>
                  <a:pt x="31" y="2611"/>
                </a:cubicBezTo>
                <a:cubicBezTo>
                  <a:pt x="24" y="2601"/>
                  <a:pt x="18" y="2590"/>
                  <a:pt x="14" y="2579"/>
                </a:cubicBezTo>
                <a:cubicBezTo>
                  <a:pt x="9" y="2568"/>
                  <a:pt x="6" y="2556"/>
                  <a:pt x="3" y="2544"/>
                </a:cubicBezTo>
                <a:cubicBezTo>
                  <a:pt x="1" y="2532"/>
                  <a:pt x="0" y="2520"/>
                  <a:pt x="0" y="25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22" name="图片 521"/>
          <p:cNvPicPr/>
          <p:nvPr/>
        </p:nvPicPr>
        <p:blipFill>
          <a:blip r:embed="rId9"/>
          <a:stretch/>
        </p:blipFill>
        <p:spPr>
          <a:xfrm>
            <a:off x="3944520" y="3276000"/>
            <a:ext cx="225360" cy="200160"/>
          </a:xfrm>
          <a:prstGeom prst="rect">
            <a:avLst/>
          </a:prstGeom>
          <a:noFill/>
          <a:ln w="0">
            <a:noFill/>
          </a:ln>
        </p:spPr>
      </p:pic>
      <p:sp>
        <p:nvSpPr>
          <p:cNvPr id="523" name="文本框 522"/>
          <p:cNvSpPr txBox="1"/>
          <p:nvPr/>
        </p:nvSpPr>
        <p:spPr>
          <a:xfrm>
            <a:off x="969480" y="372312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保上下文内容无冗余</a:t>
            </a:r>
            <a:endParaRPr lang="en-US" sz="920" b="0" u="none" strike="noStrike">
              <a:solidFill>
                <a:srgbClr val="000000"/>
              </a:solidFill>
              <a:effectLst/>
              <a:uFillTx/>
              <a:latin typeface="Times New Roman"/>
            </a:endParaRPr>
          </a:p>
        </p:txBody>
      </p:sp>
      <p:sp>
        <p:nvSpPr>
          <p:cNvPr id="524" name="文本框 523"/>
          <p:cNvSpPr txBox="1"/>
          <p:nvPr/>
        </p:nvSpPr>
        <p:spPr>
          <a:xfrm>
            <a:off x="4270320" y="3256920"/>
            <a:ext cx="8388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优先级排序</a:t>
            </a:r>
            <a:endParaRPr lang="en-US" sz="1320" b="0" u="none" strike="noStrike">
              <a:solidFill>
                <a:srgbClr val="000000"/>
              </a:solidFill>
              <a:effectLst/>
              <a:uFillTx/>
              <a:latin typeface="Times New Roman"/>
            </a:endParaRPr>
          </a:p>
        </p:txBody>
      </p:sp>
      <p:sp>
        <p:nvSpPr>
          <p:cNvPr id="525" name="文本框 524"/>
          <p:cNvSpPr txBox="1"/>
          <p:nvPr/>
        </p:nvSpPr>
        <p:spPr>
          <a:xfrm>
            <a:off x="4270320" y="3556080"/>
            <a:ext cx="24649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基于相似度计算，将最相关内容排序在前，提高</a:t>
            </a:r>
            <a:endParaRPr lang="en-US" sz="920" b="0" u="none" strike="noStrike">
              <a:solidFill>
                <a:srgbClr val="000000"/>
              </a:solidFill>
              <a:effectLst/>
              <a:uFillTx/>
              <a:latin typeface="Times New Roman"/>
            </a:endParaRPr>
          </a:p>
        </p:txBody>
      </p:sp>
      <p:sp>
        <p:nvSpPr>
          <p:cNvPr id="526" name="任意多边形 525"/>
          <p:cNvSpPr/>
          <p:nvPr/>
        </p:nvSpPr>
        <p:spPr>
          <a:xfrm>
            <a:off x="7086240" y="3108600"/>
            <a:ext cx="3075840" cy="969480"/>
          </a:xfrm>
          <a:custGeom>
            <a:avLst/>
            <a:gdLst/>
            <a:ahLst/>
            <a:cxnLst/>
            <a:rect l="0" t="0" r="r" b="b"/>
            <a:pathLst>
              <a:path w="8544" h="2693">
                <a:moveTo>
                  <a:pt x="0" y="2508"/>
                </a:moveTo>
                <a:lnTo>
                  <a:pt x="0" y="185"/>
                </a:lnTo>
                <a:cubicBezTo>
                  <a:pt x="0" y="173"/>
                  <a:pt x="1" y="161"/>
                  <a:pt x="4" y="149"/>
                </a:cubicBezTo>
                <a:cubicBezTo>
                  <a:pt x="6" y="137"/>
                  <a:pt x="10" y="126"/>
                  <a:pt x="14" y="114"/>
                </a:cubicBezTo>
                <a:cubicBezTo>
                  <a:pt x="19" y="103"/>
                  <a:pt x="25" y="92"/>
                  <a:pt x="31"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8358" y="0"/>
                </a:lnTo>
                <a:cubicBezTo>
                  <a:pt x="8370" y="0"/>
                  <a:pt x="8382" y="1"/>
                  <a:pt x="8394" y="3"/>
                </a:cubicBezTo>
                <a:cubicBezTo>
                  <a:pt x="8406" y="6"/>
                  <a:pt x="8418" y="9"/>
                  <a:pt x="8429" y="14"/>
                </a:cubicBezTo>
                <a:cubicBezTo>
                  <a:pt x="8440" y="19"/>
                  <a:pt x="8451" y="24"/>
                  <a:pt x="8461" y="31"/>
                </a:cubicBezTo>
                <a:cubicBezTo>
                  <a:pt x="8471" y="38"/>
                  <a:pt x="8481" y="46"/>
                  <a:pt x="8489" y="54"/>
                </a:cubicBezTo>
                <a:cubicBezTo>
                  <a:pt x="8498" y="63"/>
                  <a:pt x="8505" y="72"/>
                  <a:pt x="8512" y="82"/>
                </a:cubicBezTo>
                <a:cubicBezTo>
                  <a:pt x="8519" y="92"/>
                  <a:pt x="8525" y="103"/>
                  <a:pt x="8529" y="114"/>
                </a:cubicBezTo>
                <a:cubicBezTo>
                  <a:pt x="8534" y="126"/>
                  <a:pt x="8538" y="137"/>
                  <a:pt x="8540" y="149"/>
                </a:cubicBezTo>
                <a:cubicBezTo>
                  <a:pt x="8542" y="161"/>
                  <a:pt x="8544" y="173"/>
                  <a:pt x="8544" y="185"/>
                </a:cubicBezTo>
                <a:lnTo>
                  <a:pt x="8544" y="2508"/>
                </a:lnTo>
                <a:cubicBezTo>
                  <a:pt x="8544" y="2520"/>
                  <a:pt x="8542" y="2532"/>
                  <a:pt x="8540" y="2544"/>
                </a:cubicBezTo>
                <a:cubicBezTo>
                  <a:pt x="8538" y="2556"/>
                  <a:pt x="8534" y="2568"/>
                  <a:pt x="8529" y="2579"/>
                </a:cubicBezTo>
                <a:cubicBezTo>
                  <a:pt x="8525" y="2590"/>
                  <a:pt x="8519" y="2601"/>
                  <a:pt x="8512" y="2611"/>
                </a:cubicBezTo>
                <a:cubicBezTo>
                  <a:pt x="8505" y="2621"/>
                  <a:pt x="8498" y="2630"/>
                  <a:pt x="8489" y="2639"/>
                </a:cubicBezTo>
                <a:cubicBezTo>
                  <a:pt x="8481" y="2648"/>
                  <a:pt x="8471" y="2655"/>
                  <a:pt x="8461" y="2662"/>
                </a:cubicBezTo>
                <a:cubicBezTo>
                  <a:pt x="8451" y="2669"/>
                  <a:pt x="8440" y="2675"/>
                  <a:pt x="8429" y="2679"/>
                </a:cubicBezTo>
                <a:cubicBezTo>
                  <a:pt x="8418" y="2684"/>
                  <a:pt x="8406" y="2688"/>
                  <a:pt x="8394" y="2690"/>
                </a:cubicBezTo>
                <a:cubicBezTo>
                  <a:pt x="8382" y="2692"/>
                  <a:pt x="8370" y="2693"/>
                  <a:pt x="8358" y="2693"/>
                </a:cubicBezTo>
                <a:lnTo>
                  <a:pt x="186" y="2693"/>
                </a:lnTo>
                <a:cubicBezTo>
                  <a:pt x="174" y="2693"/>
                  <a:pt x="162" y="2692"/>
                  <a:pt x="150" y="2690"/>
                </a:cubicBezTo>
                <a:cubicBezTo>
                  <a:pt x="138" y="2688"/>
                  <a:pt x="126" y="2684"/>
                  <a:pt x="115" y="2679"/>
                </a:cubicBezTo>
                <a:cubicBezTo>
                  <a:pt x="104" y="2675"/>
                  <a:pt x="93" y="2669"/>
                  <a:pt x="83" y="2662"/>
                </a:cubicBezTo>
                <a:cubicBezTo>
                  <a:pt x="73" y="2655"/>
                  <a:pt x="63" y="2648"/>
                  <a:pt x="55" y="2639"/>
                </a:cubicBezTo>
                <a:cubicBezTo>
                  <a:pt x="46" y="2630"/>
                  <a:pt x="38" y="2621"/>
                  <a:pt x="31" y="2611"/>
                </a:cubicBezTo>
                <a:cubicBezTo>
                  <a:pt x="25" y="2601"/>
                  <a:pt x="19" y="2590"/>
                  <a:pt x="14" y="2579"/>
                </a:cubicBezTo>
                <a:cubicBezTo>
                  <a:pt x="10" y="2568"/>
                  <a:pt x="6" y="2556"/>
                  <a:pt x="4" y="2544"/>
                </a:cubicBezTo>
                <a:cubicBezTo>
                  <a:pt x="1" y="2532"/>
                  <a:pt x="0" y="2520"/>
                  <a:pt x="0" y="25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27" name="图片 526"/>
          <p:cNvPicPr/>
          <p:nvPr/>
        </p:nvPicPr>
        <p:blipFill>
          <a:blip r:embed="rId10"/>
          <a:stretch/>
        </p:blipFill>
        <p:spPr>
          <a:xfrm>
            <a:off x="7220160" y="3276000"/>
            <a:ext cx="200160" cy="200160"/>
          </a:xfrm>
          <a:prstGeom prst="rect">
            <a:avLst/>
          </a:prstGeom>
          <a:noFill/>
          <a:ln w="0">
            <a:noFill/>
          </a:ln>
        </p:spPr>
      </p:pic>
      <p:sp>
        <p:nvSpPr>
          <p:cNvPr id="528" name="文本框 527"/>
          <p:cNvSpPr txBox="1"/>
          <p:nvPr/>
        </p:nvSpPr>
        <p:spPr>
          <a:xfrm>
            <a:off x="4270320" y="372312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上下文的相关性</a:t>
            </a:r>
            <a:endParaRPr lang="en-US" sz="920" b="0" u="none" strike="noStrike">
              <a:solidFill>
                <a:srgbClr val="000000"/>
              </a:solidFill>
              <a:effectLst/>
              <a:uFillTx/>
              <a:latin typeface="Times New Roman"/>
            </a:endParaRPr>
          </a:p>
        </p:txBody>
      </p:sp>
      <p:sp>
        <p:nvSpPr>
          <p:cNvPr id="529" name="文本框 528"/>
          <p:cNvSpPr txBox="1"/>
          <p:nvPr/>
        </p:nvSpPr>
        <p:spPr>
          <a:xfrm>
            <a:off x="7521120" y="325692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内容摘要</a:t>
            </a:r>
            <a:endParaRPr lang="en-US" sz="1320" b="0" u="none" strike="noStrike">
              <a:solidFill>
                <a:srgbClr val="000000"/>
              </a:solidFill>
              <a:effectLst/>
              <a:uFillTx/>
              <a:latin typeface="Times New Roman"/>
            </a:endParaRPr>
          </a:p>
        </p:txBody>
      </p:sp>
      <p:sp>
        <p:nvSpPr>
          <p:cNvPr id="530" name="文本框 529"/>
          <p:cNvSpPr txBox="1"/>
          <p:nvPr/>
        </p:nvSpPr>
        <p:spPr>
          <a:xfrm>
            <a:off x="7521120" y="3556080"/>
            <a:ext cx="24649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提取关键信息，压缩冗长内容，保留最有价值的</a:t>
            </a:r>
            <a:endParaRPr lang="en-US" sz="920" b="0" u="none" strike="noStrike">
              <a:solidFill>
                <a:srgbClr val="000000"/>
              </a:solidFill>
              <a:effectLst/>
              <a:uFillTx/>
              <a:latin typeface="Times New Roman"/>
            </a:endParaRPr>
          </a:p>
        </p:txBody>
      </p:sp>
      <p:pic>
        <p:nvPicPr>
          <p:cNvPr id="531" name="图片 530"/>
          <p:cNvPicPr/>
          <p:nvPr/>
        </p:nvPicPr>
        <p:blipFill>
          <a:blip r:embed="rId11"/>
          <a:stretch/>
        </p:blipFill>
        <p:spPr>
          <a:xfrm>
            <a:off x="668520" y="4546080"/>
            <a:ext cx="150120" cy="200160"/>
          </a:xfrm>
          <a:prstGeom prst="rect">
            <a:avLst/>
          </a:prstGeom>
          <a:noFill/>
          <a:ln w="0">
            <a:noFill/>
          </a:ln>
        </p:spPr>
      </p:pic>
      <p:sp>
        <p:nvSpPr>
          <p:cNvPr id="532" name="文本框 531"/>
          <p:cNvSpPr txBox="1"/>
          <p:nvPr/>
        </p:nvSpPr>
        <p:spPr>
          <a:xfrm>
            <a:off x="7521120" y="372312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上下文信息</a:t>
            </a:r>
            <a:endParaRPr lang="en-US" sz="920" b="0" u="none" strike="noStrike">
              <a:solidFill>
                <a:srgbClr val="000000"/>
              </a:solidFill>
              <a:effectLst/>
              <a:uFillTx/>
              <a:latin typeface="Times New Roman"/>
            </a:endParaRPr>
          </a:p>
        </p:txBody>
      </p:sp>
      <p:sp>
        <p:nvSpPr>
          <p:cNvPr id="533" name="文本框 532"/>
          <p:cNvSpPr txBox="1"/>
          <p:nvPr/>
        </p:nvSpPr>
        <p:spPr>
          <a:xfrm>
            <a:off x="952560" y="442692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优化效果</a:t>
            </a:r>
            <a:endParaRPr lang="en-US" sz="1320" b="0" u="none" strike="noStrike">
              <a:solidFill>
                <a:srgbClr val="000000"/>
              </a:solidFill>
              <a:effectLst/>
              <a:uFillTx/>
              <a:latin typeface="Times New Roman"/>
            </a:endParaRPr>
          </a:p>
        </p:txBody>
      </p:sp>
      <p:sp>
        <p:nvSpPr>
          <p:cNvPr id="534" name="任意多边形 533"/>
          <p:cNvSpPr/>
          <p:nvPr/>
        </p:nvSpPr>
        <p:spPr>
          <a:xfrm>
            <a:off x="3208680" y="2147400"/>
            <a:ext cx="535320" cy="17280"/>
          </a:xfrm>
          <a:custGeom>
            <a:avLst/>
            <a:gdLst/>
            <a:ahLst/>
            <a:cxnLst/>
            <a:rect l="0" t="0" r="r" b="b"/>
            <a:pathLst>
              <a:path w="1487" h="48">
                <a:moveTo>
                  <a:pt x="0" y="0"/>
                </a:moveTo>
                <a:lnTo>
                  <a:pt x="140" y="0"/>
                </a:lnTo>
                <a:lnTo>
                  <a:pt x="140" y="48"/>
                </a:lnTo>
                <a:lnTo>
                  <a:pt x="0" y="48"/>
                </a:lnTo>
                <a:lnTo>
                  <a:pt x="0" y="0"/>
                </a:lnTo>
                <a:moveTo>
                  <a:pt x="225" y="0"/>
                </a:moveTo>
                <a:lnTo>
                  <a:pt x="364" y="0"/>
                </a:lnTo>
                <a:lnTo>
                  <a:pt x="364" y="48"/>
                </a:lnTo>
                <a:lnTo>
                  <a:pt x="225" y="48"/>
                </a:lnTo>
                <a:lnTo>
                  <a:pt x="225" y="0"/>
                </a:lnTo>
                <a:moveTo>
                  <a:pt x="449" y="0"/>
                </a:moveTo>
                <a:lnTo>
                  <a:pt x="588" y="0"/>
                </a:lnTo>
                <a:lnTo>
                  <a:pt x="588" y="48"/>
                </a:lnTo>
                <a:lnTo>
                  <a:pt x="449" y="48"/>
                </a:lnTo>
                <a:lnTo>
                  <a:pt x="449" y="0"/>
                </a:lnTo>
                <a:moveTo>
                  <a:pt x="673" y="0"/>
                </a:moveTo>
                <a:lnTo>
                  <a:pt x="814" y="0"/>
                </a:lnTo>
                <a:lnTo>
                  <a:pt x="814" y="48"/>
                </a:lnTo>
                <a:lnTo>
                  <a:pt x="673" y="48"/>
                </a:lnTo>
                <a:lnTo>
                  <a:pt x="673" y="0"/>
                </a:lnTo>
                <a:moveTo>
                  <a:pt x="899" y="0"/>
                </a:moveTo>
                <a:lnTo>
                  <a:pt x="1038" y="0"/>
                </a:lnTo>
                <a:lnTo>
                  <a:pt x="1038" y="48"/>
                </a:lnTo>
                <a:lnTo>
                  <a:pt x="899" y="48"/>
                </a:lnTo>
                <a:lnTo>
                  <a:pt x="899" y="0"/>
                </a:lnTo>
                <a:moveTo>
                  <a:pt x="1123" y="0"/>
                </a:moveTo>
                <a:lnTo>
                  <a:pt x="1263" y="0"/>
                </a:lnTo>
                <a:lnTo>
                  <a:pt x="1263" y="48"/>
                </a:lnTo>
                <a:lnTo>
                  <a:pt x="1123" y="48"/>
                </a:lnTo>
                <a:lnTo>
                  <a:pt x="1123" y="0"/>
                </a:lnTo>
                <a:moveTo>
                  <a:pt x="1348" y="0"/>
                </a:moveTo>
                <a:lnTo>
                  <a:pt x="1487" y="0"/>
                </a:lnTo>
                <a:lnTo>
                  <a:pt x="1487" y="48"/>
                </a:lnTo>
                <a:lnTo>
                  <a:pt x="1348" y="48"/>
                </a:lnTo>
                <a:lnTo>
                  <a:pt x="1348" y="0"/>
                </a:lnTo>
                <a:close/>
              </a:path>
            </a:pathLst>
          </a:custGeom>
          <a:solidFill>
            <a:srgbClr val="FF8C00">
              <a:alpha val="6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35" name="任意多边形 534"/>
          <p:cNvSpPr/>
          <p:nvPr/>
        </p:nvSpPr>
        <p:spPr>
          <a:xfrm>
            <a:off x="3701880" y="2105640"/>
            <a:ext cx="83880" cy="100800"/>
          </a:xfrm>
          <a:custGeom>
            <a:avLst/>
            <a:gdLst/>
            <a:ahLst/>
            <a:cxnLst/>
            <a:rect l="0" t="0" r="r" b="b"/>
            <a:pathLst>
              <a:path w="233" h="280">
                <a:moveTo>
                  <a:pt x="0" y="0"/>
                </a:moveTo>
                <a:lnTo>
                  <a:pt x="0" y="280"/>
                </a:lnTo>
                <a:lnTo>
                  <a:pt x="233" y="140"/>
                </a:lnTo>
                <a:lnTo>
                  <a:pt x="0" y="0"/>
                </a:lnTo>
                <a:close/>
              </a:path>
            </a:pathLst>
          </a:custGeom>
          <a:solidFill>
            <a:srgbClr val="FF8C00">
              <a:alpha val="6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36" name="任意多边形 535"/>
          <p:cNvSpPr/>
          <p:nvPr/>
        </p:nvSpPr>
        <p:spPr>
          <a:xfrm>
            <a:off x="6952680" y="2147400"/>
            <a:ext cx="534960" cy="17280"/>
          </a:xfrm>
          <a:custGeom>
            <a:avLst/>
            <a:gdLst/>
            <a:ahLst/>
            <a:cxnLst/>
            <a:rect l="0" t="0" r="r" b="b"/>
            <a:pathLst>
              <a:path w="1486" h="48">
                <a:moveTo>
                  <a:pt x="0" y="0"/>
                </a:moveTo>
                <a:lnTo>
                  <a:pt x="139" y="0"/>
                </a:lnTo>
                <a:lnTo>
                  <a:pt x="139" y="48"/>
                </a:lnTo>
                <a:lnTo>
                  <a:pt x="0" y="48"/>
                </a:lnTo>
                <a:lnTo>
                  <a:pt x="0" y="0"/>
                </a:lnTo>
                <a:moveTo>
                  <a:pt x="224" y="0"/>
                </a:moveTo>
                <a:lnTo>
                  <a:pt x="363" y="0"/>
                </a:lnTo>
                <a:lnTo>
                  <a:pt x="363" y="48"/>
                </a:lnTo>
                <a:lnTo>
                  <a:pt x="224" y="48"/>
                </a:lnTo>
                <a:lnTo>
                  <a:pt x="224" y="0"/>
                </a:lnTo>
                <a:moveTo>
                  <a:pt x="449" y="0"/>
                </a:moveTo>
                <a:lnTo>
                  <a:pt x="588" y="0"/>
                </a:lnTo>
                <a:lnTo>
                  <a:pt x="588" y="48"/>
                </a:lnTo>
                <a:lnTo>
                  <a:pt x="449" y="48"/>
                </a:lnTo>
                <a:lnTo>
                  <a:pt x="449" y="0"/>
                </a:lnTo>
                <a:moveTo>
                  <a:pt x="673" y="0"/>
                </a:moveTo>
                <a:lnTo>
                  <a:pt x="813" y="0"/>
                </a:lnTo>
                <a:lnTo>
                  <a:pt x="813" y="48"/>
                </a:lnTo>
                <a:lnTo>
                  <a:pt x="673" y="48"/>
                </a:lnTo>
                <a:lnTo>
                  <a:pt x="673" y="0"/>
                </a:lnTo>
                <a:moveTo>
                  <a:pt x="898" y="0"/>
                </a:moveTo>
                <a:lnTo>
                  <a:pt x="1038" y="0"/>
                </a:lnTo>
                <a:lnTo>
                  <a:pt x="1038" y="48"/>
                </a:lnTo>
                <a:lnTo>
                  <a:pt x="898" y="48"/>
                </a:lnTo>
                <a:lnTo>
                  <a:pt x="898" y="0"/>
                </a:lnTo>
                <a:moveTo>
                  <a:pt x="1123" y="0"/>
                </a:moveTo>
                <a:lnTo>
                  <a:pt x="1262" y="0"/>
                </a:lnTo>
                <a:lnTo>
                  <a:pt x="1262" y="48"/>
                </a:lnTo>
                <a:lnTo>
                  <a:pt x="1123" y="48"/>
                </a:lnTo>
                <a:lnTo>
                  <a:pt x="1123" y="0"/>
                </a:lnTo>
                <a:moveTo>
                  <a:pt x="1347" y="0"/>
                </a:moveTo>
                <a:lnTo>
                  <a:pt x="1486" y="0"/>
                </a:lnTo>
                <a:lnTo>
                  <a:pt x="1486" y="48"/>
                </a:lnTo>
                <a:lnTo>
                  <a:pt x="1347" y="48"/>
                </a:lnTo>
                <a:lnTo>
                  <a:pt x="1347" y="0"/>
                </a:lnTo>
                <a:close/>
              </a:path>
            </a:pathLst>
          </a:custGeom>
          <a:solidFill>
            <a:srgbClr val="FF8C00">
              <a:alpha val="6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37" name="任意多边形 536"/>
          <p:cNvSpPr/>
          <p:nvPr/>
        </p:nvSpPr>
        <p:spPr>
          <a:xfrm>
            <a:off x="7445520" y="2105640"/>
            <a:ext cx="83880" cy="100800"/>
          </a:xfrm>
          <a:custGeom>
            <a:avLst/>
            <a:gdLst/>
            <a:ahLst/>
            <a:cxnLst/>
            <a:rect l="0" t="0" r="r" b="b"/>
            <a:pathLst>
              <a:path w="233" h="280">
                <a:moveTo>
                  <a:pt x="0" y="0"/>
                </a:moveTo>
                <a:lnTo>
                  <a:pt x="0" y="280"/>
                </a:lnTo>
                <a:lnTo>
                  <a:pt x="233" y="140"/>
                </a:lnTo>
                <a:lnTo>
                  <a:pt x="0" y="0"/>
                </a:lnTo>
                <a:close/>
              </a:path>
            </a:pathLst>
          </a:custGeom>
          <a:solidFill>
            <a:srgbClr val="FF8C00">
              <a:alpha val="6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38" name="文本框 537"/>
          <p:cNvSpPr txBox="1"/>
          <p:nvPr/>
        </p:nvSpPr>
        <p:spPr>
          <a:xfrm>
            <a:off x="952560" y="4692960"/>
            <a:ext cx="724284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优化后的上下文能帮助生成模型更集中地理解任务，提高生成内容的准确性与连贯性，尤其适用于多轮对话和复杂生成任务</a:t>
            </a:r>
            <a:endParaRPr lang="en-US" sz="105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9" name="图片 538"/>
          <p:cNvPicPr/>
          <p:nvPr/>
        </p:nvPicPr>
        <p:blipFill>
          <a:blip r:embed="rId2"/>
          <a:stretch/>
        </p:blipFill>
        <p:spPr>
          <a:xfrm>
            <a:off x="0" y="0"/>
            <a:ext cx="10696320" cy="6852240"/>
          </a:xfrm>
          <a:prstGeom prst="rect">
            <a:avLst/>
          </a:prstGeom>
          <a:noFill/>
          <a:ln w="0">
            <a:noFill/>
          </a:ln>
        </p:spPr>
      </p:pic>
      <p:sp>
        <p:nvSpPr>
          <p:cNvPr id="540" name="任意多边形 539"/>
          <p:cNvSpPr/>
          <p:nvPr/>
        </p:nvSpPr>
        <p:spPr>
          <a:xfrm>
            <a:off x="534600" y="601560"/>
            <a:ext cx="802800" cy="33840"/>
          </a:xfrm>
          <a:custGeom>
            <a:avLst/>
            <a:gdLst/>
            <a:ahLst/>
            <a:cxnLst/>
            <a:rect l="0" t="0" r="r" b="b"/>
            <a:pathLst>
              <a:path w="2230" h="94">
                <a:moveTo>
                  <a:pt x="0" y="0"/>
                </a:moveTo>
                <a:lnTo>
                  <a:pt x="2230" y="0"/>
                </a:lnTo>
                <a:lnTo>
                  <a:pt x="2230" y="94"/>
                </a:lnTo>
                <a:lnTo>
                  <a:pt x="0" y="94"/>
                </a:lnTo>
                <a:lnTo>
                  <a:pt x="0" y="0"/>
                </a:ln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41" name="文本框 540"/>
          <p:cNvSpPr txBox="1"/>
          <p:nvPr/>
        </p:nvSpPr>
        <p:spPr>
          <a:xfrm>
            <a:off x="534960" y="178200"/>
            <a:ext cx="420408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多轮对话与复杂生成任务的实现</a:t>
            </a:r>
            <a:endParaRPr lang="en-US" sz="2370" b="0" u="none" strike="noStrike">
              <a:solidFill>
                <a:srgbClr val="000000"/>
              </a:solidFill>
              <a:effectLst/>
              <a:uFillTx/>
              <a:latin typeface="Times New Roman"/>
            </a:endParaRPr>
          </a:p>
        </p:txBody>
      </p:sp>
      <p:sp>
        <p:nvSpPr>
          <p:cNvPr id="542" name="文本框 541"/>
          <p:cNvSpPr txBox="1"/>
          <p:nvPr/>
        </p:nvSpPr>
        <p:spPr>
          <a:xfrm>
            <a:off x="534960" y="749880"/>
            <a:ext cx="5197680" cy="212400"/>
          </a:xfrm>
          <a:prstGeom prst="rect">
            <a:avLst/>
          </a:prstGeom>
          <a:noFill/>
          <a:ln w="0">
            <a:noFill/>
          </a:ln>
        </p:spPr>
        <p:txBody>
          <a:bodyPr wrap="none" lIns="0" tIns="0" rIns="0" bIns="0" anchor="t">
            <a:spAutoFit/>
          </a:bodyPr>
          <a:lstStyle/>
          <a:p>
            <a:r>
              <a:rPr lang="zh-CN" sz="1320" b="0" u="none" strike="noStrike">
                <a:solidFill>
                  <a:srgbClr val="93C5FD"/>
                </a:solidFill>
                <a:effectLst/>
                <a:uFillTx/>
                <a:latin typeface="WenQuanYiZenHei"/>
                <a:ea typeface="WenQuanYiZenHei"/>
              </a:rPr>
              <a:t>探讨生成模型如何在多轮交互中保持上下文一致性，实现复杂生成任务</a:t>
            </a:r>
            <a:endParaRPr lang="en-US" sz="1320" b="0" u="none" strike="noStrike">
              <a:solidFill>
                <a:srgbClr val="000000"/>
              </a:solidFill>
              <a:effectLst/>
              <a:uFillTx/>
              <a:latin typeface="Times New Roman"/>
            </a:endParaRPr>
          </a:p>
        </p:txBody>
      </p:sp>
      <p:sp>
        <p:nvSpPr>
          <p:cNvPr id="543" name="文本框 542"/>
          <p:cNvSpPr txBox="1"/>
          <p:nvPr/>
        </p:nvSpPr>
        <p:spPr>
          <a:xfrm>
            <a:off x="534960" y="6531480"/>
            <a:ext cx="135000" cy="169560"/>
          </a:xfrm>
          <a:prstGeom prst="rect">
            <a:avLst/>
          </a:prstGeom>
          <a:noFill/>
          <a:ln w="0">
            <a:noFill/>
          </a:ln>
        </p:spPr>
        <p:txBody>
          <a:bodyPr wrap="none" lIns="0" tIns="0" rIns="0" bIns="0" anchor="t">
            <a:spAutoFit/>
          </a:bodyPr>
          <a:lstStyle/>
          <a:p>
            <a:r>
              <a:rPr lang="zh-CN" sz="1050" b="0" u="none" strike="noStrike">
                <a:solidFill>
                  <a:srgbClr val="FF6900"/>
                </a:solidFill>
                <a:effectLst/>
                <a:uFillTx/>
                <a:latin typeface="WenQuanYiZenHei"/>
                <a:ea typeface="WenQuanYiZenHei"/>
              </a:rPr>
              <a:t>第</a:t>
            </a:r>
            <a:endParaRPr lang="en-US" sz="1050" b="0" u="none" strike="noStrike">
              <a:solidFill>
                <a:srgbClr val="000000"/>
              </a:solidFill>
              <a:effectLst/>
              <a:uFillTx/>
              <a:latin typeface="Times New Roman"/>
            </a:endParaRPr>
          </a:p>
        </p:txBody>
      </p:sp>
      <p:sp>
        <p:nvSpPr>
          <p:cNvPr id="544" name="文本框 543"/>
          <p:cNvSpPr txBox="1"/>
          <p:nvPr/>
        </p:nvSpPr>
        <p:spPr>
          <a:xfrm>
            <a:off x="668520" y="6536160"/>
            <a:ext cx="133200" cy="157320"/>
          </a:xfrm>
          <a:prstGeom prst="rect">
            <a:avLst/>
          </a:prstGeom>
          <a:noFill/>
          <a:ln w="0">
            <a:noFill/>
          </a:ln>
        </p:spPr>
        <p:txBody>
          <a:bodyPr wrap="none" lIns="0" tIns="0" rIns="0" bIns="0" anchor="t">
            <a:spAutoFit/>
          </a:bodyPr>
          <a:lstStyle/>
          <a:p>
            <a:r>
              <a:rPr lang="en-US" sz="1050" b="1" u="none" strike="noStrike">
                <a:solidFill>
                  <a:srgbClr val="FF6900"/>
                </a:solidFill>
                <a:effectLst/>
                <a:uFillTx/>
                <a:latin typeface="DejaVuSans"/>
                <a:ea typeface="DejaVuSans"/>
              </a:rPr>
              <a:t>6</a:t>
            </a:r>
            <a:endParaRPr lang="en-US" sz="1050" b="0" u="none" strike="noStrike">
              <a:solidFill>
                <a:srgbClr val="000000"/>
              </a:solidFill>
              <a:effectLst/>
              <a:uFillTx/>
              <a:latin typeface="Times New Roman"/>
            </a:endParaRPr>
          </a:p>
        </p:txBody>
      </p:sp>
      <p:sp>
        <p:nvSpPr>
          <p:cNvPr id="545" name="文本框 544"/>
          <p:cNvSpPr txBox="1"/>
          <p:nvPr/>
        </p:nvSpPr>
        <p:spPr>
          <a:xfrm>
            <a:off x="761400" y="6531480"/>
            <a:ext cx="135000" cy="169560"/>
          </a:xfrm>
          <a:prstGeom prst="rect">
            <a:avLst/>
          </a:prstGeom>
          <a:noFill/>
          <a:ln w="0">
            <a:noFill/>
          </a:ln>
        </p:spPr>
        <p:txBody>
          <a:bodyPr wrap="none" lIns="0" tIns="0" rIns="0" bIns="0" anchor="t">
            <a:spAutoFit/>
          </a:bodyPr>
          <a:lstStyle/>
          <a:p>
            <a:r>
              <a:rPr lang="zh-CN" sz="1050" b="0" u="none" strike="noStrike">
                <a:solidFill>
                  <a:srgbClr val="FF6900"/>
                </a:solidFill>
                <a:effectLst/>
                <a:uFillTx/>
                <a:latin typeface="WenQuanYiZenHei"/>
                <a:ea typeface="WenQuanYiZenHei"/>
              </a:rPr>
              <a:t>章</a:t>
            </a:r>
            <a:endParaRPr lang="en-US" sz="1050" b="0" u="none" strike="noStrike">
              <a:solidFill>
                <a:srgbClr val="000000"/>
              </a:solidFill>
              <a:effectLst/>
              <a:uFillTx/>
              <a:latin typeface="Times New Roman"/>
            </a:endParaRPr>
          </a:p>
        </p:txBody>
      </p:sp>
      <p:sp>
        <p:nvSpPr>
          <p:cNvPr id="546" name="文本框 545"/>
          <p:cNvSpPr txBox="1"/>
          <p:nvPr/>
        </p:nvSpPr>
        <p:spPr>
          <a:xfrm>
            <a:off x="895320" y="6536160"/>
            <a:ext cx="133200" cy="157320"/>
          </a:xfrm>
          <a:prstGeom prst="rect">
            <a:avLst/>
          </a:prstGeom>
          <a:noFill/>
          <a:ln w="0">
            <a:noFill/>
          </a:ln>
        </p:spPr>
        <p:txBody>
          <a:bodyPr wrap="none" lIns="0" tIns="0" rIns="0" bIns="0" anchor="t">
            <a:spAutoFit/>
          </a:bodyPr>
          <a:lstStyle/>
          <a:p>
            <a:r>
              <a:rPr lang="en-US" sz="1050" b="0" u="none" strike="noStrike">
                <a:solidFill>
                  <a:srgbClr val="93C5FD"/>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547" name="任意多边形 546"/>
          <p:cNvSpPr/>
          <p:nvPr/>
        </p:nvSpPr>
        <p:spPr>
          <a:xfrm>
            <a:off x="9693720" y="6518160"/>
            <a:ext cx="468360" cy="200880"/>
          </a:xfrm>
          <a:custGeom>
            <a:avLst/>
            <a:gdLst/>
            <a:ahLst/>
            <a:cxnLst/>
            <a:rect l="0" t="0" r="r" b="b"/>
            <a:pathLst>
              <a:path w="1301" h="558">
                <a:moveTo>
                  <a:pt x="0" y="278"/>
                </a:moveTo>
                <a:cubicBezTo>
                  <a:pt x="0" y="260"/>
                  <a:pt x="1" y="242"/>
                  <a:pt x="5" y="224"/>
                </a:cubicBezTo>
                <a:cubicBezTo>
                  <a:pt x="9" y="206"/>
                  <a:pt x="14" y="189"/>
                  <a:pt x="21" y="172"/>
                </a:cubicBezTo>
                <a:cubicBezTo>
                  <a:pt x="28" y="155"/>
                  <a:pt x="36" y="139"/>
                  <a:pt x="47" y="123"/>
                </a:cubicBezTo>
                <a:cubicBezTo>
                  <a:pt x="57" y="108"/>
                  <a:pt x="68" y="94"/>
                  <a:pt x="81" y="81"/>
                </a:cubicBezTo>
                <a:cubicBezTo>
                  <a:pt x="94" y="68"/>
                  <a:pt x="108" y="57"/>
                  <a:pt x="123" y="47"/>
                </a:cubicBezTo>
                <a:cubicBezTo>
                  <a:pt x="139" y="36"/>
                  <a:pt x="155" y="28"/>
                  <a:pt x="172" y="21"/>
                </a:cubicBezTo>
                <a:cubicBezTo>
                  <a:pt x="188" y="14"/>
                  <a:pt x="206" y="9"/>
                  <a:pt x="224" y="5"/>
                </a:cubicBezTo>
                <a:cubicBezTo>
                  <a:pt x="242" y="1"/>
                  <a:pt x="260" y="0"/>
                  <a:pt x="278" y="0"/>
                </a:cubicBezTo>
                <a:lnTo>
                  <a:pt x="1022" y="0"/>
                </a:lnTo>
                <a:cubicBezTo>
                  <a:pt x="1040" y="0"/>
                  <a:pt x="1058" y="1"/>
                  <a:pt x="1076" y="5"/>
                </a:cubicBezTo>
                <a:cubicBezTo>
                  <a:pt x="1094" y="9"/>
                  <a:pt x="1112" y="14"/>
                  <a:pt x="1129" y="21"/>
                </a:cubicBezTo>
                <a:cubicBezTo>
                  <a:pt x="1146" y="28"/>
                  <a:pt x="1162" y="36"/>
                  <a:pt x="1177" y="47"/>
                </a:cubicBezTo>
                <a:cubicBezTo>
                  <a:pt x="1192" y="57"/>
                  <a:pt x="1206" y="68"/>
                  <a:pt x="1219" y="81"/>
                </a:cubicBezTo>
                <a:cubicBezTo>
                  <a:pt x="1232" y="94"/>
                  <a:pt x="1243" y="108"/>
                  <a:pt x="1254" y="123"/>
                </a:cubicBezTo>
                <a:cubicBezTo>
                  <a:pt x="1264" y="139"/>
                  <a:pt x="1272" y="155"/>
                  <a:pt x="1279" y="172"/>
                </a:cubicBezTo>
                <a:cubicBezTo>
                  <a:pt x="1286" y="189"/>
                  <a:pt x="1292" y="206"/>
                  <a:pt x="1295" y="224"/>
                </a:cubicBezTo>
                <a:cubicBezTo>
                  <a:pt x="1299" y="242"/>
                  <a:pt x="1301" y="260"/>
                  <a:pt x="1301" y="278"/>
                </a:cubicBezTo>
                <a:cubicBezTo>
                  <a:pt x="1301" y="297"/>
                  <a:pt x="1299" y="315"/>
                  <a:pt x="1295" y="333"/>
                </a:cubicBezTo>
                <a:cubicBezTo>
                  <a:pt x="1292" y="351"/>
                  <a:pt x="1286" y="368"/>
                  <a:pt x="1279" y="385"/>
                </a:cubicBezTo>
                <a:cubicBezTo>
                  <a:pt x="1272" y="402"/>
                  <a:pt x="1264" y="418"/>
                  <a:pt x="1254" y="433"/>
                </a:cubicBezTo>
                <a:cubicBezTo>
                  <a:pt x="1243" y="448"/>
                  <a:pt x="1232" y="462"/>
                  <a:pt x="1219" y="475"/>
                </a:cubicBezTo>
                <a:cubicBezTo>
                  <a:pt x="1206" y="488"/>
                  <a:pt x="1192" y="500"/>
                  <a:pt x="1177" y="510"/>
                </a:cubicBezTo>
                <a:cubicBezTo>
                  <a:pt x="1162" y="520"/>
                  <a:pt x="1146" y="529"/>
                  <a:pt x="1129" y="536"/>
                </a:cubicBezTo>
                <a:cubicBezTo>
                  <a:pt x="1112" y="543"/>
                  <a:pt x="1094" y="548"/>
                  <a:pt x="1076" y="551"/>
                </a:cubicBezTo>
                <a:cubicBezTo>
                  <a:pt x="1058" y="556"/>
                  <a:pt x="1040" y="558"/>
                  <a:pt x="1022" y="558"/>
                </a:cubicBezTo>
                <a:lnTo>
                  <a:pt x="278" y="558"/>
                </a:lnTo>
                <a:cubicBezTo>
                  <a:pt x="260" y="558"/>
                  <a:pt x="242" y="556"/>
                  <a:pt x="224" y="551"/>
                </a:cubicBezTo>
                <a:cubicBezTo>
                  <a:pt x="206" y="548"/>
                  <a:pt x="188" y="543"/>
                  <a:pt x="172" y="536"/>
                </a:cubicBezTo>
                <a:cubicBezTo>
                  <a:pt x="155" y="529"/>
                  <a:pt x="139" y="520"/>
                  <a:pt x="123" y="510"/>
                </a:cubicBezTo>
                <a:cubicBezTo>
                  <a:pt x="108" y="500"/>
                  <a:pt x="94" y="488"/>
                  <a:pt x="81" y="475"/>
                </a:cubicBezTo>
                <a:cubicBezTo>
                  <a:pt x="68" y="462"/>
                  <a:pt x="57" y="448"/>
                  <a:pt x="47" y="433"/>
                </a:cubicBezTo>
                <a:cubicBezTo>
                  <a:pt x="36" y="418"/>
                  <a:pt x="28" y="402"/>
                  <a:pt x="21" y="385"/>
                </a:cubicBezTo>
                <a:cubicBezTo>
                  <a:pt x="14" y="368"/>
                  <a:pt x="9" y="351"/>
                  <a:pt x="5" y="333"/>
                </a:cubicBezTo>
                <a:cubicBezTo>
                  <a:pt x="1" y="315"/>
                  <a:pt x="0" y="297"/>
                  <a:pt x="0" y="278"/>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48" name="文本框 547"/>
          <p:cNvSpPr txBox="1"/>
          <p:nvPr/>
        </p:nvSpPr>
        <p:spPr>
          <a:xfrm>
            <a:off x="937800" y="6531480"/>
            <a:ext cx="1609920" cy="169560"/>
          </a:xfrm>
          <a:prstGeom prst="rect">
            <a:avLst/>
          </a:prstGeom>
          <a:noFill/>
          <a:ln w="0">
            <a:noFill/>
          </a:ln>
        </p:spPr>
        <p:txBody>
          <a:bodyPr wrap="none" lIns="0" tIns="0" rIns="0" bIns="0" anchor="t">
            <a:spAutoFit/>
          </a:bodyPr>
          <a:lstStyle/>
          <a:p>
            <a:r>
              <a:rPr lang="zh-CN" sz="1050" b="0" u="none" strike="noStrike">
                <a:solidFill>
                  <a:srgbClr val="93C5FD"/>
                </a:solidFill>
                <a:effectLst/>
                <a:uFillTx/>
                <a:latin typeface="WenQuanYiZenHei"/>
                <a:ea typeface="WenQuanYiZenHei"/>
              </a:rPr>
              <a:t>文本检索增强与上下文构建</a:t>
            </a:r>
            <a:endParaRPr lang="en-US" sz="1050" b="0" u="none" strike="noStrike">
              <a:solidFill>
                <a:srgbClr val="000000"/>
              </a:solidFill>
              <a:effectLst/>
              <a:uFillTx/>
              <a:latin typeface="Times New Roman"/>
            </a:endParaRPr>
          </a:p>
        </p:txBody>
      </p:sp>
      <p:pic>
        <p:nvPicPr>
          <p:cNvPr id="549" name="图片 548"/>
          <p:cNvPicPr/>
          <p:nvPr/>
        </p:nvPicPr>
        <p:blipFill>
          <a:blip r:embed="rId3"/>
          <a:stretch/>
        </p:blipFill>
        <p:spPr>
          <a:xfrm>
            <a:off x="417960" y="-1253520"/>
            <a:ext cx="2924640" cy="2924640"/>
          </a:xfrm>
          <a:prstGeom prst="rect">
            <a:avLst/>
          </a:prstGeom>
          <a:noFill/>
          <a:ln w="0">
            <a:noFill/>
          </a:ln>
        </p:spPr>
      </p:pic>
      <p:pic>
        <p:nvPicPr>
          <p:cNvPr id="550" name="图片 549"/>
          <p:cNvPicPr/>
          <p:nvPr/>
        </p:nvPicPr>
        <p:blipFill>
          <a:blip r:embed="rId4"/>
          <a:stretch/>
        </p:blipFill>
        <p:spPr>
          <a:xfrm>
            <a:off x="7938720" y="5599080"/>
            <a:ext cx="2088720" cy="2088720"/>
          </a:xfrm>
          <a:prstGeom prst="rect">
            <a:avLst/>
          </a:prstGeom>
          <a:noFill/>
          <a:ln w="0">
            <a:noFill/>
          </a:ln>
        </p:spPr>
      </p:pic>
      <p:sp>
        <p:nvSpPr>
          <p:cNvPr id="551" name="任意多边形 550"/>
          <p:cNvSpPr/>
          <p:nvPr/>
        </p:nvSpPr>
        <p:spPr>
          <a:xfrm>
            <a:off x="534600" y="3442680"/>
            <a:ext cx="3075840" cy="1070280"/>
          </a:xfrm>
          <a:custGeom>
            <a:avLst/>
            <a:gdLst/>
            <a:ahLst/>
            <a:cxnLst/>
            <a:rect l="0" t="0" r="r" b="b"/>
            <a:pathLst>
              <a:path w="8544" h="2973">
                <a:moveTo>
                  <a:pt x="0" y="2787"/>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1"/>
                  <a:pt x="174" y="0"/>
                  <a:pt x="186" y="0"/>
                </a:cubicBezTo>
                <a:lnTo>
                  <a:pt x="8358" y="0"/>
                </a:lnTo>
                <a:cubicBezTo>
                  <a:pt x="8370" y="0"/>
                  <a:pt x="8382" y="1"/>
                  <a:pt x="8394" y="4"/>
                </a:cubicBezTo>
                <a:cubicBezTo>
                  <a:pt x="8406" y="6"/>
                  <a:pt x="8418" y="10"/>
                  <a:pt x="8429" y="14"/>
                </a:cubicBezTo>
                <a:cubicBezTo>
                  <a:pt x="8440" y="19"/>
                  <a:pt x="8451" y="25"/>
                  <a:pt x="8461" y="32"/>
                </a:cubicBezTo>
                <a:cubicBezTo>
                  <a:pt x="8471" y="38"/>
                  <a:pt x="8481" y="46"/>
                  <a:pt x="8489" y="55"/>
                </a:cubicBezTo>
                <a:cubicBezTo>
                  <a:pt x="8498" y="63"/>
                  <a:pt x="8505" y="73"/>
                  <a:pt x="8512" y="83"/>
                </a:cubicBezTo>
                <a:cubicBezTo>
                  <a:pt x="8519" y="93"/>
                  <a:pt x="8525" y="104"/>
                  <a:pt x="8529" y="115"/>
                </a:cubicBezTo>
                <a:cubicBezTo>
                  <a:pt x="8534" y="126"/>
                  <a:pt x="8538" y="138"/>
                  <a:pt x="8540" y="150"/>
                </a:cubicBezTo>
                <a:cubicBezTo>
                  <a:pt x="8542" y="162"/>
                  <a:pt x="8544" y="174"/>
                  <a:pt x="8544" y="186"/>
                </a:cubicBezTo>
                <a:lnTo>
                  <a:pt x="8544" y="2787"/>
                </a:lnTo>
                <a:cubicBezTo>
                  <a:pt x="8544" y="2799"/>
                  <a:pt x="8542" y="2811"/>
                  <a:pt x="8540" y="2823"/>
                </a:cubicBezTo>
                <a:cubicBezTo>
                  <a:pt x="8538" y="2835"/>
                  <a:pt x="8534" y="2847"/>
                  <a:pt x="8529" y="2858"/>
                </a:cubicBezTo>
                <a:cubicBezTo>
                  <a:pt x="8525" y="2869"/>
                  <a:pt x="8519" y="2880"/>
                  <a:pt x="8512" y="2890"/>
                </a:cubicBezTo>
                <a:cubicBezTo>
                  <a:pt x="8505" y="2900"/>
                  <a:pt x="8498" y="2910"/>
                  <a:pt x="8489" y="2918"/>
                </a:cubicBezTo>
                <a:cubicBezTo>
                  <a:pt x="8481" y="2927"/>
                  <a:pt x="8471" y="2934"/>
                  <a:pt x="8461" y="2941"/>
                </a:cubicBezTo>
                <a:cubicBezTo>
                  <a:pt x="8451" y="2948"/>
                  <a:pt x="8440" y="2954"/>
                  <a:pt x="8429" y="2958"/>
                </a:cubicBezTo>
                <a:cubicBezTo>
                  <a:pt x="8418" y="2963"/>
                  <a:pt x="8406" y="2967"/>
                  <a:pt x="8394" y="2969"/>
                </a:cubicBezTo>
                <a:cubicBezTo>
                  <a:pt x="8382" y="2971"/>
                  <a:pt x="8370" y="2973"/>
                  <a:pt x="8358" y="2973"/>
                </a:cubicBezTo>
                <a:lnTo>
                  <a:pt x="186" y="2973"/>
                </a:lnTo>
                <a:cubicBezTo>
                  <a:pt x="174" y="2973"/>
                  <a:pt x="162" y="2971"/>
                  <a:pt x="150" y="2969"/>
                </a:cubicBezTo>
                <a:cubicBezTo>
                  <a:pt x="138" y="2967"/>
                  <a:pt x="126" y="2963"/>
                  <a:pt x="115" y="2958"/>
                </a:cubicBezTo>
                <a:cubicBezTo>
                  <a:pt x="104" y="2954"/>
                  <a:pt x="93" y="2948"/>
                  <a:pt x="83" y="2941"/>
                </a:cubicBezTo>
                <a:cubicBezTo>
                  <a:pt x="73" y="2934"/>
                  <a:pt x="63" y="2927"/>
                  <a:pt x="55" y="2918"/>
                </a:cubicBezTo>
                <a:cubicBezTo>
                  <a:pt x="46" y="2910"/>
                  <a:pt x="38" y="2900"/>
                  <a:pt x="31" y="2890"/>
                </a:cubicBezTo>
                <a:cubicBezTo>
                  <a:pt x="25" y="2880"/>
                  <a:pt x="19" y="2869"/>
                  <a:pt x="14" y="2858"/>
                </a:cubicBezTo>
                <a:cubicBezTo>
                  <a:pt x="10" y="2847"/>
                  <a:pt x="6" y="2835"/>
                  <a:pt x="4" y="2823"/>
                </a:cubicBezTo>
                <a:cubicBezTo>
                  <a:pt x="1" y="2811"/>
                  <a:pt x="0" y="2799"/>
                  <a:pt x="0" y="278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52" name="图片 551"/>
          <p:cNvPicPr/>
          <p:nvPr/>
        </p:nvPicPr>
        <p:blipFill>
          <a:blip r:embed="rId5"/>
          <a:stretch/>
        </p:blipFill>
        <p:spPr>
          <a:xfrm>
            <a:off x="668520" y="3593520"/>
            <a:ext cx="200160" cy="200160"/>
          </a:xfrm>
          <a:prstGeom prst="rect">
            <a:avLst/>
          </a:prstGeom>
          <a:noFill/>
          <a:ln w="0">
            <a:noFill/>
          </a:ln>
        </p:spPr>
      </p:pic>
      <p:sp>
        <p:nvSpPr>
          <p:cNvPr id="553" name="文本框 552"/>
          <p:cNvSpPr txBox="1"/>
          <p:nvPr/>
        </p:nvSpPr>
        <p:spPr>
          <a:xfrm>
            <a:off x="9757800" y="655164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11/15</a:t>
            </a:r>
            <a:endParaRPr lang="en-US" sz="920" b="0" u="none" strike="noStrike">
              <a:solidFill>
                <a:srgbClr val="000000"/>
              </a:solidFill>
              <a:effectLst/>
              <a:uFillTx/>
              <a:latin typeface="Times New Roman"/>
            </a:endParaRPr>
          </a:p>
        </p:txBody>
      </p:sp>
      <p:sp>
        <p:nvSpPr>
          <p:cNvPr id="554" name="任意多边形 553"/>
          <p:cNvSpPr/>
          <p:nvPr/>
        </p:nvSpPr>
        <p:spPr>
          <a:xfrm>
            <a:off x="735120" y="3952440"/>
            <a:ext cx="33840" cy="33840"/>
          </a:xfrm>
          <a:custGeom>
            <a:avLst/>
            <a:gdLst/>
            <a:ahLst/>
            <a:cxnLst/>
            <a:rect l="0" t="0" r="r" b="b"/>
            <a:pathLst>
              <a:path w="94" h="94">
                <a:moveTo>
                  <a:pt x="94" y="48"/>
                </a:moveTo>
                <a:cubicBezTo>
                  <a:pt x="94" y="54"/>
                  <a:pt x="93" y="60"/>
                  <a:pt x="91" y="65"/>
                </a:cubicBezTo>
                <a:cubicBezTo>
                  <a:pt x="88" y="71"/>
                  <a:pt x="85" y="76"/>
                  <a:pt x="81" y="81"/>
                </a:cubicBezTo>
                <a:cubicBezTo>
                  <a:pt x="76" y="85"/>
                  <a:pt x="71" y="88"/>
                  <a:pt x="65" y="91"/>
                </a:cubicBezTo>
                <a:cubicBezTo>
                  <a:pt x="60" y="93"/>
                  <a:pt x="54" y="94"/>
                  <a:pt x="48" y="94"/>
                </a:cubicBezTo>
                <a:cubicBezTo>
                  <a:pt x="42" y="94"/>
                  <a:pt x="36" y="93"/>
                  <a:pt x="30" y="91"/>
                </a:cubicBezTo>
                <a:cubicBezTo>
                  <a:pt x="23" y="88"/>
                  <a:pt x="18" y="85"/>
                  <a:pt x="14" y="81"/>
                </a:cubicBezTo>
                <a:cubicBezTo>
                  <a:pt x="9" y="76"/>
                  <a:pt x="6" y="71"/>
                  <a:pt x="4" y="65"/>
                </a:cubicBezTo>
                <a:cubicBezTo>
                  <a:pt x="1" y="60"/>
                  <a:pt x="0" y="54"/>
                  <a:pt x="0" y="48"/>
                </a:cubicBezTo>
                <a:cubicBezTo>
                  <a:pt x="0" y="42"/>
                  <a:pt x="1" y="36"/>
                  <a:pt x="4" y="30"/>
                </a:cubicBezTo>
                <a:cubicBezTo>
                  <a:pt x="6" y="24"/>
                  <a:pt x="9" y="19"/>
                  <a:pt x="14" y="14"/>
                </a:cubicBezTo>
                <a:cubicBezTo>
                  <a:pt x="18" y="10"/>
                  <a:pt x="23" y="6"/>
                  <a:pt x="30" y="4"/>
                </a:cubicBezTo>
                <a:cubicBezTo>
                  <a:pt x="36" y="1"/>
                  <a:pt x="42" y="0"/>
                  <a:pt x="48" y="0"/>
                </a:cubicBezTo>
                <a:cubicBezTo>
                  <a:pt x="54" y="0"/>
                  <a:pt x="60" y="1"/>
                  <a:pt x="65" y="4"/>
                </a:cubicBezTo>
                <a:cubicBezTo>
                  <a:pt x="71" y="6"/>
                  <a:pt x="76" y="10"/>
                  <a:pt x="81" y="14"/>
                </a:cubicBezTo>
                <a:cubicBezTo>
                  <a:pt x="85" y="19"/>
                  <a:pt x="88" y="24"/>
                  <a:pt x="91" y="30"/>
                </a:cubicBezTo>
                <a:cubicBezTo>
                  <a:pt x="93" y="36"/>
                  <a:pt x="94" y="42"/>
                  <a:pt x="94" y="48"/>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55" name="文本框 554"/>
          <p:cNvSpPr txBox="1"/>
          <p:nvPr/>
        </p:nvSpPr>
        <p:spPr>
          <a:xfrm>
            <a:off x="969480" y="359136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多轮交互构建</a:t>
            </a:r>
            <a:endParaRPr lang="en-US" sz="1320" b="0" u="none" strike="noStrike">
              <a:solidFill>
                <a:srgbClr val="000000"/>
              </a:solidFill>
              <a:effectLst/>
              <a:uFillTx/>
              <a:latin typeface="Times New Roman"/>
            </a:endParaRPr>
          </a:p>
        </p:txBody>
      </p:sp>
      <p:sp>
        <p:nvSpPr>
          <p:cNvPr id="556" name="任意多边形 555"/>
          <p:cNvSpPr/>
          <p:nvPr/>
        </p:nvSpPr>
        <p:spPr>
          <a:xfrm>
            <a:off x="735120" y="4119840"/>
            <a:ext cx="33840" cy="33480"/>
          </a:xfrm>
          <a:custGeom>
            <a:avLst/>
            <a:gdLst/>
            <a:ahLst/>
            <a:cxnLst/>
            <a:rect l="0" t="0" r="r" b="b"/>
            <a:pathLst>
              <a:path w="94" h="93">
                <a:moveTo>
                  <a:pt x="94" y="47"/>
                </a:moveTo>
                <a:cubicBezTo>
                  <a:pt x="94" y="53"/>
                  <a:pt x="93" y="59"/>
                  <a:pt x="91" y="65"/>
                </a:cubicBezTo>
                <a:cubicBezTo>
                  <a:pt x="88" y="70"/>
                  <a:pt x="85" y="75"/>
                  <a:pt x="81" y="80"/>
                </a:cubicBezTo>
                <a:cubicBezTo>
                  <a:pt x="76" y="84"/>
                  <a:pt x="71" y="87"/>
                  <a:pt x="65" y="90"/>
                </a:cubicBezTo>
                <a:cubicBezTo>
                  <a:pt x="60" y="92"/>
                  <a:pt x="54" y="93"/>
                  <a:pt x="48" y="93"/>
                </a:cubicBezTo>
                <a:cubicBezTo>
                  <a:pt x="42" y="93"/>
                  <a:pt x="36" y="92"/>
                  <a:pt x="30" y="90"/>
                </a:cubicBezTo>
                <a:cubicBezTo>
                  <a:pt x="23" y="87"/>
                  <a:pt x="18" y="84"/>
                  <a:pt x="14" y="80"/>
                </a:cubicBezTo>
                <a:cubicBezTo>
                  <a:pt x="9" y="75"/>
                  <a:pt x="6" y="70"/>
                  <a:pt x="4" y="65"/>
                </a:cubicBezTo>
                <a:cubicBezTo>
                  <a:pt x="1" y="59"/>
                  <a:pt x="0" y="53"/>
                  <a:pt x="0" y="47"/>
                </a:cubicBezTo>
                <a:cubicBezTo>
                  <a:pt x="0" y="41"/>
                  <a:pt x="1" y="35"/>
                  <a:pt x="4" y="29"/>
                </a:cubicBezTo>
                <a:cubicBezTo>
                  <a:pt x="6" y="24"/>
                  <a:pt x="9" y="18"/>
                  <a:pt x="14" y="14"/>
                </a:cubicBezTo>
                <a:cubicBezTo>
                  <a:pt x="18" y="9"/>
                  <a:pt x="23" y="5"/>
                  <a:pt x="30" y="3"/>
                </a:cubicBezTo>
                <a:cubicBezTo>
                  <a:pt x="36" y="1"/>
                  <a:pt x="42" y="0"/>
                  <a:pt x="48" y="0"/>
                </a:cubicBezTo>
                <a:cubicBezTo>
                  <a:pt x="54" y="0"/>
                  <a:pt x="60" y="1"/>
                  <a:pt x="65" y="3"/>
                </a:cubicBezTo>
                <a:cubicBezTo>
                  <a:pt x="71" y="5"/>
                  <a:pt x="76" y="9"/>
                  <a:pt x="81" y="14"/>
                </a:cubicBezTo>
                <a:cubicBezTo>
                  <a:pt x="85" y="18"/>
                  <a:pt x="88" y="24"/>
                  <a:pt x="91"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57" name="文本框 556"/>
          <p:cNvSpPr txBox="1"/>
          <p:nvPr/>
        </p:nvSpPr>
        <p:spPr>
          <a:xfrm>
            <a:off x="894240" y="389016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动态上下文构建与更新</a:t>
            </a:r>
            <a:endParaRPr lang="en-US" sz="920" b="0" u="none" strike="noStrike">
              <a:solidFill>
                <a:srgbClr val="000000"/>
              </a:solidFill>
              <a:effectLst/>
              <a:uFillTx/>
              <a:latin typeface="Times New Roman"/>
            </a:endParaRPr>
          </a:p>
        </p:txBody>
      </p:sp>
      <p:sp>
        <p:nvSpPr>
          <p:cNvPr id="558" name="任意多边形 557"/>
          <p:cNvSpPr/>
          <p:nvPr/>
        </p:nvSpPr>
        <p:spPr>
          <a:xfrm>
            <a:off x="735120" y="4286880"/>
            <a:ext cx="33840" cy="33840"/>
          </a:xfrm>
          <a:custGeom>
            <a:avLst/>
            <a:gdLst/>
            <a:ahLst/>
            <a:cxnLst/>
            <a:rect l="0" t="0" r="r" b="b"/>
            <a:pathLst>
              <a:path w="94" h="94">
                <a:moveTo>
                  <a:pt x="94" y="47"/>
                </a:moveTo>
                <a:cubicBezTo>
                  <a:pt x="94" y="53"/>
                  <a:pt x="93" y="59"/>
                  <a:pt x="91" y="65"/>
                </a:cubicBezTo>
                <a:cubicBezTo>
                  <a:pt x="88" y="71"/>
                  <a:pt x="85" y="76"/>
                  <a:pt x="81" y="80"/>
                </a:cubicBezTo>
                <a:cubicBezTo>
                  <a:pt x="76" y="84"/>
                  <a:pt x="71" y="88"/>
                  <a:pt x="65" y="90"/>
                </a:cubicBezTo>
                <a:cubicBezTo>
                  <a:pt x="60" y="92"/>
                  <a:pt x="54" y="94"/>
                  <a:pt x="48" y="94"/>
                </a:cubicBezTo>
                <a:cubicBezTo>
                  <a:pt x="42" y="94"/>
                  <a:pt x="36" y="92"/>
                  <a:pt x="30" y="90"/>
                </a:cubicBezTo>
                <a:cubicBezTo>
                  <a:pt x="23" y="88"/>
                  <a:pt x="18" y="84"/>
                  <a:pt x="14" y="80"/>
                </a:cubicBezTo>
                <a:cubicBezTo>
                  <a:pt x="9" y="76"/>
                  <a:pt x="6" y="71"/>
                  <a:pt x="4" y="65"/>
                </a:cubicBezTo>
                <a:cubicBezTo>
                  <a:pt x="1" y="59"/>
                  <a:pt x="0" y="53"/>
                  <a:pt x="0" y="47"/>
                </a:cubicBezTo>
                <a:cubicBezTo>
                  <a:pt x="0" y="41"/>
                  <a:pt x="1" y="35"/>
                  <a:pt x="4" y="29"/>
                </a:cubicBezTo>
                <a:cubicBezTo>
                  <a:pt x="6" y="24"/>
                  <a:pt x="9" y="19"/>
                  <a:pt x="14" y="14"/>
                </a:cubicBezTo>
                <a:cubicBezTo>
                  <a:pt x="18" y="10"/>
                  <a:pt x="23" y="7"/>
                  <a:pt x="30" y="3"/>
                </a:cubicBezTo>
                <a:cubicBezTo>
                  <a:pt x="36" y="1"/>
                  <a:pt x="42" y="0"/>
                  <a:pt x="48" y="0"/>
                </a:cubicBezTo>
                <a:cubicBezTo>
                  <a:pt x="54" y="0"/>
                  <a:pt x="60" y="1"/>
                  <a:pt x="65" y="3"/>
                </a:cubicBezTo>
                <a:cubicBezTo>
                  <a:pt x="71" y="7"/>
                  <a:pt x="76" y="10"/>
                  <a:pt x="81" y="14"/>
                </a:cubicBezTo>
                <a:cubicBezTo>
                  <a:pt x="85" y="19"/>
                  <a:pt x="88" y="24"/>
                  <a:pt x="91"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59" name="文本框 558"/>
          <p:cNvSpPr txBox="1"/>
          <p:nvPr/>
        </p:nvSpPr>
        <p:spPr>
          <a:xfrm>
            <a:off x="894240" y="405720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生成内容连贯性维护</a:t>
            </a:r>
            <a:endParaRPr lang="en-US" sz="920" b="0" u="none" strike="noStrike">
              <a:solidFill>
                <a:srgbClr val="000000"/>
              </a:solidFill>
              <a:effectLst/>
              <a:uFillTx/>
              <a:latin typeface="Times New Roman"/>
            </a:endParaRPr>
          </a:p>
        </p:txBody>
      </p:sp>
      <p:sp>
        <p:nvSpPr>
          <p:cNvPr id="560" name="任意多边形 559"/>
          <p:cNvSpPr/>
          <p:nvPr/>
        </p:nvSpPr>
        <p:spPr>
          <a:xfrm>
            <a:off x="3810600" y="3442680"/>
            <a:ext cx="3075480" cy="1070280"/>
          </a:xfrm>
          <a:custGeom>
            <a:avLst/>
            <a:gdLst/>
            <a:ahLst/>
            <a:cxnLst/>
            <a:rect l="0" t="0" r="r" b="b"/>
            <a:pathLst>
              <a:path w="8543" h="2973">
                <a:moveTo>
                  <a:pt x="0" y="2787"/>
                </a:moveTo>
                <a:lnTo>
                  <a:pt x="0" y="186"/>
                </a:lnTo>
                <a:cubicBezTo>
                  <a:pt x="0" y="174"/>
                  <a:pt x="1" y="162"/>
                  <a:pt x="3" y="150"/>
                </a:cubicBezTo>
                <a:cubicBezTo>
                  <a:pt x="6" y="138"/>
                  <a:pt x="9" y="126"/>
                  <a:pt x="14" y="115"/>
                </a:cubicBezTo>
                <a:cubicBezTo>
                  <a:pt x="18" y="104"/>
                  <a:pt x="24" y="93"/>
                  <a:pt x="31" y="83"/>
                </a:cubicBezTo>
                <a:cubicBezTo>
                  <a:pt x="38" y="73"/>
                  <a:pt x="45" y="63"/>
                  <a:pt x="54" y="55"/>
                </a:cubicBezTo>
                <a:cubicBezTo>
                  <a:pt x="63" y="46"/>
                  <a:pt x="72" y="38"/>
                  <a:pt x="82" y="32"/>
                </a:cubicBezTo>
                <a:cubicBezTo>
                  <a:pt x="92" y="25"/>
                  <a:pt x="103" y="19"/>
                  <a:pt x="114" y="14"/>
                </a:cubicBezTo>
                <a:cubicBezTo>
                  <a:pt x="126" y="10"/>
                  <a:pt x="137" y="6"/>
                  <a:pt x="149" y="4"/>
                </a:cubicBezTo>
                <a:cubicBezTo>
                  <a:pt x="161" y="1"/>
                  <a:pt x="173" y="0"/>
                  <a:pt x="185" y="0"/>
                </a:cubicBezTo>
                <a:lnTo>
                  <a:pt x="8357" y="0"/>
                </a:lnTo>
                <a:cubicBezTo>
                  <a:pt x="8370" y="0"/>
                  <a:pt x="8382" y="1"/>
                  <a:pt x="8394" y="4"/>
                </a:cubicBezTo>
                <a:cubicBezTo>
                  <a:pt x="8406" y="6"/>
                  <a:pt x="8417" y="10"/>
                  <a:pt x="8428" y="14"/>
                </a:cubicBezTo>
                <a:cubicBezTo>
                  <a:pt x="8440" y="19"/>
                  <a:pt x="8450" y="25"/>
                  <a:pt x="8461" y="32"/>
                </a:cubicBezTo>
                <a:cubicBezTo>
                  <a:pt x="8471" y="38"/>
                  <a:pt x="8480" y="46"/>
                  <a:pt x="8489" y="55"/>
                </a:cubicBezTo>
                <a:cubicBezTo>
                  <a:pt x="8497" y="63"/>
                  <a:pt x="8505" y="73"/>
                  <a:pt x="8512" y="83"/>
                </a:cubicBezTo>
                <a:cubicBezTo>
                  <a:pt x="8519" y="93"/>
                  <a:pt x="8524" y="104"/>
                  <a:pt x="8529" y="115"/>
                </a:cubicBezTo>
                <a:cubicBezTo>
                  <a:pt x="8534" y="126"/>
                  <a:pt x="8537" y="138"/>
                  <a:pt x="8539" y="150"/>
                </a:cubicBezTo>
                <a:cubicBezTo>
                  <a:pt x="8542" y="162"/>
                  <a:pt x="8543" y="174"/>
                  <a:pt x="8543" y="186"/>
                </a:cubicBezTo>
                <a:lnTo>
                  <a:pt x="8543" y="2787"/>
                </a:lnTo>
                <a:cubicBezTo>
                  <a:pt x="8543" y="2799"/>
                  <a:pt x="8542" y="2811"/>
                  <a:pt x="8539" y="2823"/>
                </a:cubicBezTo>
                <a:cubicBezTo>
                  <a:pt x="8537" y="2835"/>
                  <a:pt x="8534" y="2847"/>
                  <a:pt x="8529" y="2858"/>
                </a:cubicBezTo>
                <a:cubicBezTo>
                  <a:pt x="8524" y="2869"/>
                  <a:pt x="8519" y="2880"/>
                  <a:pt x="8512" y="2890"/>
                </a:cubicBezTo>
                <a:cubicBezTo>
                  <a:pt x="8505" y="2900"/>
                  <a:pt x="8497" y="2910"/>
                  <a:pt x="8489" y="2918"/>
                </a:cubicBezTo>
                <a:cubicBezTo>
                  <a:pt x="8480" y="2927"/>
                  <a:pt x="8471" y="2934"/>
                  <a:pt x="8461" y="2941"/>
                </a:cubicBezTo>
                <a:cubicBezTo>
                  <a:pt x="8450" y="2948"/>
                  <a:pt x="8440" y="2954"/>
                  <a:pt x="8428" y="2958"/>
                </a:cubicBezTo>
                <a:cubicBezTo>
                  <a:pt x="8417" y="2963"/>
                  <a:pt x="8406" y="2967"/>
                  <a:pt x="8394" y="2969"/>
                </a:cubicBezTo>
                <a:cubicBezTo>
                  <a:pt x="8382" y="2971"/>
                  <a:pt x="8370" y="2973"/>
                  <a:pt x="8357" y="2973"/>
                </a:cubicBezTo>
                <a:lnTo>
                  <a:pt x="185" y="2973"/>
                </a:lnTo>
                <a:cubicBezTo>
                  <a:pt x="173" y="2973"/>
                  <a:pt x="161" y="2971"/>
                  <a:pt x="149" y="2969"/>
                </a:cubicBezTo>
                <a:cubicBezTo>
                  <a:pt x="137" y="2967"/>
                  <a:pt x="126" y="2963"/>
                  <a:pt x="114" y="2958"/>
                </a:cubicBezTo>
                <a:cubicBezTo>
                  <a:pt x="103" y="2954"/>
                  <a:pt x="92" y="2948"/>
                  <a:pt x="82" y="2941"/>
                </a:cubicBezTo>
                <a:cubicBezTo>
                  <a:pt x="72" y="2934"/>
                  <a:pt x="63" y="2927"/>
                  <a:pt x="54" y="2918"/>
                </a:cubicBezTo>
                <a:cubicBezTo>
                  <a:pt x="45" y="2910"/>
                  <a:pt x="38" y="2900"/>
                  <a:pt x="31" y="2890"/>
                </a:cubicBezTo>
                <a:cubicBezTo>
                  <a:pt x="24" y="2880"/>
                  <a:pt x="18" y="2869"/>
                  <a:pt x="14" y="2858"/>
                </a:cubicBezTo>
                <a:cubicBezTo>
                  <a:pt x="9" y="2847"/>
                  <a:pt x="6" y="2835"/>
                  <a:pt x="3" y="2823"/>
                </a:cubicBezTo>
                <a:cubicBezTo>
                  <a:pt x="1" y="2811"/>
                  <a:pt x="0" y="2799"/>
                  <a:pt x="0" y="278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61" name="图片 560"/>
          <p:cNvPicPr/>
          <p:nvPr/>
        </p:nvPicPr>
        <p:blipFill>
          <a:blip r:embed="rId6"/>
          <a:stretch/>
        </p:blipFill>
        <p:spPr>
          <a:xfrm>
            <a:off x="3944520" y="3593520"/>
            <a:ext cx="225360" cy="200160"/>
          </a:xfrm>
          <a:prstGeom prst="rect">
            <a:avLst/>
          </a:prstGeom>
          <a:noFill/>
          <a:ln w="0">
            <a:noFill/>
          </a:ln>
        </p:spPr>
      </p:pic>
      <p:sp>
        <p:nvSpPr>
          <p:cNvPr id="562" name="文本框 561"/>
          <p:cNvSpPr txBox="1"/>
          <p:nvPr/>
        </p:nvSpPr>
        <p:spPr>
          <a:xfrm>
            <a:off x="894240" y="422460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模拟真实人机对话能力</a:t>
            </a:r>
            <a:endParaRPr lang="en-US" sz="920" b="0" u="none" strike="noStrike">
              <a:solidFill>
                <a:srgbClr val="000000"/>
              </a:solidFill>
              <a:effectLst/>
              <a:uFillTx/>
              <a:latin typeface="Times New Roman"/>
            </a:endParaRPr>
          </a:p>
        </p:txBody>
      </p:sp>
      <p:sp>
        <p:nvSpPr>
          <p:cNvPr id="563" name="任意多边形 562"/>
          <p:cNvSpPr/>
          <p:nvPr/>
        </p:nvSpPr>
        <p:spPr>
          <a:xfrm>
            <a:off x="4011120" y="3952440"/>
            <a:ext cx="33840" cy="33840"/>
          </a:xfrm>
          <a:custGeom>
            <a:avLst/>
            <a:gdLst/>
            <a:ahLst/>
            <a:cxnLst/>
            <a:rect l="0" t="0" r="r" b="b"/>
            <a:pathLst>
              <a:path w="94" h="94">
                <a:moveTo>
                  <a:pt x="94" y="48"/>
                </a:moveTo>
                <a:cubicBezTo>
                  <a:pt x="94" y="54"/>
                  <a:pt x="92" y="60"/>
                  <a:pt x="90" y="65"/>
                </a:cubicBezTo>
                <a:cubicBezTo>
                  <a:pt x="88" y="71"/>
                  <a:pt x="84" y="76"/>
                  <a:pt x="80" y="81"/>
                </a:cubicBezTo>
                <a:cubicBezTo>
                  <a:pt x="76" y="85"/>
                  <a:pt x="71" y="88"/>
                  <a:pt x="65" y="91"/>
                </a:cubicBezTo>
                <a:cubicBezTo>
                  <a:pt x="59" y="93"/>
                  <a:pt x="53" y="94"/>
                  <a:pt x="47" y="94"/>
                </a:cubicBezTo>
                <a:cubicBezTo>
                  <a:pt x="41" y="94"/>
                  <a:pt x="34" y="93"/>
                  <a:pt x="28" y="91"/>
                </a:cubicBezTo>
                <a:cubicBezTo>
                  <a:pt x="23" y="88"/>
                  <a:pt x="18" y="85"/>
                  <a:pt x="13" y="81"/>
                </a:cubicBezTo>
                <a:cubicBezTo>
                  <a:pt x="9" y="76"/>
                  <a:pt x="6" y="71"/>
                  <a:pt x="3" y="65"/>
                </a:cubicBezTo>
                <a:cubicBezTo>
                  <a:pt x="1" y="60"/>
                  <a:pt x="0" y="54"/>
                  <a:pt x="0" y="48"/>
                </a:cubicBezTo>
                <a:cubicBezTo>
                  <a:pt x="0" y="42"/>
                  <a:pt x="1" y="36"/>
                  <a:pt x="3" y="30"/>
                </a:cubicBezTo>
                <a:cubicBezTo>
                  <a:pt x="6" y="24"/>
                  <a:pt x="9" y="19"/>
                  <a:pt x="13" y="14"/>
                </a:cubicBezTo>
                <a:cubicBezTo>
                  <a:pt x="18" y="10"/>
                  <a:pt x="23" y="6"/>
                  <a:pt x="28" y="4"/>
                </a:cubicBezTo>
                <a:cubicBezTo>
                  <a:pt x="34" y="1"/>
                  <a:pt x="41" y="0"/>
                  <a:pt x="47" y="0"/>
                </a:cubicBezTo>
                <a:cubicBezTo>
                  <a:pt x="53" y="0"/>
                  <a:pt x="59" y="1"/>
                  <a:pt x="65" y="4"/>
                </a:cubicBezTo>
                <a:cubicBezTo>
                  <a:pt x="71" y="6"/>
                  <a:pt x="76" y="10"/>
                  <a:pt x="80" y="14"/>
                </a:cubicBezTo>
                <a:cubicBezTo>
                  <a:pt x="84" y="19"/>
                  <a:pt x="88" y="24"/>
                  <a:pt x="90" y="30"/>
                </a:cubicBezTo>
                <a:cubicBezTo>
                  <a:pt x="92" y="36"/>
                  <a:pt x="94" y="42"/>
                  <a:pt x="94" y="48"/>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64" name="文本框 563"/>
          <p:cNvSpPr txBox="1"/>
          <p:nvPr/>
        </p:nvSpPr>
        <p:spPr>
          <a:xfrm>
            <a:off x="4270320" y="3591360"/>
            <a:ext cx="13417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长对话上下文管理</a:t>
            </a:r>
            <a:endParaRPr lang="en-US" sz="1320" b="0" u="none" strike="noStrike">
              <a:solidFill>
                <a:srgbClr val="000000"/>
              </a:solidFill>
              <a:effectLst/>
              <a:uFillTx/>
              <a:latin typeface="Times New Roman"/>
            </a:endParaRPr>
          </a:p>
        </p:txBody>
      </p:sp>
      <p:sp>
        <p:nvSpPr>
          <p:cNvPr id="565" name="任意多边形 564"/>
          <p:cNvSpPr/>
          <p:nvPr/>
        </p:nvSpPr>
        <p:spPr>
          <a:xfrm>
            <a:off x="4011120" y="4119840"/>
            <a:ext cx="33840" cy="33480"/>
          </a:xfrm>
          <a:custGeom>
            <a:avLst/>
            <a:gdLst/>
            <a:ahLst/>
            <a:cxnLst/>
            <a:rect l="0" t="0" r="r" b="b"/>
            <a:pathLst>
              <a:path w="94" h="93">
                <a:moveTo>
                  <a:pt x="94" y="47"/>
                </a:moveTo>
                <a:cubicBezTo>
                  <a:pt x="94" y="53"/>
                  <a:pt x="92" y="59"/>
                  <a:pt x="90" y="65"/>
                </a:cubicBezTo>
                <a:cubicBezTo>
                  <a:pt x="88" y="70"/>
                  <a:pt x="84" y="75"/>
                  <a:pt x="80" y="80"/>
                </a:cubicBezTo>
                <a:cubicBezTo>
                  <a:pt x="76" y="84"/>
                  <a:pt x="71" y="87"/>
                  <a:pt x="65" y="90"/>
                </a:cubicBezTo>
                <a:cubicBezTo>
                  <a:pt x="59" y="92"/>
                  <a:pt x="53" y="93"/>
                  <a:pt x="47" y="93"/>
                </a:cubicBezTo>
                <a:cubicBezTo>
                  <a:pt x="41" y="93"/>
                  <a:pt x="34" y="92"/>
                  <a:pt x="28" y="90"/>
                </a:cubicBezTo>
                <a:cubicBezTo>
                  <a:pt x="23" y="87"/>
                  <a:pt x="18" y="84"/>
                  <a:pt x="13" y="80"/>
                </a:cubicBezTo>
                <a:cubicBezTo>
                  <a:pt x="9" y="75"/>
                  <a:pt x="6" y="70"/>
                  <a:pt x="3" y="65"/>
                </a:cubicBezTo>
                <a:cubicBezTo>
                  <a:pt x="1" y="59"/>
                  <a:pt x="0" y="53"/>
                  <a:pt x="0" y="47"/>
                </a:cubicBezTo>
                <a:cubicBezTo>
                  <a:pt x="0" y="41"/>
                  <a:pt x="1" y="35"/>
                  <a:pt x="3" y="29"/>
                </a:cubicBezTo>
                <a:cubicBezTo>
                  <a:pt x="6" y="24"/>
                  <a:pt x="9" y="18"/>
                  <a:pt x="13" y="14"/>
                </a:cubicBezTo>
                <a:cubicBezTo>
                  <a:pt x="18" y="9"/>
                  <a:pt x="23" y="5"/>
                  <a:pt x="28" y="3"/>
                </a:cubicBezTo>
                <a:cubicBezTo>
                  <a:pt x="34" y="1"/>
                  <a:pt x="41" y="0"/>
                  <a:pt x="47" y="0"/>
                </a:cubicBezTo>
                <a:cubicBezTo>
                  <a:pt x="53" y="0"/>
                  <a:pt x="59" y="1"/>
                  <a:pt x="65" y="3"/>
                </a:cubicBezTo>
                <a:cubicBezTo>
                  <a:pt x="71" y="5"/>
                  <a:pt x="76" y="9"/>
                  <a:pt x="80" y="14"/>
                </a:cubicBezTo>
                <a:cubicBezTo>
                  <a:pt x="84" y="18"/>
                  <a:pt x="88" y="24"/>
                  <a:pt x="90" y="29"/>
                </a:cubicBezTo>
                <a:cubicBezTo>
                  <a:pt x="92"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66" name="文本框 565"/>
          <p:cNvSpPr txBox="1"/>
          <p:nvPr/>
        </p:nvSpPr>
        <p:spPr>
          <a:xfrm>
            <a:off x="4169880" y="389016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内容摘要与优先级筛选</a:t>
            </a:r>
            <a:endParaRPr lang="en-US" sz="920" b="0" u="none" strike="noStrike">
              <a:solidFill>
                <a:srgbClr val="000000"/>
              </a:solidFill>
              <a:effectLst/>
              <a:uFillTx/>
              <a:latin typeface="Times New Roman"/>
            </a:endParaRPr>
          </a:p>
        </p:txBody>
      </p:sp>
      <p:sp>
        <p:nvSpPr>
          <p:cNvPr id="567" name="任意多边形 566"/>
          <p:cNvSpPr/>
          <p:nvPr/>
        </p:nvSpPr>
        <p:spPr>
          <a:xfrm>
            <a:off x="4011120" y="4286880"/>
            <a:ext cx="33840" cy="33840"/>
          </a:xfrm>
          <a:custGeom>
            <a:avLst/>
            <a:gdLst/>
            <a:ahLst/>
            <a:cxnLst/>
            <a:rect l="0" t="0" r="r" b="b"/>
            <a:pathLst>
              <a:path w="94" h="94">
                <a:moveTo>
                  <a:pt x="94" y="47"/>
                </a:moveTo>
                <a:cubicBezTo>
                  <a:pt x="94" y="53"/>
                  <a:pt x="92" y="59"/>
                  <a:pt x="90" y="65"/>
                </a:cubicBezTo>
                <a:cubicBezTo>
                  <a:pt x="88" y="71"/>
                  <a:pt x="84" y="76"/>
                  <a:pt x="80" y="80"/>
                </a:cubicBezTo>
                <a:cubicBezTo>
                  <a:pt x="76" y="84"/>
                  <a:pt x="71" y="88"/>
                  <a:pt x="65" y="90"/>
                </a:cubicBezTo>
                <a:cubicBezTo>
                  <a:pt x="59" y="92"/>
                  <a:pt x="53" y="94"/>
                  <a:pt x="47" y="94"/>
                </a:cubicBezTo>
                <a:cubicBezTo>
                  <a:pt x="41" y="94"/>
                  <a:pt x="34" y="92"/>
                  <a:pt x="28" y="90"/>
                </a:cubicBezTo>
                <a:cubicBezTo>
                  <a:pt x="23" y="88"/>
                  <a:pt x="18" y="84"/>
                  <a:pt x="13" y="80"/>
                </a:cubicBezTo>
                <a:cubicBezTo>
                  <a:pt x="9" y="76"/>
                  <a:pt x="6" y="71"/>
                  <a:pt x="3" y="65"/>
                </a:cubicBezTo>
                <a:cubicBezTo>
                  <a:pt x="1" y="59"/>
                  <a:pt x="0" y="53"/>
                  <a:pt x="0" y="47"/>
                </a:cubicBezTo>
                <a:cubicBezTo>
                  <a:pt x="0" y="41"/>
                  <a:pt x="1" y="35"/>
                  <a:pt x="3" y="29"/>
                </a:cubicBezTo>
                <a:cubicBezTo>
                  <a:pt x="6" y="24"/>
                  <a:pt x="9" y="19"/>
                  <a:pt x="13" y="14"/>
                </a:cubicBezTo>
                <a:cubicBezTo>
                  <a:pt x="18" y="10"/>
                  <a:pt x="23" y="7"/>
                  <a:pt x="28" y="3"/>
                </a:cubicBezTo>
                <a:cubicBezTo>
                  <a:pt x="34" y="1"/>
                  <a:pt x="41" y="0"/>
                  <a:pt x="47" y="0"/>
                </a:cubicBezTo>
                <a:cubicBezTo>
                  <a:pt x="53" y="0"/>
                  <a:pt x="59" y="1"/>
                  <a:pt x="65" y="3"/>
                </a:cubicBezTo>
                <a:cubicBezTo>
                  <a:pt x="71" y="7"/>
                  <a:pt x="76" y="10"/>
                  <a:pt x="80" y="14"/>
                </a:cubicBezTo>
                <a:cubicBezTo>
                  <a:pt x="84" y="19"/>
                  <a:pt x="88" y="24"/>
                  <a:pt x="90" y="29"/>
                </a:cubicBezTo>
                <a:cubicBezTo>
                  <a:pt x="92"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68" name="文本框 567"/>
          <p:cNvSpPr txBox="1"/>
          <p:nvPr/>
        </p:nvSpPr>
        <p:spPr>
          <a:xfrm>
            <a:off x="4169880" y="405720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关键信息提取与记忆</a:t>
            </a:r>
            <a:endParaRPr lang="en-US" sz="920" b="0" u="none" strike="noStrike">
              <a:solidFill>
                <a:srgbClr val="000000"/>
              </a:solidFill>
              <a:effectLst/>
              <a:uFillTx/>
              <a:latin typeface="Times New Roman"/>
            </a:endParaRPr>
          </a:p>
        </p:txBody>
      </p:sp>
      <p:sp>
        <p:nvSpPr>
          <p:cNvPr id="569" name="任意多边形 568"/>
          <p:cNvSpPr/>
          <p:nvPr/>
        </p:nvSpPr>
        <p:spPr>
          <a:xfrm>
            <a:off x="7086240" y="3442680"/>
            <a:ext cx="3075840" cy="1070280"/>
          </a:xfrm>
          <a:custGeom>
            <a:avLst/>
            <a:gdLst/>
            <a:ahLst/>
            <a:cxnLst/>
            <a:rect l="0" t="0" r="r" b="b"/>
            <a:pathLst>
              <a:path w="8544" h="2973">
                <a:moveTo>
                  <a:pt x="0" y="2787"/>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1"/>
                  <a:pt x="174" y="0"/>
                  <a:pt x="186" y="0"/>
                </a:cubicBezTo>
                <a:lnTo>
                  <a:pt x="8358" y="0"/>
                </a:lnTo>
                <a:cubicBezTo>
                  <a:pt x="8370" y="0"/>
                  <a:pt x="8382" y="1"/>
                  <a:pt x="8394" y="4"/>
                </a:cubicBezTo>
                <a:cubicBezTo>
                  <a:pt x="8406" y="6"/>
                  <a:pt x="8418" y="10"/>
                  <a:pt x="8429" y="14"/>
                </a:cubicBezTo>
                <a:cubicBezTo>
                  <a:pt x="8440" y="19"/>
                  <a:pt x="8451" y="25"/>
                  <a:pt x="8461" y="32"/>
                </a:cubicBezTo>
                <a:cubicBezTo>
                  <a:pt x="8471" y="38"/>
                  <a:pt x="8481" y="46"/>
                  <a:pt x="8489" y="55"/>
                </a:cubicBezTo>
                <a:cubicBezTo>
                  <a:pt x="8498" y="63"/>
                  <a:pt x="8505" y="73"/>
                  <a:pt x="8512" y="83"/>
                </a:cubicBezTo>
                <a:cubicBezTo>
                  <a:pt x="8519" y="93"/>
                  <a:pt x="8525" y="104"/>
                  <a:pt x="8529" y="115"/>
                </a:cubicBezTo>
                <a:cubicBezTo>
                  <a:pt x="8534" y="126"/>
                  <a:pt x="8538" y="138"/>
                  <a:pt x="8540" y="150"/>
                </a:cubicBezTo>
                <a:cubicBezTo>
                  <a:pt x="8542" y="162"/>
                  <a:pt x="8544" y="174"/>
                  <a:pt x="8544" y="186"/>
                </a:cubicBezTo>
                <a:lnTo>
                  <a:pt x="8544" y="2787"/>
                </a:lnTo>
                <a:cubicBezTo>
                  <a:pt x="8544" y="2799"/>
                  <a:pt x="8542" y="2811"/>
                  <a:pt x="8540" y="2823"/>
                </a:cubicBezTo>
                <a:cubicBezTo>
                  <a:pt x="8538" y="2835"/>
                  <a:pt x="8534" y="2847"/>
                  <a:pt x="8529" y="2858"/>
                </a:cubicBezTo>
                <a:cubicBezTo>
                  <a:pt x="8525" y="2869"/>
                  <a:pt x="8519" y="2880"/>
                  <a:pt x="8512" y="2890"/>
                </a:cubicBezTo>
                <a:cubicBezTo>
                  <a:pt x="8505" y="2900"/>
                  <a:pt x="8498" y="2910"/>
                  <a:pt x="8489" y="2918"/>
                </a:cubicBezTo>
                <a:cubicBezTo>
                  <a:pt x="8481" y="2927"/>
                  <a:pt x="8471" y="2934"/>
                  <a:pt x="8461" y="2941"/>
                </a:cubicBezTo>
                <a:cubicBezTo>
                  <a:pt x="8451" y="2948"/>
                  <a:pt x="8440" y="2954"/>
                  <a:pt x="8429" y="2958"/>
                </a:cubicBezTo>
                <a:cubicBezTo>
                  <a:pt x="8418" y="2963"/>
                  <a:pt x="8406" y="2967"/>
                  <a:pt x="8394" y="2969"/>
                </a:cubicBezTo>
                <a:cubicBezTo>
                  <a:pt x="8382" y="2971"/>
                  <a:pt x="8370" y="2973"/>
                  <a:pt x="8358" y="2973"/>
                </a:cubicBezTo>
                <a:lnTo>
                  <a:pt x="186" y="2973"/>
                </a:lnTo>
                <a:cubicBezTo>
                  <a:pt x="174" y="2973"/>
                  <a:pt x="162" y="2971"/>
                  <a:pt x="150" y="2969"/>
                </a:cubicBezTo>
                <a:cubicBezTo>
                  <a:pt x="138" y="2967"/>
                  <a:pt x="126" y="2963"/>
                  <a:pt x="115" y="2958"/>
                </a:cubicBezTo>
                <a:cubicBezTo>
                  <a:pt x="104" y="2954"/>
                  <a:pt x="93" y="2948"/>
                  <a:pt x="83" y="2941"/>
                </a:cubicBezTo>
                <a:cubicBezTo>
                  <a:pt x="73" y="2934"/>
                  <a:pt x="63" y="2927"/>
                  <a:pt x="55" y="2918"/>
                </a:cubicBezTo>
                <a:cubicBezTo>
                  <a:pt x="46" y="2910"/>
                  <a:pt x="38" y="2900"/>
                  <a:pt x="31" y="2890"/>
                </a:cubicBezTo>
                <a:cubicBezTo>
                  <a:pt x="25" y="2880"/>
                  <a:pt x="19" y="2869"/>
                  <a:pt x="14" y="2858"/>
                </a:cubicBezTo>
                <a:cubicBezTo>
                  <a:pt x="10" y="2847"/>
                  <a:pt x="6" y="2835"/>
                  <a:pt x="4" y="2823"/>
                </a:cubicBezTo>
                <a:cubicBezTo>
                  <a:pt x="1" y="2811"/>
                  <a:pt x="0" y="2799"/>
                  <a:pt x="0" y="278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70" name="图片 569"/>
          <p:cNvPicPr/>
          <p:nvPr/>
        </p:nvPicPr>
        <p:blipFill>
          <a:blip r:embed="rId7"/>
          <a:stretch/>
        </p:blipFill>
        <p:spPr>
          <a:xfrm>
            <a:off x="7220160" y="3593520"/>
            <a:ext cx="200160" cy="200160"/>
          </a:xfrm>
          <a:prstGeom prst="rect">
            <a:avLst/>
          </a:prstGeom>
          <a:noFill/>
          <a:ln w="0">
            <a:noFill/>
          </a:ln>
        </p:spPr>
      </p:pic>
      <p:sp>
        <p:nvSpPr>
          <p:cNvPr id="571" name="文本框 570"/>
          <p:cNvSpPr txBox="1"/>
          <p:nvPr/>
        </p:nvSpPr>
        <p:spPr>
          <a:xfrm>
            <a:off x="4169880" y="422460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上下文长度动态控制</a:t>
            </a:r>
            <a:endParaRPr lang="en-US" sz="920" b="0" u="none" strike="noStrike">
              <a:solidFill>
                <a:srgbClr val="000000"/>
              </a:solidFill>
              <a:effectLst/>
              <a:uFillTx/>
              <a:latin typeface="Times New Roman"/>
            </a:endParaRPr>
          </a:p>
        </p:txBody>
      </p:sp>
      <p:sp>
        <p:nvSpPr>
          <p:cNvPr id="572" name="任意多边形 571"/>
          <p:cNvSpPr/>
          <p:nvPr/>
        </p:nvSpPr>
        <p:spPr>
          <a:xfrm>
            <a:off x="7286760" y="3952440"/>
            <a:ext cx="33840" cy="33840"/>
          </a:xfrm>
          <a:custGeom>
            <a:avLst/>
            <a:gdLst/>
            <a:ahLst/>
            <a:cxnLst/>
            <a:rect l="0" t="0" r="r" b="b"/>
            <a:pathLst>
              <a:path w="94" h="94">
                <a:moveTo>
                  <a:pt x="94" y="48"/>
                </a:moveTo>
                <a:cubicBezTo>
                  <a:pt x="94" y="54"/>
                  <a:pt x="93" y="60"/>
                  <a:pt x="91" y="65"/>
                </a:cubicBezTo>
                <a:cubicBezTo>
                  <a:pt x="88" y="71"/>
                  <a:pt x="85" y="76"/>
                  <a:pt x="81" y="81"/>
                </a:cubicBezTo>
                <a:cubicBezTo>
                  <a:pt x="76" y="85"/>
                  <a:pt x="71" y="88"/>
                  <a:pt x="65" y="91"/>
                </a:cubicBezTo>
                <a:cubicBezTo>
                  <a:pt x="60" y="93"/>
                  <a:pt x="54" y="94"/>
                  <a:pt x="48" y="94"/>
                </a:cubicBezTo>
                <a:cubicBezTo>
                  <a:pt x="41" y="94"/>
                  <a:pt x="35" y="93"/>
                  <a:pt x="29" y="91"/>
                </a:cubicBezTo>
                <a:cubicBezTo>
                  <a:pt x="23" y="88"/>
                  <a:pt x="18" y="85"/>
                  <a:pt x="14" y="81"/>
                </a:cubicBezTo>
                <a:cubicBezTo>
                  <a:pt x="10" y="76"/>
                  <a:pt x="6" y="71"/>
                  <a:pt x="4" y="65"/>
                </a:cubicBezTo>
                <a:cubicBezTo>
                  <a:pt x="1" y="60"/>
                  <a:pt x="0" y="54"/>
                  <a:pt x="0" y="48"/>
                </a:cubicBezTo>
                <a:cubicBezTo>
                  <a:pt x="0" y="42"/>
                  <a:pt x="1" y="36"/>
                  <a:pt x="4" y="30"/>
                </a:cubicBezTo>
                <a:cubicBezTo>
                  <a:pt x="6" y="24"/>
                  <a:pt x="10" y="19"/>
                  <a:pt x="14" y="14"/>
                </a:cubicBezTo>
                <a:cubicBezTo>
                  <a:pt x="18" y="10"/>
                  <a:pt x="23" y="6"/>
                  <a:pt x="29" y="4"/>
                </a:cubicBezTo>
                <a:cubicBezTo>
                  <a:pt x="35" y="1"/>
                  <a:pt x="41" y="0"/>
                  <a:pt x="48" y="0"/>
                </a:cubicBezTo>
                <a:cubicBezTo>
                  <a:pt x="54" y="0"/>
                  <a:pt x="60" y="1"/>
                  <a:pt x="65" y="4"/>
                </a:cubicBezTo>
                <a:cubicBezTo>
                  <a:pt x="71" y="6"/>
                  <a:pt x="76" y="10"/>
                  <a:pt x="81" y="14"/>
                </a:cubicBezTo>
                <a:cubicBezTo>
                  <a:pt x="85" y="19"/>
                  <a:pt x="88" y="24"/>
                  <a:pt x="91" y="30"/>
                </a:cubicBezTo>
                <a:cubicBezTo>
                  <a:pt x="93" y="36"/>
                  <a:pt x="94" y="42"/>
                  <a:pt x="94" y="48"/>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73" name="文本框 572"/>
          <p:cNvSpPr txBox="1"/>
          <p:nvPr/>
        </p:nvSpPr>
        <p:spPr>
          <a:xfrm>
            <a:off x="7521120" y="359136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复杂任务分解</a:t>
            </a:r>
            <a:endParaRPr lang="en-US" sz="1320" b="0" u="none" strike="noStrike">
              <a:solidFill>
                <a:srgbClr val="000000"/>
              </a:solidFill>
              <a:effectLst/>
              <a:uFillTx/>
              <a:latin typeface="Times New Roman"/>
            </a:endParaRPr>
          </a:p>
        </p:txBody>
      </p:sp>
      <p:sp>
        <p:nvSpPr>
          <p:cNvPr id="574" name="任意多边形 573"/>
          <p:cNvSpPr/>
          <p:nvPr/>
        </p:nvSpPr>
        <p:spPr>
          <a:xfrm>
            <a:off x="7286760" y="4119840"/>
            <a:ext cx="33840" cy="33480"/>
          </a:xfrm>
          <a:custGeom>
            <a:avLst/>
            <a:gdLst/>
            <a:ahLst/>
            <a:cxnLst/>
            <a:rect l="0" t="0" r="r" b="b"/>
            <a:pathLst>
              <a:path w="94" h="93">
                <a:moveTo>
                  <a:pt x="94" y="47"/>
                </a:moveTo>
                <a:cubicBezTo>
                  <a:pt x="94" y="53"/>
                  <a:pt x="93" y="59"/>
                  <a:pt x="91" y="65"/>
                </a:cubicBezTo>
                <a:cubicBezTo>
                  <a:pt x="88" y="70"/>
                  <a:pt x="85" y="75"/>
                  <a:pt x="81" y="80"/>
                </a:cubicBezTo>
                <a:cubicBezTo>
                  <a:pt x="76" y="84"/>
                  <a:pt x="71" y="87"/>
                  <a:pt x="65" y="90"/>
                </a:cubicBezTo>
                <a:cubicBezTo>
                  <a:pt x="60" y="92"/>
                  <a:pt x="54" y="93"/>
                  <a:pt x="48" y="93"/>
                </a:cubicBezTo>
                <a:cubicBezTo>
                  <a:pt x="41" y="93"/>
                  <a:pt x="35" y="92"/>
                  <a:pt x="29" y="90"/>
                </a:cubicBezTo>
                <a:cubicBezTo>
                  <a:pt x="23" y="87"/>
                  <a:pt x="18" y="84"/>
                  <a:pt x="14" y="80"/>
                </a:cubicBezTo>
                <a:cubicBezTo>
                  <a:pt x="10" y="75"/>
                  <a:pt x="6" y="70"/>
                  <a:pt x="4" y="65"/>
                </a:cubicBezTo>
                <a:cubicBezTo>
                  <a:pt x="1" y="59"/>
                  <a:pt x="0" y="53"/>
                  <a:pt x="0" y="47"/>
                </a:cubicBezTo>
                <a:cubicBezTo>
                  <a:pt x="0" y="41"/>
                  <a:pt x="1" y="35"/>
                  <a:pt x="4" y="29"/>
                </a:cubicBezTo>
                <a:cubicBezTo>
                  <a:pt x="6" y="24"/>
                  <a:pt x="10" y="18"/>
                  <a:pt x="14" y="14"/>
                </a:cubicBezTo>
                <a:cubicBezTo>
                  <a:pt x="18" y="9"/>
                  <a:pt x="23" y="5"/>
                  <a:pt x="29" y="3"/>
                </a:cubicBezTo>
                <a:cubicBezTo>
                  <a:pt x="35" y="1"/>
                  <a:pt x="41" y="0"/>
                  <a:pt x="48" y="0"/>
                </a:cubicBezTo>
                <a:cubicBezTo>
                  <a:pt x="54" y="0"/>
                  <a:pt x="60" y="1"/>
                  <a:pt x="65" y="3"/>
                </a:cubicBezTo>
                <a:cubicBezTo>
                  <a:pt x="71" y="5"/>
                  <a:pt x="76" y="9"/>
                  <a:pt x="81" y="14"/>
                </a:cubicBezTo>
                <a:cubicBezTo>
                  <a:pt x="85" y="18"/>
                  <a:pt x="88" y="24"/>
                  <a:pt x="91"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75" name="文本框 574"/>
          <p:cNvSpPr txBox="1"/>
          <p:nvPr/>
        </p:nvSpPr>
        <p:spPr>
          <a:xfrm>
            <a:off x="7445880" y="389016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多步骤生成流程设计</a:t>
            </a:r>
            <a:endParaRPr lang="en-US" sz="920" b="0" u="none" strike="noStrike">
              <a:solidFill>
                <a:srgbClr val="000000"/>
              </a:solidFill>
              <a:effectLst/>
              <a:uFillTx/>
              <a:latin typeface="Times New Roman"/>
            </a:endParaRPr>
          </a:p>
        </p:txBody>
      </p:sp>
      <p:sp>
        <p:nvSpPr>
          <p:cNvPr id="576" name="任意多边形 575"/>
          <p:cNvSpPr/>
          <p:nvPr/>
        </p:nvSpPr>
        <p:spPr>
          <a:xfrm>
            <a:off x="7286760" y="4286880"/>
            <a:ext cx="33840" cy="33840"/>
          </a:xfrm>
          <a:custGeom>
            <a:avLst/>
            <a:gdLst/>
            <a:ahLst/>
            <a:cxnLst/>
            <a:rect l="0" t="0" r="r" b="b"/>
            <a:pathLst>
              <a:path w="94" h="94">
                <a:moveTo>
                  <a:pt x="94" y="47"/>
                </a:moveTo>
                <a:cubicBezTo>
                  <a:pt x="94" y="53"/>
                  <a:pt x="93" y="59"/>
                  <a:pt x="91" y="65"/>
                </a:cubicBezTo>
                <a:cubicBezTo>
                  <a:pt x="88" y="71"/>
                  <a:pt x="85" y="76"/>
                  <a:pt x="81" y="80"/>
                </a:cubicBezTo>
                <a:cubicBezTo>
                  <a:pt x="76" y="84"/>
                  <a:pt x="71" y="88"/>
                  <a:pt x="65" y="90"/>
                </a:cubicBezTo>
                <a:cubicBezTo>
                  <a:pt x="60" y="92"/>
                  <a:pt x="54" y="94"/>
                  <a:pt x="48" y="94"/>
                </a:cubicBezTo>
                <a:cubicBezTo>
                  <a:pt x="41" y="94"/>
                  <a:pt x="35" y="92"/>
                  <a:pt x="29" y="90"/>
                </a:cubicBezTo>
                <a:cubicBezTo>
                  <a:pt x="23" y="88"/>
                  <a:pt x="18" y="84"/>
                  <a:pt x="14" y="80"/>
                </a:cubicBezTo>
                <a:cubicBezTo>
                  <a:pt x="10" y="76"/>
                  <a:pt x="6" y="71"/>
                  <a:pt x="4" y="65"/>
                </a:cubicBezTo>
                <a:cubicBezTo>
                  <a:pt x="1" y="59"/>
                  <a:pt x="0" y="53"/>
                  <a:pt x="0" y="47"/>
                </a:cubicBezTo>
                <a:cubicBezTo>
                  <a:pt x="0" y="41"/>
                  <a:pt x="1" y="35"/>
                  <a:pt x="4" y="29"/>
                </a:cubicBezTo>
                <a:cubicBezTo>
                  <a:pt x="6" y="24"/>
                  <a:pt x="10" y="19"/>
                  <a:pt x="14" y="14"/>
                </a:cubicBezTo>
                <a:cubicBezTo>
                  <a:pt x="18" y="10"/>
                  <a:pt x="23" y="7"/>
                  <a:pt x="29" y="3"/>
                </a:cubicBezTo>
                <a:cubicBezTo>
                  <a:pt x="35" y="1"/>
                  <a:pt x="41" y="0"/>
                  <a:pt x="48" y="0"/>
                </a:cubicBezTo>
                <a:cubicBezTo>
                  <a:pt x="54" y="0"/>
                  <a:pt x="60" y="1"/>
                  <a:pt x="65" y="3"/>
                </a:cubicBezTo>
                <a:cubicBezTo>
                  <a:pt x="71" y="7"/>
                  <a:pt x="76" y="10"/>
                  <a:pt x="81" y="14"/>
                </a:cubicBezTo>
                <a:cubicBezTo>
                  <a:pt x="85" y="19"/>
                  <a:pt x="88" y="24"/>
                  <a:pt x="91"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77" name="文本框 576"/>
          <p:cNvSpPr txBox="1"/>
          <p:nvPr/>
        </p:nvSpPr>
        <p:spPr>
          <a:xfrm>
            <a:off x="7445880" y="405720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子任务之间的逻辑衔接</a:t>
            </a:r>
            <a:endParaRPr lang="en-US" sz="920" b="0" u="none" strike="noStrike">
              <a:solidFill>
                <a:srgbClr val="000000"/>
              </a:solidFill>
              <a:effectLst/>
              <a:uFillTx/>
              <a:latin typeface="Times New Roman"/>
            </a:endParaRPr>
          </a:p>
        </p:txBody>
      </p:sp>
      <p:sp>
        <p:nvSpPr>
          <p:cNvPr id="578" name="文本框 577"/>
          <p:cNvSpPr txBox="1"/>
          <p:nvPr/>
        </p:nvSpPr>
        <p:spPr>
          <a:xfrm>
            <a:off x="7445880" y="422460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阶段性内容的整合与一致性</a:t>
            </a:r>
            <a:endParaRPr lang="en-US" sz="920" b="0" u="none" strike="noStrike">
              <a:solidFill>
                <a:srgbClr val="000000"/>
              </a:solidFill>
              <a:effectLst/>
              <a:uFillTx/>
              <a:latin typeface="Times New Roman"/>
            </a:endParaRPr>
          </a:p>
        </p:txBody>
      </p:sp>
      <p:sp>
        <p:nvSpPr>
          <p:cNvPr id="579" name="任意多边形 578"/>
          <p:cNvSpPr/>
          <p:nvPr/>
        </p:nvSpPr>
        <p:spPr>
          <a:xfrm>
            <a:off x="1370160" y="1487160"/>
            <a:ext cx="501840" cy="501840"/>
          </a:xfrm>
          <a:custGeom>
            <a:avLst/>
            <a:gdLst/>
            <a:ahLst/>
            <a:cxnLst/>
            <a:rect l="0" t="0" r="r" b="b"/>
            <a:pathLst>
              <a:path w="1394" h="1394">
                <a:moveTo>
                  <a:pt x="1394" y="697"/>
                </a:moveTo>
                <a:cubicBezTo>
                  <a:pt x="1394" y="720"/>
                  <a:pt x="1393" y="743"/>
                  <a:pt x="1391" y="766"/>
                </a:cubicBezTo>
                <a:cubicBezTo>
                  <a:pt x="1389" y="789"/>
                  <a:pt x="1385" y="811"/>
                  <a:pt x="1381" y="834"/>
                </a:cubicBezTo>
                <a:cubicBezTo>
                  <a:pt x="1376" y="856"/>
                  <a:pt x="1371" y="878"/>
                  <a:pt x="1364" y="900"/>
                </a:cubicBezTo>
                <a:cubicBezTo>
                  <a:pt x="1358" y="922"/>
                  <a:pt x="1350" y="943"/>
                  <a:pt x="1341" y="964"/>
                </a:cubicBezTo>
                <a:cubicBezTo>
                  <a:pt x="1332" y="985"/>
                  <a:pt x="1323" y="1006"/>
                  <a:pt x="1312" y="1026"/>
                </a:cubicBezTo>
                <a:cubicBezTo>
                  <a:pt x="1301" y="1046"/>
                  <a:pt x="1290" y="1066"/>
                  <a:pt x="1277" y="1085"/>
                </a:cubicBezTo>
                <a:cubicBezTo>
                  <a:pt x="1264" y="1104"/>
                  <a:pt x="1251" y="1122"/>
                  <a:pt x="1236" y="1140"/>
                </a:cubicBezTo>
                <a:cubicBezTo>
                  <a:pt x="1222" y="1157"/>
                  <a:pt x="1206" y="1174"/>
                  <a:pt x="1190" y="1190"/>
                </a:cubicBezTo>
                <a:cubicBezTo>
                  <a:pt x="1174" y="1206"/>
                  <a:pt x="1157" y="1222"/>
                  <a:pt x="1140" y="1236"/>
                </a:cubicBezTo>
                <a:cubicBezTo>
                  <a:pt x="1122" y="1251"/>
                  <a:pt x="1104" y="1264"/>
                  <a:pt x="1085" y="1277"/>
                </a:cubicBezTo>
                <a:cubicBezTo>
                  <a:pt x="1065" y="1290"/>
                  <a:pt x="1045" y="1301"/>
                  <a:pt x="1025" y="1312"/>
                </a:cubicBezTo>
                <a:cubicBezTo>
                  <a:pt x="1005" y="1323"/>
                  <a:pt x="984" y="1332"/>
                  <a:pt x="963" y="1341"/>
                </a:cubicBezTo>
                <a:cubicBezTo>
                  <a:pt x="942" y="1350"/>
                  <a:pt x="921" y="1358"/>
                  <a:pt x="899" y="1364"/>
                </a:cubicBezTo>
                <a:cubicBezTo>
                  <a:pt x="877" y="1371"/>
                  <a:pt x="855" y="1376"/>
                  <a:pt x="833" y="1381"/>
                </a:cubicBezTo>
                <a:cubicBezTo>
                  <a:pt x="810" y="1385"/>
                  <a:pt x="788" y="1389"/>
                  <a:pt x="765" y="1391"/>
                </a:cubicBezTo>
                <a:cubicBezTo>
                  <a:pt x="742" y="1393"/>
                  <a:pt x="720" y="1394"/>
                  <a:pt x="697" y="1394"/>
                </a:cubicBezTo>
                <a:cubicBezTo>
                  <a:pt x="674" y="1394"/>
                  <a:pt x="651" y="1393"/>
                  <a:pt x="629" y="1391"/>
                </a:cubicBezTo>
                <a:cubicBezTo>
                  <a:pt x="606" y="1389"/>
                  <a:pt x="583" y="1385"/>
                  <a:pt x="561" y="1381"/>
                </a:cubicBezTo>
                <a:cubicBezTo>
                  <a:pt x="539" y="1376"/>
                  <a:pt x="517" y="1371"/>
                  <a:pt x="495" y="1364"/>
                </a:cubicBezTo>
                <a:cubicBezTo>
                  <a:pt x="473" y="1358"/>
                  <a:pt x="451" y="1350"/>
                  <a:pt x="430" y="1341"/>
                </a:cubicBezTo>
                <a:cubicBezTo>
                  <a:pt x="409" y="1332"/>
                  <a:pt x="389" y="1323"/>
                  <a:pt x="369" y="1312"/>
                </a:cubicBezTo>
                <a:cubicBezTo>
                  <a:pt x="348" y="1301"/>
                  <a:pt x="329" y="1290"/>
                  <a:pt x="310" y="1277"/>
                </a:cubicBezTo>
                <a:cubicBezTo>
                  <a:pt x="291" y="1264"/>
                  <a:pt x="273" y="1251"/>
                  <a:pt x="255" y="1236"/>
                </a:cubicBezTo>
                <a:cubicBezTo>
                  <a:pt x="237" y="1222"/>
                  <a:pt x="221" y="1206"/>
                  <a:pt x="204" y="1190"/>
                </a:cubicBezTo>
                <a:cubicBezTo>
                  <a:pt x="188" y="1174"/>
                  <a:pt x="173" y="1157"/>
                  <a:pt x="159" y="1140"/>
                </a:cubicBezTo>
                <a:cubicBezTo>
                  <a:pt x="144" y="1122"/>
                  <a:pt x="130" y="1104"/>
                  <a:pt x="118" y="1085"/>
                </a:cubicBezTo>
                <a:cubicBezTo>
                  <a:pt x="105" y="1066"/>
                  <a:pt x="93" y="1046"/>
                  <a:pt x="83" y="1026"/>
                </a:cubicBezTo>
                <a:cubicBezTo>
                  <a:pt x="72" y="1006"/>
                  <a:pt x="62" y="985"/>
                  <a:pt x="53" y="964"/>
                </a:cubicBezTo>
                <a:cubicBezTo>
                  <a:pt x="45" y="943"/>
                  <a:pt x="37" y="922"/>
                  <a:pt x="30" y="900"/>
                </a:cubicBezTo>
                <a:cubicBezTo>
                  <a:pt x="24" y="878"/>
                  <a:pt x="18" y="856"/>
                  <a:pt x="14" y="834"/>
                </a:cubicBezTo>
                <a:cubicBezTo>
                  <a:pt x="9" y="811"/>
                  <a:pt x="6" y="789"/>
                  <a:pt x="4" y="766"/>
                </a:cubicBezTo>
                <a:cubicBezTo>
                  <a:pt x="2" y="743"/>
                  <a:pt x="0" y="720"/>
                  <a:pt x="0" y="697"/>
                </a:cubicBezTo>
                <a:cubicBezTo>
                  <a:pt x="0" y="674"/>
                  <a:pt x="2" y="651"/>
                  <a:pt x="4" y="629"/>
                </a:cubicBezTo>
                <a:cubicBezTo>
                  <a:pt x="6" y="606"/>
                  <a:pt x="9" y="583"/>
                  <a:pt x="14" y="561"/>
                </a:cubicBezTo>
                <a:cubicBezTo>
                  <a:pt x="18" y="539"/>
                  <a:pt x="24" y="516"/>
                  <a:pt x="30" y="495"/>
                </a:cubicBezTo>
                <a:cubicBezTo>
                  <a:pt x="37" y="473"/>
                  <a:pt x="45" y="451"/>
                  <a:pt x="53" y="430"/>
                </a:cubicBezTo>
                <a:cubicBezTo>
                  <a:pt x="62" y="409"/>
                  <a:pt x="72" y="389"/>
                  <a:pt x="83" y="369"/>
                </a:cubicBezTo>
                <a:cubicBezTo>
                  <a:pt x="93" y="348"/>
                  <a:pt x="105" y="329"/>
                  <a:pt x="118" y="310"/>
                </a:cubicBezTo>
                <a:cubicBezTo>
                  <a:pt x="130" y="291"/>
                  <a:pt x="144" y="273"/>
                  <a:pt x="159" y="255"/>
                </a:cubicBezTo>
                <a:cubicBezTo>
                  <a:pt x="173" y="237"/>
                  <a:pt x="188" y="221"/>
                  <a:pt x="204" y="204"/>
                </a:cubicBezTo>
                <a:cubicBezTo>
                  <a:pt x="221" y="188"/>
                  <a:pt x="237" y="173"/>
                  <a:pt x="255" y="158"/>
                </a:cubicBezTo>
                <a:cubicBezTo>
                  <a:pt x="273" y="144"/>
                  <a:pt x="291" y="130"/>
                  <a:pt x="310" y="118"/>
                </a:cubicBezTo>
                <a:cubicBezTo>
                  <a:pt x="329" y="105"/>
                  <a:pt x="348" y="93"/>
                  <a:pt x="369" y="83"/>
                </a:cubicBezTo>
                <a:cubicBezTo>
                  <a:pt x="389" y="72"/>
                  <a:pt x="409" y="62"/>
                  <a:pt x="430" y="53"/>
                </a:cubicBezTo>
                <a:cubicBezTo>
                  <a:pt x="451" y="45"/>
                  <a:pt x="473" y="37"/>
                  <a:pt x="495" y="30"/>
                </a:cubicBezTo>
                <a:cubicBezTo>
                  <a:pt x="517" y="24"/>
                  <a:pt x="539" y="18"/>
                  <a:pt x="561" y="14"/>
                </a:cubicBezTo>
                <a:cubicBezTo>
                  <a:pt x="583" y="9"/>
                  <a:pt x="606" y="6"/>
                  <a:pt x="629" y="4"/>
                </a:cubicBezTo>
                <a:cubicBezTo>
                  <a:pt x="651" y="2"/>
                  <a:pt x="674" y="0"/>
                  <a:pt x="697" y="0"/>
                </a:cubicBezTo>
                <a:cubicBezTo>
                  <a:pt x="720" y="0"/>
                  <a:pt x="742" y="2"/>
                  <a:pt x="765" y="4"/>
                </a:cubicBezTo>
                <a:cubicBezTo>
                  <a:pt x="788" y="6"/>
                  <a:pt x="810" y="9"/>
                  <a:pt x="833" y="14"/>
                </a:cubicBezTo>
                <a:cubicBezTo>
                  <a:pt x="855" y="18"/>
                  <a:pt x="877" y="24"/>
                  <a:pt x="899" y="30"/>
                </a:cubicBezTo>
                <a:cubicBezTo>
                  <a:pt x="921" y="37"/>
                  <a:pt x="942" y="45"/>
                  <a:pt x="963" y="53"/>
                </a:cubicBezTo>
                <a:cubicBezTo>
                  <a:pt x="984" y="62"/>
                  <a:pt x="1005" y="72"/>
                  <a:pt x="1025" y="83"/>
                </a:cubicBezTo>
                <a:cubicBezTo>
                  <a:pt x="1045" y="93"/>
                  <a:pt x="1065" y="105"/>
                  <a:pt x="1085" y="118"/>
                </a:cubicBezTo>
                <a:cubicBezTo>
                  <a:pt x="1104" y="130"/>
                  <a:pt x="1122" y="144"/>
                  <a:pt x="1140" y="158"/>
                </a:cubicBezTo>
                <a:cubicBezTo>
                  <a:pt x="1157" y="173"/>
                  <a:pt x="1174" y="188"/>
                  <a:pt x="1190" y="204"/>
                </a:cubicBezTo>
                <a:cubicBezTo>
                  <a:pt x="1206" y="221"/>
                  <a:pt x="1222" y="237"/>
                  <a:pt x="1236" y="255"/>
                </a:cubicBezTo>
                <a:cubicBezTo>
                  <a:pt x="1251" y="273"/>
                  <a:pt x="1264" y="291"/>
                  <a:pt x="1277" y="310"/>
                </a:cubicBezTo>
                <a:cubicBezTo>
                  <a:pt x="1290" y="329"/>
                  <a:pt x="1301" y="348"/>
                  <a:pt x="1312" y="369"/>
                </a:cubicBezTo>
                <a:cubicBezTo>
                  <a:pt x="1323" y="389"/>
                  <a:pt x="1332" y="409"/>
                  <a:pt x="1341" y="430"/>
                </a:cubicBezTo>
                <a:cubicBezTo>
                  <a:pt x="1350" y="451"/>
                  <a:pt x="1358" y="473"/>
                  <a:pt x="1364" y="495"/>
                </a:cubicBezTo>
                <a:cubicBezTo>
                  <a:pt x="1371" y="516"/>
                  <a:pt x="1376" y="539"/>
                  <a:pt x="1381" y="561"/>
                </a:cubicBezTo>
                <a:cubicBezTo>
                  <a:pt x="1385" y="583"/>
                  <a:pt x="1389" y="606"/>
                  <a:pt x="1391" y="629"/>
                </a:cubicBezTo>
                <a:cubicBezTo>
                  <a:pt x="1393" y="651"/>
                  <a:pt x="1394" y="674"/>
                  <a:pt x="1394" y="697"/>
                </a:cubicBezTo>
                <a:close/>
              </a:path>
            </a:pathLst>
          </a:custGeom>
          <a:solidFill>
            <a:srgbClr val="2563EB"/>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80" name="图片 579"/>
          <p:cNvPicPr/>
          <p:nvPr/>
        </p:nvPicPr>
        <p:blipFill>
          <a:blip r:embed="rId8"/>
          <a:stretch/>
        </p:blipFill>
        <p:spPr>
          <a:xfrm>
            <a:off x="1537560" y="1638000"/>
            <a:ext cx="174960" cy="200160"/>
          </a:xfrm>
          <a:prstGeom prst="rect">
            <a:avLst/>
          </a:prstGeom>
          <a:noFill/>
          <a:ln w="0">
            <a:noFill/>
          </a:ln>
        </p:spPr>
      </p:pic>
      <p:sp>
        <p:nvSpPr>
          <p:cNvPr id="581" name="任意多边形 580"/>
          <p:cNvSpPr/>
          <p:nvPr/>
        </p:nvSpPr>
        <p:spPr>
          <a:xfrm>
            <a:off x="1370160" y="2490120"/>
            <a:ext cx="501840" cy="501840"/>
          </a:xfrm>
          <a:custGeom>
            <a:avLst/>
            <a:gdLst/>
            <a:ahLst/>
            <a:cxnLst/>
            <a:rect l="0" t="0" r="r" b="b"/>
            <a:pathLst>
              <a:path w="1394" h="1394">
                <a:moveTo>
                  <a:pt x="1394" y="696"/>
                </a:moveTo>
                <a:cubicBezTo>
                  <a:pt x="1394" y="719"/>
                  <a:pt x="1393" y="743"/>
                  <a:pt x="1391" y="766"/>
                </a:cubicBezTo>
                <a:cubicBezTo>
                  <a:pt x="1389" y="788"/>
                  <a:pt x="1385" y="811"/>
                  <a:pt x="1381" y="833"/>
                </a:cubicBezTo>
                <a:cubicBezTo>
                  <a:pt x="1376" y="856"/>
                  <a:pt x="1371" y="878"/>
                  <a:pt x="1364" y="900"/>
                </a:cubicBezTo>
                <a:cubicBezTo>
                  <a:pt x="1358" y="921"/>
                  <a:pt x="1350" y="943"/>
                  <a:pt x="1341" y="964"/>
                </a:cubicBezTo>
                <a:cubicBezTo>
                  <a:pt x="1332" y="985"/>
                  <a:pt x="1323" y="1006"/>
                  <a:pt x="1312" y="1026"/>
                </a:cubicBezTo>
                <a:cubicBezTo>
                  <a:pt x="1301" y="1046"/>
                  <a:pt x="1290" y="1065"/>
                  <a:pt x="1277" y="1084"/>
                </a:cubicBezTo>
                <a:cubicBezTo>
                  <a:pt x="1264" y="1103"/>
                  <a:pt x="1251" y="1122"/>
                  <a:pt x="1236" y="1139"/>
                </a:cubicBezTo>
                <a:cubicBezTo>
                  <a:pt x="1222" y="1157"/>
                  <a:pt x="1206" y="1174"/>
                  <a:pt x="1190" y="1190"/>
                </a:cubicBezTo>
                <a:cubicBezTo>
                  <a:pt x="1174" y="1206"/>
                  <a:pt x="1157" y="1221"/>
                  <a:pt x="1140" y="1236"/>
                </a:cubicBezTo>
                <a:cubicBezTo>
                  <a:pt x="1122" y="1250"/>
                  <a:pt x="1104" y="1264"/>
                  <a:pt x="1085" y="1276"/>
                </a:cubicBezTo>
                <a:cubicBezTo>
                  <a:pt x="1065" y="1289"/>
                  <a:pt x="1045" y="1301"/>
                  <a:pt x="1025" y="1312"/>
                </a:cubicBezTo>
                <a:cubicBezTo>
                  <a:pt x="1005" y="1322"/>
                  <a:pt x="984" y="1332"/>
                  <a:pt x="963" y="1341"/>
                </a:cubicBezTo>
                <a:cubicBezTo>
                  <a:pt x="942" y="1349"/>
                  <a:pt x="921" y="1357"/>
                  <a:pt x="899" y="1364"/>
                </a:cubicBezTo>
                <a:cubicBezTo>
                  <a:pt x="877" y="1370"/>
                  <a:pt x="855" y="1376"/>
                  <a:pt x="833" y="1380"/>
                </a:cubicBezTo>
                <a:cubicBezTo>
                  <a:pt x="810" y="1385"/>
                  <a:pt x="788" y="1388"/>
                  <a:pt x="765" y="1390"/>
                </a:cubicBezTo>
                <a:cubicBezTo>
                  <a:pt x="742" y="1393"/>
                  <a:pt x="720" y="1394"/>
                  <a:pt x="697" y="1394"/>
                </a:cubicBezTo>
                <a:cubicBezTo>
                  <a:pt x="674" y="1394"/>
                  <a:pt x="651" y="1393"/>
                  <a:pt x="629" y="1390"/>
                </a:cubicBezTo>
                <a:cubicBezTo>
                  <a:pt x="606" y="1388"/>
                  <a:pt x="583" y="1385"/>
                  <a:pt x="561" y="1380"/>
                </a:cubicBezTo>
                <a:cubicBezTo>
                  <a:pt x="539" y="1376"/>
                  <a:pt x="517" y="1370"/>
                  <a:pt x="495" y="1364"/>
                </a:cubicBezTo>
                <a:cubicBezTo>
                  <a:pt x="473" y="1357"/>
                  <a:pt x="451" y="1349"/>
                  <a:pt x="430" y="1341"/>
                </a:cubicBezTo>
                <a:cubicBezTo>
                  <a:pt x="409" y="1332"/>
                  <a:pt x="389" y="1322"/>
                  <a:pt x="369" y="1312"/>
                </a:cubicBezTo>
                <a:cubicBezTo>
                  <a:pt x="348" y="1301"/>
                  <a:pt x="329" y="1289"/>
                  <a:pt x="310" y="1276"/>
                </a:cubicBezTo>
                <a:cubicBezTo>
                  <a:pt x="291" y="1264"/>
                  <a:pt x="273" y="1250"/>
                  <a:pt x="255" y="1236"/>
                </a:cubicBezTo>
                <a:cubicBezTo>
                  <a:pt x="237" y="1221"/>
                  <a:pt x="221" y="1206"/>
                  <a:pt x="204" y="1190"/>
                </a:cubicBezTo>
                <a:cubicBezTo>
                  <a:pt x="188" y="1174"/>
                  <a:pt x="173" y="1157"/>
                  <a:pt x="159" y="1139"/>
                </a:cubicBezTo>
                <a:cubicBezTo>
                  <a:pt x="144" y="1122"/>
                  <a:pt x="130" y="1103"/>
                  <a:pt x="118" y="1084"/>
                </a:cubicBezTo>
                <a:cubicBezTo>
                  <a:pt x="105" y="1065"/>
                  <a:pt x="93" y="1046"/>
                  <a:pt x="83" y="1026"/>
                </a:cubicBezTo>
                <a:cubicBezTo>
                  <a:pt x="72" y="1006"/>
                  <a:pt x="62" y="985"/>
                  <a:pt x="53" y="964"/>
                </a:cubicBezTo>
                <a:cubicBezTo>
                  <a:pt x="45" y="943"/>
                  <a:pt x="37" y="921"/>
                  <a:pt x="30" y="900"/>
                </a:cubicBezTo>
                <a:cubicBezTo>
                  <a:pt x="24" y="878"/>
                  <a:pt x="18" y="856"/>
                  <a:pt x="14" y="833"/>
                </a:cubicBezTo>
                <a:cubicBezTo>
                  <a:pt x="9" y="811"/>
                  <a:pt x="6" y="788"/>
                  <a:pt x="4" y="766"/>
                </a:cubicBezTo>
                <a:cubicBezTo>
                  <a:pt x="2" y="743"/>
                  <a:pt x="0" y="719"/>
                  <a:pt x="0" y="696"/>
                </a:cubicBezTo>
                <a:cubicBezTo>
                  <a:pt x="0" y="674"/>
                  <a:pt x="2" y="651"/>
                  <a:pt x="4" y="628"/>
                </a:cubicBezTo>
                <a:cubicBezTo>
                  <a:pt x="6" y="605"/>
                  <a:pt x="9" y="583"/>
                  <a:pt x="14" y="561"/>
                </a:cubicBezTo>
                <a:cubicBezTo>
                  <a:pt x="18" y="538"/>
                  <a:pt x="24" y="516"/>
                  <a:pt x="30" y="494"/>
                </a:cubicBezTo>
                <a:cubicBezTo>
                  <a:pt x="37" y="472"/>
                  <a:pt x="45" y="451"/>
                  <a:pt x="53" y="430"/>
                </a:cubicBezTo>
                <a:cubicBezTo>
                  <a:pt x="62" y="409"/>
                  <a:pt x="72" y="388"/>
                  <a:pt x="83" y="368"/>
                </a:cubicBezTo>
                <a:cubicBezTo>
                  <a:pt x="93" y="348"/>
                  <a:pt x="105" y="328"/>
                  <a:pt x="118" y="309"/>
                </a:cubicBezTo>
                <a:cubicBezTo>
                  <a:pt x="130" y="291"/>
                  <a:pt x="144" y="272"/>
                  <a:pt x="159" y="255"/>
                </a:cubicBezTo>
                <a:cubicBezTo>
                  <a:pt x="173" y="237"/>
                  <a:pt x="188" y="220"/>
                  <a:pt x="204" y="204"/>
                </a:cubicBezTo>
                <a:cubicBezTo>
                  <a:pt x="221" y="188"/>
                  <a:pt x="237" y="173"/>
                  <a:pt x="255" y="158"/>
                </a:cubicBezTo>
                <a:cubicBezTo>
                  <a:pt x="273" y="144"/>
                  <a:pt x="291" y="130"/>
                  <a:pt x="310" y="117"/>
                </a:cubicBezTo>
                <a:cubicBezTo>
                  <a:pt x="329" y="105"/>
                  <a:pt x="348" y="93"/>
                  <a:pt x="369" y="82"/>
                </a:cubicBezTo>
                <a:cubicBezTo>
                  <a:pt x="389" y="71"/>
                  <a:pt x="409" y="62"/>
                  <a:pt x="430" y="53"/>
                </a:cubicBezTo>
                <a:cubicBezTo>
                  <a:pt x="451" y="44"/>
                  <a:pt x="473" y="37"/>
                  <a:pt x="495" y="30"/>
                </a:cubicBezTo>
                <a:cubicBezTo>
                  <a:pt x="517" y="23"/>
                  <a:pt x="539" y="18"/>
                  <a:pt x="561" y="13"/>
                </a:cubicBezTo>
                <a:cubicBezTo>
                  <a:pt x="583" y="9"/>
                  <a:pt x="606" y="6"/>
                  <a:pt x="629" y="3"/>
                </a:cubicBezTo>
                <a:cubicBezTo>
                  <a:pt x="651" y="1"/>
                  <a:pt x="674" y="0"/>
                  <a:pt x="697" y="0"/>
                </a:cubicBezTo>
                <a:cubicBezTo>
                  <a:pt x="720" y="0"/>
                  <a:pt x="742" y="1"/>
                  <a:pt x="765" y="3"/>
                </a:cubicBezTo>
                <a:cubicBezTo>
                  <a:pt x="788" y="6"/>
                  <a:pt x="810" y="9"/>
                  <a:pt x="833" y="13"/>
                </a:cubicBezTo>
                <a:cubicBezTo>
                  <a:pt x="855" y="18"/>
                  <a:pt x="877" y="23"/>
                  <a:pt x="899" y="30"/>
                </a:cubicBezTo>
                <a:cubicBezTo>
                  <a:pt x="921" y="37"/>
                  <a:pt x="942" y="44"/>
                  <a:pt x="963" y="53"/>
                </a:cubicBezTo>
                <a:cubicBezTo>
                  <a:pt x="984" y="62"/>
                  <a:pt x="1005" y="71"/>
                  <a:pt x="1025" y="82"/>
                </a:cubicBezTo>
                <a:cubicBezTo>
                  <a:pt x="1045" y="93"/>
                  <a:pt x="1065" y="105"/>
                  <a:pt x="1085" y="117"/>
                </a:cubicBezTo>
                <a:cubicBezTo>
                  <a:pt x="1104" y="130"/>
                  <a:pt x="1122" y="144"/>
                  <a:pt x="1140" y="158"/>
                </a:cubicBezTo>
                <a:cubicBezTo>
                  <a:pt x="1157" y="173"/>
                  <a:pt x="1174" y="188"/>
                  <a:pt x="1190" y="204"/>
                </a:cubicBezTo>
                <a:cubicBezTo>
                  <a:pt x="1206" y="220"/>
                  <a:pt x="1222" y="237"/>
                  <a:pt x="1236" y="255"/>
                </a:cubicBezTo>
                <a:cubicBezTo>
                  <a:pt x="1251" y="272"/>
                  <a:pt x="1264" y="291"/>
                  <a:pt x="1277" y="309"/>
                </a:cubicBezTo>
                <a:cubicBezTo>
                  <a:pt x="1290" y="328"/>
                  <a:pt x="1301" y="348"/>
                  <a:pt x="1312" y="368"/>
                </a:cubicBezTo>
                <a:cubicBezTo>
                  <a:pt x="1323" y="388"/>
                  <a:pt x="1332" y="409"/>
                  <a:pt x="1341" y="430"/>
                </a:cubicBezTo>
                <a:cubicBezTo>
                  <a:pt x="1350" y="451"/>
                  <a:pt x="1358" y="472"/>
                  <a:pt x="1364" y="494"/>
                </a:cubicBezTo>
                <a:cubicBezTo>
                  <a:pt x="1371" y="516"/>
                  <a:pt x="1376" y="538"/>
                  <a:pt x="1381" y="561"/>
                </a:cubicBezTo>
                <a:cubicBezTo>
                  <a:pt x="1385" y="583"/>
                  <a:pt x="1389" y="605"/>
                  <a:pt x="1391" y="628"/>
                </a:cubicBezTo>
                <a:cubicBezTo>
                  <a:pt x="1393" y="651"/>
                  <a:pt x="1394" y="674"/>
                  <a:pt x="1394" y="696"/>
                </a:cubicBezTo>
                <a:close/>
              </a:path>
            </a:pathLst>
          </a:custGeom>
          <a:solidFill>
            <a:srgbClr val="2563EB"/>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82" name="图片 581"/>
          <p:cNvPicPr/>
          <p:nvPr/>
        </p:nvPicPr>
        <p:blipFill>
          <a:blip r:embed="rId8"/>
          <a:stretch/>
        </p:blipFill>
        <p:spPr>
          <a:xfrm>
            <a:off x="1537560" y="2640600"/>
            <a:ext cx="174960" cy="200160"/>
          </a:xfrm>
          <a:prstGeom prst="rect">
            <a:avLst/>
          </a:prstGeom>
          <a:noFill/>
          <a:ln w="0">
            <a:noFill/>
          </a:ln>
        </p:spPr>
      </p:pic>
      <p:sp>
        <p:nvSpPr>
          <p:cNvPr id="583" name="任意多边形 582"/>
          <p:cNvSpPr/>
          <p:nvPr/>
        </p:nvSpPr>
        <p:spPr>
          <a:xfrm>
            <a:off x="3041640" y="1988640"/>
            <a:ext cx="501840" cy="501840"/>
          </a:xfrm>
          <a:custGeom>
            <a:avLst/>
            <a:gdLst/>
            <a:ahLst/>
            <a:cxnLst/>
            <a:rect l="0" t="0" r="r" b="b"/>
            <a:pathLst>
              <a:path w="1394" h="1394">
                <a:moveTo>
                  <a:pt x="1394" y="697"/>
                </a:moveTo>
                <a:cubicBezTo>
                  <a:pt x="1394" y="719"/>
                  <a:pt x="1393" y="743"/>
                  <a:pt x="1390" y="766"/>
                </a:cubicBezTo>
                <a:cubicBezTo>
                  <a:pt x="1388" y="789"/>
                  <a:pt x="1385" y="811"/>
                  <a:pt x="1380" y="833"/>
                </a:cubicBezTo>
                <a:cubicBezTo>
                  <a:pt x="1376" y="856"/>
                  <a:pt x="1370" y="878"/>
                  <a:pt x="1364" y="900"/>
                </a:cubicBezTo>
                <a:cubicBezTo>
                  <a:pt x="1357" y="922"/>
                  <a:pt x="1350" y="943"/>
                  <a:pt x="1341" y="964"/>
                </a:cubicBezTo>
                <a:cubicBezTo>
                  <a:pt x="1332" y="985"/>
                  <a:pt x="1322" y="1006"/>
                  <a:pt x="1312" y="1026"/>
                </a:cubicBezTo>
                <a:cubicBezTo>
                  <a:pt x="1301" y="1046"/>
                  <a:pt x="1289" y="1066"/>
                  <a:pt x="1276" y="1084"/>
                </a:cubicBezTo>
                <a:cubicBezTo>
                  <a:pt x="1264" y="1103"/>
                  <a:pt x="1250" y="1122"/>
                  <a:pt x="1236" y="1139"/>
                </a:cubicBezTo>
                <a:cubicBezTo>
                  <a:pt x="1221" y="1157"/>
                  <a:pt x="1206" y="1174"/>
                  <a:pt x="1190" y="1190"/>
                </a:cubicBezTo>
                <a:cubicBezTo>
                  <a:pt x="1174" y="1206"/>
                  <a:pt x="1157" y="1221"/>
                  <a:pt x="1139" y="1236"/>
                </a:cubicBezTo>
                <a:cubicBezTo>
                  <a:pt x="1122" y="1250"/>
                  <a:pt x="1103" y="1264"/>
                  <a:pt x="1084" y="1277"/>
                </a:cubicBezTo>
                <a:cubicBezTo>
                  <a:pt x="1065" y="1289"/>
                  <a:pt x="1046" y="1301"/>
                  <a:pt x="1026" y="1312"/>
                </a:cubicBezTo>
                <a:cubicBezTo>
                  <a:pt x="1006" y="1323"/>
                  <a:pt x="985" y="1332"/>
                  <a:pt x="964" y="1341"/>
                </a:cubicBezTo>
                <a:cubicBezTo>
                  <a:pt x="943" y="1350"/>
                  <a:pt x="921" y="1357"/>
                  <a:pt x="900" y="1364"/>
                </a:cubicBezTo>
                <a:cubicBezTo>
                  <a:pt x="878" y="1371"/>
                  <a:pt x="856" y="1376"/>
                  <a:pt x="833" y="1381"/>
                </a:cubicBezTo>
                <a:cubicBezTo>
                  <a:pt x="811" y="1385"/>
                  <a:pt x="788" y="1388"/>
                  <a:pt x="766" y="1391"/>
                </a:cubicBezTo>
                <a:cubicBezTo>
                  <a:pt x="743" y="1393"/>
                  <a:pt x="720" y="1394"/>
                  <a:pt x="697" y="1394"/>
                </a:cubicBezTo>
                <a:cubicBezTo>
                  <a:pt x="675" y="1394"/>
                  <a:pt x="652" y="1393"/>
                  <a:pt x="629" y="1391"/>
                </a:cubicBezTo>
                <a:cubicBezTo>
                  <a:pt x="606" y="1388"/>
                  <a:pt x="583" y="1385"/>
                  <a:pt x="561" y="1381"/>
                </a:cubicBezTo>
                <a:cubicBezTo>
                  <a:pt x="538" y="1376"/>
                  <a:pt x="516" y="1371"/>
                  <a:pt x="494" y="1364"/>
                </a:cubicBezTo>
                <a:cubicBezTo>
                  <a:pt x="472" y="1357"/>
                  <a:pt x="451" y="1350"/>
                  <a:pt x="430" y="1341"/>
                </a:cubicBezTo>
                <a:cubicBezTo>
                  <a:pt x="409" y="1332"/>
                  <a:pt x="388" y="1323"/>
                  <a:pt x="368" y="1312"/>
                </a:cubicBezTo>
                <a:cubicBezTo>
                  <a:pt x="348" y="1301"/>
                  <a:pt x="329" y="1289"/>
                  <a:pt x="310" y="1277"/>
                </a:cubicBezTo>
                <a:cubicBezTo>
                  <a:pt x="291" y="1264"/>
                  <a:pt x="272" y="1250"/>
                  <a:pt x="255" y="1236"/>
                </a:cubicBezTo>
                <a:cubicBezTo>
                  <a:pt x="237" y="1221"/>
                  <a:pt x="220" y="1206"/>
                  <a:pt x="204" y="1190"/>
                </a:cubicBezTo>
                <a:cubicBezTo>
                  <a:pt x="188" y="1174"/>
                  <a:pt x="173" y="1157"/>
                  <a:pt x="158" y="1139"/>
                </a:cubicBezTo>
                <a:cubicBezTo>
                  <a:pt x="144" y="1122"/>
                  <a:pt x="130" y="1103"/>
                  <a:pt x="117" y="1084"/>
                </a:cubicBezTo>
                <a:cubicBezTo>
                  <a:pt x="105" y="1066"/>
                  <a:pt x="93" y="1046"/>
                  <a:pt x="82" y="1026"/>
                </a:cubicBezTo>
                <a:cubicBezTo>
                  <a:pt x="72" y="1006"/>
                  <a:pt x="62" y="985"/>
                  <a:pt x="53" y="964"/>
                </a:cubicBezTo>
                <a:cubicBezTo>
                  <a:pt x="44" y="943"/>
                  <a:pt x="37" y="922"/>
                  <a:pt x="30" y="900"/>
                </a:cubicBezTo>
                <a:cubicBezTo>
                  <a:pt x="23" y="878"/>
                  <a:pt x="18" y="856"/>
                  <a:pt x="13" y="833"/>
                </a:cubicBezTo>
                <a:cubicBezTo>
                  <a:pt x="9" y="811"/>
                  <a:pt x="6" y="789"/>
                  <a:pt x="3" y="766"/>
                </a:cubicBezTo>
                <a:cubicBezTo>
                  <a:pt x="1" y="743"/>
                  <a:pt x="0" y="719"/>
                  <a:pt x="0" y="697"/>
                </a:cubicBezTo>
                <a:cubicBezTo>
                  <a:pt x="0" y="674"/>
                  <a:pt x="1" y="651"/>
                  <a:pt x="3" y="628"/>
                </a:cubicBezTo>
                <a:cubicBezTo>
                  <a:pt x="6" y="606"/>
                  <a:pt x="9" y="583"/>
                  <a:pt x="13" y="561"/>
                </a:cubicBezTo>
                <a:cubicBezTo>
                  <a:pt x="18" y="538"/>
                  <a:pt x="23" y="516"/>
                  <a:pt x="30" y="494"/>
                </a:cubicBezTo>
                <a:cubicBezTo>
                  <a:pt x="37" y="473"/>
                  <a:pt x="44" y="451"/>
                  <a:pt x="53" y="430"/>
                </a:cubicBezTo>
                <a:cubicBezTo>
                  <a:pt x="62" y="409"/>
                  <a:pt x="72" y="388"/>
                  <a:pt x="82" y="368"/>
                </a:cubicBezTo>
                <a:cubicBezTo>
                  <a:pt x="93" y="348"/>
                  <a:pt x="105" y="329"/>
                  <a:pt x="117" y="310"/>
                </a:cubicBezTo>
                <a:cubicBezTo>
                  <a:pt x="130" y="291"/>
                  <a:pt x="144" y="272"/>
                  <a:pt x="158" y="255"/>
                </a:cubicBezTo>
                <a:cubicBezTo>
                  <a:pt x="173" y="237"/>
                  <a:pt x="188" y="220"/>
                  <a:pt x="204" y="204"/>
                </a:cubicBezTo>
                <a:cubicBezTo>
                  <a:pt x="220" y="188"/>
                  <a:pt x="237" y="173"/>
                  <a:pt x="255" y="158"/>
                </a:cubicBezTo>
                <a:cubicBezTo>
                  <a:pt x="272" y="144"/>
                  <a:pt x="291" y="130"/>
                  <a:pt x="310" y="118"/>
                </a:cubicBezTo>
                <a:cubicBezTo>
                  <a:pt x="329" y="105"/>
                  <a:pt x="348" y="93"/>
                  <a:pt x="368" y="82"/>
                </a:cubicBezTo>
                <a:cubicBezTo>
                  <a:pt x="388" y="72"/>
                  <a:pt x="409" y="62"/>
                  <a:pt x="430" y="53"/>
                </a:cubicBezTo>
                <a:cubicBezTo>
                  <a:pt x="451" y="44"/>
                  <a:pt x="472" y="37"/>
                  <a:pt x="494" y="30"/>
                </a:cubicBezTo>
                <a:cubicBezTo>
                  <a:pt x="516" y="24"/>
                  <a:pt x="538" y="18"/>
                  <a:pt x="561" y="14"/>
                </a:cubicBezTo>
                <a:cubicBezTo>
                  <a:pt x="583" y="9"/>
                  <a:pt x="606" y="6"/>
                  <a:pt x="629" y="4"/>
                </a:cubicBezTo>
                <a:cubicBezTo>
                  <a:pt x="652" y="1"/>
                  <a:pt x="675" y="0"/>
                  <a:pt x="697" y="0"/>
                </a:cubicBezTo>
                <a:cubicBezTo>
                  <a:pt x="720" y="0"/>
                  <a:pt x="743" y="1"/>
                  <a:pt x="766" y="4"/>
                </a:cubicBezTo>
                <a:cubicBezTo>
                  <a:pt x="788" y="6"/>
                  <a:pt x="811" y="9"/>
                  <a:pt x="833" y="14"/>
                </a:cubicBezTo>
                <a:cubicBezTo>
                  <a:pt x="856" y="18"/>
                  <a:pt x="878" y="24"/>
                  <a:pt x="900" y="30"/>
                </a:cubicBezTo>
                <a:cubicBezTo>
                  <a:pt x="921" y="37"/>
                  <a:pt x="943" y="44"/>
                  <a:pt x="964" y="53"/>
                </a:cubicBezTo>
                <a:cubicBezTo>
                  <a:pt x="985" y="62"/>
                  <a:pt x="1006" y="72"/>
                  <a:pt x="1026" y="82"/>
                </a:cubicBezTo>
                <a:cubicBezTo>
                  <a:pt x="1046" y="93"/>
                  <a:pt x="1065" y="105"/>
                  <a:pt x="1084" y="118"/>
                </a:cubicBezTo>
                <a:cubicBezTo>
                  <a:pt x="1103" y="130"/>
                  <a:pt x="1122" y="144"/>
                  <a:pt x="1139" y="158"/>
                </a:cubicBezTo>
                <a:cubicBezTo>
                  <a:pt x="1157" y="173"/>
                  <a:pt x="1174" y="188"/>
                  <a:pt x="1190" y="204"/>
                </a:cubicBezTo>
                <a:cubicBezTo>
                  <a:pt x="1206" y="220"/>
                  <a:pt x="1221" y="237"/>
                  <a:pt x="1236" y="255"/>
                </a:cubicBezTo>
                <a:cubicBezTo>
                  <a:pt x="1250" y="272"/>
                  <a:pt x="1264" y="291"/>
                  <a:pt x="1276" y="310"/>
                </a:cubicBezTo>
                <a:cubicBezTo>
                  <a:pt x="1289" y="329"/>
                  <a:pt x="1301" y="348"/>
                  <a:pt x="1312" y="368"/>
                </a:cubicBezTo>
                <a:cubicBezTo>
                  <a:pt x="1322" y="388"/>
                  <a:pt x="1332" y="409"/>
                  <a:pt x="1341" y="430"/>
                </a:cubicBezTo>
                <a:cubicBezTo>
                  <a:pt x="1350" y="451"/>
                  <a:pt x="1357" y="473"/>
                  <a:pt x="1364" y="494"/>
                </a:cubicBezTo>
                <a:cubicBezTo>
                  <a:pt x="1370" y="516"/>
                  <a:pt x="1376" y="538"/>
                  <a:pt x="1380" y="561"/>
                </a:cubicBezTo>
                <a:cubicBezTo>
                  <a:pt x="1385" y="583"/>
                  <a:pt x="1388" y="606"/>
                  <a:pt x="1390" y="628"/>
                </a:cubicBezTo>
                <a:cubicBezTo>
                  <a:pt x="1393" y="651"/>
                  <a:pt x="1394" y="674"/>
                  <a:pt x="1394" y="697"/>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84" name="图片 583"/>
          <p:cNvPicPr/>
          <p:nvPr/>
        </p:nvPicPr>
        <p:blipFill>
          <a:blip r:embed="rId9"/>
          <a:stretch/>
        </p:blipFill>
        <p:spPr>
          <a:xfrm>
            <a:off x="3167280" y="2139480"/>
            <a:ext cx="250200" cy="200160"/>
          </a:xfrm>
          <a:prstGeom prst="rect">
            <a:avLst/>
          </a:prstGeom>
          <a:noFill/>
          <a:ln w="0">
            <a:noFill/>
          </a:ln>
        </p:spPr>
      </p:pic>
      <p:sp>
        <p:nvSpPr>
          <p:cNvPr id="585" name="任意多边形 584"/>
          <p:cNvSpPr/>
          <p:nvPr/>
        </p:nvSpPr>
        <p:spPr>
          <a:xfrm>
            <a:off x="4713120" y="1487160"/>
            <a:ext cx="501480" cy="501840"/>
          </a:xfrm>
          <a:custGeom>
            <a:avLst/>
            <a:gdLst/>
            <a:ahLst/>
            <a:cxnLst/>
            <a:rect l="0" t="0" r="r" b="b"/>
            <a:pathLst>
              <a:path w="1393" h="1394">
                <a:moveTo>
                  <a:pt x="1393" y="697"/>
                </a:moveTo>
                <a:cubicBezTo>
                  <a:pt x="1393" y="720"/>
                  <a:pt x="1392" y="743"/>
                  <a:pt x="1390" y="766"/>
                </a:cubicBezTo>
                <a:cubicBezTo>
                  <a:pt x="1388" y="789"/>
                  <a:pt x="1385" y="811"/>
                  <a:pt x="1380" y="834"/>
                </a:cubicBezTo>
                <a:cubicBezTo>
                  <a:pt x="1376" y="856"/>
                  <a:pt x="1370" y="878"/>
                  <a:pt x="1363" y="900"/>
                </a:cubicBezTo>
                <a:cubicBezTo>
                  <a:pt x="1357" y="922"/>
                  <a:pt x="1349" y="943"/>
                  <a:pt x="1340" y="964"/>
                </a:cubicBezTo>
                <a:cubicBezTo>
                  <a:pt x="1332" y="985"/>
                  <a:pt x="1322" y="1006"/>
                  <a:pt x="1311" y="1026"/>
                </a:cubicBezTo>
                <a:cubicBezTo>
                  <a:pt x="1300" y="1046"/>
                  <a:pt x="1289" y="1066"/>
                  <a:pt x="1276" y="1085"/>
                </a:cubicBezTo>
                <a:cubicBezTo>
                  <a:pt x="1263" y="1104"/>
                  <a:pt x="1250" y="1122"/>
                  <a:pt x="1235" y="1140"/>
                </a:cubicBezTo>
                <a:cubicBezTo>
                  <a:pt x="1221" y="1157"/>
                  <a:pt x="1206" y="1174"/>
                  <a:pt x="1189" y="1190"/>
                </a:cubicBezTo>
                <a:cubicBezTo>
                  <a:pt x="1173" y="1206"/>
                  <a:pt x="1156" y="1222"/>
                  <a:pt x="1139" y="1236"/>
                </a:cubicBezTo>
                <a:cubicBezTo>
                  <a:pt x="1121" y="1251"/>
                  <a:pt x="1103" y="1264"/>
                  <a:pt x="1084" y="1277"/>
                </a:cubicBezTo>
                <a:cubicBezTo>
                  <a:pt x="1065" y="1290"/>
                  <a:pt x="1045" y="1301"/>
                  <a:pt x="1025" y="1312"/>
                </a:cubicBezTo>
                <a:cubicBezTo>
                  <a:pt x="1005" y="1323"/>
                  <a:pt x="985" y="1332"/>
                  <a:pt x="964" y="1341"/>
                </a:cubicBezTo>
                <a:cubicBezTo>
                  <a:pt x="942" y="1350"/>
                  <a:pt x="921" y="1358"/>
                  <a:pt x="899" y="1364"/>
                </a:cubicBezTo>
                <a:cubicBezTo>
                  <a:pt x="877" y="1371"/>
                  <a:pt x="855" y="1376"/>
                  <a:pt x="833" y="1381"/>
                </a:cubicBezTo>
                <a:cubicBezTo>
                  <a:pt x="811" y="1385"/>
                  <a:pt x="788" y="1389"/>
                  <a:pt x="765" y="1391"/>
                </a:cubicBezTo>
                <a:cubicBezTo>
                  <a:pt x="743" y="1393"/>
                  <a:pt x="720" y="1394"/>
                  <a:pt x="697" y="1394"/>
                </a:cubicBezTo>
                <a:cubicBezTo>
                  <a:pt x="674" y="1394"/>
                  <a:pt x="651" y="1393"/>
                  <a:pt x="629" y="1391"/>
                </a:cubicBezTo>
                <a:cubicBezTo>
                  <a:pt x="606" y="1389"/>
                  <a:pt x="584" y="1385"/>
                  <a:pt x="561" y="1381"/>
                </a:cubicBezTo>
                <a:cubicBezTo>
                  <a:pt x="539" y="1376"/>
                  <a:pt x="517" y="1371"/>
                  <a:pt x="495" y="1364"/>
                </a:cubicBezTo>
                <a:cubicBezTo>
                  <a:pt x="473" y="1358"/>
                  <a:pt x="452" y="1350"/>
                  <a:pt x="431" y="1341"/>
                </a:cubicBezTo>
                <a:cubicBezTo>
                  <a:pt x="409" y="1332"/>
                  <a:pt x="389" y="1323"/>
                  <a:pt x="369" y="1312"/>
                </a:cubicBezTo>
                <a:cubicBezTo>
                  <a:pt x="349" y="1301"/>
                  <a:pt x="329" y="1290"/>
                  <a:pt x="310" y="1277"/>
                </a:cubicBezTo>
                <a:cubicBezTo>
                  <a:pt x="291" y="1264"/>
                  <a:pt x="273" y="1251"/>
                  <a:pt x="255" y="1236"/>
                </a:cubicBezTo>
                <a:cubicBezTo>
                  <a:pt x="238" y="1222"/>
                  <a:pt x="221" y="1206"/>
                  <a:pt x="205" y="1190"/>
                </a:cubicBezTo>
                <a:cubicBezTo>
                  <a:pt x="189" y="1174"/>
                  <a:pt x="173" y="1157"/>
                  <a:pt x="159" y="1140"/>
                </a:cubicBezTo>
                <a:cubicBezTo>
                  <a:pt x="144" y="1122"/>
                  <a:pt x="130" y="1104"/>
                  <a:pt x="117" y="1085"/>
                </a:cubicBezTo>
                <a:cubicBezTo>
                  <a:pt x="104" y="1066"/>
                  <a:pt x="93" y="1046"/>
                  <a:pt x="82" y="1026"/>
                </a:cubicBezTo>
                <a:cubicBezTo>
                  <a:pt x="71" y="1006"/>
                  <a:pt x="61" y="985"/>
                  <a:pt x="53" y="964"/>
                </a:cubicBezTo>
                <a:cubicBezTo>
                  <a:pt x="44" y="943"/>
                  <a:pt x="36" y="922"/>
                  <a:pt x="30" y="900"/>
                </a:cubicBezTo>
                <a:cubicBezTo>
                  <a:pt x="23" y="878"/>
                  <a:pt x="17" y="856"/>
                  <a:pt x="13" y="834"/>
                </a:cubicBezTo>
                <a:cubicBezTo>
                  <a:pt x="9" y="811"/>
                  <a:pt x="5" y="789"/>
                  <a:pt x="3" y="766"/>
                </a:cubicBezTo>
                <a:cubicBezTo>
                  <a:pt x="1" y="743"/>
                  <a:pt x="0" y="720"/>
                  <a:pt x="0" y="697"/>
                </a:cubicBezTo>
                <a:cubicBezTo>
                  <a:pt x="0" y="674"/>
                  <a:pt x="1" y="651"/>
                  <a:pt x="3" y="629"/>
                </a:cubicBezTo>
                <a:cubicBezTo>
                  <a:pt x="5" y="606"/>
                  <a:pt x="9" y="583"/>
                  <a:pt x="13" y="561"/>
                </a:cubicBezTo>
                <a:cubicBezTo>
                  <a:pt x="17" y="539"/>
                  <a:pt x="23" y="516"/>
                  <a:pt x="30" y="495"/>
                </a:cubicBezTo>
                <a:cubicBezTo>
                  <a:pt x="36" y="473"/>
                  <a:pt x="44" y="451"/>
                  <a:pt x="53" y="430"/>
                </a:cubicBezTo>
                <a:cubicBezTo>
                  <a:pt x="61" y="409"/>
                  <a:pt x="71" y="389"/>
                  <a:pt x="82" y="369"/>
                </a:cubicBezTo>
                <a:cubicBezTo>
                  <a:pt x="93" y="348"/>
                  <a:pt x="104" y="329"/>
                  <a:pt x="117" y="310"/>
                </a:cubicBezTo>
                <a:cubicBezTo>
                  <a:pt x="130" y="291"/>
                  <a:pt x="144" y="273"/>
                  <a:pt x="159" y="255"/>
                </a:cubicBezTo>
                <a:cubicBezTo>
                  <a:pt x="173" y="237"/>
                  <a:pt x="189" y="221"/>
                  <a:pt x="205" y="204"/>
                </a:cubicBezTo>
                <a:cubicBezTo>
                  <a:pt x="221" y="188"/>
                  <a:pt x="238" y="173"/>
                  <a:pt x="255" y="158"/>
                </a:cubicBezTo>
                <a:cubicBezTo>
                  <a:pt x="273" y="144"/>
                  <a:pt x="291" y="130"/>
                  <a:pt x="310" y="118"/>
                </a:cubicBezTo>
                <a:cubicBezTo>
                  <a:pt x="329" y="105"/>
                  <a:pt x="349" y="93"/>
                  <a:pt x="369" y="83"/>
                </a:cubicBezTo>
                <a:cubicBezTo>
                  <a:pt x="389" y="72"/>
                  <a:pt x="409" y="62"/>
                  <a:pt x="431" y="53"/>
                </a:cubicBezTo>
                <a:cubicBezTo>
                  <a:pt x="452" y="45"/>
                  <a:pt x="473" y="37"/>
                  <a:pt x="495" y="30"/>
                </a:cubicBezTo>
                <a:cubicBezTo>
                  <a:pt x="517" y="24"/>
                  <a:pt x="539" y="18"/>
                  <a:pt x="561" y="14"/>
                </a:cubicBezTo>
                <a:cubicBezTo>
                  <a:pt x="584" y="9"/>
                  <a:pt x="606" y="6"/>
                  <a:pt x="629" y="4"/>
                </a:cubicBezTo>
                <a:cubicBezTo>
                  <a:pt x="651" y="2"/>
                  <a:pt x="674" y="0"/>
                  <a:pt x="697" y="0"/>
                </a:cubicBezTo>
                <a:cubicBezTo>
                  <a:pt x="720" y="0"/>
                  <a:pt x="743" y="2"/>
                  <a:pt x="765" y="4"/>
                </a:cubicBezTo>
                <a:cubicBezTo>
                  <a:pt x="788" y="6"/>
                  <a:pt x="811" y="9"/>
                  <a:pt x="833" y="14"/>
                </a:cubicBezTo>
                <a:cubicBezTo>
                  <a:pt x="855" y="18"/>
                  <a:pt x="877" y="24"/>
                  <a:pt x="899" y="30"/>
                </a:cubicBezTo>
                <a:cubicBezTo>
                  <a:pt x="921" y="37"/>
                  <a:pt x="942" y="45"/>
                  <a:pt x="964" y="53"/>
                </a:cubicBezTo>
                <a:cubicBezTo>
                  <a:pt x="985" y="62"/>
                  <a:pt x="1005" y="72"/>
                  <a:pt x="1025" y="83"/>
                </a:cubicBezTo>
                <a:cubicBezTo>
                  <a:pt x="1045" y="93"/>
                  <a:pt x="1065" y="105"/>
                  <a:pt x="1084" y="118"/>
                </a:cubicBezTo>
                <a:cubicBezTo>
                  <a:pt x="1103" y="130"/>
                  <a:pt x="1121" y="144"/>
                  <a:pt x="1139" y="158"/>
                </a:cubicBezTo>
                <a:cubicBezTo>
                  <a:pt x="1156" y="173"/>
                  <a:pt x="1173" y="188"/>
                  <a:pt x="1189" y="204"/>
                </a:cubicBezTo>
                <a:cubicBezTo>
                  <a:pt x="1206" y="221"/>
                  <a:pt x="1221" y="237"/>
                  <a:pt x="1235" y="255"/>
                </a:cubicBezTo>
                <a:cubicBezTo>
                  <a:pt x="1250" y="273"/>
                  <a:pt x="1263" y="291"/>
                  <a:pt x="1276" y="310"/>
                </a:cubicBezTo>
                <a:cubicBezTo>
                  <a:pt x="1289" y="329"/>
                  <a:pt x="1300" y="348"/>
                  <a:pt x="1311" y="369"/>
                </a:cubicBezTo>
                <a:cubicBezTo>
                  <a:pt x="1322" y="389"/>
                  <a:pt x="1332" y="409"/>
                  <a:pt x="1340" y="430"/>
                </a:cubicBezTo>
                <a:cubicBezTo>
                  <a:pt x="1349" y="451"/>
                  <a:pt x="1357" y="473"/>
                  <a:pt x="1363" y="495"/>
                </a:cubicBezTo>
                <a:cubicBezTo>
                  <a:pt x="1370" y="516"/>
                  <a:pt x="1376" y="539"/>
                  <a:pt x="1380" y="561"/>
                </a:cubicBezTo>
                <a:cubicBezTo>
                  <a:pt x="1385" y="583"/>
                  <a:pt x="1388" y="606"/>
                  <a:pt x="1390" y="629"/>
                </a:cubicBezTo>
                <a:cubicBezTo>
                  <a:pt x="1392" y="651"/>
                  <a:pt x="1393" y="674"/>
                  <a:pt x="1393" y="697"/>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86" name="图片 585"/>
          <p:cNvPicPr/>
          <p:nvPr/>
        </p:nvPicPr>
        <p:blipFill>
          <a:blip r:embed="rId9"/>
          <a:stretch/>
        </p:blipFill>
        <p:spPr>
          <a:xfrm>
            <a:off x="4838400" y="1638000"/>
            <a:ext cx="250200" cy="200160"/>
          </a:xfrm>
          <a:prstGeom prst="rect">
            <a:avLst/>
          </a:prstGeom>
          <a:noFill/>
          <a:ln w="0">
            <a:noFill/>
          </a:ln>
        </p:spPr>
      </p:pic>
      <p:sp>
        <p:nvSpPr>
          <p:cNvPr id="587" name="任意多边形 586"/>
          <p:cNvSpPr/>
          <p:nvPr/>
        </p:nvSpPr>
        <p:spPr>
          <a:xfrm>
            <a:off x="4713120" y="2490120"/>
            <a:ext cx="501480" cy="501840"/>
          </a:xfrm>
          <a:custGeom>
            <a:avLst/>
            <a:gdLst/>
            <a:ahLst/>
            <a:cxnLst/>
            <a:rect l="0" t="0" r="r" b="b"/>
            <a:pathLst>
              <a:path w="1393" h="1394">
                <a:moveTo>
                  <a:pt x="1393" y="696"/>
                </a:moveTo>
                <a:cubicBezTo>
                  <a:pt x="1393" y="719"/>
                  <a:pt x="1392" y="743"/>
                  <a:pt x="1390" y="766"/>
                </a:cubicBezTo>
                <a:cubicBezTo>
                  <a:pt x="1388" y="788"/>
                  <a:pt x="1385" y="811"/>
                  <a:pt x="1380" y="833"/>
                </a:cubicBezTo>
                <a:cubicBezTo>
                  <a:pt x="1376" y="856"/>
                  <a:pt x="1370" y="878"/>
                  <a:pt x="1363" y="900"/>
                </a:cubicBezTo>
                <a:cubicBezTo>
                  <a:pt x="1357" y="921"/>
                  <a:pt x="1349" y="943"/>
                  <a:pt x="1340" y="964"/>
                </a:cubicBezTo>
                <a:cubicBezTo>
                  <a:pt x="1332" y="985"/>
                  <a:pt x="1322" y="1006"/>
                  <a:pt x="1311" y="1026"/>
                </a:cubicBezTo>
                <a:cubicBezTo>
                  <a:pt x="1300" y="1046"/>
                  <a:pt x="1289" y="1065"/>
                  <a:pt x="1276" y="1084"/>
                </a:cubicBezTo>
                <a:cubicBezTo>
                  <a:pt x="1263" y="1103"/>
                  <a:pt x="1250" y="1122"/>
                  <a:pt x="1235" y="1139"/>
                </a:cubicBezTo>
                <a:cubicBezTo>
                  <a:pt x="1221" y="1157"/>
                  <a:pt x="1206" y="1174"/>
                  <a:pt x="1189" y="1190"/>
                </a:cubicBezTo>
                <a:cubicBezTo>
                  <a:pt x="1173" y="1206"/>
                  <a:pt x="1156" y="1221"/>
                  <a:pt x="1139" y="1236"/>
                </a:cubicBezTo>
                <a:cubicBezTo>
                  <a:pt x="1121" y="1250"/>
                  <a:pt x="1103" y="1264"/>
                  <a:pt x="1084" y="1276"/>
                </a:cubicBezTo>
                <a:cubicBezTo>
                  <a:pt x="1065" y="1289"/>
                  <a:pt x="1045" y="1301"/>
                  <a:pt x="1025" y="1312"/>
                </a:cubicBezTo>
                <a:cubicBezTo>
                  <a:pt x="1005" y="1322"/>
                  <a:pt x="985" y="1332"/>
                  <a:pt x="964" y="1341"/>
                </a:cubicBezTo>
                <a:cubicBezTo>
                  <a:pt x="942" y="1349"/>
                  <a:pt x="921" y="1357"/>
                  <a:pt x="899" y="1364"/>
                </a:cubicBezTo>
                <a:cubicBezTo>
                  <a:pt x="877" y="1370"/>
                  <a:pt x="855" y="1376"/>
                  <a:pt x="833" y="1380"/>
                </a:cubicBezTo>
                <a:cubicBezTo>
                  <a:pt x="811" y="1385"/>
                  <a:pt x="788" y="1388"/>
                  <a:pt x="765" y="1390"/>
                </a:cubicBezTo>
                <a:cubicBezTo>
                  <a:pt x="743" y="1393"/>
                  <a:pt x="720" y="1394"/>
                  <a:pt x="697" y="1394"/>
                </a:cubicBezTo>
                <a:cubicBezTo>
                  <a:pt x="674" y="1394"/>
                  <a:pt x="651" y="1393"/>
                  <a:pt x="629" y="1390"/>
                </a:cubicBezTo>
                <a:cubicBezTo>
                  <a:pt x="606" y="1388"/>
                  <a:pt x="584" y="1385"/>
                  <a:pt x="561" y="1380"/>
                </a:cubicBezTo>
                <a:cubicBezTo>
                  <a:pt x="539" y="1376"/>
                  <a:pt x="517" y="1370"/>
                  <a:pt x="495" y="1364"/>
                </a:cubicBezTo>
                <a:cubicBezTo>
                  <a:pt x="473" y="1357"/>
                  <a:pt x="452" y="1349"/>
                  <a:pt x="431" y="1341"/>
                </a:cubicBezTo>
                <a:cubicBezTo>
                  <a:pt x="409" y="1332"/>
                  <a:pt x="389" y="1322"/>
                  <a:pt x="369" y="1312"/>
                </a:cubicBezTo>
                <a:cubicBezTo>
                  <a:pt x="349" y="1301"/>
                  <a:pt x="329" y="1289"/>
                  <a:pt x="310" y="1276"/>
                </a:cubicBezTo>
                <a:cubicBezTo>
                  <a:pt x="291" y="1264"/>
                  <a:pt x="273" y="1250"/>
                  <a:pt x="255" y="1236"/>
                </a:cubicBezTo>
                <a:cubicBezTo>
                  <a:pt x="238" y="1221"/>
                  <a:pt x="221" y="1206"/>
                  <a:pt x="205" y="1190"/>
                </a:cubicBezTo>
                <a:cubicBezTo>
                  <a:pt x="189" y="1174"/>
                  <a:pt x="173" y="1157"/>
                  <a:pt x="159" y="1139"/>
                </a:cubicBezTo>
                <a:cubicBezTo>
                  <a:pt x="144" y="1122"/>
                  <a:pt x="130" y="1103"/>
                  <a:pt x="117" y="1084"/>
                </a:cubicBezTo>
                <a:cubicBezTo>
                  <a:pt x="104" y="1065"/>
                  <a:pt x="93" y="1046"/>
                  <a:pt x="82" y="1026"/>
                </a:cubicBezTo>
                <a:cubicBezTo>
                  <a:pt x="71" y="1006"/>
                  <a:pt x="61" y="985"/>
                  <a:pt x="53" y="964"/>
                </a:cubicBezTo>
                <a:cubicBezTo>
                  <a:pt x="44" y="943"/>
                  <a:pt x="36" y="921"/>
                  <a:pt x="30" y="900"/>
                </a:cubicBezTo>
                <a:cubicBezTo>
                  <a:pt x="23" y="878"/>
                  <a:pt x="17" y="856"/>
                  <a:pt x="13" y="833"/>
                </a:cubicBezTo>
                <a:cubicBezTo>
                  <a:pt x="9" y="811"/>
                  <a:pt x="5" y="788"/>
                  <a:pt x="3" y="766"/>
                </a:cubicBezTo>
                <a:cubicBezTo>
                  <a:pt x="1" y="743"/>
                  <a:pt x="0" y="719"/>
                  <a:pt x="0" y="696"/>
                </a:cubicBezTo>
                <a:cubicBezTo>
                  <a:pt x="0" y="674"/>
                  <a:pt x="1" y="651"/>
                  <a:pt x="3" y="628"/>
                </a:cubicBezTo>
                <a:cubicBezTo>
                  <a:pt x="5" y="605"/>
                  <a:pt x="9" y="583"/>
                  <a:pt x="13" y="561"/>
                </a:cubicBezTo>
                <a:cubicBezTo>
                  <a:pt x="17" y="538"/>
                  <a:pt x="23" y="516"/>
                  <a:pt x="30" y="494"/>
                </a:cubicBezTo>
                <a:cubicBezTo>
                  <a:pt x="36" y="472"/>
                  <a:pt x="44" y="451"/>
                  <a:pt x="53" y="430"/>
                </a:cubicBezTo>
                <a:cubicBezTo>
                  <a:pt x="61" y="409"/>
                  <a:pt x="71" y="388"/>
                  <a:pt x="82" y="368"/>
                </a:cubicBezTo>
                <a:cubicBezTo>
                  <a:pt x="93" y="348"/>
                  <a:pt x="104" y="328"/>
                  <a:pt x="117" y="309"/>
                </a:cubicBezTo>
                <a:cubicBezTo>
                  <a:pt x="130" y="291"/>
                  <a:pt x="144" y="272"/>
                  <a:pt x="159" y="255"/>
                </a:cubicBezTo>
                <a:cubicBezTo>
                  <a:pt x="173" y="237"/>
                  <a:pt x="189" y="220"/>
                  <a:pt x="205" y="204"/>
                </a:cubicBezTo>
                <a:cubicBezTo>
                  <a:pt x="221" y="188"/>
                  <a:pt x="238" y="173"/>
                  <a:pt x="255" y="158"/>
                </a:cubicBezTo>
                <a:cubicBezTo>
                  <a:pt x="273" y="144"/>
                  <a:pt x="291" y="130"/>
                  <a:pt x="310" y="117"/>
                </a:cubicBezTo>
                <a:cubicBezTo>
                  <a:pt x="329" y="105"/>
                  <a:pt x="349" y="93"/>
                  <a:pt x="369" y="82"/>
                </a:cubicBezTo>
                <a:cubicBezTo>
                  <a:pt x="389" y="71"/>
                  <a:pt x="409" y="62"/>
                  <a:pt x="431" y="53"/>
                </a:cubicBezTo>
                <a:cubicBezTo>
                  <a:pt x="452" y="44"/>
                  <a:pt x="473" y="37"/>
                  <a:pt x="495" y="30"/>
                </a:cubicBezTo>
                <a:cubicBezTo>
                  <a:pt x="517" y="23"/>
                  <a:pt x="539" y="18"/>
                  <a:pt x="561" y="13"/>
                </a:cubicBezTo>
                <a:cubicBezTo>
                  <a:pt x="584" y="9"/>
                  <a:pt x="606" y="6"/>
                  <a:pt x="629" y="3"/>
                </a:cubicBezTo>
                <a:cubicBezTo>
                  <a:pt x="651" y="1"/>
                  <a:pt x="674" y="0"/>
                  <a:pt x="697" y="0"/>
                </a:cubicBezTo>
                <a:cubicBezTo>
                  <a:pt x="720" y="0"/>
                  <a:pt x="743" y="1"/>
                  <a:pt x="765" y="3"/>
                </a:cubicBezTo>
                <a:cubicBezTo>
                  <a:pt x="788" y="6"/>
                  <a:pt x="811" y="9"/>
                  <a:pt x="833" y="13"/>
                </a:cubicBezTo>
                <a:cubicBezTo>
                  <a:pt x="855" y="18"/>
                  <a:pt x="877" y="23"/>
                  <a:pt x="899" y="30"/>
                </a:cubicBezTo>
                <a:cubicBezTo>
                  <a:pt x="921" y="37"/>
                  <a:pt x="942" y="44"/>
                  <a:pt x="964" y="53"/>
                </a:cubicBezTo>
                <a:cubicBezTo>
                  <a:pt x="985" y="62"/>
                  <a:pt x="1005" y="71"/>
                  <a:pt x="1025" y="82"/>
                </a:cubicBezTo>
                <a:cubicBezTo>
                  <a:pt x="1045" y="93"/>
                  <a:pt x="1065" y="105"/>
                  <a:pt x="1084" y="117"/>
                </a:cubicBezTo>
                <a:cubicBezTo>
                  <a:pt x="1103" y="130"/>
                  <a:pt x="1121" y="144"/>
                  <a:pt x="1139" y="158"/>
                </a:cubicBezTo>
                <a:cubicBezTo>
                  <a:pt x="1156" y="173"/>
                  <a:pt x="1173" y="188"/>
                  <a:pt x="1189" y="204"/>
                </a:cubicBezTo>
                <a:cubicBezTo>
                  <a:pt x="1206" y="220"/>
                  <a:pt x="1221" y="237"/>
                  <a:pt x="1235" y="255"/>
                </a:cubicBezTo>
                <a:cubicBezTo>
                  <a:pt x="1250" y="272"/>
                  <a:pt x="1263" y="291"/>
                  <a:pt x="1276" y="309"/>
                </a:cubicBezTo>
                <a:cubicBezTo>
                  <a:pt x="1289" y="328"/>
                  <a:pt x="1300" y="348"/>
                  <a:pt x="1311" y="368"/>
                </a:cubicBezTo>
                <a:cubicBezTo>
                  <a:pt x="1322" y="388"/>
                  <a:pt x="1332" y="409"/>
                  <a:pt x="1340" y="430"/>
                </a:cubicBezTo>
                <a:cubicBezTo>
                  <a:pt x="1349" y="451"/>
                  <a:pt x="1357" y="472"/>
                  <a:pt x="1363" y="494"/>
                </a:cubicBezTo>
                <a:cubicBezTo>
                  <a:pt x="1370" y="516"/>
                  <a:pt x="1376" y="538"/>
                  <a:pt x="1380" y="561"/>
                </a:cubicBezTo>
                <a:cubicBezTo>
                  <a:pt x="1385" y="583"/>
                  <a:pt x="1388" y="605"/>
                  <a:pt x="1390" y="628"/>
                </a:cubicBezTo>
                <a:cubicBezTo>
                  <a:pt x="1392" y="651"/>
                  <a:pt x="1393" y="674"/>
                  <a:pt x="1393" y="696"/>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88" name="图片 587"/>
          <p:cNvPicPr/>
          <p:nvPr/>
        </p:nvPicPr>
        <p:blipFill>
          <a:blip r:embed="rId9"/>
          <a:stretch/>
        </p:blipFill>
        <p:spPr>
          <a:xfrm>
            <a:off x="4838400" y="2640600"/>
            <a:ext cx="250200" cy="200160"/>
          </a:xfrm>
          <a:prstGeom prst="rect">
            <a:avLst/>
          </a:prstGeom>
          <a:noFill/>
          <a:ln w="0">
            <a:noFill/>
          </a:ln>
        </p:spPr>
      </p:pic>
      <p:sp>
        <p:nvSpPr>
          <p:cNvPr id="589" name="任意多边形 588"/>
          <p:cNvSpPr/>
          <p:nvPr/>
        </p:nvSpPr>
        <p:spPr>
          <a:xfrm>
            <a:off x="6384240" y="1988640"/>
            <a:ext cx="501840" cy="501840"/>
          </a:xfrm>
          <a:custGeom>
            <a:avLst/>
            <a:gdLst/>
            <a:ahLst/>
            <a:cxnLst/>
            <a:rect l="0" t="0" r="r" b="b"/>
            <a:pathLst>
              <a:path w="1394" h="1394">
                <a:moveTo>
                  <a:pt x="1394" y="697"/>
                </a:moveTo>
                <a:cubicBezTo>
                  <a:pt x="1394" y="719"/>
                  <a:pt x="1393" y="743"/>
                  <a:pt x="1391" y="766"/>
                </a:cubicBezTo>
                <a:cubicBezTo>
                  <a:pt x="1388" y="789"/>
                  <a:pt x="1385" y="811"/>
                  <a:pt x="1381" y="833"/>
                </a:cubicBezTo>
                <a:cubicBezTo>
                  <a:pt x="1376" y="856"/>
                  <a:pt x="1371" y="878"/>
                  <a:pt x="1364" y="900"/>
                </a:cubicBezTo>
                <a:cubicBezTo>
                  <a:pt x="1357" y="922"/>
                  <a:pt x="1350" y="943"/>
                  <a:pt x="1341" y="964"/>
                </a:cubicBezTo>
                <a:cubicBezTo>
                  <a:pt x="1332" y="985"/>
                  <a:pt x="1323" y="1006"/>
                  <a:pt x="1312" y="1026"/>
                </a:cubicBezTo>
                <a:cubicBezTo>
                  <a:pt x="1301" y="1046"/>
                  <a:pt x="1289" y="1066"/>
                  <a:pt x="1277" y="1084"/>
                </a:cubicBezTo>
                <a:cubicBezTo>
                  <a:pt x="1264" y="1103"/>
                  <a:pt x="1250" y="1122"/>
                  <a:pt x="1236" y="1139"/>
                </a:cubicBezTo>
                <a:cubicBezTo>
                  <a:pt x="1222" y="1157"/>
                  <a:pt x="1206" y="1174"/>
                  <a:pt x="1190" y="1190"/>
                </a:cubicBezTo>
                <a:cubicBezTo>
                  <a:pt x="1174" y="1206"/>
                  <a:pt x="1157" y="1221"/>
                  <a:pt x="1139" y="1236"/>
                </a:cubicBezTo>
                <a:cubicBezTo>
                  <a:pt x="1122" y="1250"/>
                  <a:pt x="1104" y="1264"/>
                  <a:pt x="1085" y="1277"/>
                </a:cubicBezTo>
                <a:cubicBezTo>
                  <a:pt x="1066" y="1289"/>
                  <a:pt x="1045" y="1301"/>
                  <a:pt x="1025" y="1312"/>
                </a:cubicBezTo>
                <a:cubicBezTo>
                  <a:pt x="1005" y="1323"/>
                  <a:pt x="984" y="1332"/>
                  <a:pt x="963" y="1341"/>
                </a:cubicBezTo>
                <a:cubicBezTo>
                  <a:pt x="942" y="1350"/>
                  <a:pt x="921" y="1357"/>
                  <a:pt x="899" y="1364"/>
                </a:cubicBezTo>
                <a:cubicBezTo>
                  <a:pt x="877" y="1371"/>
                  <a:pt x="855" y="1376"/>
                  <a:pt x="833" y="1381"/>
                </a:cubicBezTo>
                <a:cubicBezTo>
                  <a:pt x="810" y="1385"/>
                  <a:pt x="788" y="1388"/>
                  <a:pt x="765" y="1391"/>
                </a:cubicBezTo>
                <a:cubicBezTo>
                  <a:pt x="742" y="1393"/>
                  <a:pt x="719" y="1394"/>
                  <a:pt x="697" y="1394"/>
                </a:cubicBezTo>
                <a:cubicBezTo>
                  <a:pt x="674" y="1394"/>
                  <a:pt x="651" y="1393"/>
                  <a:pt x="628" y="1391"/>
                </a:cubicBezTo>
                <a:cubicBezTo>
                  <a:pt x="606" y="1388"/>
                  <a:pt x="583" y="1385"/>
                  <a:pt x="561" y="1381"/>
                </a:cubicBezTo>
                <a:cubicBezTo>
                  <a:pt x="538" y="1376"/>
                  <a:pt x="516" y="1371"/>
                  <a:pt x="495" y="1364"/>
                </a:cubicBezTo>
                <a:cubicBezTo>
                  <a:pt x="473" y="1357"/>
                  <a:pt x="451" y="1350"/>
                  <a:pt x="430" y="1341"/>
                </a:cubicBezTo>
                <a:cubicBezTo>
                  <a:pt x="409" y="1332"/>
                  <a:pt x="389" y="1323"/>
                  <a:pt x="368" y="1312"/>
                </a:cubicBezTo>
                <a:cubicBezTo>
                  <a:pt x="348" y="1301"/>
                  <a:pt x="329" y="1289"/>
                  <a:pt x="310" y="1277"/>
                </a:cubicBezTo>
                <a:cubicBezTo>
                  <a:pt x="291" y="1264"/>
                  <a:pt x="273" y="1250"/>
                  <a:pt x="255" y="1236"/>
                </a:cubicBezTo>
                <a:cubicBezTo>
                  <a:pt x="237" y="1221"/>
                  <a:pt x="220" y="1206"/>
                  <a:pt x="204" y="1190"/>
                </a:cubicBezTo>
                <a:cubicBezTo>
                  <a:pt x="188" y="1174"/>
                  <a:pt x="173" y="1157"/>
                  <a:pt x="158" y="1139"/>
                </a:cubicBezTo>
                <a:cubicBezTo>
                  <a:pt x="144" y="1122"/>
                  <a:pt x="130" y="1103"/>
                  <a:pt x="118" y="1084"/>
                </a:cubicBezTo>
                <a:cubicBezTo>
                  <a:pt x="105" y="1066"/>
                  <a:pt x="93" y="1046"/>
                  <a:pt x="83" y="1026"/>
                </a:cubicBezTo>
                <a:cubicBezTo>
                  <a:pt x="72" y="1006"/>
                  <a:pt x="62" y="985"/>
                  <a:pt x="53" y="964"/>
                </a:cubicBezTo>
                <a:cubicBezTo>
                  <a:pt x="45" y="943"/>
                  <a:pt x="37" y="922"/>
                  <a:pt x="30" y="900"/>
                </a:cubicBezTo>
                <a:cubicBezTo>
                  <a:pt x="24" y="878"/>
                  <a:pt x="18" y="856"/>
                  <a:pt x="14" y="833"/>
                </a:cubicBezTo>
                <a:cubicBezTo>
                  <a:pt x="9" y="811"/>
                  <a:pt x="6" y="789"/>
                  <a:pt x="4" y="766"/>
                </a:cubicBezTo>
                <a:cubicBezTo>
                  <a:pt x="1" y="743"/>
                  <a:pt x="0" y="719"/>
                  <a:pt x="0" y="697"/>
                </a:cubicBezTo>
                <a:cubicBezTo>
                  <a:pt x="0" y="674"/>
                  <a:pt x="1" y="651"/>
                  <a:pt x="4" y="628"/>
                </a:cubicBezTo>
                <a:cubicBezTo>
                  <a:pt x="6" y="606"/>
                  <a:pt x="9" y="583"/>
                  <a:pt x="14" y="561"/>
                </a:cubicBezTo>
                <a:cubicBezTo>
                  <a:pt x="18" y="538"/>
                  <a:pt x="24" y="516"/>
                  <a:pt x="30" y="494"/>
                </a:cubicBezTo>
                <a:cubicBezTo>
                  <a:pt x="37" y="473"/>
                  <a:pt x="45" y="451"/>
                  <a:pt x="53" y="430"/>
                </a:cubicBezTo>
                <a:cubicBezTo>
                  <a:pt x="62" y="409"/>
                  <a:pt x="72" y="388"/>
                  <a:pt x="83" y="368"/>
                </a:cubicBezTo>
                <a:cubicBezTo>
                  <a:pt x="93" y="348"/>
                  <a:pt x="105" y="329"/>
                  <a:pt x="118" y="310"/>
                </a:cubicBezTo>
                <a:cubicBezTo>
                  <a:pt x="130" y="291"/>
                  <a:pt x="144" y="272"/>
                  <a:pt x="158" y="255"/>
                </a:cubicBezTo>
                <a:cubicBezTo>
                  <a:pt x="173" y="237"/>
                  <a:pt x="188" y="220"/>
                  <a:pt x="204" y="204"/>
                </a:cubicBezTo>
                <a:cubicBezTo>
                  <a:pt x="220" y="188"/>
                  <a:pt x="237" y="173"/>
                  <a:pt x="255" y="158"/>
                </a:cubicBezTo>
                <a:cubicBezTo>
                  <a:pt x="273" y="144"/>
                  <a:pt x="291" y="130"/>
                  <a:pt x="310" y="118"/>
                </a:cubicBezTo>
                <a:cubicBezTo>
                  <a:pt x="329" y="105"/>
                  <a:pt x="348" y="93"/>
                  <a:pt x="368" y="82"/>
                </a:cubicBezTo>
                <a:cubicBezTo>
                  <a:pt x="389" y="72"/>
                  <a:pt x="409" y="62"/>
                  <a:pt x="430" y="53"/>
                </a:cubicBezTo>
                <a:cubicBezTo>
                  <a:pt x="451" y="44"/>
                  <a:pt x="473" y="37"/>
                  <a:pt x="495" y="30"/>
                </a:cubicBezTo>
                <a:cubicBezTo>
                  <a:pt x="516" y="24"/>
                  <a:pt x="538" y="18"/>
                  <a:pt x="561" y="14"/>
                </a:cubicBezTo>
                <a:cubicBezTo>
                  <a:pt x="583" y="9"/>
                  <a:pt x="606" y="6"/>
                  <a:pt x="628" y="4"/>
                </a:cubicBezTo>
                <a:cubicBezTo>
                  <a:pt x="651" y="1"/>
                  <a:pt x="674" y="0"/>
                  <a:pt x="697" y="0"/>
                </a:cubicBezTo>
                <a:cubicBezTo>
                  <a:pt x="719" y="0"/>
                  <a:pt x="742" y="1"/>
                  <a:pt x="765" y="4"/>
                </a:cubicBezTo>
                <a:cubicBezTo>
                  <a:pt x="788" y="6"/>
                  <a:pt x="810" y="9"/>
                  <a:pt x="833" y="14"/>
                </a:cubicBezTo>
                <a:cubicBezTo>
                  <a:pt x="855" y="18"/>
                  <a:pt x="877" y="24"/>
                  <a:pt x="899" y="30"/>
                </a:cubicBezTo>
                <a:cubicBezTo>
                  <a:pt x="921" y="37"/>
                  <a:pt x="942" y="44"/>
                  <a:pt x="963" y="53"/>
                </a:cubicBezTo>
                <a:cubicBezTo>
                  <a:pt x="984" y="62"/>
                  <a:pt x="1005" y="72"/>
                  <a:pt x="1025" y="82"/>
                </a:cubicBezTo>
                <a:cubicBezTo>
                  <a:pt x="1045" y="93"/>
                  <a:pt x="1066" y="105"/>
                  <a:pt x="1085" y="118"/>
                </a:cubicBezTo>
                <a:cubicBezTo>
                  <a:pt x="1104" y="130"/>
                  <a:pt x="1122" y="144"/>
                  <a:pt x="1139" y="158"/>
                </a:cubicBezTo>
                <a:cubicBezTo>
                  <a:pt x="1157" y="173"/>
                  <a:pt x="1174" y="188"/>
                  <a:pt x="1190" y="204"/>
                </a:cubicBezTo>
                <a:cubicBezTo>
                  <a:pt x="1206" y="220"/>
                  <a:pt x="1222" y="237"/>
                  <a:pt x="1236" y="255"/>
                </a:cubicBezTo>
                <a:cubicBezTo>
                  <a:pt x="1250" y="272"/>
                  <a:pt x="1264" y="291"/>
                  <a:pt x="1277" y="310"/>
                </a:cubicBezTo>
                <a:cubicBezTo>
                  <a:pt x="1289" y="329"/>
                  <a:pt x="1301" y="348"/>
                  <a:pt x="1312" y="368"/>
                </a:cubicBezTo>
                <a:cubicBezTo>
                  <a:pt x="1323" y="388"/>
                  <a:pt x="1332" y="409"/>
                  <a:pt x="1341" y="430"/>
                </a:cubicBezTo>
                <a:cubicBezTo>
                  <a:pt x="1350" y="451"/>
                  <a:pt x="1357" y="473"/>
                  <a:pt x="1364" y="494"/>
                </a:cubicBezTo>
                <a:cubicBezTo>
                  <a:pt x="1371" y="516"/>
                  <a:pt x="1376" y="538"/>
                  <a:pt x="1381" y="561"/>
                </a:cubicBezTo>
                <a:cubicBezTo>
                  <a:pt x="1385" y="583"/>
                  <a:pt x="1388" y="606"/>
                  <a:pt x="1391" y="628"/>
                </a:cubicBezTo>
                <a:cubicBezTo>
                  <a:pt x="1393" y="651"/>
                  <a:pt x="1394" y="674"/>
                  <a:pt x="1394" y="697"/>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90" name="图片 589"/>
          <p:cNvPicPr/>
          <p:nvPr/>
        </p:nvPicPr>
        <p:blipFill>
          <a:blip r:embed="rId9"/>
          <a:stretch/>
        </p:blipFill>
        <p:spPr>
          <a:xfrm>
            <a:off x="6509880" y="2139480"/>
            <a:ext cx="250200" cy="200160"/>
          </a:xfrm>
          <a:prstGeom prst="rect">
            <a:avLst/>
          </a:prstGeom>
          <a:noFill/>
          <a:ln w="0">
            <a:noFill/>
          </a:ln>
        </p:spPr>
      </p:pic>
      <p:sp>
        <p:nvSpPr>
          <p:cNvPr id="591" name="任意多边形 590"/>
          <p:cNvSpPr/>
          <p:nvPr/>
        </p:nvSpPr>
        <p:spPr>
          <a:xfrm>
            <a:off x="8055720" y="1988640"/>
            <a:ext cx="501840" cy="501840"/>
          </a:xfrm>
          <a:custGeom>
            <a:avLst/>
            <a:gdLst/>
            <a:ahLst/>
            <a:cxnLst/>
            <a:rect l="0" t="0" r="r" b="b"/>
            <a:pathLst>
              <a:path w="1394" h="1394">
                <a:moveTo>
                  <a:pt x="1394" y="697"/>
                </a:moveTo>
                <a:cubicBezTo>
                  <a:pt x="1394" y="719"/>
                  <a:pt x="1393" y="743"/>
                  <a:pt x="1390" y="766"/>
                </a:cubicBezTo>
                <a:cubicBezTo>
                  <a:pt x="1388" y="789"/>
                  <a:pt x="1385" y="811"/>
                  <a:pt x="1380" y="833"/>
                </a:cubicBezTo>
                <a:cubicBezTo>
                  <a:pt x="1376" y="856"/>
                  <a:pt x="1370" y="878"/>
                  <a:pt x="1364" y="900"/>
                </a:cubicBezTo>
                <a:cubicBezTo>
                  <a:pt x="1357" y="922"/>
                  <a:pt x="1349" y="943"/>
                  <a:pt x="1341" y="964"/>
                </a:cubicBezTo>
                <a:cubicBezTo>
                  <a:pt x="1332" y="985"/>
                  <a:pt x="1322" y="1006"/>
                  <a:pt x="1311" y="1026"/>
                </a:cubicBezTo>
                <a:cubicBezTo>
                  <a:pt x="1301" y="1046"/>
                  <a:pt x="1289" y="1066"/>
                  <a:pt x="1276" y="1084"/>
                </a:cubicBezTo>
                <a:cubicBezTo>
                  <a:pt x="1264" y="1103"/>
                  <a:pt x="1250" y="1122"/>
                  <a:pt x="1236" y="1139"/>
                </a:cubicBezTo>
                <a:cubicBezTo>
                  <a:pt x="1221" y="1157"/>
                  <a:pt x="1206" y="1174"/>
                  <a:pt x="1190" y="1190"/>
                </a:cubicBezTo>
                <a:cubicBezTo>
                  <a:pt x="1174" y="1206"/>
                  <a:pt x="1157" y="1221"/>
                  <a:pt x="1139" y="1236"/>
                </a:cubicBezTo>
                <a:cubicBezTo>
                  <a:pt x="1121" y="1250"/>
                  <a:pt x="1103" y="1264"/>
                  <a:pt x="1084" y="1277"/>
                </a:cubicBezTo>
                <a:cubicBezTo>
                  <a:pt x="1065" y="1289"/>
                  <a:pt x="1046" y="1301"/>
                  <a:pt x="1026" y="1312"/>
                </a:cubicBezTo>
                <a:cubicBezTo>
                  <a:pt x="1005" y="1323"/>
                  <a:pt x="985" y="1332"/>
                  <a:pt x="964" y="1341"/>
                </a:cubicBezTo>
                <a:cubicBezTo>
                  <a:pt x="943" y="1350"/>
                  <a:pt x="921" y="1357"/>
                  <a:pt x="899" y="1364"/>
                </a:cubicBezTo>
                <a:cubicBezTo>
                  <a:pt x="878" y="1371"/>
                  <a:pt x="856" y="1376"/>
                  <a:pt x="833" y="1381"/>
                </a:cubicBezTo>
                <a:cubicBezTo>
                  <a:pt x="811" y="1385"/>
                  <a:pt x="788" y="1388"/>
                  <a:pt x="766" y="1391"/>
                </a:cubicBezTo>
                <a:cubicBezTo>
                  <a:pt x="743" y="1393"/>
                  <a:pt x="720" y="1394"/>
                  <a:pt x="697" y="1394"/>
                </a:cubicBezTo>
                <a:cubicBezTo>
                  <a:pt x="674" y="1394"/>
                  <a:pt x="652" y="1393"/>
                  <a:pt x="629" y="1391"/>
                </a:cubicBezTo>
                <a:cubicBezTo>
                  <a:pt x="606" y="1388"/>
                  <a:pt x="583" y="1385"/>
                  <a:pt x="560" y="1381"/>
                </a:cubicBezTo>
                <a:cubicBezTo>
                  <a:pt x="538" y="1376"/>
                  <a:pt x="516" y="1371"/>
                  <a:pt x="494" y="1364"/>
                </a:cubicBezTo>
                <a:cubicBezTo>
                  <a:pt x="472" y="1357"/>
                  <a:pt x="451" y="1350"/>
                  <a:pt x="430" y="1341"/>
                </a:cubicBezTo>
                <a:cubicBezTo>
                  <a:pt x="409" y="1332"/>
                  <a:pt x="388" y="1323"/>
                  <a:pt x="368" y="1312"/>
                </a:cubicBezTo>
                <a:cubicBezTo>
                  <a:pt x="348" y="1301"/>
                  <a:pt x="328" y="1289"/>
                  <a:pt x="309" y="1277"/>
                </a:cubicBezTo>
                <a:cubicBezTo>
                  <a:pt x="290" y="1264"/>
                  <a:pt x="272" y="1250"/>
                  <a:pt x="254" y="1236"/>
                </a:cubicBezTo>
                <a:cubicBezTo>
                  <a:pt x="237" y="1221"/>
                  <a:pt x="220" y="1206"/>
                  <a:pt x="204" y="1190"/>
                </a:cubicBezTo>
                <a:cubicBezTo>
                  <a:pt x="188" y="1174"/>
                  <a:pt x="172" y="1157"/>
                  <a:pt x="158" y="1139"/>
                </a:cubicBezTo>
                <a:cubicBezTo>
                  <a:pt x="143" y="1122"/>
                  <a:pt x="130" y="1103"/>
                  <a:pt x="117" y="1084"/>
                </a:cubicBezTo>
                <a:cubicBezTo>
                  <a:pt x="105" y="1066"/>
                  <a:pt x="93" y="1046"/>
                  <a:pt x="82" y="1026"/>
                </a:cubicBezTo>
                <a:cubicBezTo>
                  <a:pt x="71" y="1006"/>
                  <a:pt x="62" y="985"/>
                  <a:pt x="53" y="964"/>
                </a:cubicBezTo>
                <a:cubicBezTo>
                  <a:pt x="44" y="943"/>
                  <a:pt x="36" y="922"/>
                  <a:pt x="30" y="900"/>
                </a:cubicBezTo>
                <a:cubicBezTo>
                  <a:pt x="23" y="878"/>
                  <a:pt x="18" y="856"/>
                  <a:pt x="13" y="833"/>
                </a:cubicBezTo>
                <a:cubicBezTo>
                  <a:pt x="9" y="811"/>
                  <a:pt x="5" y="789"/>
                  <a:pt x="3" y="766"/>
                </a:cubicBezTo>
                <a:cubicBezTo>
                  <a:pt x="1" y="743"/>
                  <a:pt x="0" y="719"/>
                  <a:pt x="0" y="697"/>
                </a:cubicBezTo>
                <a:cubicBezTo>
                  <a:pt x="0" y="674"/>
                  <a:pt x="1" y="651"/>
                  <a:pt x="3" y="628"/>
                </a:cubicBezTo>
                <a:cubicBezTo>
                  <a:pt x="5" y="606"/>
                  <a:pt x="9" y="583"/>
                  <a:pt x="13" y="561"/>
                </a:cubicBezTo>
                <a:cubicBezTo>
                  <a:pt x="18" y="538"/>
                  <a:pt x="23" y="516"/>
                  <a:pt x="30" y="494"/>
                </a:cubicBezTo>
                <a:cubicBezTo>
                  <a:pt x="36" y="473"/>
                  <a:pt x="44" y="451"/>
                  <a:pt x="53" y="430"/>
                </a:cubicBezTo>
                <a:cubicBezTo>
                  <a:pt x="62" y="409"/>
                  <a:pt x="71" y="388"/>
                  <a:pt x="82" y="368"/>
                </a:cubicBezTo>
                <a:cubicBezTo>
                  <a:pt x="93" y="348"/>
                  <a:pt x="105" y="329"/>
                  <a:pt x="117" y="310"/>
                </a:cubicBezTo>
                <a:cubicBezTo>
                  <a:pt x="130" y="291"/>
                  <a:pt x="143" y="272"/>
                  <a:pt x="158" y="255"/>
                </a:cubicBezTo>
                <a:cubicBezTo>
                  <a:pt x="172" y="237"/>
                  <a:pt x="188" y="220"/>
                  <a:pt x="204" y="204"/>
                </a:cubicBezTo>
                <a:cubicBezTo>
                  <a:pt x="220" y="188"/>
                  <a:pt x="237" y="173"/>
                  <a:pt x="254" y="158"/>
                </a:cubicBezTo>
                <a:cubicBezTo>
                  <a:pt x="272" y="144"/>
                  <a:pt x="290" y="130"/>
                  <a:pt x="309" y="118"/>
                </a:cubicBezTo>
                <a:cubicBezTo>
                  <a:pt x="328" y="105"/>
                  <a:pt x="348" y="93"/>
                  <a:pt x="368" y="82"/>
                </a:cubicBezTo>
                <a:cubicBezTo>
                  <a:pt x="388" y="72"/>
                  <a:pt x="409" y="62"/>
                  <a:pt x="430" y="53"/>
                </a:cubicBezTo>
                <a:cubicBezTo>
                  <a:pt x="451" y="44"/>
                  <a:pt x="472" y="37"/>
                  <a:pt x="494" y="30"/>
                </a:cubicBezTo>
                <a:cubicBezTo>
                  <a:pt x="516" y="24"/>
                  <a:pt x="538" y="18"/>
                  <a:pt x="560" y="14"/>
                </a:cubicBezTo>
                <a:cubicBezTo>
                  <a:pt x="583" y="9"/>
                  <a:pt x="606" y="6"/>
                  <a:pt x="629" y="4"/>
                </a:cubicBezTo>
                <a:cubicBezTo>
                  <a:pt x="652" y="1"/>
                  <a:pt x="674" y="0"/>
                  <a:pt x="697" y="0"/>
                </a:cubicBezTo>
                <a:cubicBezTo>
                  <a:pt x="720" y="0"/>
                  <a:pt x="743" y="1"/>
                  <a:pt x="766" y="4"/>
                </a:cubicBezTo>
                <a:cubicBezTo>
                  <a:pt x="788" y="6"/>
                  <a:pt x="811" y="9"/>
                  <a:pt x="833" y="14"/>
                </a:cubicBezTo>
                <a:cubicBezTo>
                  <a:pt x="856" y="18"/>
                  <a:pt x="878" y="24"/>
                  <a:pt x="899" y="30"/>
                </a:cubicBezTo>
                <a:cubicBezTo>
                  <a:pt x="921" y="37"/>
                  <a:pt x="943" y="44"/>
                  <a:pt x="964" y="53"/>
                </a:cubicBezTo>
                <a:cubicBezTo>
                  <a:pt x="985" y="62"/>
                  <a:pt x="1005" y="72"/>
                  <a:pt x="1026" y="82"/>
                </a:cubicBezTo>
                <a:cubicBezTo>
                  <a:pt x="1046" y="93"/>
                  <a:pt x="1065" y="105"/>
                  <a:pt x="1084" y="118"/>
                </a:cubicBezTo>
                <a:cubicBezTo>
                  <a:pt x="1103" y="130"/>
                  <a:pt x="1121" y="144"/>
                  <a:pt x="1139" y="158"/>
                </a:cubicBezTo>
                <a:cubicBezTo>
                  <a:pt x="1157" y="173"/>
                  <a:pt x="1174" y="188"/>
                  <a:pt x="1190" y="204"/>
                </a:cubicBezTo>
                <a:cubicBezTo>
                  <a:pt x="1206" y="220"/>
                  <a:pt x="1221" y="237"/>
                  <a:pt x="1236" y="255"/>
                </a:cubicBezTo>
                <a:cubicBezTo>
                  <a:pt x="1250" y="272"/>
                  <a:pt x="1264" y="291"/>
                  <a:pt x="1276" y="310"/>
                </a:cubicBezTo>
                <a:cubicBezTo>
                  <a:pt x="1289" y="329"/>
                  <a:pt x="1301" y="348"/>
                  <a:pt x="1311" y="368"/>
                </a:cubicBezTo>
                <a:cubicBezTo>
                  <a:pt x="1322" y="388"/>
                  <a:pt x="1332" y="409"/>
                  <a:pt x="1341" y="430"/>
                </a:cubicBezTo>
                <a:cubicBezTo>
                  <a:pt x="1349" y="451"/>
                  <a:pt x="1357" y="473"/>
                  <a:pt x="1364" y="494"/>
                </a:cubicBezTo>
                <a:cubicBezTo>
                  <a:pt x="1370" y="516"/>
                  <a:pt x="1376" y="538"/>
                  <a:pt x="1380" y="561"/>
                </a:cubicBezTo>
                <a:cubicBezTo>
                  <a:pt x="1385" y="583"/>
                  <a:pt x="1388" y="606"/>
                  <a:pt x="1390" y="628"/>
                </a:cubicBezTo>
                <a:cubicBezTo>
                  <a:pt x="1393" y="651"/>
                  <a:pt x="1394" y="674"/>
                  <a:pt x="1394" y="697"/>
                </a:cubicBezTo>
                <a:close/>
              </a:path>
            </a:pathLst>
          </a:custGeom>
          <a:solidFill>
            <a:srgbClr val="2563EB"/>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92" name="图片 591"/>
          <p:cNvPicPr/>
          <p:nvPr/>
        </p:nvPicPr>
        <p:blipFill>
          <a:blip r:embed="rId8"/>
          <a:stretch/>
        </p:blipFill>
        <p:spPr>
          <a:xfrm>
            <a:off x="8223120" y="2139480"/>
            <a:ext cx="174960" cy="200160"/>
          </a:xfrm>
          <a:prstGeom prst="rect">
            <a:avLst/>
          </a:prstGeom>
          <a:noFill/>
          <a:ln w="0">
            <a:noFill/>
          </a:ln>
        </p:spPr>
      </p:pic>
      <p:sp>
        <p:nvSpPr>
          <p:cNvPr id="593" name="任意多边形 592"/>
          <p:cNvSpPr/>
          <p:nvPr/>
        </p:nvSpPr>
        <p:spPr>
          <a:xfrm>
            <a:off x="1621080" y="1738080"/>
            <a:ext cx="1755360" cy="25200"/>
          </a:xfrm>
          <a:custGeom>
            <a:avLst/>
            <a:gdLst/>
            <a:ahLst/>
            <a:cxnLst/>
            <a:rect l="0" t="0" r="r" b="b"/>
            <a:pathLst>
              <a:path w="4876" h="70">
                <a:moveTo>
                  <a:pt x="0" y="0"/>
                </a:moveTo>
                <a:lnTo>
                  <a:pt x="4876" y="0"/>
                </a:lnTo>
                <a:lnTo>
                  <a:pt x="4876" y="70"/>
                </a:lnTo>
                <a:lnTo>
                  <a:pt x="0" y="70"/>
                </a:lnTo>
                <a:lnTo>
                  <a:pt x="0" y="0"/>
                </a:lnTo>
                <a:close/>
              </a:path>
            </a:pathLst>
          </a:custGeom>
          <a:solidFill>
            <a:srgbClr val="FF8C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94" name="任意多边形 593"/>
          <p:cNvSpPr/>
          <p:nvPr/>
        </p:nvSpPr>
        <p:spPr>
          <a:xfrm>
            <a:off x="1621080" y="2490120"/>
            <a:ext cx="1755360" cy="25560"/>
          </a:xfrm>
          <a:custGeom>
            <a:avLst/>
            <a:gdLst/>
            <a:ahLst/>
            <a:cxnLst/>
            <a:rect l="0" t="0" r="r" b="b"/>
            <a:pathLst>
              <a:path w="4876" h="71">
                <a:moveTo>
                  <a:pt x="0" y="0"/>
                </a:moveTo>
                <a:lnTo>
                  <a:pt x="4876" y="0"/>
                </a:lnTo>
                <a:lnTo>
                  <a:pt x="4876" y="71"/>
                </a:lnTo>
                <a:lnTo>
                  <a:pt x="0" y="71"/>
                </a:lnTo>
                <a:lnTo>
                  <a:pt x="0" y="0"/>
                </a:lnTo>
                <a:close/>
              </a:path>
            </a:pathLst>
          </a:custGeom>
          <a:solidFill>
            <a:srgbClr val="FF8C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95" name="任意多边形 594"/>
          <p:cNvSpPr/>
          <p:nvPr/>
        </p:nvSpPr>
        <p:spPr>
          <a:xfrm>
            <a:off x="3292200" y="1988640"/>
            <a:ext cx="1755360" cy="25560"/>
          </a:xfrm>
          <a:custGeom>
            <a:avLst/>
            <a:gdLst/>
            <a:ahLst/>
            <a:cxnLst/>
            <a:rect l="0" t="0" r="r" b="b"/>
            <a:pathLst>
              <a:path w="4876" h="71">
                <a:moveTo>
                  <a:pt x="0" y="0"/>
                </a:moveTo>
                <a:lnTo>
                  <a:pt x="4876" y="0"/>
                </a:lnTo>
                <a:lnTo>
                  <a:pt x="4876" y="71"/>
                </a:lnTo>
                <a:lnTo>
                  <a:pt x="0" y="71"/>
                </a:lnTo>
                <a:lnTo>
                  <a:pt x="0" y="0"/>
                </a:lnTo>
                <a:close/>
              </a:path>
            </a:pathLst>
          </a:custGeom>
          <a:solidFill>
            <a:srgbClr val="FF8C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96" name="任意多边形 595"/>
          <p:cNvSpPr/>
          <p:nvPr/>
        </p:nvSpPr>
        <p:spPr>
          <a:xfrm>
            <a:off x="3292200" y="1988640"/>
            <a:ext cx="1755360" cy="25560"/>
          </a:xfrm>
          <a:custGeom>
            <a:avLst/>
            <a:gdLst/>
            <a:ahLst/>
            <a:cxnLst/>
            <a:rect l="0" t="0" r="r" b="b"/>
            <a:pathLst>
              <a:path w="4876" h="71">
                <a:moveTo>
                  <a:pt x="0" y="0"/>
                </a:moveTo>
                <a:lnTo>
                  <a:pt x="4876" y="0"/>
                </a:lnTo>
                <a:lnTo>
                  <a:pt x="4876" y="71"/>
                </a:lnTo>
                <a:lnTo>
                  <a:pt x="0" y="71"/>
                </a:lnTo>
                <a:lnTo>
                  <a:pt x="0" y="0"/>
                </a:lnTo>
                <a:close/>
              </a:path>
            </a:pathLst>
          </a:custGeom>
          <a:solidFill>
            <a:srgbClr val="FF8C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97" name="任意多边形 596"/>
          <p:cNvSpPr/>
          <p:nvPr/>
        </p:nvSpPr>
        <p:spPr>
          <a:xfrm>
            <a:off x="4963680" y="1738080"/>
            <a:ext cx="1755360" cy="25200"/>
          </a:xfrm>
          <a:custGeom>
            <a:avLst/>
            <a:gdLst/>
            <a:ahLst/>
            <a:cxnLst/>
            <a:rect l="0" t="0" r="r" b="b"/>
            <a:pathLst>
              <a:path w="4876" h="70">
                <a:moveTo>
                  <a:pt x="0" y="0"/>
                </a:moveTo>
                <a:lnTo>
                  <a:pt x="4876" y="0"/>
                </a:lnTo>
                <a:lnTo>
                  <a:pt x="4876" y="70"/>
                </a:lnTo>
                <a:lnTo>
                  <a:pt x="0" y="70"/>
                </a:lnTo>
                <a:lnTo>
                  <a:pt x="0" y="0"/>
                </a:lnTo>
                <a:close/>
              </a:path>
            </a:pathLst>
          </a:custGeom>
          <a:solidFill>
            <a:srgbClr val="FF8C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98" name="任意多边形 597"/>
          <p:cNvSpPr/>
          <p:nvPr/>
        </p:nvSpPr>
        <p:spPr>
          <a:xfrm>
            <a:off x="4963680" y="2490120"/>
            <a:ext cx="1755360" cy="25560"/>
          </a:xfrm>
          <a:custGeom>
            <a:avLst/>
            <a:gdLst/>
            <a:ahLst/>
            <a:cxnLst/>
            <a:rect l="0" t="0" r="r" b="b"/>
            <a:pathLst>
              <a:path w="4876" h="71">
                <a:moveTo>
                  <a:pt x="0" y="0"/>
                </a:moveTo>
                <a:lnTo>
                  <a:pt x="4876" y="0"/>
                </a:lnTo>
                <a:lnTo>
                  <a:pt x="4876" y="71"/>
                </a:lnTo>
                <a:lnTo>
                  <a:pt x="0" y="71"/>
                </a:lnTo>
                <a:lnTo>
                  <a:pt x="0" y="0"/>
                </a:lnTo>
                <a:close/>
              </a:path>
            </a:pathLst>
          </a:custGeom>
          <a:solidFill>
            <a:srgbClr val="FF8C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99" name="任意多边形 598"/>
          <p:cNvSpPr/>
          <p:nvPr/>
        </p:nvSpPr>
        <p:spPr>
          <a:xfrm>
            <a:off x="6635160" y="1988640"/>
            <a:ext cx="1755000" cy="25560"/>
          </a:xfrm>
          <a:custGeom>
            <a:avLst/>
            <a:gdLst/>
            <a:ahLst/>
            <a:cxnLst/>
            <a:rect l="0" t="0" r="r" b="b"/>
            <a:pathLst>
              <a:path w="4875" h="71">
                <a:moveTo>
                  <a:pt x="0" y="0"/>
                </a:moveTo>
                <a:lnTo>
                  <a:pt x="4875" y="0"/>
                </a:lnTo>
                <a:lnTo>
                  <a:pt x="4875" y="71"/>
                </a:lnTo>
                <a:lnTo>
                  <a:pt x="0" y="71"/>
                </a:lnTo>
                <a:lnTo>
                  <a:pt x="0" y="0"/>
                </a:lnTo>
                <a:close/>
              </a:path>
            </a:pathLst>
          </a:custGeom>
          <a:solidFill>
            <a:srgbClr val="FF8C0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00" name="文本框 599"/>
          <p:cNvSpPr txBox="1"/>
          <p:nvPr/>
        </p:nvSpPr>
        <p:spPr>
          <a:xfrm>
            <a:off x="3036600" y="4659120"/>
            <a:ext cx="4816440" cy="151200"/>
          </a:xfrm>
          <a:prstGeom prst="rect">
            <a:avLst/>
          </a:prstGeom>
          <a:noFill/>
          <a:ln w="0">
            <a:noFill/>
          </a:ln>
        </p:spPr>
        <p:txBody>
          <a:bodyPr wrap="none" lIns="0" tIns="0" rIns="0" bIns="0" anchor="t">
            <a:spAutoFit/>
          </a:bodyPr>
          <a:lstStyle/>
          <a:p>
            <a:r>
              <a:rPr lang="zh-CN" sz="950" b="0" u="none" strike="noStrike">
                <a:solidFill>
                  <a:srgbClr val="93C5FD"/>
                </a:solidFill>
                <a:effectLst/>
                <a:uFillTx/>
                <a:latin typeface="WenQuanYiZenHei"/>
                <a:ea typeface="WenQuanYiZenHei"/>
              </a:rPr>
              <a:t>通过优化上下文管理和任务分解策略，生成模型能在复杂任务中展现更高的连贯性和响应性</a:t>
            </a:r>
            <a:endParaRPr lang="en-US" sz="950" b="0" u="none" strike="noStrike">
              <a:solidFill>
                <a:srgbClr val="000000"/>
              </a:solidFill>
              <a:effectLst/>
              <a:uFillTx/>
              <a:latin typeface="Times New Roman"/>
            </a:endParaRPr>
          </a:p>
        </p:txBody>
      </p:sp>
      <p:sp>
        <p:nvSpPr>
          <p:cNvPr id="601" name="文本框 600"/>
          <p:cNvSpPr txBox="1"/>
          <p:nvPr/>
        </p:nvSpPr>
        <p:spPr>
          <a:xfrm>
            <a:off x="1370520" y="124956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用户输入</a:t>
            </a:r>
            <a:endParaRPr lang="en-US" sz="920" b="0" u="none" strike="noStrike">
              <a:solidFill>
                <a:srgbClr val="000000"/>
              </a:solidFill>
              <a:effectLst/>
              <a:uFillTx/>
              <a:latin typeface="Times New Roman"/>
            </a:endParaRPr>
          </a:p>
        </p:txBody>
      </p:sp>
      <p:sp>
        <p:nvSpPr>
          <p:cNvPr id="602" name="文本框 601"/>
          <p:cNvSpPr txBox="1"/>
          <p:nvPr/>
        </p:nvSpPr>
        <p:spPr>
          <a:xfrm>
            <a:off x="3042000" y="1667160"/>
            <a:ext cx="5875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上下文处理</a:t>
            </a:r>
            <a:endParaRPr lang="en-US" sz="920" b="0" u="none" strike="noStrike">
              <a:solidFill>
                <a:srgbClr val="000000"/>
              </a:solidFill>
              <a:effectLst/>
              <a:uFillTx/>
              <a:latin typeface="Times New Roman"/>
            </a:endParaRPr>
          </a:p>
        </p:txBody>
      </p:sp>
      <p:sp>
        <p:nvSpPr>
          <p:cNvPr id="603" name="文本框 602"/>
          <p:cNvSpPr txBox="1"/>
          <p:nvPr/>
        </p:nvSpPr>
        <p:spPr>
          <a:xfrm>
            <a:off x="4713120" y="124956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任务分解</a:t>
            </a:r>
            <a:endParaRPr lang="en-US" sz="920" b="0" u="none" strike="noStrike">
              <a:solidFill>
                <a:srgbClr val="000000"/>
              </a:solidFill>
              <a:effectLst/>
              <a:uFillTx/>
              <a:latin typeface="Times New Roman"/>
            </a:endParaRPr>
          </a:p>
        </p:txBody>
      </p:sp>
      <p:sp>
        <p:nvSpPr>
          <p:cNvPr id="604" name="文本框 603"/>
          <p:cNvSpPr txBox="1"/>
          <p:nvPr/>
        </p:nvSpPr>
        <p:spPr>
          <a:xfrm>
            <a:off x="6384600" y="166716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结果整合</a:t>
            </a:r>
            <a:endParaRPr lang="en-US" sz="920" b="0" u="none" strike="noStrike">
              <a:solidFill>
                <a:srgbClr val="000000"/>
              </a:solidFill>
              <a:effectLst/>
              <a:uFillTx/>
              <a:latin typeface="Times New Roman"/>
            </a:endParaRPr>
          </a:p>
        </p:txBody>
      </p:sp>
      <p:sp>
        <p:nvSpPr>
          <p:cNvPr id="605" name="文本框 604"/>
          <p:cNvSpPr txBox="1"/>
          <p:nvPr/>
        </p:nvSpPr>
        <p:spPr>
          <a:xfrm>
            <a:off x="8055720" y="175104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最终响应</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6" name="图片 605"/>
          <p:cNvPicPr/>
          <p:nvPr/>
        </p:nvPicPr>
        <p:blipFill>
          <a:blip r:embed="rId2"/>
          <a:stretch/>
        </p:blipFill>
        <p:spPr>
          <a:xfrm>
            <a:off x="0" y="0"/>
            <a:ext cx="10294200" cy="6192360"/>
          </a:xfrm>
          <a:prstGeom prst="rect">
            <a:avLst/>
          </a:prstGeom>
          <a:noFill/>
          <a:ln w="0">
            <a:noFill/>
          </a:ln>
        </p:spPr>
      </p:pic>
      <p:sp>
        <p:nvSpPr>
          <p:cNvPr id="607" name="任意多边形 606"/>
          <p:cNvSpPr/>
          <p:nvPr/>
        </p:nvSpPr>
        <p:spPr>
          <a:xfrm>
            <a:off x="514440" y="578880"/>
            <a:ext cx="772560" cy="32400"/>
          </a:xfrm>
          <a:custGeom>
            <a:avLst/>
            <a:gdLst/>
            <a:ahLst/>
            <a:cxnLst/>
            <a:rect l="0" t="0" r="r" b="b"/>
            <a:pathLst>
              <a:path w="2146" h="90">
                <a:moveTo>
                  <a:pt x="0" y="0"/>
                </a:moveTo>
                <a:lnTo>
                  <a:pt x="2146" y="0"/>
                </a:lnTo>
                <a:lnTo>
                  <a:pt x="2146" y="90"/>
                </a:lnTo>
                <a:lnTo>
                  <a:pt x="0" y="90"/>
                </a:lnTo>
                <a:lnTo>
                  <a:pt x="0" y="0"/>
                </a:ln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08" name="文本框 607"/>
          <p:cNvSpPr txBox="1"/>
          <p:nvPr/>
        </p:nvSpPr>
        <p:spPr>
          <a:xfrm>
            <a:off x="514800" y="171720"/>
            <a:ext cx="2027520" cy="364680"/>
          </a:xfrm>
          <a:prstGeom prst="rect">
            <a:avLst/>
          </a:prstGeom>
          <a:noFill/>
          <a:ln w="0">
            <a:noFill/>
          </a:ln>
        </p:spPr>
        <p:txBody>
          <a:bodyPr wrap="none" lIns="0" tIns="0" rIns="0" bIns="0" anchor="t">
            <a:spAutoFit/>
          </a:bodyPr>
          <a:lstStyle/>
          <a:p>
            <a:r>
              <a:rPr lang="zh-CN" sz="2280" b="0" u="none" strike="noStrike">
                <a:solidFill>
                  <a:srgbClr val="FFFFFF"/>
                </a:solidFill>
                <a:effectLst/>
                <a:uFillTx/>
                <a:latin typeface="WenQuanYiZenHei"/>
                <a:ea typeface="WenQuanYiZenHei"/>
              </a:rPr>
              <a:t>多轮交互的构建</a:t>
            </a:r>
            <a:endParaRPr lang="en-US" sz="2280" b="0" u="none" strike="noStrike">
              <a:solidFill>
                <a:srgbClr val="000000"/>
              </a:solidFill>
              <a:effectLst/>
              <a:uFillTx/>
              <a:latin typeface="Times New Roman"/>
            </a:endParaRPr>
          </a:p>
        </p:txBody>
      </p:sp>
      <p:sp>
        <p:nvSpPr>
          <p:cNvPr id="609" name="文本框 608"/>
          <p:cNvSpPr txBox="1"/>
          <p:nvPr/>
        </p:nvSpPr>
        <p:spPr>
          <a:xfrm>
            <a:off x="514800" y="5883840"/>
            <a:ext cx="130320" cy="163440"/>
          </a:xfrm>
          <a:prstGeom prst="rect">
            <a:avLst/>
          </a:prstGeom>
          <a:noFill/>
          <a:ln w="0">
            <a:noFill/>
          </a:ln>
        </p:spPr>
        <p:txBody>
          <a:bodyPr wrap="none" lIns="0" tIns="0" rIns="0" bIns="0" anchor="t">
            <a:spAutoFit/>
          </a:bodyPr>
          <a:lstStyle/>
          <a:p>
            <a:r>
              <a:rPr lang="zh-CN" sz="1010" b="0" u="none" strike="noStrike">
                <a:solidFill>
                  <a:srgbClr val="FF6900"/>
                </a:solidFill>
                <a:effectLst/>
                <a:uFillTx/>
                <a:latin typeface="WenQuanYiZenHei"/>
                <a:ea typeface="WenQuanYiZenHei"/>
              </a:rPr>
              <a:t>第</a:t>
            </a:r>
            <a:endParaRPr lang="en-US" sz="1010" b="0" u="none" strike="noStrike">
              <a:solidFill>
                <a:srgbClr val="000000"/>
              </a:solidFill>
              <a:effectLst/>
              <a:uFillTx/>
              <a:latin typeface="Times New Roman"/>
            </a:endParaRPr>
          </a:p>
        </p:txBody>
      </p:sp>
      <p:sp>
        <p:nvSpPr>
          <p:cNvPr id="610" name="文本框 609"/>
          <p:cNvSpPr txBox="1"/>
          <p:nvPr/>
        </p:nvSpPr>
        <p:spPr>
          <a:xfrm>
            <a:off x="643320" y="5888520"/>
            <a:ext cx="128160" cy="151200"/>
          </a:xfrm>
          <a:prstGeom prst="rect">
            <a:avLst/>
          </a:prstGeom>
          <a:noFill/>
          <a:ln w="0">
            <a:noFill/>
          </a:ln>
        </p:spPr>
        <p:txBody>
          <a:bodyPr wrap="none" lIns="0" tIns="0" rIns="0" bIns="0" anchor="t">
            <a:spAutoFit/>
          </a:bodyPr>
          <a:lstStyle/>
          <a:p>
            <a:r>
              <a:rPr lang="en-US" sz="1010" b="1" u="none" strike="noStrike">
                <a:solidFill>
                  <a:srgbClr val="FF6900"/>
                </a:solidFill>
                <a:effectLst/>
                <a:uFillTx/>
                <a:latin typeface="DejaVuSans"/>
                <a:ea typeface="DejaVuSans"/>
              </a:rPr>
              <a:t>6</a:t>
            </a:r>
            <a:endParaRPr lang="en-US" sz="1010" b="0" u="none" strike="noStrike">
              <a:solidFill>
                <a:srgbClr val="000000"/>
              </a:solidFill>
              <a:effectLst/>
              <a:uFillTx/>
              <a:latin typeface="Times New Roman"/>
            </a:endParaRPr>
          </a:p>
        </p:txBody>
      </p:sp>
      <p:sp>
        <p:nvSpPr>
          <p:cNvPr id="611" name="文本框 610"/>
          <p:cNvSpPr txBox="1"/>
          <p:nvPr/>
        </p:nvSpPr>
        <p:spPr>
          <a:xfrm>
            <a:off x="732960" y="5883840"/>
            <a:ext cx="130320" cy="163440"/>
          </a:xfrm>
          <a:prstGeom prst="rect">
            <a:avLst/>
          </a:prstGeom>
          <a:noFill/>
          <a:ln w="0">
            <a:noFill/>
          </a:ln>
        </p:spPr>
        <p:txBody>
          <a:bodyPr wrap="none" lIns="0" tIns="0" rIns="0" bIns="0" anchor="t">
            <a:spAutoFit/>
          </a:bodyPr>
          <a:lstStyle/>
          <a:p>
            <a:r>
              <a:rPr lang="zh-CN" sz="1010" b="0" u="none" strike="noStrike">
                <a:solidFill>
                  <a:srgbClr val="FF6900"/>
                </a:solidFill>
                <a:effectLst/>
                <a:uFillTx/>
                <a:latin typeface="WenQuanYiZenHei"/>
                <a:ea typeface="WenQuanYiZenHei"/>
              </a:rPr>
              <a:t>章</a:t>
            </a:r>
            <a:endParaRPr lang="en-US" sz="1010" b="0" u="none" strike="noStrike">
              <a:solidFill>
                <a:srgbClr val="000000"/>
              </a:solidFill>
              <a:effectLst/>
              <a:uFillTx/>
              <a:latin typeface="Times New Roman"/>
            </a:endParaRPr>
          </a:p>
        </p:txBody>
      </p:sp>
      <p:sp>
        <p:nvSpPr>
          <p:cNvPr id="612" name="文本框 611"/>
          <p:cNvSpPr txBox="1"/>
          <p:nvPr/>
        </p:nvSpPr>
        <p:spPr>
          <a:xfrm>
            <a:off x="861840" y="5888520"/>
            <a:ext cx="128160" cy="151200"/>
          </a:xfrm>
          <a:prstGeom prst="rect">
            <a:avLst/>
          </a:prstGeom>
          <a:noFill/>
          <a:ln w="0">
            <a:noFill/>
          </a:ln>
        </p:spPr>
        <p:txBody>
          <a:bodyPr wrap="none" lIns="0" tIns="0" rIns="0" bIns="0" anchor="t">
            <a:spAutoFit/>
          </a:bodyPr>
          <a:lstStyle/>
          <a:p>
            <a:r>
              <a:rPr lang="en-US" sz="1010" b="0" u="none" strike="noStrike">
                <a:solidFill>
                  <a:srgbClr val="93C5FD"/>
                </a:solidFill>
                <a:effectLst/>
                <a:uFillTx/>
                <a:latin typeface="DejaVuSans"/>
                <a:ea typeface="DejaVuSans"/>
              </a:rPr>
              <a:t> </a:t>
            </a:r>
            <a:endParaRPr lang="en-US" sz="1010" b="0" u="none" strike="noStrike">
              <a:solidFill>
                <a:srgbClr val="000000"/>
              </a:solidFill>
              <a:effectLst/>
              <a:uFillTx/>
              <a:latin typeface="Times New Roman"/>
            </a:endParaRPr>
          </a:p>
        </p:txBody>
      </p:sp>
      <p:sp>
        <p:nvSpPr>
          <p:cNvPr id="613" name="任意多边形 612"/>
          <p:cNvSpPr/>
          <p:nvPr/>
        </p:nvSpPr>
        <p:spPr>
          <a:xfrm>
            <a:off x="9329040" y="5870880"/>
            <a:ext cx="450720" cy="193320"/>
          </a:xfrm>
          <a:custGeom>
            <a:avLst/>
            <a:gdLst/>
            <a:ahLst/>
            <a:cxnLst/>
            <a:rect l="0" t="0" r="r" b="b"/>
            <a:pathLst>
              <a:path w="1252" h="537">
                <a:moveTo>
                  <a:pt x="0" y="269"/>
                </a:moveTo>
                <a:cubicBezTo>
                  <a:pt x="0" y="251"/>
                  <a:pt x="2" y="234"/>
                  <a:pt x="5" y="217"/>
                </a:cubicBezTo>
                <a:cubicBezTo>
                  <a:pt x="9" y="199"/>
                  <a:pt x="14" y="183"/>
                  <a:pt x="21" y="166"/>
                </a:cubicBezTo>
                <a:cubicBezTo>
                  <a:pt x="27" y="150"/>
                  <a:pt x="36" y="135"/>
                  <a:pt x="46" y="120"/>
                </a:cubicBezTo>
                <a:cubicBezTo>
                  <a:pt x="55" y="105"/>
                  <a:pt x="66" y="92"/>
                  <a:pt x="79" y="79"/>
                </a:cubicBezTo>
                <a:cubicBezTo>
                  <a:pt x="91" y="67"/>
                  <a:pt x="105" y="56"/>
                  <a:pt x="119" y="46"/>
                </a:cubicBezTo>
                <a:cubicBezTo>
                  <a:pt x="134" y="35"/>
                  <a:pt x="150" y="27"/>
                  <a:pt x="166" y="20"/>
                </a:cubicBezTo>
                <a:cubicBezTo>
                  <a:pt x="182" y="14"/>
                  <a:pt x="199" y="9"/>
                  <a:pt x="216" y="5"/>
                </a:cubicBezTo>
                <a:cubicBezTo>
                  <a:pt x="233" y="2"/>
                  <a:pt x="251" y="0"/>
                  <a:pt x="268" y="0"/>
                </a:cubicBezTo>
                <a:lnTo>
                  <a:pt x="984" y="0"/>
                </a:lnTo>
                <a:cubicBezTo>
                  <a:pt x="1002" y="0"/>
                  <a:pt x="1019" y="2"/>
                  <a:pt x="1037" y="5"/>
                </a:cubicBezTo>
                <a:cubicBezTo>
                  <a:pt x="1054" y="9"/>
                  <a:pt x="1071" y="14"/>
                  <a:pt x="1087" y="20"/>
                </a:cubicBezTo>
                <a:cubicBezTo>
                  <a:pt x="1103" y="27"/>
                  <a:pt x="1119" y="35"/>
                  <a:pt x="1133" y="46"/>
                </a:cubicBezTo>
                <a:cubicBezTo>
                  <a:pt x="1148" y="56"/>
                  <a:pt x="1161" y="67"/>
                  <a:pt x="1174" y="79"/>
                </a:cubicBezTo>
                <a:cubicBezTo>
                  <a:pt x="1186" y="92"/>
                  <a:pt x="1197" y="105"/>
                  <a:pt x="1207" y="120"/>
                </a:cubicBezTo>
                <a:cubicBezTo>
                  <a:pt x="1217" y="135"/>
                  <a:pt x="1225" y="150"/>
                  <a:pt x="1232" y="166"/>
                </a:cubicBezTo>
                <a:cubicBezTo>
                  <a:pt x="1239" y="183"/>
                  <a:pt x="1244" y="199"/>
                  <a:pt x="1247" y="217"/>
                </a:cubicBezTo>
                <a:cubicBezTo>
                  <a:pt x="1251" y="234"/>
                  <a:pt x="1252" y="251"/>
                  <a:pt x="1252" y="269"/>
                </a:cubicBezTo>
                <a:cubicBezTo>
                  <a:pt x="1252" y="287"/>
                  <a:pt x="1251" y="304"/>
                  <a:pt x="1247" y="321"/>
                </a:cubicBezTo>
                <a:cubicBezTo>
                  <a:pt x="1244" y="339"/>
                  <a:pt x="1239" y="355"/>
                  <a:pt x="1232" y="372"/>
                </a:cubicBezTo>
                <a:cubicBezTo>
                  <a:pt x="1225" y="388"/>
                  <a:pt x="1217" y="403"/>
                  <a:pt x="1207" y="418"/>
                </a:cubicBezTo>
                <a:cubicBezTo>
                  <a:pt x="1197" y="433"/>
                  <a:pt x="1186" y="446"/>
                  <a:pt x="1174" y="459"/>
                </a:cubicBezTo>
                <a:cubicBezTo>
                  <a:pt x="1161" y="471"/>
                  <a:pt x="1148" y="482"/>
                  <a:pt x="1133" y="492"/>
                </a:cubicBezTo>
                <a:cubicBezTo>
                  <a:pt x="1119" y="502"/>
                  <a:pt x="1103" y="510"/>
                  <a:pt x="1087" y="517"/>
                </a:cubicBezTo>
                <a:cubicBezTo>
                  <a:pt x="1071" y="523"/>
                  <a:pt x="1054" y="529"/>
                  <a:pt x="1037" y="532"/>
                </a:cubicBezTo>
                <a:cubicBezTo>
                  <a:pt x="1019" y="535"/>
                  <a:pt x="1002" y="537"/>
                  <a:pt x="984" y="537"/>
                </a:cubicBezTo>
                <a:lnTo>
                  <a:pt x="268" y="537"/>
                </a:lnTo>
                <a:cubicBezTo>
                  <a:pt x="251" y="537"/>
                  <a:pt x="233" y="535"/>
                  <a:pt x="216" y="532"/>
                </a:cubicBezTo>
                <a:cubicBezTo>
                  <a:pt x="199" y="529"/>
                  <a:pt x="182" y="523"/>
                  <a:pt x="166" y="517"/>
                </a:cubicBezTo>
                <a:cubicBezTo>
                  <a:pt x="150" y="510"/>
                  <a:pt x="134" y="502"/>
                  <a:pt x="119" y="492"/>
                </a:cubicBezTo>
                <a:cubicBezTo>
                  <a:pt x="105" y="482"/>
                  <a:pt x="91" y="471"/>
                  <a:pt x="79" y="459"/>
                </a:cubicBezTo>
                <a:cubicBezTo>
                  <a:pt x="66" y="446"/>
                  <a:pt x="55" y="433"/>
                  <a:pt x="46" y="418"/>
                </a:cubicBezTo>
                <a:cubicBezTo>
                  <a:pt x="36" y="403"/>
                  <a:pt x="27" y="388"/>
                  <a:pt x="21" y="372"/>
                </a:cubicBezTo>
                <a:cubicBezTo>
                  <a:pt x="14" y="355"/>
                  <a:pt x="9" y="339"/>
                  <a:pt x="5" y="321"/>
                </a:cubicBezTo>
                <a:cubicBezTo>
                  <a:pt x="2" y="304"/>
                  <a:pt x="0" y="287"/>
                  <a:pt x="0" y="269"/>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14" name="文本框 613"/>
          <p:cNvSpPr txBox="1"/>
          <p:nvPr/>
        </p:nvSpPr>
        <p:spPr>
          <a:xfrm>
            <a:off x="902520" y="5883840"/>
            <a:ext cx="1555200" cy="163440"/>
          </a:xfrm>
          <a:prstGeom prst="rect">
            <a:avLst/>
          </a:prstGeom>
          <a:noFill/>
          <a:ln w="0">
            <a:noFill/>
          </a:ln>
        </p:spPr>
        <p:txBody>
          <a:bodyPr wrap="none" lIns="0" tIns="0" rIns="0" bIns="0" anchor="t">
            <a:spAutoFit/>
          </a:bodyPr>
          <a:lstStyle/>
          <a:p>
            <a:r>
              <a:rPr lang="zh-CN" sz="1010" b="0" u="none" strike="noStrike">
                <a:solidFill>
                  <a:srgbClr val="93C5FD"/>
                </a:solidFill>
                <a:effectLst/>
                <a:uFillTx/>
                <a:latin typeface="WenQuanYiZenHei"/>
                <a:ea typeface="WenQuanYiZenHei"/>
              </a:rPr>
              <a:t>文本检索增强与上下文构建</a:t>
            </a:r>
            <a:endParaRPr lang="en-US" sz="1010" b="0" u="none" strike="noStrike">
              <a:solidFill>
                <a:srgbClr val="000000"/>
              </a:solidFill>
              <a:effectLst/>
              <a:uFillTx/>
              <a:latin typeface="Times New Roman"/>
            </a:endParaRPr>
          </a:p>
        </p:txBody>
      </p:sp>
      <p:pic>
        <p:nvPicPr>
          <p:cNvPr id="615" name="图片 614"/>
          <p:cNvPicPr/>
          <p:nvPr/>
        </p:nvPicPr>
        <p:blipFill>
          <a:blip r:embed="rId3"/>
          <a:stretch/>
        </p:blipFill>
        <p:spPr>
          <a:xfrm>
            <a:off x="8283960" y="-804240"/>
            <a:ext cx="2412360" cy="2412360"/>
          </a:xfrm>
          <a:prstGeom prst="rect">
            <a:avLst/>
          </a:prstGeom>
          <a:noFill/>
          <a:ln w="0">
            <a:noFill/>
          </a:ln>
        </p:spPr>
      </p:pic>
      <p:pic>
        <p:nvPicPr>
          <p:cNvPr id="616" name="图片 615"/>
          <p:cNvPicPr/>
          <p:nvPr/>
        </p:nvPicPr>
        <p:blipFill>
          <a:blip r:embed="rId4"/>
          <a:stretch/>
        </p:blipFill>
        <p:spPr>
          <a:xfrm>
            <a:off x="804240" y="4986360"/>
            <a:ext cx="1608120" cy="1608120"/>
          </a:xfrm>
          <a:prstGeom prst="rect">
            <a:avLst/>
          </a:prstGeom>
          <a:noFill/>
          <a:ln w="0">
            <a:noFill/>
          </a:ln>
        </p:spPr>
      </p:pic>
      <p:sp>
        <p:nvSpPr>
          <p:cNvPr id="617" name="任意多边形 616"/>
          <p:cNvSpPr/>
          <p:nvPr/>
        </p:nvSpPr>
        <p:spPr>
          <a:xfrm>
            <a:off x="514440" y="1447560"/>
            <a:ext cx="4375440" cy="3394080"/>
          </a:xfrm>
          <a:custGeom>
            <a:avLst/>
            <a:gdLst/>
            <a:ahLst/>
            <a:cxnLst/>
            <a:rect l="0" t="0" r="r" b="b"/>
            <a:pathLst>
              <a:path w="12154" h="9428">
                <a:moveTo>
                  <a:pt x="14" y="110"/>
                </a:moveTo>
                <a:cubicBezTo>
                  <a:pt x="23" y="88"/>
                  <a:pt x="36" y="69"/>
                  <a:pt x="53" y="52"/>
                </a:cubicBezTo>
                <a:cubicBezTo>
                  <a:pt x="69" y="35"/>
                  <a:pt x="89" y="22"/>
                  <a:pt x="111" y="13"/>
                </a:cubicBezTo>
                <a:cubicBezTo>
                  <a:pt x="133" y="4"/>
                  <a:pt x="155" y="0"/>
                  <a:pt x="179" y="0"/>
                </a:cubicBezTo>
                <a:lnTo>
                  <a:pt x="11976" y="0"/>
                </a:lnTo>
                <a:cubicBezTo>
                  <a:pt x="11999" y="0"/>
                  <a:pt x="12022" y="4"/>
                  <a:pt x="12044" y="13"/>
                </a:cubicBezTo>
                <a:cubicBezTo>
                  <a:pt x="12066" y="22"/>
                  <a:pt x="12085" y="35"/>
                  <a:pt x="12102" y="52"/>
                </a:cubicBezTo>
                <a:cubicBezTo>
                  <a:pt x="12119" y="69"/>
                  <a:pt x="12132" y="88"/>
                  <a:pt x="12141" y="110"/>
                </a:cubicBezTo>
                <a:cubicBezTo>
                  <a:pt x="12150" y="132"/>
                  <a:pt x="12154" y="155"/>
                  <a:pt x="12154" y="178"/>
                </a:cubicBezTo>
                <a:lnTo>
                  <a:pt x="12154" y="9250"/>
                </a:lnTo>
                <a:cubicBezTo>
                  <a:pt x="12154" y="9273"/>
                  <a:pt x="12150" y="9296"/>
                  <a:pt x="12141" y="9318"/>
                </a:cubicBezTo>
                <a:cubicBezTo>
                  <a:pt x="12132" y="9340"/>
                  <a:pt x="12119" y="9359"/>
                  <a:pt x="12102" y="9376"/>
                </a:cubicBezTo>
                <a:cubicBezTo>
                  <a:pt x="12085" y="9393"/>
                  <a:pt x="12066" y="9406"/>
                  <a:pt x="12044" y="9415"/>
                </a:cubicBezTo>
                <a:cubicBezTo>
                  <a:pt x="12022" y="9424"/>
                  <a:pt x="11999" y="9428"/>
                  <a:pt x="11976" y="9428"/>
                </a:cubicBezTo>
                <a:lnTo>
                  <a:pt x="179" y="9428"/>
                </a:lnTo>
                <a:cubicBezTo>
                  <a:pt x="155" y="9428"/>
                  <a:pt x="133" y="9424"/>
                  <a:pt x="111" y="9415"/>
                </a:cubicBezTo>
                <a:cubicBezTo>
                  <a:pt x="89" y="9406"/>
                  <a:pt x="69" y="9393"/>
                  <a:pt x="53" y="9376"/>
                </a:cubicBezTo>
                <a:cubicBezTo>
                  <a:pt x="36" y="9359"/>
                  <a:pt x="23" y="9340"/>
                  <a:pt x="14" y="9318"/>
                </a:cubicBezTo>
                <a:cubicBezTo>
                  <a:pt x="5" y="9296"/>
                  <a:pt x="0" y="9273"/>
                  <a:pt x="0" y="9250"/>
                </a:cubicBezTo>
                <a:lnTo>
                  <a:pt x="0" y="178"/>
                </a:lnTo>
                <a:cubicBezTo>
                  <a:pt x="0" y="155"/>
                  <a:pt x="5" y="132"/>
                  <a:pt x="14" y="110"/>
                </a:cubicBezTo>
                <a:close/>
              </a:path>
            </a:pathLst>
          </a:custGeom>
          <a:solidFill>
            <a:srgbClr val="00336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18" name="任意多边形 617"/>
          <p:cNvSpPr/>
          <p:nvPr/>
        </p:nvSpPr>
        <p:spPr>
          <a:xfrm>
            <a:off x="505800" y="1438560"/>
            <a:ext cx="4393080" cy="3412080"/>
          </a:xfrm>
          <a:custGeom>
            <a:avLst/>
            <a:gdLst/>
            <a:ahLst/>
            <a:cxnLst/>
            <a:rect l="0" t="0" r="r" b="b"/>
            <a:pathLst>
              <a:path w="12203" h="9478">
                <a:moveTo>
                  <a:pt x="315" y="0"/>
                </a:moveTo>
                <a:lnTo>
                  <a:pt x="382" y="0"/>
                </a:lnTo>
                <a:lnTo>
                  <a:pt x="382" y="49"/>
                </a:lnTo>
                <a:lnTo>
                  <a:pt x="315" y="49"/>
                </a:lnTo>
                <a:lnTo>
                  <a:pt x="315" y="0"/>
                </a:lnTo>
                <a:moveTo>
                  <a:pt x="427" y="0"/>
                </a:moveTo>
                <a:lnTo>
                  <a:pt x="494" y="0"/>
                </a:lnTo>
                <a:lnTo>
                  <a:pt x="494" y="49"/>
                </a:lnTo>
                <a:lnTo>
                  <a:pt x="427" y="49"/>
                </a:lnTo>
                <a:lnTo>
                  <a:pt x="427" y="0"/>
                </a:lnTo>
                <a:moveTo>
                  <a:pt x="538" y="0"/>
                </a:moveTo>
                <a:lnTo>
                  <a:pt x="605" y="0"/>
                </a:lnTo>
                <a:lnTo>
                  <a:pt x="605" y="49"/>
                </a:lnTo>
                <a:lnTo>
                  <a:pt x="538" y="49"/>
                </a:lnTo>
                <a:lnTo>
                  <a:pt x="538" y="0"/>
                </a:lnTo>
                <a:moveTo>
                  <a:pt x="650" y="0"/>
                </a:moveTo>
                <a:lnTo>
                  <a:pt x="717" y="0"/>
                </a:lnTo>
                <a:lnTo>
                  <a:pt x="717" y="49"/>
                </a:lnTo>
                <a:lnTo>
                  <a:pt x="650" y="49"/>
                </a:lnTo>
                <a:lnTo>
                  <a:pt x="650" y="0"/>
                </a:lnTo>
                <a:moveTo>
                  <a:pt x="762" y="0"/>
                </a:moveTo>
                <a:lnTo>
                  <a:pt x="829" y="0"/>
                </a:lnTo>
                <a:lnTo>
                  <a:pt x="829" y="49"/>
                </a:lnTo>
                <a:lnTo>
                  <a:pt x="762" y="49"/>
                </a:lnTo>
                <a:lnTo>
                  <a:pt x="762" y="0"/>
                </a:lnTo>
                <a:moveTo>
                  <a:pt x="874" y="0"/>
                </a:moveTo>
                <a:lnTo>
                  <a:pt x="941" y="0"/>
                </a:lnTo>
                <a:lnTo>
                  <a:pt x="941" y="49"/>
                </a:lnTo>
                <a:lnTo>
                  <a:pt x="874" y="49"/>
                </a:lnTo>
                <a:lnTo>
                  <a:pt x="874" y="0"/>
                </a:lnTo>
                <a:moveTo>
                  <a:pt x="986" y="0"/>
                </a:moveTo>
                <a:lnTo>
                  <a:pt x="1053" y="0"/>
                </a:lnTo>
                <a:lnTo>
                  <a:pt x="1053" y="49"/>
                </a:lnTo>
                <a:lnTo>
                  <a:pt x="986" y="49"/>
                </a:lnTo>
                <a:lnTo>
                  <a:pt x="986" y="0"/>
                </a:lnTo>
                <a:moveTo>
                  <a:pt x="1098" y="0"/>
                </a:moveTo>
                <a:lnTo>
                  <a:pt x="1165" y="0"/>
                </a:lnTo>
                <a:lnTo>
                  <a:pt x="1165" y="49"/>
                </a:lnTo>
                <a:lnTo>
                  <a:pt x="1098" y="49"/>
                </a:lnTo>
                <a:lnTo>
                  <a:pt x="1098" y="0"/>
                </a:lnTo>
                <a:moveTo>
                  <a:pt x="1209" y="0"/>
                </a:moveTo>
                <a:lnTo>
                  <a:pt x="1276" y="0"/>
                </a:lnTo>
                <a:lnTo>
                  <a:pt x="1276" y="49"/>
                </a:lnTo>
                <a:lnTo>
                  <a:pt x="1209" y="49"/>
                </a:lnTo>
                <a:lnTo>
                  <a:pt x="1209" y="0"/>
                </a:lnTo>
                <a:moveTo>
                  <a:pt x="1321" y="0"/>
                </a:moveTo>
                <a:lnTo>
                  <a:pt x="1388" y="0"/>
                </a:lnTo>
                <a:lnTo>
                  <a:pt x="1388" y="49"/>
                </a:lnTo>
                <a:lnTo>
                  <a:pt x="1321" y="49"/>
                </a:lnTo>
                <a:lnTo>
                  <a:pt x="1321" y="0"/>
                </a:lnTo>
                <a:moveTo>
                  <a:pt x="1433" y="0"/>
                </a:moveTo>
                <a:lnTo>
                  <a:pt x="1500" y="0"/>
                </a:lnTo>
                <a:lnTo>
                  <a:pt x="1500" y="49"/>
                </a:lnTo>
                <a:lnTo>
                  <a:pt x="1433" y="49"/>
                </a:lnTo>
                <a:lnTo>
                  <a:pt x="1433" y="0"/>
                </a:lnTo>
                <a:moveTo>
                  <a:pt x="1545" y="0"/>
                </a:moveTo>
                <a:lnTo>
                  <a:pt x="1612" y="0"/>
                </a:lnTo>
                <a:lnTo>
                  <a:pt x="1612" y="49"/>
                </a:lnTo>
                <a:lnTo>
                  <a:pt x="1545" y="49"/>
                </a:lnTo>
                <a:lnTo>
                  <a:pt x="1545" y="0"/>
                </a:lnTo>
                <a:moveTo>
                  <a:pt x="1657" y="0"/>
                </a:moveTo>
                <a:lnTo>
                  <a:pt x="1724" y="0"/>
                </a:lnTo>
                <a:lnTo>
                  <a:pt x="1724" y="49"/>
                </a:lnTo>
                <a:lnTo>
                  <a:pt x="1657" y="49"/>
                </a:lnTo>
                <a:lnTo>
                  <a:pt x="1657" y="0"/>
                </a:lnTo>
                <a:moveTo>
                  <a:pt x="1768" y="0"/>
                </a:moveTo>
                <a:lnTo>
                  <a:pt x="1835" y="0"/>
                </a:lnTo>
                <a:lnTo>
                  <a:pt x="1835" y="49"/>
                </a:lnTo>
                <a:lnTo>
                  <a:pt x="1768" y="49"/>
                </a:lnTo>
                <a:lnTo>
                  <a:pt x="1768" y="0"/>
                </a:lnTo>
                <a:moveTo>
                  <a:pt x="1880" y="0"/>
                </a:moveTo>
                <a:lnTo>
                  <a:pt x="1947" y="0"/>
                </a:lnTo>
                <a:lnTo>
                  <a:pt x="1947" y="49"/>
                </a:lnTo>
                <a:lnTo>
                  <a:pt x="1880" y="49"/>
                </a:lnTo>
                <a:lnTo>
                  <a:pt x="1880" y="0"/>
                </a:lnTo>
                <a:moveTo>
                  <a:pt x="1992" y="0"/>
                </a:moveTo>
                <a:lnTo>
                  <a:pt x="2059" y="0"/>
                </a:lnTo>
                <a:lnTo>
                  <a:pt x="2059" y="49"/>
                </a:lnTo>
                <a:lnTo>
                  <a:pt x="1992" y="49"/>
                </a:lnTo>
                <a:lnTo>
                  <a:pt x="1992" y="0"/>
                </a:lnTo>
                <a:moveTo>
                  <a:pt x="2104" y="0"/>
                </a:moveTo>
                <a:lnTo>
                  <a:pt x="2171" y="0"/>
                </a:lnTo>
                <a:lnTo>
                  <a:pt x="2171" y="49"/>
                </a:lnTo>
                <a:lnTo>
                  <a:pt x="2104" y="49"/>
                </a:lnTo>
                <a:lnTo>
                  <a:pt x="2104" y="0"/>
                </a:lnTo>
                <a:moveTo>
                  <a:pt x="2216" y="0"/>
                </a:moveTo>
                <a:lnTo>
                  <a:pt x="2283" y="0"/>
                </a:lnTo>
                <a:lnTo>
                  <a:pt x="2283" y="49"/>
                </a:lnTo>
                <a:lnTo>
                  <a:pt x="2216" y="49"/>
                </a:lnTo>
                <a:lnTo>
                  <a:pt x="2216" y="0"/>
                </a:lnTo>
                <a:moveTo>
                  <a:pt x="2328" y="0"/>
                </a:moveTo>
                <a:lnTo>
                  <a:pt x="2395" y="0"/>
                </a:lnTo>
                <a:lnTo>
                  <a:pt x="2395" y="49"/>
                </a:lnTo>
                <a:lnTo>
                  <a:pt x="2328" y="49"/>
                </a:lnTo>
                <a:lnTo>
                  <a:pt x="2328" y="0"/>
                </a:lnTo>
                <a:moveTo>
                  <a:pt x="2439" y="0"/>
                </a:moveTo>
                <a:lnTo>
                  <a:pt x="2506" y="0"/>
                </a:lnTo>
                <a:lnTo>
                  <a:pt x="2506" y="49"/>
                </a:lnTo>
                <a:lnTo>
                  <a:pt x="2439" y="49"/>
                </a:lnTo>
                <a:lnTo>
                  <a:pt x="2439" y="0"/>
                </a:lnTo>
                <a:moveTo>
                  <a:pt x="2551" y="0"/>
                </a:moveTo>
                <a:lnTo>
                  <a:pt x="2618" y="0"/>
                </a:lnTo>
                <a:lnTo>
                  <a:pt x="2618" y="49"/>
                </a:lnTo>
                <a:lnTo>
                  <a:pt x="2551" y="49"/>
                </a:lnTo>
                <a:lnTo>
                  <a:pt x="2551" y="0"/>
                </a:lnTo>
                <a:moveTo>
                  <a:pt x="2663" y="0"/>
                </a:moveTo>
                <a:lnTo>
                  <a:pt x="2730" y="0"/>
                </a:lnTo>
                <a:lnTo>
                  <a:pt x="2730" y="49"/>
                </a:lnTo>
                <a:lnTo>
                  <a:pt x="2663" y="49"/>
                </a:lnTo>
                <a:lnTo>
                  <a:pt x="2663" y="0"/>
                </a:lnTo>
                <a:moveTo>
                  <a:pt x="2775" y="0"/>
                </a:moveTo>
                <a:lnTo>
                  <a:pt x="2842" y="0"/>
                </a:lnTo>
                <a:lnTo>
                  <a:pt x="2842" y="49"/>
                </a:lnTo>
                <a:lnTo>
                  <a:pt x="2775" y="49"/>
                </a:lnTo>
                <a:lnTo>
                  <a:pt x="2775" y="0"/>
                </a:lnTo>
                <a:moveTo>
                  <a:pt x="2887" y="0"/>
                </a:moveTo>
                <a:lnTo>
                  <a:pt x="2954" y="0"/>
                </a:lnTo>
                <a:lnTo>
                  <a:pt x="2954" y="49"/>
                </a:lnTo>
                <a:lnTo>
                  <a:pt x="2887" y="49"/>
                </a:lnTo>
                <a:lnTo>
                  <a:pt x="2887" y="0"/>
                </a:lnTo>
                <a:moveTo>
                  <a:pt x="2998" y="0"/>
                </a:moveTo>
                <a:lnTo>
                  <a:pt x="3065" y="0"/>
                </a:lnTo>
                <a:lnTo>
                  <a:pt x="3065" y="49"/>
                </a:lnTo>
                <a:lnTo>
                  <a:pt x="2998" y="49"/>
                </a:lnTo>
                <a:lnTo>
                  <a:pt x="2998" y="0"/>
                </a:lnTo>
                <a:moveTo>
                  <a:pt x="3110" y="0"/>
                </a:moveTo>
                <a:lnTo>
                  <a:pt x="3177" y="0"/>
                </a:lnTo>
                <a:lnTo>
                  <a:pt x="3177" y="49"/>
                </a:lnTo>
                <a:lnTo>
                  <a:pt x="3110" y="49"/>
                </a:lnTo>
                <a:lnTo>
                  <a:pt x="3110" y="0"/>
                </a:lnTo>
                <a:moveTo>
                  <a:pt x="3222" y="0"/>
                </a:moveTo>
                <a:lnTo>
                  <a:pt x="3289" y="0"/>
                </a:lnTo>
                <a:lnTo>
                  <a:pt x="3289" y="49"/>
                </a:lnTo>
                <a:lnTo>
                  <a:pt x="3222" y="49"/>
                </a:lnTo>
                <a:lnTo>
                  <a:pt x="3222" y="0"/>
                </a:lnTo>
                <a:moveTo>
                  <a:pt x="3334" y="0"/>
                </a:moveTo>
                <a:lnTo>
                  <a:pt x="3401" y="0"/>
                </a:lnTo>
                <a:lnTo>
                  <a:pt x="3401" y="49"/>
                </a:lnTo>
                <a:lnTo>
                  <a:pt x="3334" y="49"/>
                </a:lnTo>
                <a:lnTo>
                  <a:pt x="3334" y="0"/>
                </a:lnTo>
                <a:moveTo>
                  <a:pt x="3446" y="0"/>
                </a:moveTo>
                <a:lnTo>
                  <a:pt x="3513" y="0"/>
                </a:lnTo>
                <a:lnTo>
                  <a:pt x="3513" y="49"/>
                </a:lnTo>
                <a:lnTo>
                  <a:pt x="3446" y="49"/>
                </a:lnTo>
                <a:lnTo>
                  <a:pt x="3446" y="0"/>
                </a:lnTo>
                <a:moveTo>
                  <a:pt x="3558" y="0"/>
                </a:moveTo>
                <a:lnTo>
                  <a:pt x="3625" y="0"/>
                </a:lnTo>
                <a:lnTo>
                  <a:pt x="3625" y="49"/>
                </a:lnTo>
                <a:lnTo>
                  <a:pt x="3558" y="49"/>
                </a:lnTo>
                <a:lnTo>
                  <a:pt x="3558" y="0"/>
                </a:lnTo>
                <a:moveTo>
                  <a:pt x="3669" y="0"/>
                </a:moveTo>
                <a:lnTo>
                  <a:pt x="3736" y="0"/>
                </a:lnTo>
                <a:lnTo>
                  <a:pt x="3736" y="49"/>
                </a:lnTo>
                <a:lnTo>
                  <a:pt x="3669" y="49"/>
                </a:lnTo>
                <a:lnTo>
                  <a:pt x="3669" y="0"/>
                </a:lnTo>
                <a:moveTo>
                  <a:pt x="3781" y="0"/>
                </a:moveTo>
                <a:lnTo>
                  <a:pt x="3848" y="0"/>
                </a:lnTo>
                <a:lnTo>
                  <a:pt x="3848" y="49"/>
                </a:lnTo>
                <a:lnTo>
                  <a:pt x="3781" y="49"/>
                </a:lnTo>
                <a:lnTo>
                  <a:pt x="3781" y="0"/>
                </a:lnTo>
                <a:moveTo>
                  <a:pt x="3893" y="0"/>
                </a:moveTo>
                <a:lnTo>
                  <a:pt x="3960" y="0"/>
                </a:lnTo>
                <a:lnTo>
                  <a:pt x="3960" y="49"/>
                </a:lnTo>
                <a:lnTo>
                  <a:pt x="3893" y="49"/>
                </a:lnTo>
                <a:lnTo>
                  <a:pt x="3893" y="0"/>
                </a:lnTo>
                <a:moveTo>
                  <a:pt x="4005" y="0"/>
                </a:moveTo>
                <a:lnTo>
                  <a:pt x="4072" y="0"/>
                </a:lnTo>
                <a:lnTo>
                  <a:pt x="4072" y="49"/>
                </a:lnTo>
                <a:lnTo>
                  <a:pt x="4005" y="49"/>
                </a:lnTo>
                <a:lnTo>
                  <a:pt x="4005" y="0"/>
                </a:lnTo>
                <a:moveTo>
                  <a:pt x="4117" y="0"/>
                </a:moveTo>
                <a:lnTo>
                  <a:pt x="4184" y="0"/>
                </a:lnTo>
                <a:lnTo>
                  <a:pt x="4184" y="49"/>
                </a:lnTo>
                <a:lnTo>
                  <a:pt x="4117" y="49"/>
                </a:lnTo>
                <a:lnTo>
                  <a:pt x="4117" y="0"/>
                </a:lnTo>
                <a:moveTo>
                  <a:pt x="4228" y="0"/>
                </a:moveTo>
                <a:lnTo>
                  <a:pt x="4295" y="0"/>
                </a:lnTo>
                <a:lnTo>
                  <a:pt x="4295" y="49"/>
                </a:lnTo>
                <a:lnTo>
                  <a:pt x="4228" y="49"/>
                </a:lnTo>
                <a:lnTo>
                  <a:pt x="4228" y="0"/>
                </a:lnTo>
                <a:moveTo>
                  <a:pt x="4340" y="0"/>
                </a:moveTo>
                <a:lnTo>
                  <a:pt x="4407" y="0"/>
                </a:lnTo>
                <a:lnTo>
                  <a:pt x="4407" y="49"/>
                </a:lnTo>
                <a:lnTo>
                  <a:pt x="4340" y="49"/>
                </a:lnTo>
                <a:lnTo>
                  <a:pt x="4340" y="0"/>
                </a:lnTo>
                <a:moveTo>
                  <a:pt x="4452" y="0"/>
                </a:moveTo>
                <a:lnTo>
                  <a:pt x="4519" y="0"/>
                </a:lnTo>
                <a:lnTo>
                  <a:pt x="4519" y="49"/>
                </a:lnTo>
                <a:lnTo>
                  <a:pt x="4452" y="49"/>
                </a:lnTo>
                <a:lnTo>
                  <a:pt x="4452" y="0"/>
                </a:lnTo>
                <a:moveTo>
                  <a:pt x="4564" y="0"/>
                </a:moveTo>
                <a:lnTo>
                  <a:pt x="4631" y="0"/>
                </a:lnTo>
                <a:lnTo>
                  <a:pt x="4631" y="49"/>
                </a:lnTo>
                <a:lnTo>
                  <a:pt x="4564" y="49"/>
                </a:lnTo>
                <a:lnTo>
                  <a:pt x="4564" y="0"/>
                </a:lnTo>
                <a:moveTo>
                  <a:pt x="4676" y="0"/>
                </a:moveTo>
                <a:lnTo>
                  <a:pt x="4744" y="0"/>
                </a:lnTo>
                <a:lnTo>
                  <a:pt x="4744" y="49"/>
                </a:lnTo>
                <a:lnTo>
                  <a:pt x="4676" y="49"/>
                </a:lnTo>
                <a:lnTo>
                  <a:pt x="4676" y="0"/>
                </a:lnTo>
                <a:moveTo>
                  <a:pt x="4789" y="0"/>
                </a:moveTo>
                <a:lnTo>
                  <a:pt x="4856" y="0"/>
                </a:lnTo>
                <a:lnTo>
                  <a:pt x="4856" y="49"/>
                </a:lnTo>
                <a:lnTo>
                  <a:pt x="4789" y="49"/>
                </a:lnTo>
                <a:lnTo>
                  <a:pt x="4789" y="0"/>
                </a:lnTo>
                <a:moveTo>
                  <a:pt x="4900" y="0"/>
                </a:moveTo>
                <a:lnTo>
                  <a:pt x="4967" y="0"/>
                </a:lnTo>
                <a:lnTo>
                  <a:pt x="4967" y="49"/>
                </a:lnTo>
                <a:lnTo>
                  <a:pt x="4900" y="49"/>
                </a:lnTo>
                <a:lnTo>
                  <a:pt x="4900" y="0"/>
                </a:lnTo>
                <a:moveTo>
                  <a:pt x="5012" y="0"/>
                </a:moveTo>
                <a:lnTo>
                  <a:pt x="5079" y="0"/>
                </a:lnTo>
                <a:lnTo>
                  <a:pt x="5079" y="49"/>
                </a:lnTo>
                <a:lnTo>
                  <a:pt x="5012" y="49"/>
                </a:lnTo>
                <a:lnTo>
                  <a:pt x="5012" y="0"/>
                </a:lnTo>
                <a:moveTo>
                  <a:pt x="5124" y="0"/>
                </a:moveTo>
                <a:lnTo>
                  <a:pt x="5191" y="0"/>
                </a:lnTo>
                <a:lnTo>
                  <a:pt x="5191" y="49"/>
                </a:lnTo>
                <a:lnTo>
                  <a:pt x="5124" y="49"/>
                </a:lnTo>
                <a:lnTo>
                  <a:pt x="5124" y="0"/>
                </a:lnTo>
                <a:moveTo>
                  <a:pt x="5236" y="0"/>
                </a:moveTo>
                <a:lnTo>
                  <a:pt x="5303" y="0"/>
                </a:lnTo>
                <a:lnTo>
                  <a:pt x="5303" y="49"/>
                </a:lnTo>
                <a:lnTo>
                  <a:pt x="5236" y="49"/>
                </a:lnTo>
                <a:lnTo>
                  <a:pt x="5236" y="0"/>
                </a:lnTo>
                <a:moveTo>
                  <a:pt x="5348" y="0"/>
                </a:moveTo>
                <a:lnTo>
                  <a:pt x="5415" y="0"/>
                </a:lnTo>
                <a:lnTo>
                  <a:pt x="5415" y="49"/>
                </a:lnTo>
                <a:lnTo>
                  <a:pt x="5348" y="49"/>
                </a:lnTo>
                <a:lnTo>
                  <a:pt x="5348" y="0"/>
                </a:lnTo>
                <a:moveTo>
                  <a:pt x="5459" y="0"/>
                </a:moveTo>
                <a:lnTo>
                  <a:pt x="5527" y="0"/>
                </a:lnTo>
                <a:lnTo>
                  <a:pt x="5527" y="49"/>
                </a:lnTo>
                <a:lnTo>
                  <a:pt x="5459" y="49"/>
                </a:lnTo>
                <a:lnTo>
                  <a:pt x="5459" y="0"/>
                </a:lnTo>
                <a:moveTo>
                  <a:pt x="5571" y="0"/>
                </a:moveTo>
                <a:lnTo>
                  <a:pt x="5638" y="0"/>
                </a:lnTo>
                <a:lnTo>
                  <a:pt x="5638" y="49"/>
                </a:lnTo>
                <a:lnTo>
                  <a:pt x="5571" y="49"/>
                </a:lnTo>
                <a:lnTo>
                  <a:pt x="5571" y="0"/>
                </a:lnTo>
                <a:moveTo>
                  <a:pt x="5683" y="0"/>
                </a:moveTo>
                <a:lnTo>
                  <a:pt x="5750" y="0"/>
                </a:lnTo>
                <a:lnTo>
                  <a:pt x="5750" y="49"/>
                </a:lnTo>
                <a:lnTo>
                  <a:pt x="5683" y="49"/>
                </a:lnTo>
                <a:lnTo>
                  <a:pt x="5683" y="0"/>
                </a:lnTo>
                <a:moveTo>
                  <a:pt x="5795" y="0"/>
                </a:moveTo>
                <a:lnTo>
                  <a:pt x="5862" y="0"/>
                </a:lnTo>
                <a:lnTo>
                  <a:pt x="5862" y="49"/>
                </a:lnTo>
                <a:lnTo>
                  <a:pt x="5795" y="49"/>
                </a:lnTo>
                <a:lnTo>
                  <a:pt x="5795" y="0"/>
                </a:lnTo>
                <a:moveTo>
                  <a:pt x="5907" y="0"/>
                </a:moveTo>
                <a:lnTo>
                  <a:pt x="5974" y="0"/>
                </a:lnTo>
                <a:lnTo>
                  <a:pt x="5974" y="49"/>
                </a:lnTo>
                <a:lnTo>
                  <a:pt x="5907" y="49"/>
                </a:lnTo>
                <a:lnTo>
                  <a:pt x="5907" y="0"/>
                </a:lnTo>
                <a:moveTo>
                  <a:pt x="6019" y="0"/>
                </a:moveTo>
                <a:lnTo>
                  <a:pt x="6086" y="0"/>
                </a:lnTo>
                <a:lnTo>
                  <a:pt x="6086" y="49"/>
                </a:lnTo>
                <a:lnTo>
                  <a:pt x="6019" y="49"/>
                </a:lnTo>
                <a:lnTo>
                  <a:pt x="6019" y="0"/>
                </a:lnTo>
                <a:moveTo>
                  <a:pt x="6130" y="0"/>
                </a:moveTo>
                <a:lnTo>
                  <a:pt x="6197" y="0"/>
                </a:lnTo>
                <a:lnTo>
                  <a:pt x="6197" y="49"/>
                </a:lnTo>
                <a:lnTo>
                  <a:pt x="6130" y="49"/>
                </a:lnTo>
                <a:lnTo>
                  <a:pt x="6130" y="0"/>
                </a:lnTo>
                <a:moveTo>
                  <a:pt x="6242" y="0"/>
                </a:moveTo>
                <a:lnTo>
                  <a:pt x="6309" y="0"/>
                </a:lnTo>
                <a:lnTo>
                  <a:pt x="6309" y="49"/>
                </a:lnTo>
                <a:lnTo>
                  <a:pt x="6242" y="49"/>
                </a:lnTo>
                <a:lnTo>
                  <a:pt x="6242" y="0"/>
                </a:lnTo>
                <a:moveTo>
                  <a:pt x="6354" y="0"/>
                </a:moveTo>
                <a:lnTo>
                  <a:pt x="6421" y="0"/>
                </a:lnTo>
                <a:lnTo>
                  <a:pt x="6421" y="49"/>
                </a:lnTo>
                <a:lnTo>
                  <a:pt x="6354" y="49"/>
                </a:lnTo>
                <a:lnTo>
                  <a:pt x="6354" y="0"/>
                </a:lnTo>
                <a:moveTo>
                  <a:pt x="6466" y="0"/>
                </a:moveTo>
                <a:lnTo>
                  <a:pt x="6533" y="0"/>
                </a:lnTo>
                <a:lnTo>
                  <a:pt x="6533" y="49"/>
                </a:lnTo>
                <a:lnTo>
                  <a:pt x="6466" y="49"/>
                </a:lnTo>
                <a:lnTo>
                  <a:pt x="6466" y="0"/>
                </a:lnTo>
                <a:moveTo>
                  <a:pt x="6578" y="0"/>
                </a:moveTo>
                <a:lnTo>
                  <a:pt x="6645" y="0"/>
                </a:lnTo>
                <a:lnTo>
                  <a:pt x="6645" y="49"/>
                </a:lnTo>
                <a:lnTo>
                  <a:pt x="6578" y="49"/>
                </a:lnTo>
                <a:lnTo>
                  <a:pt x="6578" y="0"/>
                </a:lnTo>
                <a:moveTo>
                  <a:pt x="6689" y="0"/>
                </a:moveTo>
                <a:lnTo>
                  <a:pt x="6757" y="0"/>
                </a:lnTo>
                <a:lnTo>
                  <a:pt x="6757" y="49"/>
                </a:lnTo>
                <a:lnTo>
                  <a:pt x="6689" y="49"/>
                </a:lnTo>
                <a:lnTo>
                  <a:pt x="6689" y="0"/>
                </a:lnTo>
                <a:moveTo>
                  <a:pt x="6801" y="0"/>
                </a:moveTo>
                <a:lnTo>
                  <a:pt x="6868" y="0"/>
                </a:lnTo>
                <a:lnTo>
                  <a:pt x="6868" y="49"/>
                </a:lnTo>
                <a:lnTo>
                  <a:pt x="6801" y="49"/>
                </a:lnTo>
                <a:lnTo>
                  <a:pt x="6801" y="0"/>
                </a:lnTo>
                <a:moveTo>
                  <a:pt x="6913" y="0"/>
                </a:moveTo>
                <a:lnTo>
                  <a:pt x="6980" y="0"/>
                </a:lnTo>
                <a:lnTo>
                  <a:pt x="6980" y="49"/>
                </a:lnTo>
                <a:lnTo>
                  <a:pt x="6913" y="49"/>
                </a:lnTo>
                <a:lnTo>
                  <a:pt x="6913" y="0"/>
                </a:lnTo>
                <a:moveTo>
                  <a:pt x="7025" y="0"/>
                </a:moveTo>
                <a:lnTo>
                  <a:pt x="7092" y="0"/>
                </a:lnTo>
                <a:lnTo>
                  <a:pt x="7092" y="49"/>
                </a:lnTo>
                <a:lnTo>
                  <a:pt x="7025" y="49"/>
                </a:lnTo>
                <a:lnTo>
                  <a:pt x="7025" y="0"/>
                </a:lnTo>
                <a:moveTo>
                  <a:pt x="7137" y="0"/>
                </a:moveTo>
                <a:lnTo>
                  <a:pt x="7204" y="0"/>
                </a:lnTo>
                <a:lnTo>
                  <a:pt x="7204" y="49"/>
                </a:lnTo>
                <a:lnTo>
                  <a:pt x="7137" y="49"/>
                </a:lnTo>
                <a:lnTo>
                  <a:pt x="7137" y="0"/>
                </a:lnTo>
                <a:moveTo>
                  <a:pt x="7249" y="0"/>
                </a:moveTo>
                <a:lnTo>
                  <a:pt x="7316" y="0"/>
                </a:lnTo>
                <a:lnTo>
                  <a:pt x="7316" y="49"/>
                </a:lnTo>
                <a:lnTo>
                  <a:pt x="7249" y="49"/>
                </a:lnTo>
                <a:lnTo>
                  <a:pt x="7249" y="0"/>
                </a:lnTo>
                <a:moveTo>
                  <a:pt x="7360" y="0"/>
                </a:moveTo>
                <a:lnTo>
                  <a:pt x="7427" y="0"/>
                </a:lnTo>
                <a:lnTo>
                  <a:pt x="7427" y="49"/>
                </a:lnTo>
                <a:lnTo>
                  <a:pt x="7360" y="49"/>
                </a:lnTo>
                <a:lnTo>
                  <a:pt x="7360" y="0"/>
                </a:lnTo>
                <a:moveTo>
                  <a:pt x="7472" y="0"/>
                </a:moveTo>
                <a:lnTo>
                  <a:pt x="7539" y="0"/>
                </a:lnTo>
                <a:lnTo>
                  <a:pt x="7539" y="49"/>
                </a:lnTo>
                <a:lnTo>
                  <a:pt x="7472" y="49"/>
                </a:lnTo>
                <a:lnTo>
                  <a:pt x="7472" y="0"/>
                </a:lnTo>
                <a:moveTo>
                  <a:pt x="7584" y="0"/>
                </a:moveTo>
                <a:lnTo>
                  <a:pt x="7651" y="0"/>
                </a:lnTo>
                <a:lnTo>
                  <a:pt x="7651" y="49"/>
                </a:lnTo>
                <a:lnTo>
                  <a:pt x="7584" y="49"/>
                </a:lnTo>
                <a:lnTo>
                  <a:pt x="7584" y="0"/>
                </a:lnTo>
                <a:moveTo>
                  <a:pt x="7696" y="0"/>
                </a:moveTo>
                <a:lnTo>
                  <a:pt x="7763" y="0"/>
                </a:lnTo>
                <a:lnTo>
                  <a:pt x="7763" y="49"/>
                </a:lnTo>
                <a:lnTo>
                  <a:pt x="7696" y="49"/>
                </a:lnTo>
                <a:lnTo>
                  <a:pt x="7696" y="0"/>
                </a:lnTo>
                <a:moveTo>
                  <a:pt x="7808" y="0"/>
                </a:moveTo>
                <a:lnTo>
                  <a:pt x="7875" y="0"/>
                </a:lnTo>
                <a:lnTo>
                  <a:pt x="7875" y="49"/>
                </a:lnTo>
                <a:lnTo>
                  <a:pt x="7808" y="49"/>
                </a:lnTo>
                <a:lnTo>
                  <a:pt x="7808" y="0"/>
                </a:lnTo>
                <a:moveTo>
                  <a:pt x="7919" y="0"/>
                </a:moveTo>
                <a:lnTo>
                  <a:pt x="7987" y="0"/>
                </a:lnTo>
                <a:lnTo>
                  <a:pt x="7987" y="49"/>
                </a:lnTo>
                <a:lnTo>
                  <a:pt x="7919" y="49"/>
                </a:lnTo>
                <a:lnTo>
                  <a:pt x="7919" y="0"/>
                </a:lnTo>
                <a:moveTo>
                  <a:pt x="8031" y="0"/>
                </a:moveTo>
                <a:lnTo>
                  <a:pt x="8098" y="0"/>
                </a:lnTo>
                <a:lnTo>
                  <a:pt x="8098" y="49"/>
                </a:lnTo>
                <a:lnTo>
                  <a:pt x="8031" y="49"/>
                </a:lnTo>
                <a:lnTo>
                  <a:pt x="8031" y="0"/>
                </a:lnTo>
                <a:moveTo>
                  <a:pt x="8143" y="0"/>
                </a:moveTo>
                <a:lnTo>
                  <a:pt x="8210" y="0"/>
                </a:lnTo>
                <a:lnTo>
                  <a:pt x="8210" y="49"/>
                </a:lnTo>
                <a:lnTo>
                  <a:pt x="8143" y="49"/>
                </a:lnTo>
                <a:lnTo>
                  <a:pt x="8143" y="0"/>
                </a:lnTo>
                <a:moveTo>
                  <a:pt x="8255" y="0"/>
                </a:moveTo>
                <a:lnTo>
                  <a:pt x="8322" y="0"/>
                </a:lnTo>
                <a:lnTo>
                  <a:pt x="8322" y="49"/>
                </a:lnTo>
                <a:lnTo>
                  <a:pt x="8255" y="49"/>
                </a:lnTo>
                <a:lnTo>
                  <a:pt x="8255" y="0"/>
                </a:lnTo>
                <a:moveTo>
                  <a:pt x="8367" y="0"/>
                </a:moveTo>
                <a:lnTo>
                  <a:pt x="8434" y="0"/>
                </a:lnTo>
                <a:lnTo>
                  <a:pt x="8434" y="49"/>
                </a:lnTo>
                <a:lnTo>
                  <a:pt x="8367" y="49"/>
                </a:lnTo>
                <a:lnTo>
                  <a:pt x="8367" y="0"/>
                </a:lnTo>
                <a:moveTo>
                  <a:pt x="8479" y="0"/>
                </a:moveTo>
                <a:lnTo>
                  <a:pt x="8546" y="0"/>
                </a:lnTo>
                <a:lnTo>
                  <a:pt x="8546" y="49"/>
                </a:lnTo>
                <a:lnTo>
                  <a:pt x="8479" y="49"/>
                </a:lnTo>
                <a:lnTo>
                  <a:pt x="8479" y="0"/>
                </a:lnTo>
                <a:moveTo>
                  <a:pt x="8590" y="0"/>
                </a:moveTo>
                <a:lnTo>
                  <a:pt x="8657" y="0"/>
                </a:lnTo>
                <a:lnTo>
                  <a:pt x="8657" y="49"/>
                </a:lnTo>
                <a:lnTo>
                  <a:pt x="8590" y="49"/>
                </a:lnTo>
                <a:lnTo>
                  <a:pt x="8590" y="0"/>
                </a:lnTo>
                <a:moveTo>
                  <a:pt x="8702" y="0"/>
                </a:moveTo>
                <a:lnTo>
                  <a:pt x="8769" y="0"/>
                </a:lnTo>
                <a:lnTo>
                  <a:pt x="8769" y="49"/>
                </a:lnTo>
                <a:lnTo>
                  <a:pt x="8702" y="49"/>
                </a:lnTo>
                <a:lnTo>
                  <a:pt x="8702" y="0"/>
                </a:lnTo>
                <a:moveTo>
                  <a:pt x="8814" y="0"/>
                </a:moveTo>
                <a:lnTo>
                  <a:pt x="8881" y="0"/>
                </a:lnTo>
                <a:lnTo>
                  <a:pt x="8881" y="49"/>
                </a:lnTo>
                <a:lnTo>
                  <a:pt x="8814" y="49"/>
                </a:lnTo>
                <a:lnTo>
                  <a:pt x="8814" y="0"/>
                </a:lnTo>
                <a:moveTo>
                  <a:pt x="8926" y="0"/>
                </a:moveTo>
                <a:lnTo>
                  <a:pt x="8993" y="0"/>
                </a:lnTo>
                <a:lnTo>
                  <a:pt x="8993" y="49"/>
                </a:lnTo>
                <a:lnTo>
                  <a:pt x="8926" y="49"/>
                </a:lnTo>
                <a:lnTo>
                  <a:pt x="8926" y="0"/>
                </a:lnTo>
                <a:moveTo>
                  <a:pt x="9038" y="0"/>
                </a:moveTo>
                <a:lnTo>
                  <a:pt x="9105" y="0"/>
                </a:lnTo>
                <a:lnTo>
                  <a:pt x="9105" y="49"/>
                </a:lnTo>
                <a:lnTo>
                  <a:pt x="9038" y="49"/>
                </a:lnTo>
                <a:lnTo>
                  <a:pt x="9038" y="0"/>
                </a:lnTo>
                <a:moveTo>
                  <a:pt x="9149" y="0"/>
                </a:moveTo>
                <a:lnTo>
                  <a:pt x="9217" y="0"/>
                </a:lnTo>
                <a:lnTo>
                  <a:pt x="9217" y="49"/>
                </a:lnTo>
                <a:lnTo>
                  <a:pt x="9149" y="49"/>
                </a:lnTo>
                <a:lnTo>
                  <a:pt x="9149" y="0"/>
                </a:lnTo>
                <a:moveTo>
                  <a:pt x="9261" y="0"/>
                </a:moveTo>
                <a:lnTo>
                  <a:pt x="9328" y="0"/>
                </a:lnTo>
                <a:lnTo>
                  <a:pt x="9328" y="49"/>
                </a:lnTo>
                <a:lnTo>
                  <a:pt x="9261" y="49"/>
                </a:lnTo>
                <a:lnTo>
                  <a:pt x="9261" y="0"/>
                </a:lnTo>
                <a:moveTo>
                  <a:pt x="9373" y="0"/>
                </a:moveTo>
                <a:lnTo>
                  <a:pt x="9440" y="0"/>
                </a:lnTo>
                <a:lnTo>
                  <a:pt x="9440" y="49"/>
                </a:lnTo>
                <a:lnTo>
                  <a:pt x="9373" y="49"/>
                </a:lnTo>
                <a:lnTo>
                  <a:pt x="9373" y="0"/>
                </a:lnTo>
                <a:moveTo>
                  <a:pt x="9485" y="0"/>
                </a:moveTo>
                <a:lnTo>
                  <a:pt x="9552" y="0"/>
                </a:lnTo>
                <a:lnTo>
                  <a:pt x="9552" y="49"/>
                </a:lnTo>
                <a:lnTo>
                  <a:pt x="9485" y="49"/>
                </a:lnTo>
                <a:lnTo>
                  <a:pt x="9485" y="0"/>
                </a:lnTo>
                <a:moveTo>
                  <a:pt x="9597" y="0"/>
                </a:moveTo>
                <a:lnTo>
                  <a:pt x="9664" y="0"/>
                </a:lnTo>
                <a:lnTo>
                  <a:pt x="9664" y="49"/>
                </a:lnTo>
                <a:lnTo>
                  <a:pt x="9597" y="49"/>
                </a:lnTo>
                <a:lnTo>
                  <a:pt x="9597" y="0"/>
                </a:lnTo>
                <a:moveTo>
                  <a:pt x="9709" y="0"/>
                </a:moveTo>
                <a:lnTo>
                  <a:pt x="9776" y="0"/>
                </a:lnTo>
                <a:lnTo>
                  <a:pt x="9776" y="49"/>
                </a:lnTo>
                <a:lnTo>
                  <a:pt x="9709" y="49"/>
                </a:lnTo>
                <a:lnTo>
                  <a:pt x="9709" y="0"/>
                </a:lnTo>
                <a:moveTo>
                  <a:pt x="9820" y="0"/>
                </a:moveTo>
                <a:lnTo>
                  <a:pt x="9887" y="0"/>
                </a:lnTo>
                <a:lnTo>
                  <a:pt x="9887" y="49"/>
                </a:lnTo>
                <a:lnTo>
                  <a:pt x="9820" y="49"/>
                </a:lnTo>
                <a:lnTo>
                  <a:pt x="9820" y="0"/>
                </a:lnTo>
                <a:moveTo>
                  <a:pt x="9932" y="0"/>
                </a:moveTo>
                <a:lnTo>
                  <a:pt x="9999" y="0"/>
                </a:lnTo>
                <a:lnTo>
                  <a:pt x="9999" y="49"/>
                </a:lnTo>
                <a:lnTo>
                  <a:pt x="9932" y="49"/>
                </a:lnTo>
                <a:lnTo>
                  <a:pt x="9932" y="0"/>
                </a:lnTo>
                <a:moveTo>
                  <a:pt x="10044" y="0"/>
                </a:moveTo>
                <a:lnTo>
                  <a:pt x="10111" y="0"/>
                </a:lnTo>
                <a:lnTo>
                  <a:pt x="10111" y="49"/>
                </a:lnTo>
                <a:lnTo>
                  <a:pt x="10044" y="49"/>
                </a:lnTo>
                <a:lnTo>
                  <a:pt x="10044" y="0"/>
                </a:lnTo>
                <a:moveTo>
                  <a:pt x="10156" y="0"/>
                </a:moveTo>
                <a:lnTo>
                  <a:pt x="10223" y="0"/>
                </a:lnTo>
                <a:lnTo>
                  <a:pt x="10223" y="49"/>
                </a:lnTo>
                <a:lnTo>
                  <a:pt x="10156" y="49"/>
                </a:lnTo>
                <a:lnTo>
                  <a:pt x="10156" y="0"/>
                </a:lnTo>
                <a:moveTo>
                  <a:pt x="10268" y="0"/>
                </a:moveTo>
                <a:lnTo>
                  <a:pt x="10335" y="0"/>
                </a:lnTo>
                <a:lnTo>
                  <a:pt x="10335" y="49"/>
                </a:lnTo>
                <a:lnTo>
                  <a:pt x="10268" y="49"/>
                </a:lnTo>
                <a:lnTo>
                  <a:pt x="10268" y="0"/>
                </a:lnTo>
                <a:moveTo>
                  <a:pt x="10379" y="0"/>
                </a:moveTo>
                <a:lnTo>
                  <a:pt x="10447" y="0"/>
                </a:lnTo>
                <a:lnTo>
                  <a:pt x="10447" y="49"/>
                </a:lnTo>
                <a:lnTo>
                  <a:pt x="10379" y="49"/>
                </a:lnTo>
                <a:lnTo>
                  <a:pt x="10379" y="0"/>
                </a:lnTo>
                <a:moveTo>
                  <a:pt x="10491" y="0"/>
                </a:moveTo>
                <a:lnTo>
                  <a:pt x="10558" y="0"/>
                </a:lnTo>
                <a:lnTo>
                  <a:pt x="10558" y="49"/>
                </a:lnTo>
                <a:lnTo>
                  <a:pt x="10491" y="49"/>
                </a:lnTo>
                <a:lnTo>
                  <a:pt x="10491" y="0"/>
                </a:lnTo>
                <a:moveTo>
                  <a:pt x="10603" y="0"/>
                </a:moveTo>
                <a:lnTo>
                  <a:pt x="10670" y="0"/>
                </a:lnTo>
                <a:lnTo>
                  <a:pt x="10670" y="49"/>
                </a:lnTo>
                <a:lnTo>
                  <a:pt x="10603" y="49"/>
                </a:lnTo>
                <a:lnTo>
                  <a:pt x="10603" y="0"/>
                </a:lnTo>
                <a:moveTo>
                  <a:pt x="10715" y="0"/>
                </a:moveTo>
                <a:lnTo>
                  <a:pt x="10782" y="0"/>
                </a:lnTo>
                <a:lnTo>
                  <a:pt x="10782" y="49"/>
                </a:lnTo>
                <a:lnTo>
                  <a:pt x="10715" y="49"/>
                </a:lnTo>
                <a:lnTo>
                  <a:pt x="10715" y="0"/>
                </a:lnTo>
                <a:moveTo>
                  <a:pt x="10827" y="0"/>
                </a:moveTo>
                <a:lnTo>
                  <a:pt x="10894" y="0"/>
                </a:lnTo>
                <a:lnTo>
                  <a:pt x="10894" y="49"/>
                </a:lnTo>
                <a:lnTo>
                  <a:pt x="10827" y="49"/>
                </a:lnTo>
                <a:lnTo>
                  <a:pt x="10827" y="0"/>
                </a:lnTo>
                <a:moveTo>
                  <a:pt x="10939" y="0"/>
                </a:moveTo>
                <a:lnTo>
                  <a:pt x="11006" y="0"/>
                </a:lnTo>
                <a:lnTo>
                  <a:pt x="11006" y="49"/>
                </a:lnTo>
                <a:lnTo>
                  <a:pt x="10939" y="49"/>
                </a:lnTo>
                <a:lnTo>
                  <a:pt x="10939" y="0"/>
                </a:lnTo>
                <a:moveTo>
                  <a:pt x="11050" y="0"/>
                </a:moveTo>
                <a:lnTo>
                  <a:pt x="11117" y="0"/>
                </a:lnTo>
                <a:lnTo>
                  <a:pt x="11117" y="49"/>
                </a:lnTo>
                <a:lnTo>
                  <a:pt x="11050" y="49"/>
                </a:lnTo>
                <a:lnTo>
                  <a:pt x="11050" y="0"/>
                </a:lnTo>
                <a:moveTo>
                  <a:pt x="11162" y="0"/>
                </a:moveTo>
                <a:lnTo>
                  <a:pt x="11229" y="0"/>
                </a:lnTo>
                <a:lnTo>
                  <a:pt x="11229" y="49"/>
                </a:lnTo>
                <a:lnTo>
                  <a:pt x="11162" y="49"/>
                </a:lnTo>
                <a:lnTo>
                  <a:pt x="11162" y="0"/>
                </a:lnTo>
                <a:moveTo>
                  <a:pt x="11274" y="0"/>
                </a:moveTo>
                <a:lnTo>
                  <a:pt x="11341" y="0"/>
                </a:lnTo>
                <a:lnTo>
                  <a:pt x="11341" y="49"/>
                </a:lnTo>
                <a:lnTo>
                  <a:pt x="11274" y="49"/>
                </a:lnTo>
                <a:lnTo>
                  <a:pt x="11274" y="0"/>
                </a:lnTo>
                <a:moveTo>
                  <a:pt x="11386" y="0"/>
                </a:moveTo>
                <a:lnTo>
                  <a:pt x="11453" y="0"/>
                </a:lnTo>
                <a:lnTo>
                  <a:pt x="11453" y="49"/>
                </a:lnTo>
                <a:lnTo>
                  <a:pt x="11386" y="49"/>
                </a:lnTo>
                <a:lnTo>
                  <a:pt x="11386" y="0"/>
                </a:lnTo>
                <a:moveTo>
                  <a:pt x="11498" y="0"/>
                </a:moveTo>
                <a:lnTo>
                  <a:pt x="11565" y="0"/>
                </a:lnTo>
                <a:lnTo>
                  <a:pt x="11565" y="49"/>
                </a:lnTo>
                <a:lnTo>
                  <a:pt x="11498" y="49"/>
                </a:lnTo>
                <a:lnTo>
                  <a:pt x="11498" y="0"/>
                </a:lnTo>
                <a:moveTo>
                  <a:pt x="11610" y="0"/>
                </a:moveTo>
                <a:lnTo>
                  <a:pt x="11677" y="0"/>
                </a:lnTo>
                <a:lnTo>
                  <a:pt x="11677" y="49"/>
                </a:lnTo>
                <a:lnTo>
                  <a:pt x="11610" y="49"/>
                </a:lnTo>
                <a:lnTo>
                  <a:pt x="11610" y="0"/>
                </a:lnTo>
                <a:moveTo>
                  <a:pt x="11721" y="0"/>
                </a:moveTo>
                <a:lnTo>
                  <a:pt x="11788" y="0"/>
                </a:lnTo>
                <a:lnTo>
                  <a:pt x="11788" y="49"/>
                </a:lnTo>
                <a:lnTo>
                  <a:pt x="11721" y="49"/>
                </a:lnTo>
                <a:lnTo>
                  <a:pt x="11721" y="0"/>
                </a:lnTo>
                <a:moveTo>
                  <a:pt x="11833" y="0"/>
                </a:moveTo>
                <a:lnTo>
                  <a:pt x="11900" y="0"/>
                </a:lnTo>
                <a:lnTo>
                  <a:pt x="11900" y="49"/>
                </a:lnTo>
                <a:lnTo>
                  <a:pt x="11833" y="49"/>
                </a:lnTo>
                <a:lnTo>
                  <a:pt x="11833" y="0"/>
                </a:lnTo>
                <a:moveTo>
                  <a:pt x="11945" y="0"/>
                </a:moveTo>
                <a:lnTo>
                  <a:pt x="12000" y="0"/>
                </a:lnTo>
                <a:cubicBezTo>
                  <a:pt x="12004" y="0"/>
                  <a:pt x="12009" y="0"/>
                  <a:pt x="12013" y="1"/>
                </a:cubicBezTo>
                <a:lnTo>
                  <a:pt x="12010" y="50"/>
                </a:lnTo>
                <a:cubicBezTo>
                  <a:pt x="12006" y="49"/>
                  <a:pt x="12003" y="49"/>
                  <a:pt x="12000" y="49"/>
                </a:cubicBezTo>
                <a:lnTo>
                  <a:pt x="11945" y="49"/>
                </a:lnTo>
                <a:lnTo>
                  <a:pt x="11945" y="0"/>
                </a:lnTo>
                <a:moveTo>
                  <a:pt x="12063" y="10"/>
                </a:moveTo>
                <a:cubicBezTo>
                  <a:pt x="12088" y="19"/>
                  <a:pt x="12110" y="31"/>
                  <a:pt x="12130" y="48"/>
                </a:cubicBezTo>
                <a:lnTo>
                  <a:pt x="12099" y="85"/>
                </a:lnTo>
                <a:cubicBezTo>
                  <a:pt x="12084" y="73"/>
                  <a:pt x="12067" y="63"/>
                  <a:pt x="12048" y="57"/>
                </a:cubicBezTo>
                <a:lnTo>
                  <a:pt x="12063" y="10"/>
                </a:lnTo>
                <a:moveTo>
                  <a:pt x="12165" y="86"/>
                </a:moveTo>
                <a:cubicBezTo>
                  <a:pt x="12181" y="107"/>
                  <a:pt x="12191" y="130"/>
                  <a:pt x="12197" y="156"/>
                </a:cubicBezTo>
                <a:lnTo>
                  <a:pt x="12150" y="167"/>
                </a:lnTo>
                <a:cubicBezTo>
                  <a:pt x="12145" y="148"/>
                  <a:pt x="12137" y="130"/>
                  <a:pt x="12125" y="114"/>
                </a:cubicBezTo>
                <a:lnTo>
                  <a:pt x="12165" y="86"/>
                </a:lnTo>
                <a:moveTo>
                  <a:pt x="12203" y="205"/>
                </a:moveTo>
                <a:lnTo>
                  <a:pt x="12203" y="272"/>
                </a:lnTo>
                <a:lnTo>
                  <a:pt x="12154" y="272"/>
                </a:lnTo>
                <a:lnTo>
                  <a:pt x="12154" y="205"/>
                </a:lnTo>
                <a:lnTo>
                  <a:pt x="12203" y="205"/>
                </a:lnTo>
                <a:moveTo>
                  <a:pt x="12203" y="317"/>
                </a:moveTo>
                <a:lnTo>
                  <a:pt x="12203" y="384"/>
                </a:lnTo>
                <a:lnTo>
                  <a:pt x="12154" y="384"/>
                </a:lnTo>
                <a:lnTo>
                  <a:pt x="12154" y="317"/>
                </a:lnTo>
                <a:lnTo>
                  <a:pt x="12203" y="317"/>
                </a:lnTo>
                <a:moveTo>
                  <a:pt x="12203" y="429"/>
                </a:moveTo>
                <a:lnTo>
                  <a:pt x="12203" y="496"/>
                </a:lnTo>
                <a:lnTo>
                  <a:pt x="12154" y="496"/>
                </a:lnTo>
                <a:lnTo>
                  <a:pt x="12154" y="429"/>
                </a:lnTo>
                <a:lnTo>
                  <a:pt x="12203" y="429"/>
                </a:lnTo>
                <a:moveTo>
                  <a:pt x="12203" y="541"/>
                </a:moveTo>
                <a:lnTo>
                  <a:pt x="12203" y="608"/>
                </a:lnTo>
                <a:lnTo>
                  <a:pt x="12154" y="608"/>
                </a:lnTo>
                <a:lnTo>
                  <a:pt x="12154" y="541"/>
                </a:lnTo>
                <a:lnTo>
                  <a:pt x="12203" y="541"/>
                </a:lnTo>
                <a:moveTo>
                  <a:pt x="12203" y="653"/>
                </a:moveTo>
                <a:lnTo>
                  <a:pt x="12203" y="720"/>
                </a:lnTo>
                <a:lnTo>
                  <a:pt x="12154" y="720"/>
                </a:lnTo>
                <a:lnTo>
                  <a:pt x="12154" y="653"/>
                </a:lnTo>
                <a:lnTo>
                  <a:pt x="12203" y="653"/>
                </a:lnTo>
                <a:moveTo>
                  <a:pt x="12203" y="765"/>
                </a:moveTo>
                <a:lnTo>
                  <a:pt x="12203" y="832"/>
                </a:lnTo>
                <a:lnTo>
                  <a:pt x="12154" y="832"/>
                </a:lnTo>
                <a:lnTo>
                  <a:pt x="12154" y="765"/>
                </a:lnTo>
                <a:lnTo>
                  <a:pt x="12203" y="765"/>
                </a:lnTo>
                <a:moveTo>
                  <a:pt x="12203" y="877"/>
                </a:moveTo>
                <a:lnTo>
                  <a:pt x="12203" y="944"/>
                </a:lnTo>
                <a:lnTo>
                  <a:pt x="12154" y="944"/>
                </a:lnTo>
                <a:lnTo>
                  <a:pt x="12154" y="877"/>
                </a:lnTo>
                <a:lnTo>
                  <a:pt x="12203" y="877"/>
                </a:lnTo>
                <a:moveTo>
                  <a:pt x="12203" y="989"/>
                </a:moveTo>
                <a:lnTo>
                  <a:pt x="12203" y="1056"/>
                </a:lnTo>
                <a:lnTo>
                  <a:pt x="12154" y="1056"/>
                </a:lnTo>
                <a:lnTo>
                  <a:pt x="12154" y="989"/>
                </a:lnTo>
                <a:lnTo>
                  <a:pt x="12203" y="989"/>
                </a:lnTo>
                <a:moveTo>
                  <a:pt x="12203" y="1101"/>
                </a:moveTo>
                <a:lnTo>
                  <a:pt x="12203" y="1168"/>
                </a:lnTo>
                <a:lnTo>
                  <a:pt x="12154" y="1168"/>
                </a:lnTo>
                <a:lnTo>
                  <a:pt x="12154" y="1101"/>
                </a:lnTo>
                <a:lnTo>
                  <a:pt x="12203" y="1101"/>
                </a:lnTo>
                <a:moveTo>
                  <a:pt x="12203" y="1213"/>
                </a:moveTo>
                <a:lnTo>
                  <a:pt x="12203" y="1280"/>
                </a:lnTo>
                <a:lnTo>
                  <a:pt x="12154" y="1280"/>
                </a:lnTo>
                <a:lnTo>
                  <a:pt x="12154" y="1213"/>
                </a:lnTo>
                <a:lnTo>
                  <a:pt x="12203" y="1213"/>
                </a:lnTo>
                <a:moveTo>
                  <a:pt x="12203" y="1324"/>
                </a:moveTo>
                <a:lnTo>
                  <a:pt x="12203" y="1391"/>
                </a:lnTo>
                <a:lnTo>
                  <a:pt x="12154" y="1391"/>
                </a:lnTo>
                <a:lnTo>
                  <a:pt x="12154" y="1324"/>
                </a:lnTo>
                <a:lnTo>
                  <a:pt x="12203" y="1324"/>
                </a:lnTo>
                <a:moveTo>
                  <a:pt x="12203" y="1436"/>
                </a:moveTo>
                <a:lnTo>
                  <a:pt x="12203" y="1503"/>
                </a:lnTo>
                <a:lnTo>
                  <a:pt x="12154" y="1503"/>
                </a:lnTo>
                <a:lnTo>
                  <a:pt x="12154" y="1436"/>
                </a:lnTo>
                <a:lnTo>
                  <a:pt x="12203" y="1436"/>
                </a:lnTo>
                <a:moveTo>
                  <a:pt x="12203" y="1548"/>
                </a:moveTo>
                <a:lnTo>
                  <a:pt x="12203" y="1615"/>
                </a:lnTo>
                <a:lnTo>
                  <a:pt x="12154" y="1615"/>
                </a:lnTo>
                <a:lnTo>
                  <a:pt x="12154" y="1548"/>
                </a:lnTo>
                <a:lnTo>
                  <a:pt x="12203" y="1548"/>
                </a:lnTo>
                <a:moveTo>
                  <a:pt x="12203" y="1660"/>
                </a:moveTo>
                <a:lnTo>
                  <a:pt x="12203" y="1727"/>
                </a:lnTo>
                <a:lnTo>
                  <a:pt x="12154" y="1727"/>
                </a:lnTo>
                <a:lnTo>
                  <a:pt x="12154" y="1660"/>
                </a:lnTo>
                <a:lnTo>
                  <a:pt x="12203" y="1660"/>
                </a:lnTo>
                <a:moveTo>
                  <a:pt x="12203" y="1772"/>
                </a:moveTo>
                <a:lnTo>
                  <a:pt x="12203" y="1839"/>
                </a:lnTo>
                <a:lnTo>
                  <a:pt x="12154" y="1839"/>
                </a:lnTo>
                <a:lnTo>
                  <a:pt x="12154" y="1772"/>
                </a:lnTo>
                <a:lnTo>
                  <a:pt x="12203" y="1772"/>
                </a:lnTo>
                <a:moveTo>
                  <a:pt x="12203" y="1884"/>
                </a:moveTo>
                <a:lnTo>
                  <a:pt x="12203" y="1951"/>
                </a:lnTo>
                <a:lnTo>
                  <a:pt x="12154" y="1951"/>
                </a:lnTo>
                <a:lnTo>
                  <a:pt x="12154" y="1884"/>
                </a:lnTo>
                <a:lnTo>
                  <a:pt x="12203" y="1884"/>
                </a:lnTo>
                <a:moveTo>
                  <a:pt x="12203" y="1995"/>
                </a:moveTo>
                <a:lnTo>
                  <a:pt x="12203" y="2062"/>
                </a:lnTo>
                <a:lnTo>
                  <a:pt x="12154" y="2062"/>
                </a:lnTo>
                <a:lnTo>
                  <a:pt x="12154" y="1995"/>
                </a:lnTo>
                <a:lnTo>
                  <a:pt x="12203" y="1995"/>
                </a:lnTo>
                <a:moveTo>
                  <a:pt x="12203" y="2107"/>
                </a:moveTo>
                <a:lnTo>
                  <a:pt x="12203" y="2174"/>
                </a:lnTo>
                <a:lnTo>
                  <a:pt x="12154" y="2174"/>
                </a:lnTo>
                <a:lnTo>
                  <a:pt x="12154" y="2107"/>
                </a:lnTo>
                <a:lnTo>
                  <a:pt x="12203" y="2107"/>
                </a:lnTo>
                <a:moveTo>
                  <a:pt x="12203" y="2219"/>
                </a:moveTo>
                <a:lnTo>
                  <a:pt x="12203" y="2286"/>
                </a:lnTo>
                <a:lnTo>
                  <a:pt x="12154" y="2286"/>
                </a:lnTo>
                <a:lnTo>
                  <a:pt x="12154" y="2219"/>
                </a:lnTo>
                <a:lnTo>
                  <a:pt x="12203" y="2219"/>
                </a:lnTo>
                <a:moveTo>
                  <a:pt x="12203" y="2331"/>
                </a:moveTo>
                <a:lnTo>
                  <a:pt x="12203" y="2398"/>
                </a:lnTo>
                <a:lnTo>
                  <a:pt x="12154" y="2398"/>
                </a:lnTo>
                <a:lnTo>
                  <a:pt x="12154" y="2331"/>
                </a:lnTo>
                <a:lnTo>
                  <a:pt x="12203" y="2331"/>
                </a:lnTo>
                <a:moveTo>
                  <a:pt x="12203" y="2443"/>
                </a:moveTo>
                <a:lnTo>
                  <a:pt x="12203" y="2510"/>
                </a:lnTo>
                <a:lnTo>
                  <a:pt x="12154" y="2510"/>
                </a:lnTo>
                <a:lnTo>
                  <a:pt x="12154" y="2443"/>
                </a:lnTo>
                <a:lnTo>
                  <a:pt x="12203" y="2443"/>
                </a:lnTo>
                <a:moveTo>
                  <a:pt x="12203" y="2554"/>
                </a:moveTo>
                <a:lnTo>
                  <a:pt x="12203" y="2621"/>
                </a:lnTo>
                <a:lnTo>
                  <a:pt x="12154" y="2621"/>
                </a:lnTo>
                <a:lnTo>
                  <a:pt x="12154" y="2554"/>
                </a:lnTo>
                <a:lnTo>
                  <a:pt x="12203" y="2554"/>
                </a:lnTo>
                <a:moveTo>
                  <a:pt x="12203" y="2666"/>
                </a:moveTo>
                <a:lnTo>
                  <a:pt x="12203" y="2733"/>
                </a:lnTo>
                <a:lnTo>
                  <a:pt x="12154" y="2733"/>
                </a:lnTo>
                <a:lnTo>
                  <a:pt x="12154" y="2666"/>
                </a:lnTo>
                <a:lnTo>
                  <a:pt x="12203" y="2666"/>
                </a:lnTo>
                <a:moveTo>
                  <a:pt x="12203" y="2778"/>
                </a:moveTo>
                <a:lnTo>
                  <a:pt x="12203" y="2845"/>
                </a:lnTo>
                <a:lnTo>
                  <a:pt x="12154" y="2845"/>
                </a:lnTo>
                <a:lnTo>
                  <a:pt x="12154" y="2778"/>
                </a:lnTo>
                <a:lnTo>
                  <a:pt x="12203" y="2778"/>
                </a:lnTo>
                <a:moveTo>
                  <a:pt x="12203" y="2890"/>
                </a:moveTo>
                <a:lnTo>
                  <a:pt x="12203" y="2957"/>
                </a:lnTo>
                <a:lnTo>
                  <a:pt x="12154" y="2957"/>
                </a:lnTo>
                <a:lnTo>
                  <a:pt x="12154" y="2890"/>
                </a:lnTo>
                <a:lnTo>
                  <a:pt x="12203" y="2890"/>
                </a:lnTo>
                <a:moveTo>
                  <a:pt x="12203" y="3002"/>
                </a:moveTo>
                <a:lnTo>
                  <a:pt x="12203" y="3069"/>
                </a:lnTo>
                <a:lnTo>
                  <a:pt x="12154" y="3069"/>
                </a:lnTo>
                <a:lnTo>
                  <a:pt x="12154" y="3002"/>
                </a:lnTo>
                <a:lnTo>
                  <a:pt x="12203" y="3002"/>
                </a:lnTo>
                <a:moveTo>
                  <a:pt x="12203" y="3114"/>
                </a:moveTo>
                <a:lnTo>
                  <a:pt x="12203" y="3181"/>
                </a:lnTo>
                <a:lnTo>
                  <a:pt x="12154" y="3181"/>
                </a:lnTo>
                <a:lnTo>
                  <a:pt x="12154" y="3114"/>
                </a:lnTo>
                <a:lnTo>
                  <a:pt x="12203" y="3114"/>
                </a:lnTo>
                <a:moveTo>
                  <a:pt x="12203" y="3225"/>
                </a:moveTo>
                <a:lnTo>
                  <a:pt x="12203" y="3292"/>
                </a:lnTo>
                <a:lnTo>
                  <a:pt x="12154" y="3292"/>
                </a:lnTo>
                <a:lnTo>
                  <a:pt x="12154" y="3225"/>
                </a:lnTo>
                <a:lnTo>
                  <a:pt x="12203" y="3225"/>
                </a:lnTo>
                <a:moveTo>
                  <a:pt x="12203" y="3337"/>
                </a:moveTo>
                <a:lnTo>
                  <a:pt x="12203" y="3404"/>
                </a:lnTo>
                <a:lnTo>
                  <a:pt x="12154" y="3404"/>
                </a:lnTo>
                <a:lnTo>
                  <a:pt x="12154" y="3337"/>
                </a:lnTo>
                <a:lnTo>
                  <a:pt x="12203" y="3337"/>
                </a:lnTo>
                <a:moveTo>
                  <a:pt x="12203" y="3449"/>
                </a:moveTo>
                <a:lnTo>
                  <a:pt x="12203" y="3516"/>
                </a:lnTo>
                <a:lnTo>
                  <a:pt x="12154" y="3516"/>
                </a:lnTo>
                <a:lnTo>
                  <a:pt x="12154" y="3449"/>
                </a:lnTo>
                <a:lnTo>
                  <a:pt x="12203" y="3449"/>
                </a:lnTo>
                <a:moveTo>
                  <a:pt x="12203" y="3561"/>
                </a:moveTo>
                <a:lnTo>
                  <a:pt x="12203" y="3628"/>
                </a:lnTo>
                <a:lnTo>
                  <a:pt x="12154" y="3628"/>
                </a:lnTo>
                <a:lnTo>
                  <a:pt x="12154" y="3561"/>
                </a:lnTo>
                <a:lnTo>
                  <a:pt x="12203" y="3561"/>
                </a:lnTo>
                <a:moveTo>
                  <a:pt x="12203" y="3673"/>
                </a:moveTo>
                <a:lnTo>
                  <a:pt x="12203" y="3740"/>
                </a:lnTo>
                <a:lnTo>
                  <a:pt x="12154" y="3740"/>
                </a:lnTo>
                <a:lnTo>
                  <a:pt x="12154" y="3673"/>
                </a:lnTo>
                <a:lnTo>
                  <a:pt x="12203" y="3673"/>
                </a:lnTo>
                <a:moveTo>
                  <a:pt x="12203" y="3784"/>
                </a:moveTo>
                <a:lnTo>
                  <a:pt x="12203" y="3851"/>
                </a:lnTo>
                <a:lnTo>
                  <a:pt x="12154" y="3851"/>
                </a:lnTo>
                <a:lnTo>
                  <a:pt x="12154" y="3784"/>
                </a:lnTo>
                <a:lnTo>
                  <a:pt x="12203" y="3784"/>
                </a:lnTo>
                <a:moveTo>
                  <a:pt x="12203" y="3896"/>
                </a:moveTo>
                <a:lnTo>
                  <a:pt x="12203" y="3963"/>
                </a:lnTo>
                <a:lnTo>
                  <a:pt x="12154" y="3963"/>
                </a:lnTo>
                <a:lnTo>
                  <a:pt x="12154" y="3896"/>
                </a:lnTo>
                <a:lnTo>
                  <a:pt x="12203" y="3896"/>
                </a:lnTo>
                <a:moveTo>
                  <a:pt x="12203" y="4008"/>
                </a:moveTo>
                <a:lnTo>
                  <a:pt x="12203" y="4075"/>
                </a:lnTo>
                <a:lnTo>
                  <a:pt x="12154" y="4075"/>
                </a:lnTo>
                <a:lnTo>
                  <a:pt x="12154" y="4008"/>
                </a:lnTo>
                <a:lnTo>
                  <a:pt x="12203" y="4008"/>
                </a:lnTo>
                <a:moveTo>
                  <a:pt x="12203" y="4120"/>
                </a:moveTo>
                <a:lnTo>
                  <a:pt x="12203" y="4187"/>
                </a:lnTo>
                <a:lnTo>
                  <a:pt x="12154" y="4187"/>
                </a:lnTo>
                <a:lnTo>
                  <a:pt x="12154" y="4120"/>
                </a:lnTo>
                <a:lnTo>
                  <a:pt x="12203" y="4120"/>
                </a:lnTo>
                <a:moveTo>
                  <a:pt x="12203" y="4232"/>
                </a:moveTo>
                <a:lnTo>
                  <a:pt x="12203" y="4299"/>
                </a:lnTo>
                <a:lnTo>
                  <a:pt x="12154" y="4299"/>
                </a:lnTo>
                <a:lnTo>
                  <a:pt x="12154" y="4232"/>
                </a:lnTo>
                <a:lnTo>
                  <a:pt x="12203" y="4232"/>
                </a:lnTo>
                <a:moveTo>
                  <a:pt x="12203" y="4344"/>
                </a:moveTo>
                <a:lnTo>
                  <a:pt x="12203" y="4411"/>
                </a:lnTo>
                <a:lnTo>
                  <a:pt x="12154" y="4411"/>
                </a:lnTo>
                <a:lnTo>
                  <a:pt x="12154" y="4344"/>
                </a:lnTo>
                <a:lnTo>
                  <a:pt x="12203" y="4344"/>
                </a:lnTo>
                <a:moveTo>
                  <a:pt x="12203" y="4455"/>
                </a:moveTo>
                <a:lnTo>
                  <a:pt x="12203" y="4522"/>
                </a:lnTo>
                <a:lnTo>
                  <a:pt x="12154" y="4522"/>
                </a:lnTo>
                <a:lnTo>
                  <a:pt x="12154" y="4455"/>
                </a:lnTo>
                <a:lnTo>
                  <a:pt x="12203" y="4455"/>
                </a:lnTo>
                <a:moveTo>
                  <a:pt x="12203" y="4567"/>
                </a:moveTo>
                <a:lnTo>
                  <a:pt x="12203" y="4634"/>
                </a:lnTo>
                <a:lnTo>
                  <a:pt x="12154" y="4634"/>
                </a:lnTo>
                <a:lnTo>
                  <a:pt x="12154" y="4567"/>
                </a:lnTo>
                <a:lnTo>
                  <a:pt x="12203" y="4567"/>
                </a:lnTo>
                <a:moveTo>
                  <a:pt x="12203" y="4679"/>
                </a:moveTo>
                <a:lnTo>
                  <a:pt x="12203" y="4746"/>
                </a:lnTo>
                <a:lnTo>
                  <a:pt x="12154" y="4746"/>
                </a:lnTo>
                <a:lnTo>
                  <a:pt x="12154" y="4679"/>
                </a:lnTo>
                <a:lnTo>
                  <a:pt x="12203" y="4679"/>
                </a:lnTo>
                <a:moveTo>
                  <a:pt x="12203" y="4791"/>
                </a:moveTo>
                <a:lnTo>
                  <a:pt x="12203" y="4858"/>
                </a:lnTo>
                <a:lnTo>
                  <a:pt x="12154" y="4858"/>
                </a:lnTo>
                <a:lnTo>
                  <a:pt x="12154" y="4791"/>
                </a:lnTo>
                <a:lnTo>
                  <a:pt x="12203" y="4791"/>
                </a:lnTo>
                <a:moveTo>
                  <a:pt x="12203" y="4903"/>
                </a:moveTo>
                <a:lnTo>
                  <a:pt x="12203" y="4970"/>
                </a:lnTo>
                <a:lnTo>
                  <a:pt x="12154" y="4970"/>
                </a:lnTo>
                <a:lnTo>
                  <a:pt x="12154" y="4903"/>
                </a:lnTo>
                <a:lnTo>
                  <a:pt x="12203" y="4903"/>
                </a:lnTo>
                <a:moveTo>
                  <a:pt x="12203" y="5014"/>
                </a:moveTo>
                <a:lnTo>
                  <a:pt x="12203" y="5081"/>
                </a:lnTo>
                <a:lnTo>
                  <a:pt x="12154" y="5081"/>
                </a:lnTo>
                <a:lnTo>
                  <a:pt x="12154" y="5014"/>
                </a:lnTo>
                <a:lnTo>
                  <a:pt x="12203" y="5014"/>
                </a:lnTo>
                <a:moveTo>
                  <a:pt x="12203" y="5126"/>
                </a:moveTo>
                <a:lnTo>
                  <a:pt x="12203" y="5193"/>
                </a:lnTo>
                <a:lnTo>
                  <a:pt x="12154" y="5193"/>
                </a:lnTo>
                <a:lnTo>
                  <a:pt x="12154" y="5126"/>
                </a:lnTo>
                <a:lnTo>
                  <a:pt x="12203" y="5126"/>
                </a:lnTo>
                <a:moveTo>
                  <a:pt x="12203" y="5238"/>
                </a:moveTo>
                <a:lnTo>
                  <a:pt x="12203" y="5305"/>
                </a:lnTo>
                <a:lnTo>
                  <a:pt x="12154" y="5305"/>
                </a:lnTo>
                <a:lnTo>
                  <a:pt x="12154" y="5238"/>
                </a:lnTo>
                <a:lnTo>
                  <a:pt x="12203" y="5238"/>
                </a:lnTo>
                <a:moveTo>
                  <a:pt x="12203" y="5350"/>
                </a:moveTo>
                <a:lnTo>
                  <a:pt x="12203" y="5417"/>
                </a:lnTo>
                <a:lnTo>
                  <a:pt x="12154" y="5417"/>
                </a:lnTo>
                <a:lnTo>
                  <a:pt x="12154" y="5350"/>
                </a:lnTo>
                <a:lnTo>
                  <a:pt x="12203" y="5350"/>
                </a:lnTo>
                <a:moveTo>
                  <a:pt x="12203" y="5462"/>
                </a:moveTo>
                <a:lnTo>
                  <a:pt x="12203" y="5529"/>
                </a:lnTo>
                <a:lnTo>
                  <a:pt x="12154" y="5529"/>
                </a:lnTo>
                <a:lnTo>
                  <a:pt x="12154" y="5462"/>
                </a:lnTo>
                <a:lnTo>
                  <a:pt x="12203" y="5462"/>
                </a:lnTo>
                <a:moveTo>
                  <a:pt x="12203" y="5574"/>
                </a:moveTo>
                <a:lnTo>
                  <a:pt x="12203" y="5641"/>
                </a:lnTo>
                <a:lnTo>
                  <a:pt x="12154" y="5641"/>
                </a:lnTo>
                <a:lnTo>
                  <a:pt x="12154" y="5574"/>
                </a:lnTo>
                <a:lnTo>
                  <a:pt x="12203" y="5574"/>
                </a:lnTo>
                <a:moveTo>
                  <a:pt x="12203" y="5685"/>
                </a:moveTo>
                <a:lnTo>
                  <a:pt x="12203" y="5752"/>
                </a:lnTo>
                <a:lnTo>
                  <a:pt x="12154" y="5752"/>
                </a:lnTo>
                <a:lnTo>
                  <a:pt x="12154" y="5685"/>
                </a:lnTo>
                <a:lnTo>
                  <a:pt x="12203" y="5685"/>
                </a:lnTo>
                <a:moveTo>
                  <a:pt x="12203" y="5797"/>
                </a:moveTo>
                <a:lnTo>
                  <a:pt x="12203" y="5864"/>
                </a:lnTo>
                <a:lnTo>
                  <a:pt x="12154" y="5864"/>
                </a:lnTo>
                <a:lnTo>
                  <a:pt x="12154" y="5797"/>
                </a:lnTo>
                <a:lnTo>
                  <a:pt x="12203" y="5797"/>
                </a:lnTo>
                <a:moveTo>
                  <a:pt x="12203" y="5909"/>
                </a:moveTo>
                <a:lnTo>
                  <a:pt x="12203" y="5976"/>
                </a:lnTo>
                <a:lnTo>
                  <a:pt x="12154" y="5976"/>
                </a:lnTo>
                <a:lnTo>
                  <a:pt x="12154" y="5909"/>
                </a:lnTo>
                <a:lnTo>
                  <a:pt x="12203" y="5909"/>
                </a:lnTo>
                <a:moveTo>
                  <a:pt x="12203" y="6021"/>
                </a:moveTo>
                <a:lnTo>
                  <a:pt x="12203" y="6088"/>
                </a:lnTo>
                <a:lnTo>
                  <a:pt x="12154" y="6088"/>
                </a:lnTo>
                <a:lnTo>
                  <a:pt x="12154" y="6021"/>
                </a:lnTo>
                <a:lnTo>
                  <a:pt x="12203" y="6021"/>
                </a:lnTo>
                <a:moveTo>
                  <a:pt x="12203" y="6133"/>
                </a:moveTo>
                <a:lnTo>
                  <a:pt x="12203" y="6200"/>
                </a:lnTo>
                <a:lnTo>
                  <a:pt x="12154" y="6200"/>
                </a:lnTo>
                <a:lnTo>
                  <a:pt x="12154" y="6133"/>
                </a:lnTo>
                <a:lnTo>
                  <a:pt x="12203" y="6133"/>
                </a:lnTo>
                <a:moveTo>
                  <a:pt x="12203" y="6244"/>
                </a:moveTo>
                <a:lnTo>
                  <a:pt x="12203" y="6311"/>
                </a:lnTo>
                <a:lnTo>
                  <a:pt x="12154" y="6311"/>
                </a:lnTo>
                <a:lnTo>
                  <a:pt x="12154" y="6244"/>
                </a:lnTo>
                <a:lnTo>
                  <a:pt x="12203" y="6244"/>
                </a:lnTo>
                <a:moveTo>
                  <a:pt x="12203" y="6356"/>
                </a:moveTo>
                <a:lnTo>
                  <a:pt x="12203" y="6423"/>
                </a:lnTo>
                <a:lnTo>
                  <a:pt x="12154" y="6423"/>
                </a:lnTo>
                <a:lnTo>
                  <a:pt x="12154" y="6356"/>
                </a:lnTo>
                <a:lnTo>
                  <a:pt x="12203" y="6356"/>
                </a:lnTo>
                <a:moveTo>
                  <a:pt x="12203" y="6468"/>
                </a:moveTo>
                <a:lnTo>
                  <a:pt x="12203" y="6535"/>
                </a:lnTo>
                <a:lnTo>
                  <a:pt x="12154" y="6535"/>
                </a:lnTo>
                <a:lnTo>
                  <a:pt x="12154" y="6468"/>
                </a:lnTo>
                <a:lnTo>
                  <a:pt x="12203" y="6468"/>
                </a:lnTo>
                <a:moveTo>
                  <a:pt x="12203" y="6580"/>
                </a:moveTo>
                <a:lnTo>
                  <a:pt x="12203" y="6647"/>
                </a:lnTo>
                <a:lnTo>
                  <a:pt x="12154" y="6647"/>
                </a:lnTo>
                <a:lnTo>
                  <a:pt x="12154" y="6580"/>
                </a:lnTo>
                <a:lnTo>
                  <a:pt x="12203" y="6580"/>
                </a:lnTo>
                <a:moveTo>
                  <a:pt x="12203" y="6692"/>
                </a:moveTo>
                <a:lnTo>
                  <a:pt x="12203" y="6759"/>
                </a:lnTo>
                <a:lnTo>
                  <a:pt x="12154" y="6759"/>
                </a:lnTo>
                <a:lnTo>
                  <a:pt x="12154" y="6692"/>
                </a:lnTo>
                <a:lnTo>
                  <a:pt x="12203" y="6692"/>
                </a:lnTo>
                <a:moveTo>
                  <a:pt x="12203" y="6804"/>
                </a:moveTo>
                <a:lnTo>
                  <a:pt x="12203" y="6871"/>
                </a:lnTo>
                <a:lnTo>
                  <a:pt x="12154" y="6871"/>
                </a:lnTo>
                <a:lnTo>
                  <a:pt x="12154" y="6804"/>
                </a:lnTo>
                <a:lnTo>
                  <a:pt x="12203" y="6804"/>
                </a:lnTo>
                <a:moveTo>
                  <a:pt x="12203" y="6915"/>
                </a:moveTo>
                <a:lnTo>
                  <a:pt x="12203" y="6982"/>
                </a:lnTo>
                <a:lnTo>
                  <a:pt x="12154" y="6982"/>
                </a:lnTo>
                <a:lnTo>
                  <a:pt x="12154" y="6915"/>
                </a:lnTo>
                <a:lnTo>
                  <a:pt x="12203" y="6915"/>
                </a:lnTo>
                <a:moveTo>
                  <a:pt x="12203" y="7027"/>
                </a:moveTo>
                <a:lnTo>
                  <a:pt x="12203" y="7094"/>
                </a:lnTo>
                <a:lnTo>
                  <a:pt x="12154" y="7094"/>
                </a:lnTo>
                <a:lnTo>
                  <a:pt x="12154" y="7027"/>
                </a:lnTo>
                <a:lnTo>
                  <a:pt x="12203" y="7027"/>
                </a:lnTo>
                <a:moveTo>
                  <a:pt x="12203" y="7139"/>
                </a:moveTo>
                <a:lnTo>
                  <a:pt x="12203" y="7206"/>
                </a:lnTo>
                <a:lnTo>
                  <a:pt x="12154" y="7206"/>
                </a:lnTo>
                <a:lnTo>
                  <a:pt x="12154" y="7139"/>
                </a:lnTo>
                <a:lnTo>
                  <a:pt x="12203" y="7139"/>
                </a:lnTo>
                <a:moveTo>
                  <a:pt x="12203" y="7251"/>
                </a:moveTo>
                <a:lnTo>
                  <a:pt x="12203" y="7318"/>
                </a:lnTo>
                <a:lnTo>
                  <a:pt x="12154" y="7318"/>
                </a:lnTo>
                <a:lnTo>
                  <a:pt x="12154" y="7251"/>
                </a:lnTo>
                <a:lnTo>
                  <a:pt x="12203" y="7251"/>
                </a:lnTo>
                <a:moveTo>
                  <a:pt x="12203" y="7363"/>
                </a:moveTo>
                <a:lnTo>
                  <a:pt x="12203" y="7430"/>
                </a:lnTo>
                <a:lnTo>
                  <a:pt x="12154" y="7430"/>
                </a:lnTo>
                <a:lnTo>
                  <a:pt x="12154" y="7363"/>
                </a:lnTo>
                <a:lnTo>
                  <a:pt x="12203" y="7363"/>
                </a:lnTo>
                <a:moveTo>
                  <a:pt x="12203" y="7474"/>
                </a:moveTo>
                <a:lnTo>
                  <a:pt x="12203" y="7541"/>
                </a:lnTo>
                <a:lnTo>
                  <a:pt x="12154" y="7541"/>
                </a:lnTo>
                <a:lnTo>
                  <a:pt x="12154" y="7474"/>
                </a:lnTo>
                <a:lnTo>
                  <a:pt x="12203" y="7474"/>
                </a:lnTo>
                <a:moveTo>
                  <a:pt x="12203" y="7586"/>
                </a:moveTo>
                <a:lnTo>
                  <a:pt x="12203" y="7653"/>
                </a:lnTo>
                <a:lnTo>
                  <a:pt x="12154" y="7653"/>
                </a:lnTo>
                <a:lnTo>
                  <a:pt x="12154" y="7586"/>
                </a:lnTo>
                <a:lnTo>
                  <a:pt x="12203" y="7586"/>
                </a:lnTo>
                <a:moveTo>
                  <a:pt x="12203" y="7698"/>
                </a:moveTo>
                <a:lnTo>
                  <a:pt x="12203" y="7765"/>
                </a:lnTo>
                <a:lnTo>
                  <a:pt x="12154" y="7765"/>
                </a:lnTo>
                <a:lnTo>
                  <a:pt x="12154" y="7698"/>
                </a:lnTo>
                <a:lnTo>
                  <a:pt x="12203" y="7698"/>
                </a:lnTo>
                <a:moveTo>
                  <a:pt x="12203" y="7810"/>
                </a:moveTo>
                <a:lnTo>
                  <a:pt x="12203" y="7877"/>
                </a:lnTo>
                <a:lnTo>
                  <a:pt x="12154" y="7877"/>
                </a:lnTo>
                <a:lnTo>
                  <a:pt x="12154" y="7810"/>
                </a:lnTo>
                <a:lnTo>
                  <a:pt x="12203" y="7810"/>
                </a:lnTo>
                <a:moveTo>
                  <a:pt x="12203" y="7922"/>
                </a:moveTo>
                <a:lnTo>
                  <a:pt x="12203" y="7989"/>
                </a:lnTo>
                <a:lnTo>
                  <a:pt x="12154" y="7989"/>
                </a:lnTo>
                <a:lnTo>
                  <a:pt x="12154" y="7922"/>
                </a:lnTo>
                <a:lnTo>
                  <a:pt x="12203" y="7922"/>
                </a:lnTo>
                <a:moveTo>
                  <a:pt x="12203" y="8034"/>
                </a:moveTo>
                <a:lnTo>
                  <a:pt x="12203" y="8101"/>
                </a:lnTo>
                <a:lnTo>
                  <a:pt x="12154" y="8101"/>
                </a:lnTo>
                <a:lnTo>
                  <a:pt x="12154" y="8034"/>
                </a:lnTo>
                <a:lnTo>
                  <a:pt x="12203" y="8034"/>
                </a:lnTo>
                <a:moveTo>
                  <a:pt x="12203" y="8145"/>
                </a:moveTo>
                <a:lnTo>
                  <a:pt x="12203" y="8212"/>
                </a:lnTo>
                <a:lnTo>
                  <a:pt x="12154" y="8212"/>
                </a:lnTo>
                <a:lnTo>
                  <a:pt x="12154" y="8145"/>
                </a:lnTo>
                <a:lnTo>
                  <a:pt x="12203" y="8145"/>
                </a:lnTo>
                <a:moveTo>
                  <a:pt x="12203" y="8257"/>
                </a:moveTo>
                <a:lnTo>
                  <a:pt x="12203" y="8324"/>
                </a:lnTo>
                <a:lnTo>
                  <a:pt x="12154" y="8324"/>
                </a:lnTo>
                <a:lnTo>
                  <a:pt x="12154" y="8257"/>
                </a:lnTo>
                <a:lnTo>
                  <a:pt x="12203" y="8257"/>
                </a:lnTo>
                <a:moveTo>
                  <a:pt x="12203" y="8369"/>
                </a:moveTo>
                <a:lnTo>
                  <a:pt x="12203" y="8436"/>
                </a:lnTo>
                <a:lnTo>
                  <a:pt x="12154" y="8436"/>
                </a:lnTo>
                <a:lnTo>
                  <a:pt x="12154" y="8369"/>
                </a:lnTo>
                <a:lnTo>
                  <a:pt x="12203" y="8369"/>
                </a:lnTo>
                <a:moveTo>
                  <a:pt x="12203" y="8481"/>
                </a:moveTo>
                <a:lnTo>
                  <a:pt x="12203" y="8548"/>
                </a:lnTo>
                <a:lnTo>
                  <a:pt x="12154" y="8548"/>
                </a:lnTo>
                <a:lnTo>
                  <a:pt x="12154" y="8481"/>
                </a:lnTo>
                <a:lnTo>
                  <a:pt x="12203" y="8481"/>
                </a:lnTo>
                <a:moveTo>
                  <a:pt x="12203" y="8593"/>
                </a:moveTo>
                <a:lnTo>
                  <a:pt x="12203" y="8660"/>
                </a:lnTo>
                <a:lnTo>
                  <a:pt x="12154" y="8660"/>
                </a:lnTo>
                <a:lnTo>
                  <a:pt x="12154" y="8593"/>
                </a:lnTo>
                <a:lnTo>
                  <a:pt x="12203" y="8593"/>
                </a:lnTo>
                <a:moveTo>
                  <a:pt x="12203" y="8704"/>
                </a:moveTo>
                <a:lnTo>
                  <a:pt x="12203" y="8771"/>
                </a:lnTo>
                <a:lnTo>
                  <a:pt x="12154" y="8771"/>
                </a:lnTo>
                <a:lnTo>
                  <a:pt x="12154" y="8704"/>
                </a:lnTo>
                <a:lnTo>
                  <a:pt x="12203" y="8704"/>
                </a:lnTo>
                <a:moveTo>
                  <a:pt x="12203" y="8816"/>
                </a:moveTo>
                <a:lnTo>
                  <a:pt x="12203" y="8883"/>
                </a:lnTo>
                <a:lnTo>
                  <a:pt x="12154" y="8883"/>
                </a:lnTo>
                <a:lnTo>
                  <a:pt x="12154" y="8816"/>
                </a:lnTo>
                <a:lnTo>
                  <a:pt x="12203" y="8816"/>
                </a:lnTo>
                <a:moveTo>
                  <a:pt x="12203" y="8928"/>
                </a:moveTo>
                <a:lnTo>
                  <a:pt x="12203" y="8995"/>
                </a:lnTo>
                <a:lnTo>
                  <a:pt x="12154" y="8995"/>
                </a:lnTo>
                <a:lnTo>
                  <a:pt x="12154" y="8928"/>
                </a:lnTo>
                <a:lnTo>
                  <a:pt x="12203" y="8928"/>
                </a:lnTo>
                <a:moveTo>
                  <a:pt x="12203" y="9040"/>
                </a:moveTo>
                <a:lnTo>
                  <a:pt x="12203" y="9107"/>
                </a:lnTo>
                <a:lnTo>
                  <a:pt x="12154" y="9107"/>
                </a:lnTo>
                <a:lnTo>
                  <a:pt x="12154" y="9040"/>
                </a:lnTo>
                <a:lnTo>
                  <a:pt x="12203" y="9040"/>
                </a:lnTo>
                <a:moveTo>
                  <a:pt x="12203" y="9152"/>
                </a:moveTo>
                <a:lnTo>
                  <a:pt x="12203" y="9219"/>
                </a:lnTo>
                <a:lnTo>
                  <a:pt x="12154" y="9219"/>
                </a:lnTo>
                <a:lnTo>
                  <a:pt x="12154" y="9152"/>
                </a:lnTo>
                <a:lnTo>
                  <a:pt x="12203" y="9152"/>
                </a:lnTo>
                <a:moveTo>
                  <a:pt x="12203" y="9264"/>
                </a:moveTo>
                <a:lnTo>
                  <a:pt x="12203" y="9275"/>
                </a:lnTo>
                <a:cubicBezTo>
                  <a:pt x="12203" y="9296"/>
                  <a:pt x="12200" y="9317"/>
                  <a:pt x="12193" y="9337"/>
                </a:cubicBezTo>
                <a:lnTo>
                  <a:pt x="12146" y="9322"/>
                </a:lnTo>
                <a:cubicBezTo>
                  <a:pt x="12151" y="9307"/>
                  <a:pt x="12154" y="9291"/>
                  <a:pt x="12154" y="9275"/>
                </a:cubicBezTo>
                <a:lnTo>
                  <a:pt x="12154" y="9264"/>
                </a:lnTo>
                <a:lnTo>
                  <a:pt x="12203" y="9264"/>
                </a:lnTo>
                <a:moveTo>
                  <a:pt x="12171" y="9383"/>
                </a:moveTo>
                <a:cubicBezTo>
                  <a:pt x="12157" y="9406"/>
                  <a:pt x="12140" y="9424"/>
                  <a:pt x="12119" y="9440"/>
                </a:cubicBezTo>
                <a:lnTo>
                  <a:pt x="12090" y="9400"/>
                </a:lnTo>
                <a:cubicBezTo>
                  <a:pt x="12106" y="9388"/>
                  <a:pt x="12119" y="9374"/>
                  <a:pt x="12130" y="9357"/>
                </a:cubicBezTo>
                <a:lnTo>
                  <a:pt x="12171" y="9383"/>
                </a:lnTo>
                <a:moveTo>
                  <a:pt x="12074" y="9464"/>
                </a:moveTo>
                <a:cubicBezTo>
                  <a:pt x="12050" y="9473"/>
                  <a:pt x="12025" y="9478"/>
                  <a:pt x="12000" y="9478"/>
                </a:cubicBezTo>
                <a:lnTo>
                  <a:pt x="11999" y="9478"/>
                </a:lnTo>
                <a:lnTo>
                  <a:pt x="11999" y="9429"/>
                </a:lnTo>
                <a:lnTo>
                  <a:pt x="12000" y="9429"/>
                </a:lnTo>
                <a:cubicBezTo>
                  <a:pt x="12019" y="9429"/>
                  <a:pt x="12038" y="9425"/>
                  <a:pt x="12056" y="9418"/>
                </a:cubicBezTo>
                <a:lnTo>
                  <a:pt x="12074" y="9464"/>
                </a:lnTo>
                <a:moveTo>
                  <a:pt x="11954" y="9478"/>
                </a:moveTo>
                <a:lnTo>
                  <a:pt x="11887" y="9478"/>
                </a:lnTo>
                <a:lnTo>
                  <a:pt x="11887" y="9429"/>
                </a:lnTo>
                <a:lnTo>
                  <a:pt x="11954" y="9429"/>
                </a:lnTo>
                <a:lnTo>
                  <a:pt x="11954" y="9478"/>
                </a:lnTo>
                <a:moveTo>
                  <a:pt x="11843" y="9478"/>
                </a:moveTo>
                <a:lnTo>
                  <a:pt x="11775" y="9478"/>
                </a:lnTo>
                <a:lnTo>
                  <a:pt x="11775" y="9429"/>
                </a:lnTo>
                <a:lnTo>
                  <a:pt x="11843" y="9429"/>
                </a:lnTo>
                <a:lnTo>
                  <a:pt x="11843" y="9478"/>
                </a:lnTo>
                <a:moveTo>
                  <a:pt x="11731" y="9478"/>
                </a:moveTo>
                <a:lnTo>
                  <a:pt x="11664" y="9478"/>
                </a:lnTo>
                <a:lnTo>
                  <a:pt x="11664" y="9429"/>
                </a:lnTo>
                <a:lnTo>
                  <a:pt x="11731" y="9429"/>
                </a:lnTo>
                <a:lnTo>
                  <a:pt x="11731" y="9478"/>
                </a:lnTo>
                <a:moveTo>
                  <a:pt x="11619" y="9478"/>
                </a:moveTo>
                <a:lnTo>
                  <a:pt x="11552" y="9478"/>
                </a:lnTo>
                <a:lnTo>
                  <a:pt x="11552" y="9429"/>
                </a:lnTo>
                <a:lnTo>
                  <a:pt x="11619" y="9429"/>
                </a:lnTo>
                <a:lnTo>
                  <a:pt x="11619" y="9478"/>
                </a:lnTo>
                <a:moveTo>
                  <a:pt x="11507" y="9478"/>
                </a:moveTo>
                <a:lnTo>
                  <a:pt x="11440" y="9478"/>
                </a:lnTo>
                <a:lnTo>
                  <a:pt x="11440" y="9429"/>
                </a:lnTo>
                <a:lnTo>
                  <a:pt x="11507" y="9429"/>
                </a:lnTo>
                <a:lnTo>
                  <a:pt x="11507" y="9478"/>
                </a:lnTo>
                <a:moveTo>
                  <a:pt x="11395" y="9478"/>
                </a:moveTo>
                <a:lnTo>
                  <a:pt x="11328" y="9478"/>
                </a:lnTo>
                <a:lnTo>
                  <a:pt x="11328" y="9429"/>
                </a:lnTo>
                <a:lnTo>
                  <a:pt x="11395" y="9429"/>
                </a:lnTo>
                <a:lnTo>
                  <a:pt x="11395" y="9478"/>
                </a:lnTo>
                <a:moveTo>
                  <a:pt x="11283" y="9478"/>
                </a:moveTo>
                <a:lnTo>
                  <a:pt x="11216" y="9478"/>
                </a:lnTo>
                <a:lnTo>
                  <a:pt x="11216" y="9429"/>
                </a:lnTo>
                <a:lnTo>
                  <a:pt x="11283" y="9429"/>
                </a:lnTo>
                <a:lnTo>
                  <a:pt x="11283" y="9478"/>
                </a:lnTo>
                <a:moveTo>
                  <a:pt x="11172" y="9478"/>
                </a:moveTo>
                <a:lnTo>
                  <a:pt x="11105" y="9478"/>
                </a:lnTo>
                <a:lnTo>
                  <a:pt x="11105" y="9429"/>
                </a:lnTo>
                <a:lnTo>
                  <a:pt x="11172" y="9429"/>
                </a:lnTo>
                <a:lnTo>
                  <a:pt x="11172" y="9478"/>
                </a:lnTo>
                <a:moveTo>
                  <a:pt x="11060" y="9478"/>
                </a:moveTo>
                <a:lnTo>
                  <a:pt x="10993" y="9478"/>
                </a:lnTo>
                <a:lnTo>
                  <a:pt x="10993" y="9429"/>
                </a:lnTo>
                <a:lnTo>
                  <a:pt x="11060" y="9429"/>
                </a:lnTo>
                <a:lnTo>
                  <a:pt x="11060" y="9478"/>
                </a:lnTo>
                <a:moveTo>
                  <a:pt x="10948" y="9478"/>
                </a:moveTo>
                <a:lnTo>
                  <a:pt x="10881" y="9478"/>
                </a:lnTo>
                <a:lnTo>
                  <a:pt x="10881" y="9429"/>
                </a:lnTo>
                <a:lnTo>
                  <a:pt x="10948" y="9429"/>
                </a:lnTo>
                <a:lnTo>
                  <a:pt x="10948" y="9478"/>
                </a:lnTo>
                <a:moveTo>
                  <a:pt x="10836" y="9478"/>
                </a:moveTo>
                <a:lnTo>
                  <a:pt x="10769" y="9478"/>
                </a:lnTo>
                <a:lnTo>
                  <a:pt x="10769" y="9429"/>
                </a:lnTo>
                <a:lnTo>
                  <a:pt x="10836" y="9429"/>
                </a:lnTo>
                <a:lnTo>
                  <a:pt x="10836" y="9478"/>
                </a:lnTo>
                <a:moveTo>
                  <a:pt x="10724" y="9478"/>
                </a:moveTo>
                <a:lnTo>
                  <a:pt x="10657" y="9478"/>
                </a:lnTo>
                <a:lnTo>
                  <a:pt x="10657" y="9429"/>
                </a:lnTo>
                <a:lnTo>
                  <a:pt x="10724" y="9429"/>
                </a:lnTo>
                <a:lnTo>
                  <a:pt x="10724" y="9478"/>
                </a:lnTo>
                <a:moveTo>
                  <a:pt x="10613" y="9478"/>
                </a:moveTo>
                <a:lnTo>
                  <a:pt x="10545" y="9478"/>
                </a:lnTo>
                <a:lnTo>
                  <a:pt x="10545" y="9429"/>
                </a:lnTo>
                <a:lnTo>
                  <a:pt x="10613" y="9429"/>
                </a:lnTo>
                <a:lnTo>
                  <a:pt x="10613" y="9478"/>
                </a:lnTo>
                <a:moveTo>
                  <a:pt x="10501" y="9478"/>
                </a:moveTo>
                <a:lnTo>
                  <a:pt x="10434" y="9478"/>
                </a:lnTo>
                <a:lnTo>
                  <a:pt x="10434" y="9429"/>
                </a:lnTo>
                <a:lnTo>
                  <a:pt x="10501" y="9429"/>
                </a:lnTo>
                <a:lnTo>
                  <a:pt x="10501" y="9478"/>
                </a:lnTo>
                <a:moveTo>
                  <a:pt x="10389" y="9478"/>
                </a:moveTo>
                <a:lnTo>
                  <a:pt x="10322" y="9478"/>
                </a:lnTo>
                <a:lnTo>
                  <a:pt x="10322" y="9429"/>
                </a:lnTo>
                <a:lnTo>
                  <a:pt x="10389" y="9429"/>
                </a:lnTo>
                <a:lnTo>
                  <a:pt x="10389" y="9478"/>
                </a:lnTo>
                <a:moveTo>
                  <a:pt x="10277" y="9478"/>
                </a:moveTo>
                <a:lnTo>
                  <a:pt x="10210" y="9478"/>
                </a:lnTo>
                <a:lnTo>
                  <a:pt x="10210" y="9429"/>
                </a:lnTo>
                <a:lnTo>
                  <a:pt x="10277" y="9429"/>
                </a:lnTo>
                <a:lnTo>
                  <a:pt x="10277" y="9478"/>
                </a:lnTo>
                <a:moveTo>
                  <a:pt x="10165" y="9478"/>
                </a:moveTo>
                <a:lnTo>
                  <a:pt x="10098" y="9478"/>
                </a:lnTo>
                <a:lnTo>
                  <a:pt x="10098" y="9429"/>
                </a:lnTo>
                <a:lnTo>
                  <a:pt x="10165" y="9429"/>
                </a:lnTo>
                <a:lnTo>
                  <a:pt x="10165" y="9478"/>
                </a:lnTo>
                <a:moveTo>
                  <a:pt x="10053" y="9478"/>
                </a:moveTo>
                <a:lnTo>
                  <a:pt x="9986" y="9478"/>
                </a:lnTo>
                <a:lnTo>
                  <a:pt x="9986" y="9429"/>
                </a:lnTo>
                <a:lnTo>
                  <a:pt x="10053" y="9429"/>
                </a:lnTo>
                <a:lnTo>
                  <a:pt x="10053" y="9478"/>
                </a:lnTo>
                <a:moveTo>
                  <a:pt x="9942" y="9478"/>
                </a:moveTo>
                <a:lnTo>
                  <a:pt x="9875" y="9478"/>
                </a:lnTo>
                <a:lnTo>
                  <a:pt x="9875" y="9429"/>
                </a:lnTo>
                <a:lnTo>
                  <a:pt x="9942" y="9429"/>
                </a:lnTo>
                <a:lnTo>
                  <a:pt x="9942" y="9478"/>
                </a:lnTo>
                <a:moveTo>
                  <a:pt x="9830" y="9478"/>
                </a:moveTo>
                <a:lnTo>
                  <a:pt x="9763" y="9478"/>
                </a:lnTo>
                <a:lnTo>
                  <a:pt x="9763" y="9429"/>
                </a:lnTo>
                <a:lnTo>
                  <a:pt x="9830" y="9429"/>
                </a:lnTo>
                <a:lnTo>
                  <a:pt x="9830" y="9478"/>
                </a:lnTo>
                <a:moveTo>
                  <a:pt x="9718" y="9478"/>
                </a:moveTo>
                <a:lnTo>
                  <a:pt x="9651" y="9478"/>
                </a:lnTo>
                <a:lnTo>
                  <a:pt x="9651" y="9429"/>
                </a:lnTo>
                <a:lnTo>
                  <a:pt x="9718" y="9429"/>
                </a:lnTo>
                <a:lnTo>
                  <a:pt x="9718" y="9478"/>
                </a:lnTo>
                <a:moveTo>
                  <a:pt x="9606" y="9478"/>
                </a:moveTo>
                <a:lnTo>
                  <a:pt x="9539" y="9478"/>
                </a:lnTo>
                <a:lnTo>
                  <a:pt x="9539" y="9429"/>
                </a:lnTo>
                <a:lnTo>
                  <a:pt x="9606" y="9429"/>
                </a:lnTo>
                <a:lnTo>
                  <a:pt x="9606" y="9478"/>
                </a:lnTo>
                <a:moveTo>
                  <a:pt x="9494" y="9478"/>
                </a:moveTo>
                <a:lnTo>
                  <a:pt x="9427" y="9478"/>
                </a:lnTo>
                <a:lnTo>
                  <a:pt x="9427" y="9429"/>
                </a:lnTo>
                <a:lnTo>
                  <a:pt x="9494" y="9429"/>
                </a:lnTo>
                <a:lnTo>
                  <a:pt x="9494" y="9478"/>
                </a:lnTo>
                <a:moveTo>
                  <a:pt x="9383" y="9478"/>
                </a:moveTo>
                <a:lnTo>
                  <a:pt x="9315" y="9478"/>
                </a:lnTo>
                <a:lnTo>
                  <a:pt x="9315" y="9429"/>
                </a:lnTo>
                <a:lnTo>
                  <a:pt x="9383" y="9429"/>
                </a:lnTo>
                <a:lnTo>
                  <a:pt x="9383" y="9478"/>
                </a:lnTo>
                <a:moveTo>
                  <a:pt x="9271" y="9478"/>
                </a:moveTo>
                <a:lnTo>
                  <a:pt x="9204" y="9478"/>
                </a:lnTo>
                <a:lnTo>
                  <a:pt x="9204" y="9429"/>
                </a:lnTo>
                <a:lnTo>
                  <a:pt x="9271" y="9429"/>
                </a:lnTo>
                <a:lnTo>
                  <a:pt x="9271" y="9478"/>
                </a:lnTo>
                <a:moveTo>
                  <a:pt x="9159" y="9478"/>
                </a:moveTo>
                <a:lnTo>
                  <a:pt x="9092" y="9478"/>
                </a:lnTo>
                <a:lnTo>
                  <a:pt x="9092" y="9429"/>
                </a:lnTo>
                <a:lnTo>
                  <a:pt x="9159" y="9429"/>
                </a:lnTo>
                <a:lnTo>
                  <a:pt x="9159" y="9478"/>
                </a:lnTo>
                <a:moveTo>
                  <a:pt x="9047" y="9478"/>
                </a:moveTo>
                <a:lnTo>
                  <a:pt x="8980" y="9478"/>
                </a:lnTo>
                <a:lnTo>
                  <a:pt x="8980" y="9429"/>
                </a:lnTo>
                <a:lnTo>
                  <a:pt x="9047" y="9429"/>
                </a:lnTo>
                <a:lnTo>
                  <a:pt x="9047" y="9478"/>
                </a:lnTo>
                <a:moveTo>
                  <a:pt x="8935" y="9478"/>
                </a:moveTo>
                <a:lnTo>
                  <a:pt x="8868" y="9478"/>
                </a:lnTo>
                <a:lnTo>
                  <a:pt x="8868" y="9429"/>
                </a:lnTo>
                <a:lnTo>
                  <a:pt x="8935" y="9429"/>
                </a:lnTo>
                <a:lnTo>
                  <a:pt x="8935" y="9478"/>
                </a:lnTo>
                <a:moveTo>
                  <a:pt x="8823" y="9478"/>
                </a:moveTo>
                <a:lnTo>
                  <a:pt x="8756" y="9478"/>
                </a:lnTo>
                <a:lnTo>
                  <a:pt x="8756" y="9429"/>
                </a:lnTo>
                <a:lnTo>
                  <a:pt x="8823" y="9429"/>
                </a:lnTo>
                <a:lnTo>
                  <a:pt x="8823" y="9478"/>
                </a:lnTo>
                <a:moveTo>
                  <a:pt x="8712" y="9478"/>
                </a:moveTo>
                <a:lnTo>
                  <a:pt x="8645" y="9478"/>
                </a:lnTo>
                <a:lnTo>
                  <a:pt x="8645" y="9429"/>
                </a:lnTo>
                <a:lnTo>
                  <a:pt x="8712" y="9429"/>
                </a:lnTo>
                <a:lnTo>
                  <a:pt x="8712" y="9478"/>
                </a:lnTo>
                <a:moveTo>
                  <a:pt x="8600" y="9478"/>
                </a:moveTo>
                <a:lnTo>
                  <a:pt x="8533" y="9478"/>
                </a:lnTo>
                <a:lnTo>
                  <a:pt x="8533" y="9429"/>
                </a:lnTo>
                <a:lnTo>
                  <a:pt x="8600" y="9429"/>
                </a:lnTo>
                <a:lnTo>
                  <a:pt x="8600" y="9478"/>
                </a:lnTo>
                <a:moveTo>
                  <a:pt x="8488" y="9478"/>
                </a:moveTo>
                <a:lnTo>
                  <a:pt x="8421" y="9478"/>
                </a:lnTo>
                <a:lnTo>
                  <a:pt x="8421" y="9429"/>
                </a:lnTo>
                <a:lnTo>
                  <a:pt x="8488" y="9429"/>
                </a:lnTo>
                <a:lnTo>
                  <a:pt x="8488" y="9478"/>
                </a:lnTo>
                <a:moveTo>
                  <a:pt x="8376" y="9478"/>
                </a:moveTo>
                <a:lnTo>
                  <a:pt x="8309" y="9478"/>
                </a:lnTo>
                <a:lnTo>
                  <a:pt x="8309" y="9429"/>
                </a:lnTo>
                <a:lnTo>
                  <a:pt x="8376" y="9429"/>
                </a:lnTo>
                <a:lnTo>
                  <a:pt x="8376" y="9478"/>
                </a:lnTo>
                <a:moveTo>
                  <a:pt x="8264" y="9478"/>
                </a:moveTo>
                <a:lnTo>
                  <a:pt x="8197" y="9478"/>
                </a:lnTo>
                <a:lnTo>
                  <a:pt x="8197" y="9429"/>
                </a:lnTo>
                <a:lnTo>
                  <a:pt x="8264" y="9429"/>
                </a:lnTo>
                <a:lnTo>
                  <a:pt x="8264" y="9478"/>
                </a:lnTo>
                <a:moveTo>
                  <a:pt x="8153" y="9478"/>
                </a:moveTo>
                <a:lnTo>
                  <a:pt x="8085" y="9478"/>
                </a:lnTo>
                <a:lnTo>
                  <a:pt x="8085" y="9429"/>
                </a:lnTo>
                <a:lnTo>
                  <a:pt x="8153" y="9429"/>
                </a:lnTo>
                <a:lnTo>
                  <a:pt x="8153" y="9478"/>
                </a:lnTo>
                <a:moveTo>
                  <a:pt x="8041" y="9478"/>
                </a:moveTo>
                <a:lnTo>
                  <a:pt x="7974" y="9478"/>
                </a:lnTo>
                <a:lnTo>
                  <a:pt x="7974" y="9429"/>
                </a:lnTo>
                <a:lnTo>
                  <a:pt x="8041" y="9429"/>
                </a:lnTo>
                <a:lnTo>
                  <a:pt x="8041" y="9478"/>
                </a:lnTo>
                <a:moveTo>
                  <a:pt x="7929" y="9478"/>
                </a:moveTo>
                <a:lnTo>
                  <a:pt x="7862" y="9478"/>
                </a:lnTo>
                <a:lnTo>
                  <a:pt x="7862" y="9429"/>
                </a:lnTo>
                <a:lnTo>
                  <a:pt x="7929" y="9429"/>
                </a:lnTo>
                <a:lnTo>
                  <a:pt x="7929" y="9478"/>
                </a:lnTo>
                <a:moveTo>
                  <a:pt x="7817" y="9478"/>
                </a:moveTo>
                <a:lnTo>
                  <a:pt x="7750" y="9478"/>
                </a:lnTo>
                <a:lnTo>
                  <a:pt x="7750" y="9429"/>
                </a:lnTo>
                <a:lnTo>
                  <a:pt x="7817" y="9429"/>
                </a:lnTo>
                <a:lnTo>
                  <a:pt x="7817" y="9478"/>
                </a:lnTo>
                <a:moveTo>
                  <a:pt x="7705" y="9478"/>
                </a:moveTo>
                <a:lnTo>
                  <a:pt x="7638" y="9478"/>
                </a:lnTo>
                <a:lnTo>
                  <a:pt x="7638" y="9429"/>
                </a:lnTo>
                <a:lnTo>
                  <a:pt x="7705" y="9429"/>
                </a:lnTo>
                <a:lnTo>
                  <a:pt x="7705" y="9478"/>
                </a:lnTo>
                <a:moveTo>
                  <a:pt x="7593" y="9478"/>
                </a:moveTo>
                <a:lnTo>
                  <a:pt x="7526" y="9478"/>
                </a:lnTo>
                <a:lnTo>
                  <a:pt x="7526" y="9429"/>
                </a:lnTo>
                <a:lnTo>
                  <a:pt x="7593" y="9429"/>
                </a:lnTo>
                <a:lnTo>
                  <a:pt x="7593" y="9478"/>
                </a:lnTo>
                <a:moveTo>
                  <a:pt x="7482" y="9478"/>
                </a:moveTo>
                <a:lnTo>
                  <a:pt x="7415" y="9478"/>
                </a:lnTo>
                <a:lnTo>
                  <a:pt x="7415" y="9429"/>
                </a:lnTo>
                <a:lnTo>
                  <a:pt x="7482" y="9429"/>
                </a:lnTo>
                <a:lnTo>
                  <a:pt x="7482" y="9478"/>
                </a:lnTo>
                <a:moveTo>
                  <a:pt x="7370" y="9478"/>
                </a:moveTo>
                <a:lnTo>
                  <a:pt x="7303" y="9478"/>
                </a:lnTo>
                <a:lnTo>
                  <a:pt x="7303" y="9429"/>
                </a:lnTo>
                <a:lnTo>
                  <a:pt x="7370" y="9429"/>
                </a:lnTo>
                <a:lnTo>
                  <a:pt x="7370" y="9478"/>
                </a:lnTo>
                <a:moveTo>
                  <a:pt x="7258" y="9478"/>
                </a:moveTo>
                <a:lnTo>
                  <a:pt x="7191" y="9478"/>
                </a:lnTo>
                <a:lnTo>
                  <a:pt x="7191" y="9429"/>
                </a:lnTo>
                <a:lnTo>
                  <a:pt x="7258" y="9429"/>
                </a:lnTo>
                <a:lnTo>
                  <a:pt x="7258" y="9478"/>
                </a:lnTo>
                <a:moveTo>
                  <a:pt x="7146" y="9478"/>
                </a:moveTo>
                <a:lnTo>
                  <a:pt x="7079" y="9478"/>
                </a:lnTo>
                <a:lnTo>
                  <a:pt x="7079" y="9429"/>
                </a:lnTo>
                <a:lnTo>
                  <a:pt x="7146" y="9429"/>
                </a:lnTo>
                <a:lnTo>
                  <a:pt x="7146" y="9478"/>
                </a:lnTo>
                <a:moveTo>
                  <a:pt x="7034" y="9478"/>
                </a:moveTo>
                <a:lnTo>
                  <a:pt x="6967" y="9478"/>
                </a:lnTo>
                <a:lnTo>
                  <a:pt x="6967" y="9429"/>
                </a:lnTo>
                <a:lnTo>
                  <a:pt x="7034" y="9429"/>
                </a:lnTo>
                <a:lnTo>
                  <a:pt x="7034" y="9478"/>
                </a:lnTo>
                <a:moveTo>
                  <a:pt x="6923" y="9478"/>
                </a:moveTo>
                <a:lnTo>
                  <a:pt x="6855" y="9478"/>
                </a:lnTo>
                <a:lnTo>
                  <a:pt x="6855" y="9429"/>
                </a:lnTo>
                <a:lnTo>
                  <a:pt x="6923" y="9429"/>
                </a:lnTo>
                <a:lnTo>
                  <a:pt x="6923" y="9478"/>
                </a:lnTo>
                <a:moveTo>
                  <a:pt x="6811" y="9478"/>
                </a:moveTo>
                <a:lnTo>
                  <a:pt x="6744" y="9478"/>
                </a:lnTo>
                <a:lnTo>
                  <a:pt x="6744" y="9429"/>
                </a:lnTo>
                <a:lnTo>
                  <a:pt x="6811" y="9429"/>
                </a:lnTo>
                <a:lnTo>
                  <a:pt x="6811" y="9478"/>
                </a:lnTo>
                <a:moveTo>
                  <a:pt x="6699" y="9478"/>
                </a:moveTo>
                <a:lnTo>
                  <a:pt x="6632" y="9478"/>
                </a:lnTo>
                <a:lnTo>
                  <a:pt x="6632" y="9429"/>
                </a:lnTo>
                <a:lnTo>
                  <a:pt x="6699" y="9429"/>
                </a:lnTo>
                <a:lnTo>
                  <a:pt x="6699" y="9478"/>
                </a:lnTo>
                <a:moveTo>
                  <a:pt x="6587" y="9478"/>
                </a:moveTo>
                <a:lnTo>
                  <a:pt x="6520" y="9478"/>
                </a:lnTo>
                <a:lnTo>
                  <a:pt x="6520" y="9429"/>
                </a:lnTo>
                <a:lnTo>
                  <a:pt x="6587" y="9429"/>
                </a:lnTo>
                <a:lnTo>
                  <a:pt x="6587" y="9478"/>
                </a:lnTo>
                <a:moveTo>
                  <a:pt x="6475" y="9478"/>
                </a:moveTo>
                <a:lnTo>
                  <a:pt x="6408" y="9478"/>
                </a:lnTo>
                <a:lnTo>
                  <a:pt x="6408" y="9429"/>
                </a:lnTo>
                <a:lnTo>
                  <a:pt x="6475" y="9429"/>
                </a:lnTo>
                <a:lnTo>
                  <a:pt x="6475" y="9478"/>
                </a:lnTo>
                <a:moveTo>
                  <a:pt x="6363" y="9478"/>
                </a:moveTo>
                <a:lnTo>
                  <a:pt x="6296" y="9478"/>
                </a:lnTo>
                <a:lnTo>
                  <a:pt x="6296" y="9429"/>
                </a:lnTo>
                <a:lnTo>
                  <a:pt x="6363" y="9429"/>
                </a:lnTo>
                <a:lnTo>
                  <a:pt x="6363" y="9478"/>
                </a:lnTo>
                <a:moveTo>
                  <a:pt x="6252" y="9478"/>
                </a:moveTo>
                <a:lnTo>
                  <a:pt x="6185" y="9478"/>
                </a:lnTo>
                <a:lnTo>
                  <a:pt x="6185" y="9429"/>
                </a:lnTo>
                <a:lnTo>
                  <a:pt x="6252" y="9429"/>
                </a:lnTo>
                <a:lnTo>
                  <a:pt x="6252" y="9478"/>
                </a:lnTo>
                <a:moveTo>
                  <a:pt x="6140" y="9478"/>
                </a:moveTo>
                <a:lnTo>
                  <a:pt x="6073" y="9478"/>
                </a:lnTo>
                <a:lnTo>
                  <a:pt x="6073" y="9429"/>
                </a:lnTo>
                <a:lnTo>
                  <a:pt x="6140" y="9429"/>
                </a:lnTo>
                <a:lnTo>
                  <a:pt x="6140" y="9478"/>
                </a:lnTo>
                <a:moveTo>
                  <a:pt x="6028" y="9478"/>
                </a:moveTo>
                <a:lnTo>
                  <a:pt x="5961" y="9478"/>
                </a:lnTo>
                <a:lnTo>
                  <a:pt x="5961" y="9429"/>
                </a:lnTo>
                <a:lnTo>
                  <a:pt x="6028" y="9429"/>
                </a:lnTo>
                <a:lnTo>
                  <a:pt x="6028" y="9478"/>
                </a:lnTo>
                <a:moveTo>
                  <a:pt x="5916" y="9478"/>
                </a:moveTo>
                <a:lnTo>
                  <a:pt x="5849" y="9478"/>
                </a:lnTo>
                <a:lnTo>
                  <a:pt x="5849" y="9429"/>
                </a:lnTo>
                <a:lnTo>
                  <a:pt x="5916" y="9429"/>
                </a:lnTo>
                <a:lnTo>
                  <a:pt x="5916" y="9478"/>
                </a:lnTo>
                <a:moveTo>
                  <a:pt x="5804" y="9478"/>
                </a:moveTo>
                <a:lnTo>
                  <a:pt x="5737" y="9478"/>
                </a:lnTo>
                <a:lnTo>
                  <a:pt x="5737" y="9429"/>
                </a:lnTo>
                <a:lnTo>
                  <a:pt x="5804" y="9429"/>
                </a:lnTo>
                <a:lnTo>
                  <a:pt x="5804" y="9478"/>
                </a:lnTo>
                <a:moveTo>
                  <a:pt x="5692" y="9478"/>
                </a:moveTo>
                <a:lnTo>
                  <a:pt x="5625" y="9478"/>
                </a:lnTo>
                <a:lnTo>
                  <a:pt x="5625" y="9429"/>
                </a:lnTo>
                <a:lnTo>
                  <a:pt x="5692" y="9429"/>
                </a:lnTo>
                <a:lnTo>
                  <a:pt x="5692" y="9478"/>
                </a:lnTo>
                <a:moveTo>
                  <a:pt x="5581" y="9478"/>
                </a:moveTo>
                <a:lnTo>
                  <a:pt x="5514" y="9478"/>
                </a:lnTo>
                <a:lnTo>
                  <a:pt x="5514" y="9429"/>
                </a:lnTo>
                <a:lnTo>
                  <a:pt x="5581" y="9429"/>
                </a:lnTo>
                <a:lnTo>
                  <a:pt x="5581" y="9478"/>
                </a:lnTo>
                <a:moveTo>
                  <a:pt x="5469" y="9478"/>
                </a:moveTo>
                <a:lnTo>
                  <a:pt x="5402" y="9478"/>
                </a:lnTo>
                <a:lnTo>
                  <a:pt x="5402" y="9429"/>
                </a:lnTo>
                <a:lnTo>
                  <a:pt x="5469" y="9429"/>
                </a:lnTo>
                <a:lnTo>
                  <a:pt x="5469" y="9478"/>
                </a:lnTo>
                <a:moveTo>
                  <a:pt x="5357" y="9478"/>
                </a:moveTo>
                <a:lnTo>
                  <a:pt x="5290" y="9478"/>
                </a:lnTo>
                <a:lnTo>
                  <a:pt x="5290" y="9429"/>
                </a:lnTo>
                <a:lnTo>
                  <a:pt x="5357" y="9429"/>
                </a:lnTo>
                <a:lnTo>
                  <a:pt x="5357" y="9478"/>
                </a:lnTo>
                <a:moveTo>
                  <a:pt x="5245" y="9478"/>
                </a:moveTo>
                <a:lnTo>
                  <a:pt x="5178" y="9478"/>
                </a:lnTo>
                <a:lnTo>
                  <a:pt x="5178" y="9429"/>
                </a:lnTo>
                <a:lnTo>
                  <a:pt x="5245" y="9429"/>
                </a:lnTo>
                <a:lnTo>
                  <a:pt x="5245" y="9478"/>
                </a:lnTo>
                <a:moveTo>
                  <a:pt x="5133" y="9478"/>
                </a:moveTo>
                <a:lnTo>
                  <a:pt x="5066" y="9478"/>
                </a:lnTo>
                <a:lnTo>
                  <a:pt x="5066" y="9429"/>
                </a:lnTo>
                <a:lnTo>
                  <a:pt x="5133" y="9429"/>
                </a:lnTo>
                <a:lnTo>
                  <a:pt x="5133" y="9478"/>
                </a:lnTo>
                <a:moveTo>
                  <a:pt x="5022" y="9478"/>
                </a:moveTo>
                <a:lnTo>
                  <a:pt x="4955" y="9478"/>
                </a:lnTo>
                <a:lnTo>
                  <a:pt x="4955" y="9429"/>
                </a:lnTo>
                <a:lnTo>
                  <a:pt x="5022" y="9429"/>
                </a:lnTo>
                <a:lnTo>
                  <a:pt x="5022" y="9478"/>
                </a:lnTo>
                <a:moveTo>
                  <a:pt x="4910" y="9478"/>
                </a:moveTo>
                <a:lnTo>
                  <a:pt x="4843" y="9478"/>
                </a:lnTo>
                <a:lnTo>
                  <a:pt x="4843" y="9429"/>
                </a:lnTo>
                <a:lnTo>
                  <a:pt x="4910" y="9429"/>
                </a:lnTo>
                <a:lnTo>
                  <a:pt x="4910" y="9478"/>
                </a:lnTo>
                <a:moveTo>
                  <a:pt x="4798" y="9478"/>
                </a:moveTo>
                <a:lnTo>
                  <a:pt x="4731" y="9478"/>
                </a:lnTo>
                <a:lnTo>
                  <a:pt x="4731" y="9429"/>
                </a:lnTo>
                <a:lnTo>
                  <a:pt x="4798" y="9429"/>
                </a:lnTo>
                <a:lnTo>
                  <a:pt x="4798" y="9478"/>
                </a:lnTo>
                <a:moveTo>
                  <a:pt x="4685" y="9478"/>
                </a:moveTo>
                <a:lnTo>
                  <a:pt x="4618" y="9478"/>
                </a:lnTo>
                <a:lnTo>
                  <a:pt x="4618" y="9429"/>
                </a:lnTo>
                <a:lnTo>
                  <a:pt x="4685" y="9429"/>
                </a:lnTo>
                <a:lnTo>
                  <a:pt x="4685" y="9478"/>
                </a:lnTo>
                <a:moveTo>
                  <a:pt x="4573" y="9478"/>
                </a:moveTo>
                <a:lnTo>
                  <a:pt x="4506" y="9478"/>
                </a:lnTo>
                <a:lnTo>
                  <a:pt x="4506" y="9429"/>
                </a:lnTo>
                <a:lnTo>
                  <a:pt x="4573" y="9429"/>
                </a:lnTo>
                <a:lnTo>
                  <a:pt x="4573" y="9478"/>
                </a:lnTo>
                <a:moveTo>
                  <a:pt x="4461" y="9478"/>
                </a:moveTo>
                <a:lnTo>
                  <a:pt x="4394" y="9478"/>
                </a:lnTo>
                <a:lnTo>
                  <a:pt x="4394" y="9429"/>
                </a:lnTo>
                <a:lnTo>
                  <a:pt x="4461" y="9429"/>
                </a:lnTo>
                <a:lnTo>
                  <a:pt x="4461" y="9478"/>
                </a:lnTo>
                <a:moveTo>
                  <a:pt x="4350" y="9478"/>
                </a:moveTo>
                <a:lnTo>
                  <a:pt x="4283" y="9478"/>
                </a:lnTo>
                <a:lnTo>
                  <a:pt x="4283" y="9429"/>
                </a:lnTo>
                <a:lnTo>
                  <a:pt x="4350" y="9429"/>
                </a:lnTo>
                <a:lnTo>
                  <a:pt x="4350" y="9478"/>
                </a:lnTo>
                <a:moveTo>
                  <a:pt x="4238" y="9478"/>
                </a:moveTo>
                <a:lnTo>
                  <a:pt x="4171" y="9478"/>
                </a:lnTo>
                <a:lnTo>
                  <a:pt x="4171" y="9429"/>
                </a:lnTo>
                <a:lnTo>
                  <a:pt x="4238" y="9429"/>
                </a:lnTo>
                <a:lnTo>
                  <a:pt x="4238" y="9478"/>
                </a:lnTo>
                <a:moveTo>
                  <a:pt x="4126" y="9478"/>
                </a:moveTo>
                <a:lnTo>
                  <a:pt x="4059" y="9478"/>
                </a:lnTo>
                <a:lnTo>
                  <a:pt x="4059" y="9429"/>
                </a:lnTo>
                <a:lnTo>
                  <a:pt x="4126" y="9429"/>
                </a:lnTo>
                <a:lnTo>
                  <a:pt x="4126" y="9478"/>
                </a:lnTo>
                <a:moveTo>
                  <a:pt x="4014" y="9478"/>
                </a:moveTo>
                <a:lnTo>
                  <a:pt x="3947" y="9478"/>
                </a:lnTo>
                <a:lnTo>
                  <a:pt x="3947" y="9429"/>
                </a:lnTo>
                <a:lnTo>
                  <a:pt x="4014" y="9429"/>
                </a:lnTo>
                <a:lnTo>
                  <a:pt x="4014" y="9478"/>
                </a:lnTo>
                <a:moveTo>
                  <a:pt x="3902" y="9478"/>
                </a:moveTo>
                <a:lnTo>
                  <a:pt x="3835" y="9478"/>
                </a:lnTo>
                <a:lnTo>
                  <a:pt x="3835" y="9429"/>
                </a:lnTo>
                <a:lnTo>
                  <a:pt x="3902" y="9429"/>
                </a:lnTo>
                <a:lnTo>
                  <a:pt x="3902" y="9478"/>
                </a:lnTo>
                <a:moveTo>
                  <a:pt x="3791" y="9478"/>
                </a:moveTo>
                <a:lnTo>
                  <a:pt x="3724" y="9478"/>
                </a:lnTo>
                <a:lnTo>
                  <a:pt x="3724" y="9429"/>
                </a:lnTo>
                <a:lnTo>
                  <a:pt x="3791" y="9429"/>
                </a:lnTo>
                <a:lnTo>
                  <a:pt x="3791" y="9478"/>
                </a:lnTo>
                <a:moveTo>
                  <a:pt x="3679" y="9478"/>
                </a:moveTo>
                <a:lnTo>
                  <a:pt x="3612" y="9478"/>
                </a:lnTo>
                <a:lnTo>
                  <a:pt x="3612" y="9429"/>
                </a:lnTo>
                <a:lnTo>
                  <a:pt x="3679" y="9429"/>
                </a:lnTo>
                <a:lnTo>
                  <a:pt x="3679" y="9478"/>
                </a:lnTo>
                <a:moveTo>
                  <a:pt x="3567" y="9478"/>
                </a:moveTo>
                <a:lnTo>
                  <a:pt x="3500" y="9478"/>
                </a:lnTo>
                <a:lnTo>
                  <a:pt x="3500" y="9429"/>
                </a:lnTo>
                <a:lnTo>
                  <a:pt x="3567" y="9429"/>
                </a:lnTo>
                <a:lnTo>
                  <a:pt x="3567" y="9478"/>
                </a:lnTo>
                <a:moveTo>
                  <a:pt x="3455" y="9478"/>
                </a:moveTo>
                <a:lnTo>
                  <a:pt x="3388" y="9478"/>
                </a:lnTo>
                <a:lnTo>
                  <a:pt x="3388" y="9429"/>
                </a:lnTo>
                <a:lnTo>
                  <a:pt x="3455" y="9429"/>
                </a:lnTo>
                <a:lnTo>
                  <a:pt x="3455" y="9478"/>
                </a:lnTo>
                <a:moveTo>
                  <a:pt x="3343" y="9478"/>
                </a:moveTo>
                <a:lnTo>
                  <a:pt x="3276" y="9478"/>
                </a:lnTo>
                <a:lnTo>
                  <a:pt x="3276" y="9429"/>
                </a:lnTo>
                <a:lnTo>
                  <a:pt x="3343" y="9429"/>
                </a:lnTo>
                <a:lnTo>
                  <a:pt x="3343" y="9478"/>
                </a:lnTo>
                <a:moveTo>
                  <a:pt x="3231" y="9478"/>
                </a:moveTo>
                <a:lnTo>
                  <a:pt x="3164" y="9478"/>
                </a:lnTo>
                <a:lnTo>
                  <a:pt x="3164" y="9429"/>
                </a:lnTo>
                <a:lnTo>
                  <a:pt x="3231" y="9429"/>
                </a:lnTo>
                <a:lnTo>
                  <a:pt x="3231" y="9478"/>
                </a:lnTo>
                <a:moveTo>
                  <a:pt x="3120" y="9478"/>
                </a:moveTo>
                <a:lnTo>
                  <a:pt x="3053" y="9478"/>
                </a:lnTo>
                <a:lnTo>
                  <a:pt x="3053" y="9429"/>
                </a:lnTo>
                <a:lnTo>
                  <a:pt x="3120" y="9429"/>
                </a:lnTo>
                <a:lnTo>
                  <a:pt x="3120" y="9478"/>
                </a:lnTo>
                <a:moveTo>
                  <a:pt x="3008" y="9478"/>
                </a:moveTo>
                <a:lnTo>
                  <a:pt x="2941" y="9478"/>
                </a:lnTo>
                <a:lnTo>
                  <a:pt x="2941" y="9429"/>
                </a:lnTo>
                <a:lnTo>
                  <a:pt x="3008" y="9429"/>
                </a:lnTo>
                <a:lnTo>
                  <a:pt x="3008" y="9478"/>
                </a:lnTo>
                <a:moveTo>
                  <a:pt x="2896" y="9478"/>
                </a:moveTo>
                <a:lnTo>
                  <a:pt x="2829" y="9478"/>
                </a:lnTo>
                <a:lnTo>
                  <a:pt x="2829" y="9429"/>
                </a:lnTo>
                <a:lnTo>
                  <a:pt x="2896" y="9429"/>
                </a:lnTo>
                <a:lnTo>
                  <a:pt x="2896" y="9478"/>
                </a:lnTo>
                <a:moveTo>
                  <a:pt x="2784" y="9478"/>
                </a:moveTo>
                <a:lnTo>
                  <a:pt x="2717" y="9478"/>
                </a:lnTo>
                <a:lnTo>
                  <a:pt x="2717" y="9429"/>
                </a:lnTo>
                <a:lnTo>
                  <a:pt x="2784" y="9429"/>
                </a:lnTo>
                <a:lnTo>
                  <a:pt x="2784" y="9478"/>
                </a:lnTo>
                <a:moveTo>
                  <a:pt x="2672" y="9478"/>
                </a:moveTo>
                <a:lnTo>
                  <a:pt x="2605" y="9478"/>
                </a:lnTo>
                <a:lnTo>
                  <a:pt x="2605" y="9429"/>
                </a:lnTo>
                <a:lnTo>
                  <a:pt x="2672" y="9429"/>
                </a:lnTo>
                <a:lnTo>
                  <a:pt x="2672" y="9478"/>
                </a:lnTo>
                <a:moveTo>
                  <a:pt x="2561" y="9478"/>
                </a:moveTo>
                <a:lnTo>
                  <a:pt x="2494" y="9478"/>
                </a:lnTo>
                <a:lnTo>
                  <a:pt x="2494" y="9429"/>
                </a:lnTo>
                <a:lnTo>
                  <a:pt x="2561" y="9429"/>
                </a:lnTo>
                <a:lnTo>
                  <a:pt x="2561" y="9478"/>
                </a:lnTo>
                <a:moveTo>
                  <a:pt x="2449" y="9478"/>
                </a:moveTo>
                <a:lnTo>
                  <a:pt x="2382" y="9478"/>
                </a:lnTo>
                <a:lnTo>
                  <a:pt x="2382" y="9429"/>
                </a:lnTo>
                <a:lnTo>
                  <a:pt x="2449" y="9429"/>
                </a:lnTo>
                <a:lnTo>
                  <a:pt x="2449" y="9478"/>
                </a:lnTo>
                <a:moveTo>
                  <a:pt x="2337" y="9478"/>
                </a:moveTo>
                <a:lnTo>
                  <a:pt x="2270" y="9478"/>
                </a:lnTo>
                <a:lnTo>
                  <a:pt x="2270" y="9429"/>
                </a:lnTo>
                <a:lnTo>
                  <a:pt x="2337" y="9429"/>
                </a:lnTo>
                <a:lnTo>
                  <a:pt x="2337" y="9478"/>
                </a:lnTo>
                <a:moveTo>
                  <a:pt x="2225" y="9478"/>
                </a:moveTo>
                <a:lnTo>
                  <a:pt x="2158" y="9478"/>
                </a:lnTo>
                <a:lnTo>
                  <a:pt x="2158" y="9429"/>
                </a:lnTo>
                <a:lnTo>
                  <a:pt x="2225" y="9429"/>
                </a:lnTo>
                <a:lnTo>
                  <a:pt x="2225" y="9478"/>
                </a:lnTo>
                <a:moveTo>
                  <a:pt x="2113" y="9478"/>
                </a:moveTo>
                <a:lnTo>
                  <a:pt x="2046" y="9478"/>
                </a:lnTo>
                <a:lnTo>
                  <a:pt x="2046" y="9429"/>
                </a:lnTo>
                <a:lnTo>
                  <a:pt x="2113" y="9429"/>
                </a:lnTo>
                <a:lnTo>
                  <a:pt x="2113" y="9478"/>
                </a:lnTo>
                <a:moveTo>
                  <a:pt x="2001" y="9478"/>
                </a:moveTo>
                <a:lnTo>
                  <a:pt x="1934" y="9478"/>
                </a:lnTo>
                <a:lnTo>
                  <a:pt x="1934" y="9429"/>
                </a:lnTo>
                <a:lnTo>
                  <a:pt x="2001" y="9429"/>
                </a:lnTo>
                <a:lnTo>
                  <a:pt x="2001" y="9478"/>
                </a:lnTo>
                <a:moveTo>
                  <a:pt x="1890" y="9478"/>
                </a:moveTo>
                <a:lnTo>
                  <a:pt x="1823" y="9478"/>
                </a:lnTo>
                <a:lnTo>
                  <a:pt x="1823" y="9429"/>
                </a:lnTo>
                <a:lnTo>
                  <a:pt x="1890" y="9429"/>
                </a:lnTo>
                <a:lnTo>
                  <a:pt x="1890" y="9478"/>
                </a:lnTo>
                <a:moveTo>
                  <a:pt x="1778" y="9478"/>
                </a:moveTo>
                <a:lnTo>
                  <a:pt x="1711" y="9478"/>
                </a:lnTo>
                <a:lnTo>
                  <a:pt x="1711" y="9429"/>
                </a:lnTo>
                <a:lnTo>
                  <a:pt x="1778" y="9429"/>
                </a:lnTo>
                <a:lnTo>
                  <a:pt x="1778" y="9478"/>
                </a:lnTo>
                <a:moveTo>
                  <a:pt x="1666" y="9478"/>
                </a:moveTo>
                <a:lnTo>
                  <a:pt x="1599" y="9478"/>
                </a:lnTo>
                <a:lnTo>
                  <a:pt x="1599" y="9429"/>
                </a:lnTo>
                <a:lnTo>
                  <a:pt x="1666" y="9429"/>
                </a:lnTo>
                <a:lnTo>
                  <a:pt x="1666" y="9478"/>
                </a:lnTo>
                <a:moveTo>
                  <a:pt x="1554" y="9478"/>
                </a:moveTo>
                <a:lnTo>
                  <a:pt x="1487" y="9478"/>
                </a:lnTo>
                <a:lnTo>
                  <a:pt x="1487" y="9429"/>
                </a:lnTo>
                <a:lnTo>
                  <a:pt x="1554" y="9429"/>
                </a:lnTo>
                <a:lnTo>
                  <a:pt x="1554" y="9478"/>
                </a:lnTo>
                <a:moveTo>
                  <a:pt x="1442" y="9478"/>
                </a:moveTo>
                <a:lnTo>
                  <a:pt x="1375" y="9478"/>
                </a:lnTo>
                <a:lnTo>
                  <a:pt x="1375" y="9429"/>
                </a:lnTo>
                <a:lnTo>
                  <a:pt x="1442" y="9429"/>
                </a:lnTo>
                <a:lnTo>
                  <a:pt x="1442" y="9478"/>
                </a:lnTo>
                <a:moveTo>
                  <a:pt x="1331" y="9478"/>
                </a:moveTo>
                <a:lnTo>
                  <a:pt x="1264" y="9478"/>
                </a:lnTo>
                <a:lnTo>
                  <a:pt x="1264" y="9429"/>
                </a:lnTo>
                <a:lnTo>
                  <a:pt x="1331" y="9429"/>
                </a:lnTo>
                <a:lnTo>
                  <a:pt x="1331" y="9478"/>
                </a:lnTo>
                <a:moveTo>
                  <a:pt x="1219" y="9478"/>
                </a:moveTo>
                <a:lnTo>
                  <a:pt x="1152" y="9478"/>
                </a:lnTo>
                <a:lnTo>
                  <a:pt x="1152" y="9429"/>
                </a:lnTo>
                <a:lnTo>
                  <a:pt x="1219" y="9429"/>
                </a:lnTo>
                <a:lnTo>
                  <a:pt x="1219" y="9478"/>
                </a:lnTo>
                <a:moveTo>
                  <a:pt x="1107" y="9478"/>
                </a:moveTo>
                <a:lnTo>
                  <a:pt x="1040" y="9478"/>
                </a:lnTo>
                <a:lnTo>
                  <a:pt x="1040" y="9429"/>
                </a:lnTo>
                <a:lnTo>
                  <a:pt x="1107" y="9429"/>
                </a:lnTo>
                <a:lnTo>
                  <a:pt x="1107" y="9478"/>
                </a:lnTo>
                <a:moveTo>
                  <a:pt x="995" y="9478"/>
                </a:moveTo>
                <a:lnTo>
                  <a:pt x="928" y="9478"/>
                </a:lnTo>
                <a:lnTo>
                  <a:pt x="928" y="9429"/>
                </a:lnTo>
                <a:lnTo>
                  <a:pt x="995" y="9429"/>
                </a:lnTo>
                <a:lnTo>
                  <a:pt x="995" y="9478"/>
                </a:lnTo>
                <a:moveTo>
                  <a:pt x="883" y="9478"/>
                </a:moveTo>
                <a:lnTo>
                  <a:pt x="816" y="9478"/>
                </a:lnTo>
                <a:lnTo>
                  <a:pt x="816" y="9429"/>
                </a:lnTo>
                <a:lnTo>
                  <a:pt x="883" y="9429"/>
                </a:lnTo>
                <a:lnTo>
                  <a:pt x="883" y="9478"/>
                </a:lnTo>
                <a:moveTo>
                  <a:pt x="771" y="9478"/>
                </a:moveTo>
                <a:lnTo>
                  <a:pt x="704" y="9478"/>
                </a:lnTo>
                <a:lnTo>
                  <a:pt x="704" y="9429"/>
                </a:lnTo>
                <a:lnTo>
                  <a:pt x="771" y="9429"/>
                </a:lnTo>
                <a:lnTo>
                  <a:pt x="771" y="9478"/>
                </a:lnTo>
                <a:moveTo>
                  <a:pt x="660" y="9478"/>
                </a:moveTo>
                <a:lnTo>
                  <a:pt x="593" y="9478"/>
                </a:lnTo>
                <a:lnTo>
                  <a:pt x="593" y="9429"/>
                </a:lnTo>
                <a:lnTo>
                  <a:pt x="660" y="9429"/>
                </a:lnTo>
                <a:lnTo>
                  <a:pt x="660" y="9478"/>
                </a:lnTo>
                <a:moveTo>
                  <a:pt x="548" y="9478"/>
                </a:moveTo>
                <a:lnTo>
                  <a:pt x="481" y="9478"/>
                </a:lnTo>
                <a:lnTo>
                  <a:pt x="481" y="9429"/>
                </a:lnTo>
                <a:lnTo>
                  <a:pt x="548" y="9429"/>
                </a:lnTo>
                <a:lnTo>
                  <a:pt x="548" y="9478"/>
                </a:lnTo>
                <a:moveTo>
                  <a:pt x="436" y="9478"/>
                </a:moveTo>
                <a:lnTo>
                  <a:pt x="369" y="9478"/>
                </a:lnTo>
                <a:lnTo>
                  <a:pt x="369" y="9429"/>
                </a:lnTo>
                <a:lnTo>
                  <a:pt x="436" y="9429"/>
                </a:lnTo>
                <a:lnTo>
                  <a:pt x="436" y="9478"/>
                </a:lnTo>
                <a:moveTo>
                  <a:pt x="324" y="9478"/>
                </a:moveTo>
                <a:lnTo>
                  <a:pt x="257" y="9478"/>
                </a:lnTo>
                <a:lnTo>
                  <a:pt x="257" y="9429"/>
                </a:lnTo>
                <a:lnTo>
                  <a:pt x="324" y="9429"/>
                </a:lnTo>
                <a:lnTo>
                  <a:pt x="324" y="9478"/>
                </a:lnTo>
                <a:moveTo>
                  <a:pt x="212" y="9478"/>
                </a:moveTo>
                <a:lnTo>
                  <a:pt x="203" y="9478"/>
                </a:lnTo>
                <a:cubicBezTo>
                  <a:pt x="181" y="9478"/>
                  <a:pt x="160" y="9475"/>
                  <a:pt x="139" y="9468"/>
                </a:cubicBezTo>
                <a:lnTo>
                  <a:pt x="154" y="9421"/>
                </a:lnTo>
                <a:cubicBezTo>
                  <a:pt x="170" y="9426"/>
                  <a:pt x="186" y="9429"/>
                  <a:pt x="203" y="9429"/>
                </a:cubicBezTo>
                <a:lnTo>
                  <a:pt x="212" y="9429"/>
                </a:lnTo>
                <a:lnTo>
                  <a:pt x="212" y="9478"/>
                </a:lnTo>
                <a:moveTo>
                  <a:pt x="93" y="9445"/>
                </a:moveTo>
                <a:cubicBezTo>
                  <a:pt x="71" y="9431"/>
                  <a:pt x="52" y="9413"/>
                  <a:pt x="37" y="9392"/>
                </a:cubicBezTo>
                <a:lnTo>
                  <a:pt x="77" y="9364"/>
                </a:lnTo>
                <a:cubicBezTo>
                  <a:pt x="88" y="9380"/>
                  <a:pt x="103" y="9393"/>
                  <a:pt x="119" y="9404"/>
                </a:cubicBezTo>
                <a:lnTo>
                  <a:pt x="93" y="9445"/>
                </a:lnTo>
                <a:moveTo>
                  <a:pt x="13" y="9347"/>
                </a:moveTo>
                <a:cubicBezTo>
                  <a:pt x="4" y="9324"/>
                  <a:pt x="0" y="9300"/>
                  <a:pt x="0" y="9275"/>
                </a:cubicBezTo>
                <a:lnTo>
                  <a:pt x="0" y="9272"/>
                </a:lnTo>
                <a:lnTo>
                  <a:pt x="49" y="9272"/>
                </a:lnTo>
                <a:lnTo>
                  <a:pt x="49" y="9275"/>
                </a:lnTo>
                <a:cubicBezTo>
                  <a:pt x="49" y="9294"/>
                  <a:pt x="52" y="9312"/>
                  <a:pt x="59" y="9329"/>
                </a:cubicBezTo>
                <a:lnTo>
                  <a:pt x="13" y="9347"/>
                </a:lnTo>
                <a:moveTo>
                  <a:pt x="0" y="9228"/>
                </a:moveTo>
                <a:lnTo>
                  <a:pt x="0" y="9161"/>
                </a:lnTo>
                <a:lnTo>
                  <a:pt x="49" y="9161"/>
                </a:lnTo>
                <a:lnTo>
                  <a:pt x="49" y="9228"/>
                </a:lnTo>
                <a:lnTo>
                  <a:pt x="0" y="9228"/>
                </a:lnTo>
                <a:moveTo>
                  <a:pt x="0" y="9116"/>
                </a:moveTo>
                <a:lnTo>
                  <a:pt x="0" y="9049"/>
                </a:lnTo>
                <a:lnTo>
                  <a:pt x="49" y="9049"/>
                </a:lnTo>
                <a:lnTo>
                  <a:pt x="49" y="9116"/>
                </a:lnTo>
                <a:lnTo>
                  <a:pt x="0" y="9116"/>
                </a:lnTo>
                <a:moveTo>
                  <a:pt x="0" y="9004"/>
                </a:moveTo>
                <a:lnTo>
                  <a:pt x="0" y="8937"/>
                </a:lnTo>
                <a:lnTo>
                  <a:pt x="49" y="8937"/>
                </a:lnTo>
                <a:lnTo>
                  <a:pt x="49" y="9004"/>
                </a:lnTo>
                <a:lnTo>
                  <a:pt x="0" y="9004"/>
                </a:lnTo>
                <a:moveTo>
                  <a:pt x="0" y="8892"/>
                </a:moveTo>
                <a:lnTo>
                  <a:pt x="0" y="8825"/>
                </a:lnTo>
                <a:lnTo>
                  <a:pt x="49" y="8825"/>
                </a:lnTo>
                <a:lnTo>
                  <a:pt x="49" y="8892"/>
                </a:lnTo>
                <a:lnTo>
                  <a:pt x="0" y="8892"/>
                </a:lnTo>
                <a:moveTo>
                  <a:pt x="0" y="8780"/>
                </a:moveTo>
                <a:lnTo>
                  <a:pt x="0" y="8713"/>
                </a:lnTo>
                <a:lnTo>
                  <a:pt x="49" y="8713"/>
                </a:lnTo>
                <a:lnTo>
                  <a:pt x="49" y="8780"/>
                </a:lnTo>
                <a:lnTo>
                  <a:pt x="0" y="8780"/>
                </a:lnTo>
                <a:moveTo>
                  <a:pt x="0" y="8668"/>
                </a:moveTo>
                <a:lnTo>
                  <a:pt x="0" y="8601"/>
                </a:lnTo>
                <a:lnTo>
                  <a:pt x="49" y="8601"/>
                </a:lnTo>
                <a:lnTo>
                  <a:pt x="49" y="8668"/>
                </a:lnTo>
                <a:lnTo>
                  <a:pt x="0" y="8668"/>
                </a:lnTo>
                <a:moveTo>
                  <a:pt x="0" y="8557"/>
                </a:moveTo>
                <a:lnTo>
                  <a:pt x="0" y="8490"/>
                </a:lnTo>
                <a:lnTo>
                  <a:pt x="49" y="8490"/>
                </a:lnTo>
                <a:lnTo>
                  <a:pt x="49" y="8557"/>
                </a:lnTo>
                <a:lnTo>
                  <a:pt x="0" y="8557"/>
                </a:lnTo>
                <a:moveTo>
                  <a:pt x="0" y="8445"/>
                </a:moveTo>
                <a:lnTo>
                  <a:pt x="0" y="8378"/>
                </a:lnTo>
                <a:lnTo>
                  <a:pt x="49" y="8378"/>
                </a:lnTo>
                <a:lnTo>
                  <a:pt x="49" y="8445"/>
                </a:lnTo>
                <a:lnTo>
                  <a:pt x="0" y="8445"/>
                </a:lnTo>
                <a:moveTo>
                  <a:pt x="0" y="8333"/>
                </a:moveTo>
                <a:lnTo>
                  <a:pt x="0" y="8266"/>
                </a:lnTo>
                <a:lnTo>
                  <a:pt x="49" y="8266"/>
                </a:lnTo>
                <a:lnTo>
                  <a:pt x="49" y="8333"/>
                </a:lnTo>
                <a:lnTo>
                  <a:pt x="0" y="8333"/>
                </a:lnTo>
                <a:moveTo>
                  <a:pt x="0" y="8221"/>
                </a:moveTo>
                <a:lnTo>
                  <a:pt x="0" y="8154"/>
                </a:lnTo>
                <a:lnTo>
                  <a:pt x="49" y="8154"/>
                </a:lnTo>
                <a:lnTo>
                  <a:pt x="49" y="8221"/>
                </a:lnTo>
                <a:lnTo>
                  <a:pt x="0" y="8221"/>
                </a:lnTo>
                <a:moveTo>
                  <a:pt x="0" y="8109"/>
                </a:moveTo>
                <a:lnTo>
                  <a:pt x="0" y="8042"/>
                </a:lnTo>
                <a:lnTo>
                  <a:pt x="49" y="8042"/>
                </a:lnTo>
                <a:lnTo>
                  <a:pt x="49" y="8109"/>
                </a:lnTo>
                <a:lnTo>
                  <a:pt x="0" y="8109"/>
                </a:lnTo>
                <a:moveTo>
                  <a:pt x="0" y="7998"/>
                </a:moveTo>
                <a:lnTo>
                  <a:pt x="0" y="7931"/>
                </a:lnTo>
                <a:lnTo>
                  <a:pt x="49" y="7931"/>
                </a:lnTo>
                <a:lnTo>
                  <a:pt x="49" y="7998"/>
                </a:lnTo>
                <a:lnTo>
                  <a:pt x="0" y="7998"/>
                </a:lnTo>
                <a:moveTo>
                  <a:pt x="0" y="7886"/>
                </a:moveTo>
                <a:lnTo>
                  <a:pt x="0" y="7819"/>
                </a:lnTo>
                <a:lnTo>
                  <a:pt x="49" y="7819"/>
                </a:lnTo>
                <a:lnTo>
                  <a:pt x="49" y="7886"/>
                </a:lnTo>
                <a:lnTo>
                  <a:pt x="0" y="7886"/>
                </a:lnTo>
                <a:moveTo>
                  <a:pt x="0" y="7774"/>
                </a:moveTo>
                <a:lnTo>
                  <a:pt x="0" y="7707"/>
                </a:lnTo>
                <a:lnTo>
                  <a:pt x="49" y="7707"/>
                </a:lnTo>
                <a:lnTo>
                  <a:pt x="49" y="7774"/>
                </a:lnTo>
                <a:lnTo>
                  <a:pt x="0" y="7774"/>
                </a:lnTo>
                <a:moveTo>
                  <a:pt x="0" y="7662"/>
                </a:moveTo>
                <a:lnTo>
                  <a:pt x="0" y="7595"/>
                </a:lnTo>
                <a:lnTo>
                  <a:pt x="49" y="7595"/>
                </a:lnTo>
                <a:lnTo>
                  <a:pt x="49" y="7662"/>
                </a:lnTo>
                <a:lnTo>
                  <a:pt x="0" y="7662"/>
                </a:lnTo>
                <a:moveTo>
                  <a:pt x="0" y="7550"/>
                </a:moveTo>
                <a:lnTo>
                  <a:pt x="0" y="7483"/>
                </a:lnTo>
                <a:lnTo>
                  <a:pt x="49" y="7483"/>
                </a:lnTo>
                <a:lnTo>
                  <a:pt x="49" y="7550"/>
                </a:lnTo>
                <a:lnTo>
                  <a:pt x="0" y="7550"/>
                </a:lnTo>
                <a:moveTo>
                  <a:pt x="0" y="7438"/>
                </a:moveTo>
                <a:lnTo>
                  <a:pt x="0" y="7371"/>
                </a:lnTo>
                <a:lnTo>
                  <a:pt x="49" y="7371"/>
                </a:lnTo>
                <a:lnTo>
                  <a:pt x="49" y="7438"/>
                </a:lnTo>
                <a:lnTo>
                  <a:pt x="0" y="7438"/>
                </a:lnTo>
                <a:moveTo>
                  <a:pt x="0" y="7327"/>
                </a:moveTo>
                <a:lnTo>
                  <a:pt x="0" y="7260"/>
                </a:lnTo>
                <a:lnTo>
                  <a:pt x="49" y="7260"/>
                </a:lnTo>
                <a:lnTo>
                  <a:pt x="49" y="7327"/>
                </a:lnTo>
                <a:lnTo>
                  <a:pt x="0" y="7327"/>
                </a:lnTo>
                <a:moveTo>
                  <a:pt x="0" y="7215"/>
                </a:moveTo>
                <a:lnTo>
                  <a:pt x="0" y="7148"/>
                </a:lnTo>
                <a:lnTo>
                  <a:pt x="49" y="7148"/>
                </a:lnTo>
                <a:lnTo>
                  <a:pt x="49" y="7215"/>
                </a:lnTo>
                <a:lnTo>
                  <a:pt x="0" y="7215"/>
                </a:lnTo>
                <a:moveTo>
                  <a:pt x="0" y="7103"/>
                </a:moveTo>
                <a:lnTo>
                  <a:pt x="0" y="7036"/>
                </a:lnTo>
                <a:lnTo>
                  <a:pt x="49" y="7036"/>
                </a:lnTo>
                <a:lnTo>
                  <a:pt x="49" y="7103"/>
                </a:lnTo>
                <a:lnTo>
                  <a:pt x="0" y="7103"/>
                </a:lnTo>
                <a:moveTo>
                  <a:pt x="0" y="6991"/>
                </a:moveTo>
                <a:lnTo>
                  <a:pt x="0" y="6924"/>
                </a:lnTo>
                <a:lnTo>
                  <a:pt x="49" y="6924"/>
                </a:lnTo>
                <a:lnTo>
                  <a:pt x="49" y="6991"/>
                </a:lnTo>
                <a:lnTo>
                  <a:pt x="0" y="6991"/>
                </a:lnTo>
                <a:moveTo>
                  <a:pt x="0" y="6879"/>
                </a:moveTo>
                <a:lnTo>
                  <a:pt x="0" y="6812"/>
                </a:lnTo>
                <a:lnTo>
                  <a:pt x="49" y="6812"/>
                </a:lnTo>
                <a:lnTo>
                  <a:pt x="49" y="6879"/>
                </a:lnTo>
                <a:lnTo>
                  <a:pt x="0" y="6879"/>
                </a:lnTo>
                <a:moveTo>
                  <a:pt x="0" y="6768"/>
                </a:moveTo>
                <a:lnTo>
                  <a:pt x="0" y="6701"/>
                </a:lnTo>
                <a:lnTo>
                  <a:pt x="49" y="6701"/>
                </a:lnTo>
                <a:lnTo>
                  <a:pt x="49" y="6768"/>
                </a:lnTo>
                <a:lnTo>
                  <a:pt x="0" y="6768"/>
                </a:lnTo>
                <a:moveTo>
                  <a:pt x="0" y="6656"/>
                </a:moveTo>
                <a:lnTo>
                  <a:pt x="0" y="6589"/>
                </a:lnTo>
                <a:lnTo>
                  <a:pt x="49" y="6589"/>
                </a:lnTo>
                <a:lnTo>
                  <a:pt x="49" y="6656"/>
                </a:lnTo>
                <a:lnTo>
                  <a:pt x="0" y="6656"/>
                </a:lnTo>
                <a:moveTo>
                  <a:pt x="0" y="6544"/>
                </a:moveTo>
                <a:lnTo>
                  <a:pt x="0" y="6477"/>
                </a:lnTo>
                <a:lnTo>
                  <a:pt x="49" y="6477"/>
                </a:lnTo>
                <a:lnTo>
                  <a:pt x="49" y="6544"/>
                </a:lnTo>
                <a:lnTo>
                  <a:pt x="0" y="6544"/>
                </a:lnTo>
                <a:moveTo>
                  <a:pt x="0" y="6432"/>
                </a:moveTo>
                <a:lnTo>
                  <a:pt x="0" y="6365"/>
                </a:lnTo>
                <a:lnTo>
                  <a:pt x="49" y="6365"/>
                </a:lnTo>
                <a:lnTo>
                  <a:pt x="49" y="6432"/>
                </a:lnTo>
                <a:lnTo>
                  <a:pt x="0" y="6432"/>
                </a:lnTo>
                <a:moveTo>
                  <a:pt x="0" y="6320"/>
                </a:moveTo>
                <a:lnTo>
                  <a:pt x="0" y="6253"/>
                </a:lnTo>
                <a:lnTo>
                  <a:pt x="49" y="6253"/>
                </a:lnTo>
                <a:lnTo>
                  <a:pt x="49" y="6320"/>
                </a:lnTo>
                <a:lnTo>
                  <a:pt x="0" y="6320"/>
                </a:lnTo>
                <a:moveTo>
                  <a:pt x="0" y="6208"/>
                </a:moveTo>
                <a:lnTo>
                  <a:pt x="0" y="6141"/>
                </a:lnTo>
                <a:lnTo>
                  <a:pt x="49" y="6141"/>
                </a:lnTo>
                <a:lnTo>
                  <a:pt x="49" y="6208"/>
                </a:lnTo>
                <a:lnTo>
                  <a:pt x="0" y="6208"/>
                </a:lnTo>
                <a:moveTo>
                  <a:pt x="0" y="6097"/>
                </a:moveTo>
                <a:lnTo>
                  <a:pt x="0" y="6030"/>
                </a:lnTo>
                <a:lnTo>
                  <a:pt x="49" y="6030"/>
                </a:lnTo>
                <a:lnTo>
                  <a:pt x="49" y="6097"/>
                </a:lnTo>
                <a:lnTo>
                  <a:pt x="0" y="6097"/>
                </a:lnTo>
                <a:moveTo>
                  <a:pt x="0" y="5985"/>
                </a:moveTo>
                <a:lnTo>
                  <a:pt x="0" y="5918"/>
                </a:lnTo>
                <a:lnTo>
                  <a:pt x="49" y="5918"/>
                </a:lnTo>
                <a:lnTo>
                  <a:pt x="49" y="5985"/>
                </a:lnTo>
                <a:lnTo>
                  <a:pt x="0" y="5985"/>
                </a:lnTo>
                <a:moveTo>
                  <a:pt x="0" y="5873"/>
                </a:moveTo>
                <a:lnTo>
                  <a:pt x="0" y="5806"/>
                </a:lnTo>
                <a:lnTo>
                  <a:pt x="49" y="5806"/>
                </a:lnTo>
                <a:lnTo>
                  <a:pt x="49" y="5873"/>
                </a:lnTo>
                <a:lnTo>
                  <a:pt x="0" y="5873"/>
                </a:lnTo>
                <a:moveTo>
                  <a:pt x="0" y="5761"/>
                </a:moveTo>
                <a:lnTo>
                  <a:pt x="0" y="5694"/>
                </a:lnTo>
                <a:lnTo>
                  <a:pt x="49" y="5694"/>
                </a:lnTo>
                <a:lnTo>
                  <a:pt x="49" y="5761"/>
                </a:lnTo>
                <a:lnTo>
                  <a:pt x="0" y="5761"/>
                </a:lnTo>
                <a:moveTo>
                  <a:pt x="0" y="5649"/>
                </a:moveTo>
                <a:lnTo>
                  <a:pt x="0" y="5582"/>
                </a:lnTo>
                <a:lnTo>
                  <a:pt x="49" y="5582"/>
                </a:lnTo>
                <a:lnTo>
                  <a:pt x="49" y="5649"/>
                </a:lnTo>
                <a:lnTo>
                  <a:pt x="0" y="5649"/>
                </a:lnTo>
                <a:moveTo>
                  <a:pt x="0" y="5538"/>
                </a:moveTo>
                <a:lnTo>
                  <a:pt x="0" y="5471"/>
                </a:lnTo>
                <a:lnTo>
                  <a:pt x="49" y="5471"/>
                </a:lnTo>
                <a:lnTo>
                  <a:pt x="49" y="5538"/>
                </a:lnTo>
                <a:lnTo>
                  <a:pt x="0" y="5538"/>
                </a:lnTo>
                <a:moveTo>
                  <a:pt x="0" y="5426"/>
                </a:moveTo>
                <a:lnTo>
                  <a:pt x="0" y="5359"/>
                </a:lnTo>
                <a:lnTo>
                  <a:pt x="49" y="5359"/>
                </a:lnTo>
                <a:lnTo>
                  <a:pt x="49" y="5426"/>
                </a:lnTo>
                <a:lnTo>
                  <a:pt x="0" y="5426"/>
                </a:lnTo>
                <a:moveTo>
                  <a:pt x="0" y="5314"/>
                </a:moveTo>
                <a:lnTo>
                  <a:pt x="0" y="5247"/>
                </a:lnTo>
                <a:lnTo>
                  <a:pt x="49" y="5247"/>
                </a:lnTo>
                <a:lnTo>
                  <a:pt x="49" y="5314"/>
                </a:lnTo>
                <a:lnTo>
                  <a:pt x="0" y="5314"/>
                </a:lnTo>
                <a:moveTo>
                  <a:pt x="0" y="5202"/>
                </a:moveTo>
                <a:lnTo>
                  <a:pt x="0" y="5135"/>
                </a:lnTo>
                <a:lnTo>
                  <a:pt x="49" y="5135"/>
                </a:lnTo>
                <a:lnTo>
                  <a:pt x="49" y="5202"/>
                </a:lnTo>
                <a:lnTo>
                  <a:pt x="0" y="5202"/>
                </a:lnTo>
                <a:moveTo>
                  <a:pt x="0" y="5090"/>
                </a:moveTo>
                <a:lnTo>
                  <a:pt x="0" y="5023"/>
                </a:lnTo>
                <a:lnTo>
                  <a:pt x="49" y="5023"/>
                </a:lnTo>
                <a:lnTo>
                  <a:pt x="49" y="5090"/>
                </a:lnTo>
                <a:lnTo>
                  <a:pt x="0" y="5090"/>
                </a:lnTo>
                <a:moveTo>
                  <a:pt x="0" y="4978"/>
                </a:moveTo>
                <a:lnTo>
                  <a:pt x="0" y="4911"/>
                </a:lnTo>
                <a:lnTo>
                  <a:pt x="49" y="4911"/>
                </a:lnTo>
                <a:lnTo>
                  <a:pt x="49" y="4978"/>
                </a:lnTo>
                <a:lnTo>
                  <a:pt x="0" y="4978"/>
                </a:lnTo>
                <a:moveTo>
                  <a:pt x="0" y="4867"/>
                </a:moveTo>
                <a:lnTo>
                  <a:pt x="0" y="4800"/>
                </a:lnTo>
                <a:lnTo>
                  <a:pt x="49" y="4800"/>
                </a:lnTo>
                <a:lnTo>
                  <a:pt x="49" y="4867"/>
                </a:lnTo>
                <a:lnTo>
                  <a:pt x="0" y="4867"/>
                </a:lnTo>
                <a:moveTo>
                  <a:pt x="0" y="4755"/>
                </a:moveTo>
                <a:lnTo>
                  <a:pt x="0" y="4688"/>
                </a:lnTo>
                <a:lnTo>
                  <a:pt x="49" y="4688"/>
                </a:lnTo>
                <a:lnTo>
                  <a:pt x="49" y="4755"/>
                </a:lnTo>
                <a:lnTo>
                  <a:pt x="0" y="4755"/>
                </a:lnTo>
                <a:moveTo>
                  <a:pt x="0" y="4643"/>
                </a:moveTo>
                <a:lnTo>
                  <a:pt x="0" y="4576"/>
                </a:lnTo>
                <a:lnTo>
                  <a:pt x="49" y="4576"/>
                </a:lnTo>
                <a:lnTo>
                  <a:pt x="49" y="4643"/>
                </a:lnTo>
                <a:lnTo>
                  <a:pt x="0" y="4643"/>
                </a:lnTo>
                <a:moveTo>
                  <a:pt x="0" y="4531"/>
                </a:moveTo>
                <a:lnTo>
                  <a:pt x="0" y="4464"/>
                </a:lnTo>
                <a:lnTo>
                  <a:pt x="49" y="4464"/>
                </a:lnTo>
                <a:lnTo>
                  <a:pt x="49" y="4531"/>
                </a:lnTo>
                <a:lnTo>
                  <a:pt x="0" y="4531"/>
                </a:lnTo>
                <a:moveTo>
                  <a:pt x="0" y="4419"/>
                </a:moveTo>
                <a:lnTo>
                  <a:pt x="0" y="4352"/>
                </a:lnTo>
                <a:lnTo>
                  <a:pt x="49" y="4352"/>
                </a:lnTo>
                <a:lnTo>
                  <a:pt x="49" y="4419"/>
                </a:lnTo>
                <a:lnTo>
                  <a:pt x="0" y="4419"/>
                </a:lnTo>
                <a:moveTo>
                  <a:pt x="0" y="4308"/>
                </a:moveTo>
                <a:lnTo>
                  <a:pt x="0" y="4241"/>
                </a:lnTo>
                <a:lnTo>
                  <a:pt x="49" y="4241"/>
                </a:lnTo>
                <a:lnTo>
                  <a:pt x="49" y="4308"/>
                </a:lnTo>
                <a:lnTo>
                  <a:pt x="0" y="4308"/>
                </a:lnTo>
                <a:moveTo>
                  <a:pt x="0" y="4196"/>
                </a:moveTo>
                <a:lnTo>
                  <a:pt x="0" y="4129"/>
                </a:lnTo>
                <a:lnTo>
                  <a:pt x="49" y="4129"/>
                </a:lnTo>
                <a:lnTo>
                  <a:pt x="49" y="4196"/>
                </a:lnTo>
                <a:lnTo>
                  <a:pt x="0" y="4196"/>
                </a:lnTo>
                <a:moveTo>
                  <a:pt x="0" y="4084"/>
                </a:moveTo>
                <a:lnTo>
                  <a:pt x="0" y="4017"/>
                </a:lnTo>
                <a:lnTo>
                  <a:pt x="49" y="4017"/>
                </a:lnTo>
                <a:lnTo>
                  <a:pt x="49" y="4084"/>
                </a:lnTo>
                <a:lnTo>
                  <a:pt x="0" y="4084"/>
                </a:lnTo>
                <a:moveTo>
                  <a:pt x="0" y="3972"/>
                </a:moveTo>
                <a:lnTo>
                  <a:pt x="0" y="3905"/>
                </a:lnTo>
                <a:lnTo>
                  <a:pt x="49" y="3905"/>
                </a:lnTo>
                <a:lnTo>
                  <a:pt x="49" y="3972"/>
                </a:lnTo>
                <a:lnTo>
                  <a:pt x="0" y="3972"/>
                </a:lnTo>
                <a:moveTo>
                  <a:pt x="0" y="3860"/>
                </a:moveTo>
                <a:lnTo>
                  <a:pt x="0" y="3793"/>
                </a:lnTo>
                <a:lnTo>
                  <a:pt x="49" y="3793"/>
                </a:lnTo>
                <a:lnTo>
                  <a:pt x="49" y="3860"/>
                </a:lnTo>
                <a:lnTo>
                  <a:pt x="0" y="3860"/>
                </a:lnTo>
                <a:moveTo>
                  <a:pt x="0" y="3748"/>
                </a:moveTo>
                <a:lnTo>
                  <a:pt x="0" y="3681"/>
                </a:lnTo>
                <a:lnTo>
                  <a:pt x="49" y="3681"/>
                </a:lnTo>
                <a:lnTo>
                  <a:pt x="49" y="3748"/>
                </a:lnTo>
                <a:lnTo>
                  <a:pt x="0" y="3748"/>
                </a:lnTo>
                <a:moveTo>
                  <a:pt x="0" y="3637"/>
                </a:moveTo>
                <a:lnTo>
                  <a:pt x="0" y="3570"/>
                </a:lnTo>
                <a:lnTo>
                  <a:pt x="49" y="3570"/>
                </a:lnTo>
                <a:lnTo>
                  <a:pt x="49" y="3637"/>
                </a:lnTo>
                <a:lnTo>
                  <a:pt x="0" y="3637"/>
                </a:lnTo>
                <a:moveTo>
                  <a:pt x="0" y="3525"/>
                </a:moveTo>
                <a:lnTo>
                  <a:pt x="0" y="3458"/>
                </a:lnTo>
                <a:lnTo>
                  <a:pt x="49" y="3458"/>
                </a:lnTo>
                <a:lnTo>
                  <a:pt x="49" y="3525"/>
                </a:lnTo>
                <a:lnTo>
                  <a:pt x="0" y="3525"/>
                </a:lnTo>
                <a:moveTo>
                  <a:pt x="0" y="3413"/>
                </a:moveTo>
                <a:lnTo>
                  <a:pt x="0" y="3346"/>
                </a:lnTo>
                <a:lnTo>
                  <a:pt x="49" y="3346"/>
                </a:lnTo>
                <a:lnTo>
                  <a:pt x="49" y="3413"/>
                </a:lnTo>
                <a:lnTo>
                  <a:pt x="0" y="3413"/>
                </a:lnTo>
                <a:moveTo>
                  <a:pt x="0" y="3301"/>
                </a:moveTo>
                <a:lnTo>
                  <a:pt x="0" y="3234"/>
                </a:lnTo>
                <a:lnTo>
                  <a:pt x="49" y="3234"/>
                </a:lnTo>
                <a:lnTo>
                  <a:pt x="49" y="3301"/>
                </a:lnTo>
                <a:lnTo>
                  <a:pt x="0" y="3301"/>
                </a:lnTo>
                <a:moveTo>
                  <a:pt x="0" y="3189"/>
                </a:moveTo>
                <a:lnTo>
                  <a:pt x="0" y="3122"/>
                </a:lnTo>
                <a:lnTo>
                  <a:pt x="49" y="3122"/>
                </a:lnTo>
                <a:lnTo>
                  <a:pt x="49" y="3189"/>
                </a:lnTo>
                <a:lnTo>
                  <a:pt x="0" y="3189"/>
                </a:lnTo>
                <a:moveTo>
                  <a:pt x="0" y="3078"/>
                </a:moveTo>
                <a:lnTo>
                  <a:pt x="0" y="3010"/>
                </a:lnTo>
                <a:lnTo>
                  <a:pt x="49" y="3010"/>
                </a:lnTo>
                <a:lnTo>
                  <a:pt x="49" y="3078"/>
                </a:lnTo>
                <a:lnTo>
                  <a:pt x="0" y="3078"/>
                </a:lnTo>
                <a:moveTo>
                  <a:pt x="0" y="2966"/>
                </a:moveTo>
                <a:lnTo>
                  <a:pt x="0" y="2899"/>
                </a:lnTo>
                <a:lnTo>
                  <a:pt x="49" y="2899"/>
                </a:lnTo>
                <a:lnTo>
                  <a:pt x="49" y="2966"/>
                </a:lnTo>
                <a:lnTo>
                  <a:pt x="0" y="2966"/>
                </a:lnTo>
                <a:moveTo>
                  <a:pt x="0" y="2854"/>
                </a:moveTo>
                <a:lnTo>
                  <a:pt x="0" y="2787"/>
                </a:lnTo>
                <a:lnTo>
                  <a:pt x="49" y="2787"/>
                </a:lnTo>
                <a:lnTo>
                  <a:pt x="49" y="2854"/>
                </a:lnTo>
                <a:lnTo>
                  <a:pt x="0" y="2854"/>
                </a:lnTo>
                <a:moveTo>
                  <a:pt x="0" y="2742"/>
                </a:moveTo>
                <a:lnTo>
                  <a:pt x="0" y="2675"/>
                </a:lnTo>
                <a:lnTo>
                  <a:pt x="49" y="2675"/>
                </a:lnTo>
                <a:lnTo>
                  <a:pt x="49" y="2742"/>
                </a:lnTo>
                <a:lnTo>
                  <a:pt x="0" y="2742"/>
                </a:lnTo>
                <a:moveTo>
                  <a:pt x="0" y="2630"/>
                </a:moveTo>
                <a:lnTo>
                  <a:pt x="0" y="2563"/>
                </a:lnTo>
                <a:lnTo>
                  <a:pt x="49" y="2563"/>
                </a:lnTo>
                <a:lnTo>
                  <a:pt x="49" y="2630"/>
                </a:lnTo>
                <a:lnTo>
                  <a:pt x="0" y="2630"/>
                </a:lnTo>
                <a:moveTo>
                  <a:pt x="0" y="2518"/>
                </a:moveTo>
                <a:lnTo>
                  <a:pt x="0" y="2451"/>
                </a:lnTo>
                <a:lnTo>
                  <a:pt x="49" y="2451"/>
                </a:lnTo>
                <a:lnTo>
                  <a:pt x="49" y="2518"/>
                </a:lnTo>
                <a:lnTo>
                  <a:pt x="0" y="2518"/>
                </a:lnTo>
                <a:moveTo>
                  <a:pt x="0" y="2407"/>
                </a:moveTo>
                <a:lnTo>
                  <a:pt x="0" y="2340"/>
                </a:lnTo>
                <a:lnTo>
                  <a:pt x="49" y="2340"/>
                </a:lnTo>
                <a:lnTo>
                  <a:pt x="49" y="2407"/>
                </a:lnTo>
                <a:lnTo>
                  <a:pt x="0" y="2407"/>
                </a:lnTo>
                <a:moveTo>
                  <a:pt x="0" y="2295"/>
                </a:moveTo>
                <a:lnTo>
                  <a:pt x="0" y="2228"/>
                </a:lnTo>
                <a:lnTo>
                  <a:pt x="49" y="2228"/>
                </a:lnTo>
                <a:lnTo>
                  <a:pt x="49" y="2295"/>
                </a:lnTo>
                <a:lnTo>
                  <a:pt x="0" y="2295"/>
                </a:lnTo>
                <a:moveTo>
                  <a:pt x="0" y="2183"/>
                </a:moveTo>
                <a:lnTo>
                  <a:pt x="0" y="2116"/>
                </a:lnTo>
                <a:lnTo>
                  <a:pt x="49" y="2116"/>
                </a:lnTo>
                <a:lnTo>
                  <a:pt x="49" y="2183"/>
                </a:lnTo>
                <a:lnTo>
                  <a:pt x="0" y="2183"/>
                </a:lnTo>
                <a:moveTo>
                  <a:pt x="0" y="2071"/>
                </a:moveTo>
                <a:lnTo>
                  <a:pt x="0" y="2004"/>
                </a:lnTo>
                <a:lnTo>
                  <a:pt x="49" y="2004"/>
                </a:lnTo>
                <a:lnTo>
                  <a:pt x="49" y="2071"/>
                </a:lnTo>
                <a:lnTo>
                  <a:pt x="0" y="2071"/>
                </a:lnTo>
                <a:moveTo>
                  <a:pt x="0" y="1959"/>
                </a:moveTo>
                <a:lnTo>
                  <a:pt x="0" y="1892"/>
                </a:lnTo>
                <a:lnTo>
                  <a:pt x="49" y="1892"/>
                </a:lnTo>
                <a:lnTo>
                  <a:pt x="49" y="1959"/>
                </a:lnTo>
                <a:lnTo>
                  <a:pt x="0" y="1959"/>
                </a:lnTo>
                <a:moveTo>
                  <a:pt x="0" y="1848"/>
                </a:moveTo>
                <a:lnTo>
                  <a:pt x="0" y="1780"/>
                </a:lnTo>
                <a:lnTo>
                  <a:pt x="49" y="1780"/>
                </a:lnTo>
                <a:lnTo>
                  <a:pt x="49" y="1848"/>
                </a:lnTo>
                <a:lnTo>
                  <a:pt x="0" y="1848"/>
                </a:lnTo>
                <a:moveTo>
                  <a:pt x="0" y="1736"/>
                </a:moveTo>
                <a:lnTo>
                  <a:pt x="0" y="1669"/>
                </a:lnTo>
                <a:lnTo>
                  <a:pt x="49" y="1669"/>
                </a:lnTo>
                <a:lnTo>
                  <a:pt x="49" y="1736"/>
                </a:lnTo>
                <a:lnTo>
                  <a:pt x="0" y="1736"/>
                </a:lnTo>
                <a:moveTo>
                  <a:pt x="0" y="1624"/>
                </a:moveTo>
                <a:lnTo>
                  <a:pt x="0" y="1557"/>
                </a:lnTo>
                <a:lnTo>
                  <a:pt x="49" y="1557"/>
                </a:lnTo>
                <a:lnTo>
                  <a:pt x="49" y="1624"/>
                </a:lnTo>
                <a:lnTo>
                  <a:pt x="0" y="1624"/>
                </a:lnTo>
                <a:moveTo>
                  <a:pt x="0" y="1512"/>
                </a:moveTo>
                <a:lnTo>
                  <a:pt x="0" y="1445"/>
                </a:lnTo>
                <a:lnTo>
                  <a:pt x="49" y="1445"/>
                </a:lnTo>
                <a:lnTo>
                  <a:pt x="49" y="1512"/>
                </a:lnTo>
                <a:lnTo>
                  <a:pt x="0" y="1512"/>
                </a:lnTo>
                <a:moveTo>
                  <a:pt x="0" y="1400"/>
                </a:moveTo>
                <a:lnTo>
                  <a:pt x="0" y="1333"/>
                </a:lnTo>
                <a:lnTo>
                  <a:pt x="49" y="1333"/>
                </a:lnTo>
                <a:lnTo>
                  <a:pt x="49" y="1400"/>
                </a:lnTo>
                <a:lnTo>
                  <a:pt x="0" y="1400"/>
                </a:lnTo>
                <a:moveTo>
                  <a:pt x="0" y="1288"/>
                </a:moveTo>
                <a:lnTo>
                  <a:pt x="0" y="1221"/>
                </a:lnTo>
                <a:lnTo>
                  <a:pt x="49" y="1221"/>
                </a:lnTo>
                <a:lnTo>
                  <a:pt x="49" y="1288"/>
                </a:lnTo>
                <a:lnTo>
                  <a:pt x="0" y="1288"/>
                </a:lnTo>
                <a:moveTo>
                  <a:pt x="0" y="1177"/>
                </a:moveTo>
                <a:lnTo>
                  <a:pt x="0" y="1110"/>
                </a:lnTo>
                <a:lnTo>
                  <a:pt x="49" y="1110"/>
                </a:lnTo>
                <a:lnTo>
                  <a:pt x="49" y="1177"/>
                </a:lnTo>
                <a:lnTo>
                  <a:pt x="0" y="1177"/>
                </a:lnTo>
                <a:moveTo>
                  <a:pt x="0" y="1065"/>
                </a:moveTo>
                <a:lnTo>
                  <a:pt x="0" y="998"/>
                </a:lnTo>
                <a:lnTo>
                  <a:pt x="49" y="998"/>
                </a:lnTo>
                <a:lnTo>
                  <a:pt x="49" y="1065"/>
                </a:lnTo>
                <a:lnTo>
                  <a:pt x="0" y="1065"/>
                </a:lnTo>
                <a:moveTo>
                  <a:pt x="0" y="953"/>
                </a:moveTo>
                <a:lnTo>
                  <a:pt x="0" y="886"/>
                </a:lnTo>
                <a:lnTo>
                  <a:pt x="49" y="886"/>
                </a:lnTo>
                <a:lnTo>
                  <a:pt x="49" y="953"/>
                </a:lnTo>
                <a:lnTo>
                  <a:pt x="0" y="953"/>
                </a:lnTo>
                <a:moveTo>
                  <a:pt x="0" y="841"/>
                </a:moveTo>
                <a:lnTo>
                  <a:pt x="0" y="774"/>
                </a:lnTo>
                <a:lnTo>
                  <a:pt x="49" y="774"/>
                </a:lnTo>
                <a:lnTo>
                  <a:pt x="49" y="841"/>
                </a:lnTo>
                <a:lnTo>
                  <a:pt x="0" y="841"/>
                </a:lnTo>
                <a:moveTo>
                  <a:pt x="0" y="728"/>
                </a:moveTo>
                <a:lnTo>
                  <a:pt x="0" y="661"/>
                </a:lnTo>
                <a:lnTo>
                  <a:pt x="49" y="661"/>
                </a:lnTo>
                <a:lnTo>
                  <a:pt x="49" y="728"/>
                </a:lnTo>
                <a:lnTo>
                  <a:pt x="0" y="728"/>
                </a:lnTo>
                <a:moveTo>
                  <a:pt x="0" y="617"/>
                </a:moveTo>
                <a:lnTo>
                  <a:pt x="0" y="549"/>
                </a:lnTo>
                <a:lnTo>
                  <a:pt x="49" y="549"/>
                </a:lnTo>
                <a:lnTo>
                  <a:pt x="49" y="617"/>
                </a:lnTo>
                <a:lnTo>
                  <a:pt x="0" y="617"/>
                </a:lnTo>
                <a:moveTo>
                  <a:pt x="0" y="505"/>
                </a:moveTo>
                <a:lnTo>
                  <a:pt x="0" y="438"/>
                </a:lnTo>
                <a:lnTo>
                  <a:pt x="49" y="438"/>
                </a:lnTo>
                <a:lnTo>
                  <a:pt x="49" y="505"/>
                </a:lnTo>
                <a:lnTo>
                  <a:pt x="0" y="505"/>
                </a:lnTo>
                <a:moveTo>
                  <a:pt x="0" y="393"/>
                </a:moveTo>
                <a:lnTo>
                  <a:pt x="0" y="326"/>
                </a:lnTo>
                <a:lnTo>
                  <a:pt x="49" y="326"/>
                </a:lnTo>
                <a:lnTo>
                  <a:pt x="49" y="393"/>
                </a:lnTo>
                <a:lnTo>
                  <a:pt x="0" y="393"/>
                </a:lnTo>
                <a:moveTo>
                  <a:pt x="0" y="281"/>
                </a:moveTo>
                <a:lnTo>
                  <a:pt x="0" y="214"/>
                </a:lnTo>
                <a:lnTo>
                  <a:pt x="49" y="214"/>
                </a:lnTo>
                <a:lnTo>
                  <a:pt x="49" y="281"/>
                </a:lnTo>
                <a:lnTo>
                  <a:pt x="0" y="281"/>
                </a:lnTo>
                <a:moveTo>
                  <a:pt x="3" y="166"/>
                </a:moveTo>
                <a:cubicBezTo>
                  <a:pt x="8" y="140"/>
                  <a:pt x="18" y="116"/>
                  <a:pt x="32" y="94"/>
                </a:cubicBezTo>
                <a:lnTo>
                  <a:pt x="73" y="121"/>
                </a:lnTo>
                <a:cubicBezTo>
                  <a:pt x="62" y="137"/>
                  <a:pt x="55" y="155"/>
                  <a:pt x="52" y="175"/>
                </a:cubicBezTo>
                <a:lnTo>
                  <a:pt x="3" y="166"/>
                </a:lnTo>
                <a:moveTo>
                  <a:pt x="65" y="54"/>
                </a:moveTo>
                <a:cubicBezTo>
                  <a:pt x="84" y="37"/>
                  <a:pt x="105" y="23"/>
                  <a:pt x="129" y="14"/>
                </a:cubicBezTo>
                <a:lnTo>
                  <a:pt x="147" y="60"/>
                </a:lnTo>
                <a:cubicBezTo>
                  <a:pt x="129" y="67"/>
                  <a:pt x="113" y="77"/>
                  <a:pt x="98" y="90"/>
                </a:cubicBezTo>
                <a:lnTo>
                  <a:pt x="65" y="54"/>
                </a:lnTo>
                <a:moveTo>
                  <a:pt x="180" y="2"/>
                </a:moveTo>
                <a:cubicBezTo>
                  <a:pt x="188" y="1"/>
                  <a:pt x="195" y="0"/>
                  <a:pt x="203" y="0"/>
                </a:cubicBezTo>
                <a:lnTo>
                  <a:pt x="270" y="0"/>
                </a:lnTo>
                <a:lnTo>
                  <a:pt x="270" y="49"/>
                </a:lnTo>
                <a:lnTo>
                  <a:pt x="203" y="49"/>
                </a:lnTo>
                <a:cubicBezTo>
                  <a:pt x="197" y="49"/>
                  <a:pt x="191" y="50"/>
                  <a:pt x="186" y="50"/>
                </a:cubicBezTo>
                <a:lnTo>
                  <a:pt x="180" y="2"/>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19" name="任意多边形 618"/>
          <p:cNvSpPr/>
          <p:nvPr/>
        </p:nvSpPr>
        <p:spPr>
          <a:xfrm>
            <a:off x="533520" y="4816800"/>
            <a:ext cx="4337640" cy="24840"/>
          </a:xfrm>
          <a:custGeom>
            <a:avLst/>
            <a:gdLst/>
            <a:ahLst/>
            <a:cxnLst/>
            <a:rect l="0" t="0" r="r" b="b"/>
            <a:pathLst>
              <a:path w="12049" h="69">
                <a:moveTo>
                  <a:pt x="15" y="0"/>
                </a:moveTo>
                <a:cubicBezTo>
                  <a:pt x="23" y="8"/>
                  <a:pt x="32" y="15"/>
                  <a:pt x="41" y="21"/>
                </a:cubicBezTo>
                <a:lnTo>
                  <a:pt x="29" y="40"/>
                </a:lnTo>
                <a:cubicBezTo>
                  <a:pt x="18" y="33"/>
                  <a:pt x="9" y="25"/>
                  <a:pt x="0" y="16"/>
                </a:cubicBezTo>
                <a:lnTo>
                  <a:pt x="15" y="0"/>
                </a:lnTo>
                <a:moveTo>
                  <a:pt x="126" y="46"/>
                </a:moveTo>
                <a:lnTo>
                  <a:pt x="135" y="46"/>
                </a:lnTo>
                <a:lnTo>
                  <a:pt x="135" y="69"/>
                </a:lnTo>
                <a:lnTo>
                  <a:pt x="126" y="69"/>
                </a:lnTo>
                <a:cubicBezTo>
                  <a:pt x="107" y="69"/>
                  <a:pt x="88" y="66"/>
                  <a:pt x="69" y="60"/>
                </a:cubicBezTo>
                <a:lnTo>
                  <a:pt x="77" y="38"/>
                </a:lnTo>
                <a:cubicBezTo>
                  <a:pt x="92" y="43"/>
                  <a:pt x="109" y="46"/>
                  <a:pt x="126" y="46"/>
                </a:cubicBezTo>
                <a:moveTo>
                  <a:pt x="247" y="46"/>
                </a:moveTo>
                <a:lnTo>
                  <a:pt x="247" y="69"/>
                </a:lnTo>
                <a:lnTo>
                  <a:pt x="180" y="69"/>
                </a:lnTo>
                <a:lnTo>
                  <a:pt x="180" y="46"/>
                </a:lnTo>
                <a:lnTo>
                  <a:pt x="247" y="46"/>
                </a:lnTo>
                <a:moveTo>
                  <a:pt x="359" y="46"/>
                </a:moveTo>
                <a:lnTo>
                  <a:pt x="359" y="69"/>
                </a:lnTo>
                <a:lnTo>
                  <a:pt x="292" y="69"/>
                </a:lnTo>
                <a:lnTo>
                  <a:pt x="292" y="46"/>
                </a:lnTo>
                <a:lnTo>
                  <a:pt x="359" y="46"/>
                </a:lnTo>
                <a:moveTo>
                  <a:pt x="471" y="46"/>
                </a:moveTo>
                <a:lnTo>
                  <a:pt x="471" y="69"/>
                </a:lnTo>
                <a:lnTo>
                  <a:pt x="404" y="69"/>
                </a:lnTo>
                <a:lnTo>
                  <a:pt x="404" y="46"/>
                </a:lnTo>
                <a:lnTo>
                  <a:pt x="471" y="46"/>
                </a:lnTo>
                <a:moveTo>
                  <a:pt x="583" y="46"/>
                </a:moveTo>
                <a:lnTo>
                  <a:pt x="583" y="69"/>
                </a:lnTo>
                <a:lnTo>
                  <a:pt x="516" y="69"/>
                </a:lnTo>
                <a:lnTo>
                  <a:pt x="516" y="46"/>
                </a:lnTo>
                <a:lnTo>
                  <a:pt x="583" y="46"/>
                </a:lnTo>
                <a:moveTo>
                  <a:pt x="694" y="46"/>
                </a:moveTo>
                <a:lnTo>
                  <a:pt x="694" y="69"/>
                </a:lnTo>
                <a:lnTo>
                  <a:pt x="627" y="69"/>
                </a:lnTo>
                <a:lnTo>
                  <a:pt x="627" y="46"/>
                </a:lnTo>
                <a:lnTo>
                  <a:pt x="694" y="46"/>
                </a:lnTo>
                <a:moveTo>
                  <a:pt x="806" y="46"/>
                </a:moveTo>
                <a:lnTo>
                  <a:pt x="806" y="69"/>
                </a:lnTo>
                <a:lnTo>
                  <a:pt x="739" y="69"/>
                </a:lnTo>
                <a:lnTo>
                  <a:pt x="739" y="46"/>
                </a:lnTo>
                <a:lnTo>
                  <a:pt x="806" y="46"/>
                </a:lnTo>
                <a:moveTo>
                  <a:pt x="918" y="46"/>
                </a:moveTo>
                <a:lnTo>
                  <a:pt x="918" y="69"/>
                </a:lnTo>
                <a:lnTo>
                  <a:pt x="851" y="69"/>
                </a:lnTo>
                <a:lnTo>
                  <a:pt x="851" y="46"/>
                </a:lnTo>
                <a:lnTo>
                  <a:pt x="918" y="46"/>
                </a:lnTo>
                <a:moveTo>
                  <a:pt x="1030" y="46"/>
                </a:moveTo>
                <a:lnTo>
                  <a:pt x="1030" y="69"/>
                </a:lnTo>
                <a:lnTo>
                  <a:pt x="963" y="69"/>
                </a:lnTo>
                <a:lnTo>
                  <a:pt x="963" y="46"/>
                </a:lnTo>
                <a:lnTo>
                  <a:pt x="1030" y="46"/>
                </a:lnTo>
                <a:moveTo>
                  <a:pt x="1142" y="46"/>
                </a:moveTo>
                <a:lnTo>
                  <a:pt x="1142" y="69"/>
                </a:lnTo>
                <a:lnTo>
                  <a:pt x="1075" y="69"/>
                </a:lnTo>
                <a:lnTo>
                  <a:pt x="1075" y="46"/>
                </a:lnTo>
                <a:lnTo>
                  <a:pt x="1142" y="46"/>
                </a:lnTo>
                <a:moveTo>
                  <a:pt x="1254" y="46"/>
                </a:moveTo>
                <a:lnTo>
                  <a:pt x="1254" y="69"/>
                </a:lnTo>
                <a:lnTo>
                  <a:pt x="1187" y="69"/>
                </a:lnTo>
                <a:lnTo>
                  <a:pt x="1187" y="46"/>
                </a:lnTo>
                <a:lnTo>
                  <a:pt x="1254" y="46"/>
                </a:lnTo>
                <a:moveTo>
                  <a:pt x="1365" y="46"/>
                </a:moveTo>
                <a:lnTo>
                  <a:pt x="1365" y="69"/>
                </a:lnTo>
                <a:lnTo>
                  <a:pt x="1298" y="69"/>
                </a:lnTo>
                <a:lnTo>
                  <a:pt x="1298" y="46"/>
                </a:lnTo>
                <a:lnTo>
                  <a:pt x="1365" y="46"/>
                </a:lnTo>
                <a:moveTo>
                  <a:pt x="1477" y="46"/>
                </a:moveTo>
                <a:lnTo>
                  <a:pt x="1477" y="69"/>
                </a:lnTo>
                <a:lnTo>
                  <a:pt x="1410" y="69"/>
                </a:lnTo>
                <a:lnTo>
                  <a:pt x="1410" y="46"/>
                </a:lnTo>
                <a:lnTo>
                  <a:pt x="1477" y="46"/>
                </a:lnTo>
                <a:moveTo>
                  <a:pt x="1589" y="46"/>
                </a:moveTo>
                <a:lnTo>
                  <a:pt x="1589" y="69"/>
                </a:lnTo>
                <a:lnTo>
                  <a:pt x="1522" y="69"/>
                </a:lnTo>
                <a:lnTo>
                  <a:pt x="1522" y="46"/>
                </a:lnTo>
                <a:lnTo>
                  <a:pt x="1589" y="46"/>
                </a:lnTo>
                <a:moveTo>
                  <a:pt x="1701" y="46"/>
                </a:moveTo>
                <a:lnTo>
                  <a:pt x="1701" y="69"/>
                </a:lnTo>
                <a:lnTo>
                  <a:pt x="1634" y="69"/>
                </a:lnTo>
                <a:lnTo>
                  <a:pt x="1634" y="46"/>
                </a:lnTo>
                <a:lnTo>
                  <a:pt x="1701" y="46"/>
                </a:lnTo>
                <a:moveTo>
                  <a:pt x="1813" y="46"/>
                </a:moveTo>
                <a:lnTo>
                  <a:pt x="1813" y="69"/>
                </a:lnTo>
                <a:lnTo>
                  <a:pt x="1746" y="69"/>
                </a:lnTo>
                <a:lnTo>
                  <a:pt x="1746" y="46"/>
                </a:lnTo>
                <a:lnTo>
                  <a:pt x="1813" y="46"/>
                </a:lnTo>
                <a:moveTo>
                  <a:pt x="1924" y="46"/>
                </a:moveTo>
                <a:lnTo>
                  <a:pt x="1924" y="69"/>
                </a:lnTo>
                <a:lnTo>
                  <a:pt x="1857" y="69"/>
                </a:lnTo>
                <a:lnTo>
                  <a:pt x="1857" y="46"/>
                </a:lnTo>
                <a:lnTo>
                  <a:pt x="1924" y="46"/>
                </a:lnTo>
                <a:moveTo>
                  <a:pt x="2036" y="46"/>
                </a:moveTo>
                <a:lnTo>
                  <a:pt x="2036" y="69"/>
                </a:lnTo>
                <a:lnTo>
                  <a:pt x="1969" y="69"/>
                </a:lnTo>
                <a:lnTo>
                  <a:pt x="1969" y="46"/>
                </a:lnTo>
                <a:lnTo>
                  <a:pt x="2036" y="46"/>
                </a:lnTo>
                <a:moveTo>
                  <a:pt x="2148" y="46"/>
                </a:moveTo>
                <a:lnTo>
                  <a:pt x="2148" y="69"/>
                </a:lnTo>
                <a:lnTo>
                  <a:pt x="2081" y="69"/>
                </a:lnTo>
                <a:lnTo>
                  <a:pt x="2081" y="46"/>
                </a:lnTo>
                <a:lnTo>
                  <a:pt x="2148" y="46"/>
                </a:lnTo>
                <a:moveTo>
                  <a:pt x="2260" y="46"/>
                </a:moveTo>
                <a:lnTo>
                  <a:pt x="2260" y="69"/>
                </a:lnTo>
                <a:lnTo>
                  <a:pt x="2193" y="69"/>
                </a:lnTo>
                <a:lnTo>
                  <a:pt x="2193" y="46"/>
                </a:lnTo>
                <a:lnTo>
                  <a:pt x="2260" y="46"/>
                </a:lnTo>
                <a:moveTo>
                  <a:pt x="2372" y="46"/>
                </a:moveTo>
                <a:lnTo>
                  <a:pt x="2372" y="69"/>
                </a:lnTo>
                <a:lnTo>
                  <a:pt x="2305" y="69"/>
                </a:lnTo>
                <a:lnTo>
                  <a:pt x="2305" y="46"/>
                </a:lnTo>
                <a:lnTo>
                  <a:pt x="2372" y="46"/>
                </a:lnTo>
                <a:moveTo>
                  <a:pt x="2484" y="46"/>
                </a:moveTo>
                <a:lnTo>
                  <a:pt x="2484" y="69"/>
                </a:lnTo>
                <a:lnTo>
                  <a:pt x="2417" y="69"/>
                </a:lnTo>
                <a:lnTo>
                  <a:pt x="2417" y="46"/>
                </a:lnTo>
                <a:lnTo>
                  <a:pt x="2484" y="46"/>
                </a:lnTo>
                <a:moveTo>
                  <a:pt x="2595" y="46"/>
                </a:moveTo>
                <a:lnTo>
                  <a:pt x="2595" y="69"/>
                </a:lnTo>
                <a:lnTo>
                  <a:pt x="2528" y="69"/>
                </a:lnTo>
                <a:lnTo>
                  <a:pt x="2528" y="46"/>
                </a:lnTo>
                <a:lnTo>
                  <a:pt x="2595" y="46"/>
                </a:lnTo>
                <a:moveTo>
                  <a:pt x="2707" y="46"/>
                </a:moveTo>
                <a:lnTo>
                  <a:pt x="2707" y="69"/>
                </a:lnTo>
                <a:lnTo>
                  <a:pt x="2640" y="69"/>
                </a:lnTo>
                <a:lnTo>
                  <a:pt x="2640" y="46"/>
                </a:lnTo>
                <a:lnTo>
                  <a:pt x="2707" y="46"/>
                </a:lnTo>
                <a:moveTo>
                  <a:pt x="2819" y="46"/>
                </a:moveTo>
                <a:lnTo>
                  <a:pt x="2819" y="69"/>
                </a:lnTo>
                <a:lnTo>
                  <a:pt x="2752" y="69"/>
                </a:lnTo>
                <a:lnTo>
                  <a:pt x="2752" y="46"/>
                </a:lnTo>
                <a:lnTo>
                  <a:pt x="2819" y="46"/>
                </a:lnTo>
                <a:moveTo>
                  <a:pt x="2931" y="46"/>
                </a:moveTo>
                <a:lnTo>
                  <a:pt x="2931" y="69"/>
                </a:lnTo>
                <a:lnTo>
                  <a:pt x="2864" y="69"/>
                </a:lnTo>
                <a:lnTo>
                  <a:pt x="2864" y="46"/>
                </a:lnTo>
                <a:lnTo>
                  <a:pt x="2931" y="46"/>
                </a:lnTo>
                <a:moveTo>
                  <a:pt x="3043" y="46"/>
                </a:moveTo>
                <a:lnTo>
                  <a:pt x="3043" y="69"/>
                </a:lnTo>
                <a:lnTo>
                  <a:pt x="2976" y="69"/>
                </a:lnTo>
                <a:lnTo>
                  <a:pt x="2976" y="46"/>
                </a:lnTo>
                <a:lnTo>
                  <a:pt x="3043" y="46"/>
                </a:lnTo>
                <a:moveTo>
                  <a:pt x="3154" y="46"/>
                </a:moveTo>
                <a:lnTo>
                  <a:pt x="3154" y="69"/>
                </a:lnTo>
                <a:lnTo>
                  <a:pt x="3087" y="69"/>
                </a:lnTo>
                <a:lnTo>
                  <a:pt x="3087" y="46"/>
                </a:lnTo>
                <a:lnTo>
                  <a:pt x="3154" y="46"/>
                </a:lnTo>
                <a:moveTo>
                  <a:pt x="3266" y="46"/>
                </a:moveTo>
                <a:lnTo>
                  <a:pt x="3266" y="69"/>
                </a:lnTo>
                <a:lnTo>
                  <a:pt x="3199" y="69"/>
                </a:lnTo>
                <a:lnTo>
                  <a:pt x="3199" y="46"/>
                </a:lnTo>
                <a:lnTo>
                  <a:pt x="3266" y="46"/>
                </a:lnTo>
                <a:moveTo>
                  <a:pt x="3378" y="46"/>
                </a:moveTo>
                <a:lnTo>
                  <a:pt x="3378" y="69"/>
                </a:lnTo>
                <a:lnTo>
                  <a:pt x="3311" y="69"/>
                </a:lnTo>
                <a:lnTo>
                  <a:pt x="3311" y="46"/>
                </a:lnTo>
                <a:lnTo>
                  <a:pt x="3378" y="46"/>
                </a:lnTo>
                <a:moveTo>
                  <a:pt x="3490" y="46"/>
                </a:moveTo>
                <a:lnTo>
                  <a:pt x="3490" y="69"/>
                </a:lnTo>
                <a:lnTo>
                  <a:pt x="3423" y="69"/>
                </a:lnTo>
                <a:lnTo>
                  <a:pt x="3423" y="46"/>
                </a:lnTo>
                <a:lnTo>
                  <a:pt x="3490" y="46"/>
                </a:lnTo>
                <a:moveTo>
                  <a:pt x="3602" y="46"/>
                </a:moveTo>
                <a:lnTo>
                  <a:pt x="3602" y="69"/>
                </a:lnTo>
                <a:lnTo>
                  <a:pt x="3535" y="69"/>
                </a:lnTo>
                <a:lnTo>
                  <a:pt x="3535" y="46"/>
                </a:lnTo>
                <a:lnTo>
                  <a:pt x="3602" y="46"/>
                </a:lnTo>
                <a:moveTo>
                  <a:pt x="3714" y="46"/>
                </a:moveTo>
                <a:lnTo>
                  <a:pt x="3714" y="69"/>
                </a:lnTo>
                <a:lnTo>
                  <a:pt x="3647" y="69"/>
                </a:lnTo>
                <a:lnTo>
                  <a:pt x="3647" y="46"/>
                </a:lnTo>
                <a:lnTo>
                  <a:pt x="3714" y="46"/>
                </a:lnTo>
                <a:moveTo>
                  <a:pt x="3825" y="46"/>
                </a:moveTo>
                <a:lnTo>
                  <a:pt x="3825" y="69"/>
                </a:lnTo>
                <a:lnTo>
                  <a:pt x="3758" y="69"/>
                </a:lnTo>
                <a:lnTo>
                  <a:pt x="3758" y="46"/>
                </a:lnTo>
                <a:lnTo>
                  <a:pt x="3825" y="46"/>
                </a:lnTo>
                <a:moveTo>
                  <a:pt x="3937" y="46"/>
                </a:moveTo>
                <a:lnTo>
                  <a:pt x="3937" y="69"/>
                </a:lnTo>
                <a:lnTo>
                  <a:pt x="3870" y="69"/>
                </a:lnTo>
                <a:lnTo>
                  <a:pt x="3870" y="46"/>
                </a:lnTo>
                <a:lnTo>
                  <a:pt x="3937" y="46"/>
                </a:lnTo>
                <a:moveTo>
                  <a:pt x="4049" y="46"/>
                </a:moveTo>
                <a:lnTo>
                  <a:pt x="4049" y="69"/>
                </a:lnTo>
                <a:lnTo>
                  <a:pt x="3982" y="69"/>
                </a:lnTo>
                <a:lnTo>
                  <a:pt x="3982" y="46"/>
                </a:lnTo>
                <a:lnTo>
                  <a:pt x="4049" y="46"/>
                </a:lnTo>
                <a:moveTo>
                  <a:pt x="4161" y="46"/>
                </a:moveTo>
                <a:lnTo>
                  <a:pt x="4161" y="69"/>
                </a:lnTo>
                <a:lnTo>
                  <a:pt x="4094" y="69"/>
                </a:lnTo>
                <a:lnTo>
                  <a:pt x="4094" y="46"/>
                </a:lnTo>
                <a:lnTo>
                  <a:pt x="4161" y="46"/>
                </a:lnTo>
                <a:moveTo>
                  <a:pt x="4273" y="46"/>
                </a:moveTo>
                <a:lnTo>
                  <a:pt x="4273" y="69"/>
                </a:lnTo>
                <a:lnTo>
                  <a:pt x="4206" y="69"/>
                </a:lnTo>
                <a:lnTo>
                  <a:pt x="4206" y="46"/>
                </a:lnTo>
                <a:lnTo>
                  <a:pt x="4273" y="46"/>
                </a:lnTo>
                <a:moveTo>
                  <a:pt x="4384" y="46"/>
                </a:moveTo>
                <a:lnTo>
                  <a:pt x="4384" y="69"/>
                </a:lnTo>
                <a:lnTo>
                  <a:pt x="4317" y="69"/>
                </a:lnTo>
                <a:lnTo>
                  <a:pt x="4317" y="46"/>
                </a:lnTo>
                <a:lnTo>
                  <a:pt x="4384" y="46"/>
                </a:lnTo>
                <a:moveTo>
                  <a:pt x="4496" y="46"/>
                </a:moveTo>
                <a:lnTo>
                  <a:pt x="4496" y="69"/>
                </a:lnTo>
                <a:lnTo>
                  <a:pt x="4429" y="69"/>
                </a:lnTo>
                <a:lnTo>
                  <a:pt x="4429" y="46"/>
                </a:lnTo>
                <a:lnTo>
                  <a:pt x="4496" y="46"/>
                </a:lnTo>
                <a:moveTo>
                  <a:pt x="4609" y="46"/>
                </a:moveTo>
                <a:lnTo>
                  <a:pt x="4609" y="69"/>
                </a:lnTo>
                <a:lnTo>
                  <a:pt x="4541" y="69"/>
                </a:lnTo>
                <a:lnTo>
                  <a:pt x="4541" y="46"/>
                </a:lnTo>
                <a:lnTo>
                  <a:pt x="4609" y="46"/>
                </a:lnTo>
                <a:moveTo>
                  <a:pt x="4721" y="46"/>
                </a:moveTo>
                <a:lnTo>
                  <a:pt x="4721" y="69"/>
                </a:lnTo>
                <a:lnTo>
                  <a:pt x="4654" y="69"/>
                </a:lnTo>
                <a:lnTo>
                  <a:pt x="4654" y="46"/>
                </a:lnTo>
                <a:lnTo>
                  <a:pt x="4721" y="46"/>
                </a:lnTo>
                <a:moveTo>
                  <a:pt x="4833" y="46"/>
                </a:moveTo>
                <a:lnTo>
                  <a:pt x="4833" y="69"/>
                </a:lnTo>
                <a:lnTo>
                  <a:pt x="4766" y="69"/>
                </a:lnTo>
                <a:lnTo>
                  <a:pt x="4766" y="46"/>
                </a:lnTo>
                <a:lnTo>
                  <a:pt x="4833" y="46"/>
                </a:lnTo>
                <a:moveTo>
                  <a:pt x="4945" y="46"/>
                </a:moveTo>
                <a:lnTo>
                  <a:pt x="4945" y="69"/>
                </a:lnTo>
                <a:lnTo>
                  <a:pt x="4878" y="69"/>
                </a:lnTo>
                <a:lnTo>
                  <a:pt x="4878" y="46"/>
                </a:lnTo>
                <a:lnTo>
                  <a:pt x="4945" y="46"/>
                </a:lnTo>
                <a:moveTo>
                  <a:pt x="5056" y="46"/>
                </a:moveTo>
                <a:lnTo>
                  <a:pt x="5056" y="69"/>
                </a:lnTo>
                <a:lnTo>
                  <a:pt x="4989" y="69"/>
                </a:lnTo>
                <a:lnTo>
                  <a:pt x="4989" y="46"/>
                </a:lnTo>
                <a:lnTo>
                  <a:pt x="5056" y="46"/>
                </a:lnTo>
                <a:moveTo>
                  <a:pt x="5168" y="46"/>
                </a:moveTo>
                <a:lnTo>
                  <a:pt x="5168" y="69"/>
                </a:lnTo>
                <a:lnTo>
                  <a:pt x="5101" y="69"/>
                </a:lnTo>
                <a:lnTo>
                  <a:pt x="5101" y="46"/>
                </a:lnTo>
                <a:lnTo>
                  <a:pt x="5168" y="46"/>
                </a:lnTo>
                <a:moveTo>
                  <a:pt x="5280" y="46"/>
                </a:moveTo>
                <a:lnTo>
                  <a:pt x="5280" y="69"/>
                </a:lnTo>
                <a:lnTo>
                  <a:pt x="5213" y="69"/>
                </a:lnTo>
                <a:lnTo>
                  <a:pt x="5213" y="46"/>
                </a:lnTo>
                <a:lnTo>
                  <a:pt x="5280" y="46"/>
                </a:lnTo>
                <a:moveTo>
                  <a:pt x="5392" y="46"/>
                </a:moveTo>
                <a:lnTo>
                  <a:pt x="5392" y="69"/>
                </a:lnTo>
                <a:lnTo>
                  <a:pt x="5325" y="69"/>
                </a:lnTo>
                <a:lnTo>
                  <a:pt x="5325" y="46"/>
                </a:lnTo>
                <a:lnTo>
                  <a:pt x="5392" y="46"/>
                </a:lnTo>
                <a:moveTo>
                  <a:pt x="5504" y="46"/>
                </a:moveTo>
                <a:lnTo>
                  <a:pt x="5504" y="69"/>
                </a:lnTo>
                <a:lnTo>
                  <a:pt x="5437" y="69"/>
                </a:lnTo>
                <a:lnTo>
                  <a:pt x="5437" y="46"/>
                </a:lnTo>
                <a:lnTo>
                  <a:pt x="5504" y="46"/>
                </a:lnTo>
                <a:moveTo>
                  <a:pt x="5615" y="46"/>
                </a:moveTo>
                <a:lnTo>
                  <a:pt x="5615" y="69"/>
                </a:lnTo>
                <a:lnTo>
                  <a:pt x="5548" y="69"/>
                </a:lnTo>
                <a:lnTo>
                  <a:pt x="5548" y="46"/>
                </a:lnTo>
                <a:lnTo>
                  <a:pt x="5615" y="46"/>
                </a:lnTo>
                <a:moveTo>
                  <a:pt x="5727" y="46"/>
                </a:moveTo>
                <a:lnTo>
                  <a:pt x="5727" y="69"/>
                </a:lnTo>
                <a:lnTo>
                  <a:pt x="5660" y="69"/>
                </a:lnTo>
                <a:lnTo>
                  <a:pt x="5660" y="46"/>
                </a:lnTo>
                <a:lnTo>
                  <a:pt x="5727" y="46"/>
                </a:lnTo>
                <a:moveTo>
                  <a:pt x="5839" y="46"/>
                </a:moveTo>
                <a:lnTo>
                  <a:pt x="5839" y="69"/>
                </a:lnTo>
                <a:lnTo>
                  <a:pt x="5772" y="69"/>
                </a:lnTo>
                <a:lnTo>
                  <a:pt x="5772" y="46"/>
                </a:lnTo>
                <a:lnTo>
                  <a:pt x="5839" y="46"/>
                </a:lnTo>
                <a:moveTo>
                  <a:pt x="5951" y="46"/>
                </a:moveTo>
                <a:lnTo>
                  <a:pt x="5951" y="69"/>
                </a:lnTo>
                <a:lnTo>
                  <a:pt x="5884" y="69"/>
                </a:lnTo>
                <a:lnTo>
                  <a:pt x="5884" y="46"/>
                </a:lnTo>
                <a:lnTo>
                  <a:pt x="5951" y="46"/>
                </a:lnTo>
                <a:moveTo>
                  <a:pt x="6063" y="46"/>
                </a:moveTo>
                <a:lnTo>
                  <a:pt x="6063" y="69"/>
                </a:lnTo>
                <a:lnTo>
                  <a:pt x="5996" y="69"/>
                </a:lnTo>
                <a:lnTo>
                  <a:pt x="5996" y="46"/>
                </a:lnTo>
                <a:lnTo>
                  <a:pt x="6063" y="46"/>
                </a:lnTo>
                <a:moveTo>
                  <a:pt x="6175" y="46"/>
                </a:moveTo>
                <a:lnTo>
                  <a:pt x="6175" y="69"/>
                </a:lnTo>
                <a:lnTo>
                  <a:pt x="6108" y="69"/>
                </a:lnTo>
                <a:lnTo>
                  <a:pt x="6108" y="46"/>
                </a:lnTo>
                <a:lnTo>
                  <a:pt x="6175" y="46"/>
                </a:lnTo>
                <a:moveTo>
                  <a:pt x="6286" y="46"/>
                </a:moveTo>
                <a:lnTo>
                  <a:pt x="6286" y="69"/>
                </a:lnTo>
                <a:lnTo>
                  <a:pt x="6219" y="69"/>
                </a:lnTo>
                <a:lnTo>
                  <a:pt x="6219" y="46"/>
                </a:lnTo>
                <a:lnTo>
                  <a:pt x="6286" y="46"/>
                </a:lnTo>
                <a:moveTo>
                  <a:pt x="6398" y="46"/>
                </a:moveTo>
                <a:lnTo>
                  <a:pt x="6398" y="69"/>
                </a:lnTo>
                <a:lnTo>
                  <a:pt x="6331" y="69"/>
                </a:lnTo>
                <a:lnTo>
                  <a:pt x="6331" y="46"/>
                </a:lnTo>
                <a:lnTo>
                  <a:pt x="6398" y="46"/>
                </a:lnTo>
                <a:moveTo>
                  <a:pt x="6510" y="46"/>
                </a:moveTo>
                <a:lnTo>
                  <a:pt x="6510" y="69"/>
                </a:lnTo>
                <a:lnTo>
                  <a:pt x="6443" y="69"/>
                </a:lnTo>
                <a:lnTo>
                  <a:pt x="6443" y="46"/>
                </a:lnTo>
                <a:lnTo>
                  <a:pt x="6510" y="46"/>
                </a:lnTo>
                <a:moveTo>
                  <a:pt x="6622" y="46"/>
                </a:moveTo>
                <a:lnTo>
                  <a:pt x="6622" y="69"/>
                </a:lnTo>
                <a:lnTo>
                  <a:pt x="6555" y="69"/>
                </a:lnTo>
                <a:lnTo>
                  <a:pt x="6555" y="46"/>
                </a:lnTo>
                <a:lnTo>
                  <a:pt x="6622" y="46"/>
                </a:lnTo>
                <a:moveTo>
                  <a:pt x="6734" y="46"/>
                </a:moveTo>
                <a:lnTo>
                  <a:pt x="6734" y="69"/>
                </a:lnTo>
                <a:lnTo>
                  <a:pt x="6667" y="69"/>
                </a:lnTo>
                <a:lnTo>
                  <a:pt x="6667" y="46"/>
                </a:lnTo>
                <a:lnTo>
                  <a:pt x="6734" y="46"/>
                </a:lnTo>
                <a:moveTo>
                  <a:pt x="6846" y="46"/>
                </a:moveTo>
                <a:lnTo>
                  <a:pt x="6846" y="69"/>
                </a:lnTo>
                <a:lnTo>
                  <a:pt x="6778" y="69"/>
                </a:lnTo>
                <a:lnTo>
                  <a:pt x="6778" y="46"/>
                </a:lnTo>
                <a:lnTo>
                  <a:pt x="6846" y="46"/>
                </a:lnTo>
                <a:moveTo>
                  <a:pt x="6957" y="46"/>
                </a:moveTo>
                <a:lnTo>
                  <a:pt x="6957" y="69"/>
                </a:lnTo>
                <a:lnTo>
                  <a:pt x="6890" y="69"/>
                </a:lnTo>
                <a:lnTo>
                  <a:pt x="6890" y="46"/>
                </a:lnTo>
                <a:lnTo>
                  <a:pt x="6957" y="46"/>
                </a:lnTo>
                <a:moveTo>
                  <a:pt x="7069" y="46"/>
                </a:moveTo>
                <a:lnTo>
                  <a:pt x="7069" y="69"/>
                </a:lnTo>
                <a:lnTo>
                  <a:pt x="7002" y="69"/>
                </a:lnTo>
                <a:lnTo>
                  <a:pt x="7002" y="46"/>
                </a:lnTo>
                <a:lnTo>
                  <a:pt x="7069" y="46"/>
                </a:lnTo>
                <a:moveTo>
                  <a:pt x="7181" y="46"/>
                </a:moveTo>
                <a:lnTo>
                  <a:pt x="7181" y="69"/>
                </a:lnTo>
                <a:lnTo>
                  <a:pt x="7114" y="69"/>
                </a:lnTo>
                <a:lnTo>
                  <a:pt x="7114" y="46"/>
                </a:lnTo>
                <a:lnTo>
                  <a:pt x="7181" y="46"/>
                </a:lnTo>
                <a:moveTo>
                  <a:pt x="7293" y="46"/>
                </a:moveTo>
                <a:lnTo>
                  <a:pt x="7293" y="69"/>
                </a:lnTo>
                <a:lnTo>
                  <a:pt x="7226" y="69"/>
                </a:lnTo>
                <a:lnTo>
                  <a:pt x="7226" y="46"/>
                </a:lnTo>
                <a:lnTo>
                  <a:pt x="7293" y="46"/>
                </a:lnTo>
                <a:moveTo>
                  <a:pt x="7405" y="46"/>
                </a:moveTo>
                <a:lnTo>
                  <a:pt x="7405" y="69"/>
                </a:lnTo>
                <a:lnTo>
                  <a:pt x="7338" y="69"/>
                </a:lnTo>
                <a:lnTo>
                  <a:pt x="7338" y="46"/>
                </a:lnTo>
                <a:lnTo>
                  <a:pt x="7405" y="46"/>
                </a:lnTo>
                <a:moveTo>
                  <a:pt x="7516" y="46"/>
                </a:moveTo>
                <a:lnTo>
                  <a:pt x="7516" y="69"/>
                </a:lnTo>
                <a:lnTo>
                  <a:pt x="7449" y="69"/>
                </a:lnTo>
                <a:lnTo>
                  <a:pt x="7449" y="46"/>
                </a:lnTo>
                <a:lnTo>
                  <a:pt x="7516" y="46"/>
                </a:lnTo>
                <a:moveTo>
                  <a:pt x="7628" y="46"/>
                </a:moveTo>
                <a:lnTo>
                  <a:pt x="7628" y="69"/>
                </a:lnTo>
                <a:lnTo>
                  <a:pt x="7561" y="69"/>
                </a:lnTo>
                <a:lnTo>
                  <a:pt x="7561" y="46"/>
                </a:lnTo>
                <a:lnTo>
                  <a:pt x="7628" y="46"/>
                </a:lnTo>
                <a:moveTo>
                  <a:pt x="7740" y="46"/>
                </a:moveTo>
                <a:lnTo>
                  <a:pt x="7740" y="69"/>
                </a:lnTo>
                <a:lnTo>
                  <a:pt x="7673" y="69"/>
                </a:lnTo>
                <a:lnTo>
                  <a:pt x="7673" y="46"/>
                </a:lnTo>
                <a:lnTo>
                  <a:pt x="7740" y="46"/>
                </a:lnTo>
                <a:moveTo>
                  <a:pt x="7852" y="46"/>
                </a:moveTo>
                <a:lnTo>
                  <a:pt x="7852" y="69"/>
                </a:lnTo>
                <a:lnTo>
                  <a:pt x="7785" y="69"/>
                </a:lnTo>
                <a:lnTo>
                  <a:pt x="7785" y="46"/>
                </a:lnTo>
                <a:lnTo>
                  <a:pt x="7852" y="46"/>
                </a:lnTo>
                <a:moveTo>
                  <a:pt x="7964" y="46"/>
                </a:moveTo>
                <a:lnTo>
                  <a:pt x="7964" y="69"/>
                </a:lnTo>
                <a:lnTo>
                  <a:pt x="7897" y="69"/>
                </a:lnTo>
                <a:lnTo>
                  <a:pt x="7897" y="46"/>
                </a:lnTo>
                <a:lnTo>
                  <a:pt x="7964" y="46"/>
                </a:lnTo>
                <a:moveTo>
                  <a:pt x="8076" y="46"/>
                </a:moveTo>
                <a:lnTo>
                  <a:pt x="8076" y="69"/>
                </a:lnTo>
                <a:lnTo>
                  <a:pt x="8008" y="69"/>
                </a:lnTo>
                <a:lnTo>
                  <a:pt x="8008" y="46"/>
                </a:lnTo>
                <a:lnTo>
                  <a:pt x="8076" y="46"/>
                </a:lnTo>
                <a:moveTo>
                  <a:pt x="8187" y="46"/>
                </a:moveTo>
                <a:lnTo>
                  <a:pt x="8187" y="69"/>
                </a:lnTo>
                <a:lnTo>
                  <a:pt x="8120" y="69"/>
                </a:lnTo>
                <a:lnTo>
                  <a:pt x="8120" y="46"/>
                </a:lnTo>
                <a:lnTo>
                  <a:pt x="8187" y="46"/>
                </a:lnTo>
                <a:moveTo>
                  <a:pt x="8299" y="46"/>
                </a:moveTo>
                <a:lnTo>
                  <a:pt x="8299" y="69"/>
                </a:lnTo>
                <a:lnTo>
                  <a:pt x="8232" y="69"/>
                </a:lnTo>
                <a:lnTo>
                  <a:pt x="8232" y="46"/>
                </a:lnTo>
                <a:lnTo>
                  <a:pt x="8299" y="46"/>
                </a:lnTo>
                <a:moveTo>
                  <a:pt x="8411" y="46"/>
                </a:moveTo>
                <a:lnTo>
                  <a:pt x="8411" y="69"/>
                </a:lnTo>
                <a:lnTo>
                  <a:pt x="8344" y="69"/>
                </a:lnTo>
                <a:lnTo>
                  <a:pt x="8344" y="46"/>
                </a:lnTo>
                <a:lnTo>
                  <a:pt x="8411" y="46"/>
                </a:lnTo>
                <a:moveTo>
                  <a:pt x="8523" y="46"/>
                </a:moveTo>
                <a:lnTo>
                  <a:pt x="8523" y="69"/>
                </a:lnTo>
                <a:lnTo>
                  <a:pt x="8456" y="69"/>
                </a:lnTo>
                <a:lnTo>
                  <a:pt x="8456" y="46"/>
                </a:lnTo>
                <a:lnTo>
                  <a:pt x="8523" y="46"/>
                </a:lnTo>
                <a:moveTo>
                  <a:pt x="8635" y="46"/>
                </a:moveTo>
                <a:lnTo>
                  <a:pt x="8635" y="69"/>
                </a:lnTo>
                <a:lnTo>
                  <a:pt x="8568" y="69"/>
                </a:lnTo>
                <a:lnTo>
                  <a:pt x="8568" y="46"/>
                </a:lnTo>
                <a:lnTo>
                  <a:pt x="8635" y="46"/>
                </a:lnTo>
                <a:moveTo>
                  <a:pt x="8746" y="46"/>
                </a:moveTo>
                <a:lnTo>
                  <a:pt x="8746" y="69"/>
                </a:lnTo>
                <a:lnTo>
                  <a:pt x="8679" y="69"/>
                </a:lnTo>
                <a:lnTo>
                  <a:pt x="8679" y="46"/>
                </a:lnTo>
                <a:lnTo>
                  <a:pt x="8746" y="46"/>
                </a:lnTo>
                <a:moveTo>
                  <a:pt x="8858" y="46"/>
                </a:moveTo>
                <a:lnTo>
                  <a:pt x="8858" y="69"/>
                </a:lnTo>
                <a:lnTo>
                  <a:pt x="8791" y="69"/>
                </a:lnTo>
                <a:lnTo>
                  <a:pt x="8791" y="46"/>
                </a:lnTo>
                <a:lnTo>
                  <a:pt x="8858" y="46"/>
                </a:lnTo>
                <a:moveTo>
                  <a:pt x="8970" y="46"/>
                </a:moveTo>
                <a:lnTo>
                  <a:pt x="8970" y="69"/>
                </a:lnTo>
                <a:lnTo>
                  <a:pt x="8903" y="69"/>
                </a:lnTo>
                <a:lnTo>
                  <a:pt x="8903" y="46"/>
                </a:lnTo>
                <a:lnTo>
                  <a:pt x="8970" y="46"/>
                </a:lnTo>
                <a:moveTo>
                  <a:pt x="9082" y="46"/>
                </a:moveTo>
                <a:lnTo>
                  <a:pt x="9082" y="69"/>
                </a:lnTo>
                <a:lnTo>
                  <a:pt x="9015" y="69"/>
                </a:lnTo>
                <a:lnTo>
                  <a:pt x="9015" y="46"/>
                </a:lnTo>
                <a:lnTo>
                  <a:pt x="9082" y="46"/>
                </a:lnTo>
                <a:moveTo>
                  <a:pt x="9194" y="46"/>
                </a:moveTo>
                <a:lnTo>
                  <a:pt x="9194" y="69"/>
                </a:lnTo>
                <a:lnTo>
                  <a:pt x="9127" y="69"/>
                </a:lnTo>
                <a:lnTo>
                  <a:pt x="9127" y="46"/>
                </a:lnTo>
                <a:lnTo>
                  <a:pt x="9194" y="46"/>
                </a:lnTo>
                <a:moveTo>
                  <a:pt x="9306" y="46"/>
                </a:moveTo>
                <a:lnTo>
                  <a:pt x="9306" y="69"/>
                </a:lnTo>
                <a:lnTo>
                  <a:pt x="9238" y="69"/>
                </a:lnTo>
                <a:lnTo>
                  <a:pt x="9238" y="46"/>
                </a:lnTo>
                <a:lnTo>
                  <a:pt x="9306" y="46"/>
                </a:lnTo>
                <a:moveTo>
                  <a:pt x="9417" y="46"/>
                </a:moveTo>
                <a:lnTo>
                  <a:pt x="9417" y="69"/>
                </a:lnTo>
                <a:lnTo>
                  <a:pt x="9350" y="69"/>
                </a:lnTo>
                <a:lnTo>
                  <a:pt x="9350" y="46"/>
                </a:lnTo>
                <a:lnTo>
                  <a:pt x="9417" y="46"/>
                </a:lnTo>
                <a:moveTo>
                  <a:pt x="9529" y="46"/>
                </a:moveTo>
                <a:lnTo>
                  <a:pt x="9529" y="69"/>
                </a:lnTo>
                <a:lnTo>
                  <a:pt x="9462" y="69"/>
                </a:lnTo>
                <a:lnTo>
                  <a:pt x="9462" y="46"/>
                </a:lnTo>
                <a:lnTo>
                  <a:pt x="9529" y="46"/>
                </a:lnTo>
                <a:moveTo>
                  <a:pt x="9641" y="46"/>
                </a:moveTo>
                <a:lnTo>
                  <a:pt x="9641" y="69"/>
                </a:lnTo>
                <a:lnTo>
                  <a:pt x="9574" y="69"/>
                </a:lnTo>
                <a:lnTo>
                  <a:pt x="9574" y="46"/>
                </a:lnTo>
                <a:lnTo>
                  <a:pt x="9641" y="46"/>
                </a:lnTo>
                <a:moveTo>
                  <a:pt x="9753" y="46"/>
                </a:moveTo>
                <a:lnTo>
                  <a:pt x="9753" y="69"/>
                </a:lnTo>
                <a:lnTo>
                  <a:pt x="9686" y="69"/>
                </a:lnTo>
                <a:lnTo>
                  <a:pt x="9686" y="46"/>
                </a:lnTo>
                <a:lnTo>
                  <a:pt x="9753" y="46"/>
                </a:lnTo>
                <a:moveTo>
                  <a:pt x="9865" y="46"/>
                </a:moveTo>
                <a:lnTo>
                  <a:pt x="9865" y="69"/>
                </a:lnTo>
                <a:lnTo>
                  <a:pt x="9798" y="69"/>
                </a:lnTo>
                <a:lnTo>
                  <a:pt x="9798" y="46"/>
                </a:lnTo>
                <a:lnTo>
                  <a:pt x="9865" y="46"/>
                </a:lnTo>
                <a:moveTo>
                  <a:pt x="9976" y="46"/>
                </a:moveTo>
                <a:lnTo>
                  <a:pt x="9976" y="69"/>
                </a:lnTo>
                <a:lnTo>
                  <a:pt x="9909" y="69"/>
                </a:lnTo>
                <a:lnTo>
                  <a:pt x="9909" y="46"/>
                </a:lnTo>
                <a:lnTo>
                  <a:pt x="9976" y="46"/>
                </a:lnTo>
                <a:moveTo>
                  <a:pt x="10088" y="46"/>
                </a:moveTo>
                <a:lnTo>
                  <a:pt x="10088" y="69"/>
                </a:lnTo>
                <a:lnTo>
                  <a:pt x="10021" y="69"/>
                </a:lnTo>
                <a:lnTo>
                  <a:pt x="10021" y="46"/>
                </a:lnTo>
                <a:lnTo>
                  <a:pt x="10088" y="46"/>
                </a:lnTo>
                <a:moveTo>
                  <a:pt x="10200" y="46"/>
                </a:moveTo>
                <a:lnTo>
                  <a:pt x="10200" y="69"/>
                </a:lnTo>
                <a:lnTo>
                  <a:pt x="10133" y="69"/>
                </a:lnTo>
                <a:lnTo>
                  <a:pt x="10133" y="46"/>
                </a:lnTo>
                <a:lnTo>
                  <a:pt x="10200" y="46"/>
                </a:lnTo>
                <a:moveTo>
                  <a:pt x="10312" y="46"/>
                </a:moveTo>
                <a:lnTo>
                  <a:pt x="10312" y="69"/>
                </a:lnTo>
                <a:lnTo>
                  <a:pt x="10245" y="69"/>
                </a:lnTo>
                <a:lnTo>
                  <a:pt x="10245" y="46"/>
                </a:lnTo>
                <a:lnTo>
                  <a:pt x="10312" y="46"/>
                </a:lnTo>
                <a:moveTo>
                  <a:pt x="10424" y="46"/>
                </a:moveTo>
                <a:lnTo>
                  <a:pt x="10424" y="69"/>
                </a:lnTo>
                <a:lnTo>
                  <a:pt x="10357" y="69"/>
                </a:lnTo>
                <a:lnTo>
                  <a:pt x="10357" y="46"/>
                </a:lnTo>
                <a:lnTo>
                  <a:pt x="10424" y="46"/>
                </a:lnTo>
                <a:moveTo>
                  <a:pt x="10536" y="46"/>
                </a:moveTo>
                <a:lnTo>
                  <a:pt x="10536" y="69"/>
                </a:lnTo>
                <a:lnTo>
                  <a:pt x="10468" y="69"/>
                </a:lnTo>
                <a:lnTo>
                  <a:pt x="10468" y="46"/>
                </a:lnTo>
                <a:lnTo>
                  <a:pt x="10536" y="46"/>
                </a:lnTo>
                <a:moveTo>
                  <a:pt x="10647" y="46"/>
                </a:moveTo>
                <a:lnTo>
                  <a:pt x="10647" y="69"/>
                </a:lnTo>
                <a:lnTo>
                  <a:pt x="10580" y="69"/>
                </a:lnTo>
                <a:lnTo>
                  <a:pt x="10580" y="46"/>
                </a:lnTo>
                <a:lnTo>
                  <a:pt x="10647" y="46"/>
                </a:lnTo>
                <a:moveTo>
                  <a:pt x="10759" y="46"/>
                </a:moveTo>
                <a:lnTo>
                  <a:pt x="10759" y="69"/>
                </a:lnTo>
                <a:lnTo>
                  <a:pt x="10692" y="69"/>
                </a:lnTo>
                <a:lnTo>
                  <a:pt x="10692" y="46"/>
                </a:lnTo>
                <a:lnTo>
                  <a:pt x="10759" y="46"/>
                </a:lnTo>
                <a:moveTo>
                  <a:pt x="10871" y="46"/>
                </a:moveTo>
                <a:lnTo>
                  <a:pt x="10871" y="69"/>
                </a:lnTo>
                <a:lnTo>
                  <a:pt x="10804" y="69"/>
                </a:lnTo>
                <a:lnTo>
                  <a:pt x="10804" y="46"/>
                </a:lnTo>
                <a:lnTo>
                  <a:pt x="10871" y="46"/>
                </a:lnTo>
                <a:moveTo>
                  <a:pt x="10983" y="46"/>
                </a:moveTo>
                <a:lnTo>
                  <a:pt x="10983" y="69"/>
                </a:lnTo>
                <a:lnTo>
                  <a:pt x="10916" y="69"/>
                </a:lnTo>
                <a:lnTo>
                  <a:pt x="10916" y="46"/>
                </a:lnTo>
                <a:lnTo>
                  <a:pt x="10983" y="46"/>
                </a:lnTo>
                <a:moveTo>
                  <a:pt x="11095" y="46"/>
                </a:moveTo>
                <a:lnTo>
                  <a:pt x="11095" y="69"/>
                </a:lnTo>
                <a:lnTo>
                  <a:pt x="11028" y="69"/>
                </a:lnTo>
                <a:lnTo>
                  <a:pt x="11028" y="46"/>
                </a:lnTo>
                <a:lnTo>
                  <a:pt x="11095" y="46"/>
                </a:lnTo>
                <a:moveTo>
                  <a:pt x="11206" y="46"/>
                </a:moveTo>
                <a:lnTo>
                  <a:pt x="11206" y="69"/>
                </a:lnTo>
                <a:lnTo>
                  <a:pt x="11139" y="69"/>
                </a:lnTo>
                <a:lnTo>
                  <a:pt x="11139" y="46"/>
                </a:lnTo>
                <a:lnTo>
                  <a:pt x="11206" y="46"/>
                </a:lnTo>
                <a:moveTo>
                  <a:pt x="11318" y="46"/>
                </a:moveTo>
                <a:lnTo>
                  <a:pt x="11318" y="69"/>
                </a:lnTo>
                <a:lnTo>
                  <a:pt x="11251" y="69"/>
                </a:lnTo>
                <a:lnTo>
                  <a:pt x="11251" y="46"/>
                </a:lnTo>
                <a:lnTo>
                  <a:pt x="11318" y="46"/>
                </a:lnTo>
                <a:moveTo>
                  <a:pt x="11430" y="46"/>
                </a:moveTo>
                <a:lnTo>
                  <a:pt x="11430" y="69"/>
                </a:lnTo>
                <a:lnTo>
                  <a:pt x="11363" y="69"/>
                </a:lnTo>
                <a:lnTo>
                  <a:pt x="11363" y="46"/>
                </a:lnTo>
                <a:lnTo>
                  <a:pt x="11430" y="46"/>
                </a:lnTo>
                <a:moveTo>
                  <a:pt x="11542" y="46"/>
                </a:moveTo>
                <a:lnTo>
                  <a:pt x="11542" y="69"/>
                </a:lnTo>
                <a:lnTo>
                  <a:pt x="11475" y="69"/>
                </a:lnTo>
                <a:lnTo>
                  <a:pt x="11475" y="46"/>
                </a:lnTo>
                <a:lnTo>
                  <a:pt x="11542" y="46"/>
                </a:lnTo>
                <a:moveTo>
                  <a:pt x="11654" y="46"/>
                </a:moveTo>
                <a:lnTo>
                  <a:pt x="11654" y="69"/>
                </a:lnTo>
                <a:lnTo>
                  <a:pt x="11587" y="69"/>
                </a:lnTo>
                <a:lnTo>
                  <a:pt x="11587" y="46"/>
                </a:lnTo>
                <a:lnTo>
                  <a:pt x="11654" y="46"/>
                </a:lnTo>
                <a:moveTo>
                  <a:pt x="11766" y="46"/>
                </a:moveTo>
                <a:lnTo>
                  <a:pt x="11766" y="69"/>
                </a:lnTo>
                <a:lnTo>
                  <a:pt x="11698" y="69"/>
                </a:lnTo>
                <a:lnTo>
                  <a:pt x="11698" y="46"/>
                </a:lnTo>
                <a:lnTo>
                  <a:pt x="11766" y="46"/>
                </a:lnTo>
                <a:moveTo>
                  <a:pt x="11877" y="46"/>
                </a:moveTo>
                <a:lnTo>
                  <a:pt x="11877" y="69"/>
                </a:lnTo>
                <a:lnTo>
                  <a:pt x="11810" y="69"/>
                </a:lnTo>
                <a:lnTo>
                  <a:pt x="11810" y="46"/>
                </a:lnTo>
                <a:lnTo>
                  <a:pt x="11877" y="46"/>
                </a:lnTo>
                <a:moveTo>
                  <a:pt x="11923" y="46"/>
                </a:moveTo>
                <a:cubicBezTo>
                  <a:pt x="11942" y="46"/>
                  <a:pt x="11962" y="42"/>
                  <a:pt x="11980" y="35"/>
                </a:cubicBezTo>
                <a:lnTo>
                  <a:pt x="11988" y="57"/>
                </a:lnTo>
                <a:cubicBezTo>
                  <a:pt x="11967" y="65"/>
                  <a:pt x="11945" y="69"/>
                  <a:pt x="11923" y="69"/>
                </a:cubicBezTo>
                <a:lnTo>
                  <a:pt x="11922" y="69"/>
                </a:lnTo>
                <a:lnTo>
                  <a:pt x="11922" y="46"/>
                </a:lnTo>
                <a:lnTo>
                  <a:pt x="11923" y="46"/>
                </a:lnTo>
                <a:moveTo>
                  <a:pt x="12033" y="0"/>
                </a:moveTo>
                <a:lnTo>
                  <a:pt x="12049" y="16"/>
                </a:lnTo>
                <a:cubicBezTo>
                  <a:pt x="12042" y="23"/>
                  <a:pt x="12035" y="29"/>
                  <a:pt x="12027" y="35"/>
                </a:cubicBezTo>
                <a:lnTo>
                  <a:pt x="12014" y="17"/>
                </a:lnTo>
                <a:cubicBezTo>
                  <a:pt x="12021" y="12"/>
                  <a:pt x="12027" y="6"/>
                  <a:pt x="12033" y="0"/>
                </a:cubicBez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20" name="任意多边形 619"/>
          <p:cNvSpPr/>
          <p:nvPr/>
        </p:nvSpPr>
        <p:spPr>
          <a:xfrm>
            <a:off x="4865040" y="1474560"/>
            <a:ext cx="24840" cy="3348360"/>
          </a:xfrm>
          <a:custGeom>
            <a:avLst/>
            <a:gdLst/>
            <a:ahLst/>
            <a:cxnLst/>
            <a:rect l="0" t="0" r="r" b="b"/>
            <a:pathLst>
              <a:path w="69" h="9301">
                <a:moveTo>
                  <a:pt x="0" y="9285"/>
                </a:moveTo>
                <a:cubicBezTo>
                  <a:pt x="9" y="9277"/>
                  <a:pt x="16" y="9268"/>
                  <a:pt x="22" y="9258"/>
                </a:cubicBezTo>
                <a:lnTo>
                  <a:pt x="41" y="9270"/>
                </a:lnTo>
                <a:cubicBezTo>
                  <a:pt x="34" y="9281"/>
                  <a:pt x="26" y="9292"/>
                  <a:pt x="16" y="9301"/>
                </a:cubicBezTo>
                <a:lnTo>
                  <a:pt x="0" y="9285"/>
                </a:lnTo>
                <a:moveTo>
                  <a:pt x="46" y="9175"/>
                </a:moveTo>
                <a:lnTo>
                  <a:pt x="46" y="9164"/>
                </a:lnTo>
                <a:lnTo>
                  <a:pt x="69" y="9164"/>
                </a:lnTo>
                <a:lnTo>
                  <a:pt x="69" y="9175"/>
                </a:lnTo>
                <a:cubicBezTo>
                  <a:pt x="69" y="9194"/>
                  <a:pt x="67" y="9212"/>
                  <a:pt x="61" y="9229"/>
                </a:cubicBezTo>
                <a:lnTo>
                  <a:pt x="39" y="9223"/>
                </a:lnTo>
                <a:cubicBezTo>
                  <a:pt x="44" y="9207"/>
                  <a:pt x="46" y="9191"/>
                  <a:pt x="46" y="9175"/>
                </a:cubicBezTo>
                <a:moveTo>
                  <a:pt x="46" y="9052"/>
                </a:moveTo>
                <a:lnTo>
                  <a:pt x="69" y="9052"/>
                </a:lnTo>
                <a:lnTo>
                  <a:pt x="69" y="9119"/>
                </a:lnTo>
                <a:lnTo>
                  <a:pt x="46" y="9119"/>
                </a:lnTo>
                <a:lnTo>
                  <a:pt x="46" y="9052"/>
                </a:lnTo>
                <a:moveTo>
                  <a:pt x="46" y="8940"/>
                </a:moveTo>
                <a:lnTo>
                  <a:pt x="69" y="8940"/>
                </a:lnTo>
                <a:lnTo>
                  <a:pt x="69" y="9007"/>
                </a:lnTo>
                <a:lnTo>
                  <a:pt x="46" y="9007"/>
                </a:lnTo>
                <a:lnTo>
                  <a:pt x="46" y="8940"/>
                </a:lnTo>
                <a:moveTo>
                  <a:pt x="46" y="8828"/>
                </a:moveTo>
                <a:lnTo>
                  <a:pt x="69" y="8828"/>
                </a:lnTo>
                <a:lnTo>
                  <a:pt x="69" y="8895"/>
                </a:lnTo>
                <a:lnTo>
                  <a:pt x="46" y="8895"/>
                </a:lnTo>
                <a:lnTo>
                  <a:pt x="46" y="8828"/>
                </a:lnTo>
                <a:moveTo>
                  <a:pt x="46" y="8716"/>
                </a:moveTo>
                <a:lnTo>
                  <a:pt x="69" y="8716"/>
                </a:lnTo>
                <a:lnTo>
                  <a:pt x="69" y="8783"/>
                </a:lnTo>
                <a:lnTo>
                  <a:pt x="46" y="8783"/>
                </a:lnTo>
                <a:lnTo>
                  <a:pt x="46" y="8716"/>
                </a:lnTo>
                <a:moveTo>
                  <a:pt x="46" y="8604"/>
                </a:moveTo>
                <a:lnTo>
                  <a:pt x="69" y="8604"/>
                </a:lnTo>
                <a:lnTo>
                  <a:pt x="69" y="8671"/>
                </a:lnTo>
                <a:lnTo>
                  <a:pt x="46" y="8671"/>
                </a:lnTo>
                <a:lnTo>
                  <a:pt x="46" y="8604"/>
                </a:lnTo>
                <a:moveTo>
                  <a:pt x="46" y="8493"/>
                </a:moveTo>
                <a:lnTo>
                  <a:pt x="69" y="8493"/>
                </a:lnTo>
                <a:lnTo>
                  <a:pt x="69" y="8560"/>
                </a:lnTo>
                <a:lnTo>
                  <a:pt x="46" y="8560"/>
                </a:lnTo>
                <a:lnTo>
                  <a:pt x="46" y="8493"/>
                </a:lnTo>
                <a:moveTo>
                  <a:pt x="46" y="8381"/>
                </a:moveTo>
                <a:lnTo>
                  <a:pt x="69" y="8381"/>
                </a:lnTo>
                <a:lnTo>
                  <a:pt x="69" y="8448"/>
                </a:lnTo>
                <a:lnTo>
                  <a:pt x="46" y="8448"/>
                </a:lnTo>
                <a:lnTo>
                  <a:pt x="46" y="8381"/>
                </a:lnTo>
                <a:moveTo>
                  <a:pt x="46" y="8269"/>
                </a:moveTo>
                <a:lnTo>
                  <a:pt x="69" y="8269"/>
                </a:lnTo>
                <a:lnTo>
                  <a:pt x="69" y="8336"/>
                </a:lnTo>
                <a:lnTo>
                  <a:pt x="46" y="8336"/>
                </a:lnTo>
                <a:lnTo>
                  <a:pt x="46" y="8269"/>
                </a:lnTo>
                <a:moveTo>
                  <a:pt x="46" y="8157"/>
                </a:moveTo>
                <a:lnTo>
                  <a:pt x="69" y="8157"/>
                </a:lnTo>
                <a:lnTo>
                  <a:pt x="69" y="8224"/>
                </a:lnTo>
                <a:lnTo>
                  <a:pt x="46" y="8224"/>
                </a:lnTo>
                <a:lnTo>
                  <a:pt x="46" y="8157"/>
                </a:lnTo>
                <a:moveTo>
                  <a:pt x="46" y="8045"/>
                </a:moveTo>
                <a:lnTo>
                  <a:pt x="69" y="8045"/>
                </a:lnTo>
                <a:lnTo>
                  <a:pt x="69" y="8112"/>
                </a:lnTo>
                <a:lnTo>
                  <a:pt x="46" y="8112"/>
                </a:lnTo>
                <a:lnTo>
                  <a:pt x="46" y="8045"/>
                </a:lnTo>
                <a:moveTo>
                  <a:pt x="46" y="7934"/>
                </a:moveTo>
                <a:lnTo>
                  <a:pt x="69" y="7934"/>
                </a:lnTo>
                <a:lnTo>
                  <a:pt x="69" y="8001"/>
                </a:lnTo>
                <a:lnTo>
                  <a:pt x="46" y="8001"/>
                </a:lnTo>
                <a:lnTo>
                  <a:pt x="46" y="7934"/>
                </a:lnTo>
                <a:moveTo>
                  <a:pt x="46" y="7822"/>
                </a:moveTo>
                <a:lnTo>
                  <a:pt x="69" y="7822"/>
                </a:lnTo>
                <a:lnTo>
                  <a:pt x="69" y="7889"/>
                </a:lnTo>
                <a:lnTo>
                  <a:pt x="46" y="7889"/>
                </a:lnTo>
                <a:lnTo>
                  <a:pt x="46" y="7822"/>
                </a:lnTo>
                <a:moveTo>
                  <a:pt x="46" y="7710"/>
                </a:moveTo>
                <a:lnTo>
                  <a:pt x="69" y="7710"/>
                </a:lnTo>
                <a:lnTo>
                  <a:pt x="69" y="7777"/>
                </a:lnTo>
                <a:lnTo>
                  <a:pt x="46" y="7777"/>
                </a:lnTo>
                <a:lnTo>
                  <a:pt x="46" y="7710"/>
                </a:lnTo>
                <a:moveTo>
                  <a:pt x="46" y="7598"/>
                </a:moveTo>
                <a:lnTo>
                  <a:pt x="69" y="7598"/>
                </a:lnTo>
                <a:lnTo>
                  <a:pt x="69" y="7665"/>
                </a:lnTo>
                <a:lnTo>
                  <a:pt x="46" y="7665"/>
                </a:lnTo>
                <a:lnTo>
                  <a:pt x="46" y="7598"/>
                </a:lnTo>
                <a:moveTo>
                  <a:pt x="46" y="7486"/>
                </a:moveTo>
                <a:lnTo>
                  <a:pt x="69" y="7486"/>
                </a:lnTo>
                <a:lnTo>
                  <a:pt x="69" y="7553"/>
                </a:lnTo>
                <a:lnTo>
                  <a:pt x="46" y="7553"/>
                </a:lnTo>
                <a:lnTo>
                  <a:pt x="46" y="7486"/>
                </a:lnTo>
                <a:moveTo>
                  <a:pt x="46" y="7374"/>
                </a:moveTo>
                <a:lnTo>
                  <a:pt x="69" y="7374"/>
                </a:lnTo>
                <a:lnTo>
                  <a:pt x="69" y="7441"/>
                </a:lnTo>
                <a:lnTo>
                  <a:pt x="46" y="7441"/>
                </a:lnTo>
                <a:lnTo>
                  <a:pt x="46" y="7374"/>
                </a:lnTo>
                <a:moveTo>
                  <a:pt x="46" y="7263"/>
                </a:moveTo>
                <a:lnTo>
                  <a:pt x="69" y="7263"/>
                </a:lnTo>
                <a:lnTo>
                  <a:pt x="69" y="7330"/>
                </a:lnTo>
                <a:lnTo>
                  <a:pt x="46" y="7330"/>
                </a:lnTo>
                <a:lnTo>
                  <a:pt x="46" y="7263"/>
                </a:lnTo>
                <a:moveTo>
                  <a:pt x="46" y="7151"/>
                </a:moveTo>
                <a:lnTo>
                  <a:pt x="69" y="7151"/>
                </a:lnTo>
                <a:lnTo>
                  <a:pt x="69" y="7218"/>
                </a:lnTo>
                <a:lnTo>
                  <a:pt x="46" y="7218"/>
                </a:lnTo>
                <a:lnTo>
                  <a:pt x="46" y="7151"/>
                </a:lnTo>
                <a:moveTo>
                  <a:pt x="46" y="7039"/>
                </a:moveTo>
                <a:lnTo>
                  <a:pt x="69" y="7039"/>
                </a:lnTo>
                <a:lnTo>
                  <a:pt x="69" y="7106"/>
                </a:lnTo>
                <a:lnTo>
                  <a:pt x="46" y="7106"/>
                </a:lnTo>
                <a:lnTo>
                  <a:pt x="46" y="7039"/>
                </a:lnTo>
                <a:moveTo>
                  <a:pt x="46" y="6927"/>
                </a:moveTo>
                <a:lnTo>
                  <a:pt x="69" y="6927"/>
                </a:lnTo>
                <a:lnTo>
                  <a:pt x="69" y="6994"/>
                </a:lnTo>
                <a:lnTo>
                  <a:pt x="46" y="6994"/>
                </a:lnTo>
                <a:lnTo>
                  <a:pt x="46" y="6927"/>
                </a:lnTo>
                <a:moveTo>
                  <a:pt x="46" y="6815"/>
                </a:moveTo>
                <a:lnTo>
                  <a:pt x="69" y="6815"/>
                </a:lnTo>
                <a:lnTo>
                  <a:pt x="69" y="6882"/>
                </a:lnTo>
                <a:lnTo>
                  <a:pt x="46" y="6882"/>
                </a:lnTo>
                <a:lnTo>
                  <a:pt x="46" y="6815"/>
                </a:lnTo>
                <a:moveTo>
                  <a:pt x="46" y="6704"/>
                </a:moveTo>
                <a:lnTo>
                  <a:pt x="69" y="6704"/>
                </a:lnTo>
                <a:lnTo>
                  <a:pt x="69" y="6771"/>
                </a:lnTo>
                <a:lnTo>
                  <a:pt x="46" y="6771"/>
                </a:lnTo>
                <a:lnTo>
                  <a:pt x="46" y="6704"/>
                </a:lnTo>
                <a:moveTo>
                  <a:pt x="46" y="6592"/>
                </a:moveTo>
                <a:lnTo>
                  <a:pt x="69" y="6592"/>
                </a:lnTo>
                <a:lnTo>
                  <a:pt x="69" y="6659"/>
                </a:lnTo>
                <a:lnTo>
                  <a:pt x="46" y="6659"/>
                </a:lnTo>
                <a:lnTo>
                  <a:pt x="46" y="6592"/>
                </a:lnTo>
                <a:moveTo>
                  <a:pt x="46" y="6480"/>
                </a:moveTo>
                <a:lnTo>
                  <a:pt x="69" y="6480"/>
                </a:lnTo>
                <a:lnTo>
                  <a:pt x="69" y="6547"/>
                </a:lnTo>
                <a:lnTo>
                  <a:pt x="46" y="6547"/>
                </a:lnTo>
                <a:lnTo>
                  <a:pt x="46" y="6480"/>
                </a:lnTo>
                <a:moveTo>
                  <a:pt x="46" y="6368"/>
                </a:moveTo>
                <a:lnTo>
                  <a:pt x="69" y="6368"/>
                </a:lnTo>
                <a:lnTo>
                  <a:pt x="69" y="6435"/>
                </a:lnTo>
                <a:lnTo>
                  <a:pt x="46" y="6435"/>
                </a:lnTo>
                <a:lnTo>
                  <a:pt x="46" y="6368"/>
                </a:lnTo>
                <a:moveTo>
                  <a:pt x="46" y="6256"/>
                </a:moveTo>
                <a:lnTo>
                  <a:pt x="69" y="6256"/>
                </a:lnTo>
                <a:lnTo>
                  <a:pt x="69" y="6323"/>
                </a:lnTo>
                <a:lnTo>
                  <a:pt x="46" y="6323"/>
                </a:lnTo>
                <a:lnTo>
                  <a:pt x="46" y="6256"/>
                </a:lnTo>
                <a:moveTo>
                  <a:pt x="46" y="6144"/>
                </a:moveTo>
                <a:lnTo>
                  <a:pt x="69" y="6144"/>
                </a:lnTo>
                <a:lnTo>
                  <a:pt x="69" y="6211"/>
                </a:lnTo>
                <a:lnTo>
                  <a:pt x="46" y="6211"/>
                </a:lnTo>
                <a:lnTo>
                  <a:pt x="46" y="6144"/>
                </a:lnTo>
                <a:moveTo>
                  <a:pt x="46" y="6033"/>
                </a:moveTo>
                <a:lnTo>
                  <a:pt x="69" y="6033"/>
                </a:lnTo>
                <a:lnTo>
                  <a:pt x="69" y="6100"/>
                </a:lnTo>
                <a:lnTo>
                  <a:pt x="46" y="6100"/>
                </a:lnTo>
                <a:lnTo>
                  <a:pt x="46" y="6033"/>
                </a:lnTo>
                <a:moveTo>
                  <a:pt x="46" y="5921"/>
                </a:moveTo>
                <a:lnTo>
                  <a:pt x="69" y="5921"/>
                </a:lnTo>
                <a:lnTo>
                  <a:pt x="69" y="5988"/>
                </a:lnTo>
                <a:lnTo>
                  <a:pt x="46" y="5988"/>
                </a:lnTo>
                <a:lnTo>
                  <a:pt x="46" y="5921"/>
                </a:lnTo>
                <a:moveTo>
                  <a:pt x="46" y="5809"/>
                </a:moveTo>
                <a:lnTo>
                  <a:pt x="69" y="5809"/>
                </a:lnTo>
                <a:lnTo>
                  <a:pt x="69" y="5876"/>
                </a:lnTo>
                <a:lnTo>
                  <a:pt x="46" y="5876"/>
                </a:lnTo>
                <a:lnTo>
                  <a:pt x="46" y="5809"/>
                </a:lnTo>
                <a:moveTo>
                  <a:pt x="46" y="5697"/>
                </a:moveTo>
                <a:lnTo>
                  <a:pt x="69" y="5697"/>
                </a:lnTo>
                <a:lnTo>
                  <a:pt x="69" y="5764"/>
                </a:lnTo>
                <a:lnTo>
                  <a:pt x="46" y="5764"/>
                </a:lnTo>
                <a:lnTo>
                  <a:pt x="46" y="5697"/>
                </a:lnTo>
                <a:moveTo>
                  <a:pt x="46" y="5585"/>
                </a:moveTo>
                <a:lnTo>
                  <a:pt x="69" y="5585"/>
                </a:lnTo>
                <a:lnTo>
                  <a:pt x="69" y="5652"/>
                </a:lnTo>
                <a:lnTo>
                  <a:pt x="46" y="5652"/>
                </a:lnTo>
                <a:lnTo>
                  <a:pt x="46" y="5585"/>
                </a:lnTo>
                <a:moveTo>
                  <a:pt x="46" y="5474"/>
                </a:moveTo>
                <a:lnTo>
                  <a:pt x="69" y="5474"/>
                </a:lnTo>
                <a:lnTo>
                  <a:pt x="69" y="5541"/>
                </a:lnTo>
                <a:lnTo>
                  <a:pt x="46" y="5541"/>
                </a:lnTo>
                <a:lnTo>
                  <a:pt x="46" y="5474"/>
                </a:lnTo>
                <a:moveTo>
                  <a:pt x="46" y="5362"/>
                </a:moveTo>
                <a:lnTo>
                  <a:pt x="69" y="5362"/>
                </a:lnTo>
                <a:lnTo>
                  <a:pt x="69" y="5429"/>
                </a:lnTo>
                <a:lnTo>
                  <a:pt x="46" y="5429"/>
                </a:lnTo>
                <a:lnTo>
                  <a:pt x="46" y="5362"/>
                </a:lnTo>
                <a:moveTo>
                  <a:pt x="46" y="5250"/>
                </a:moveTo>
                <a:lnTo>
                  <a:pt x="69" y="5250"/>
                </a:lnTo>
                <a:lnTo>
                  <a:pt x="69" y="5317"/>
                </a:lnTo>
                <a:lnTo>
                  <a:pt x="46" y="5317"/>
                </a:lnTo>
                <a:lnTo>
                  <a:pt x="46" y="5250"/>
                </a:lnTo>
                <a:moveTo>
                  <a:pt x="46" y="5138"/>
                </a:moveTo>
                <a:lnTo>
                  <a:pt x="69" y="5138"/>
                </a:lnTo>
                <a:lnTo>
                  <a:pt x="69" y="5205"/>
                </a:lnTo>
                <a:lnTo>
                  <a:pt x="46" y="5205"/>
                </a:lnTo>
                <a:lnTo>
                  <a:pt x="46" y="5138"/>
                </a:lnTo>
                <a:moveTo>
                  <a:pt x="46" y="5026"/>
                </a:moveTo>
                <a:lnTo>
                  <a:pt x="69" y="5026"/>
                </a:lnTo>
                <a:lnTo>
                  <a:pt x="69" y="5093"/>
                </a:lnTo>
                <a:lnTo>
                  <a:pt x="46" y="5093"/>
                </a:lnTo>
                <a:lnTo>
                  <a:pt x="46" y="5026"/>
                </a:lnTo>
                <a:moveTo>
                  <a:pt x="46" y="4914"/>
                </a:moveTo>
                <a:lnTo>
                  <a:pt x="69" y="4914"/>
                </a:lnTo>
                <a:lnTo>
                  <a:pt x="69" y="4981"/>
                </a:lnTo>
                <a:lnTo>
                  <a:pt x="46" y="4981"/>
                </a:lnTo>
                <a:lnTo>
                  <a:pt x="46" y="4914"/>
                </a:lnTo>
                <a:moveTo>
                  <a:pt x="46" y="4803"/>
                </a:moveTo>
                <a:lnTo>
                  <a:pt x="69" y="4803"/>
                </a:lnTo>
                <a:lnTo>
                  <a:pt x="69" y="4870"/>
                </a:lnTo>
                <a:lnTo>
                  <a:pt x="46" y="4870"/>
                </a:lnTo>
                <a:lnTo>
                  <a:pt x="46" y="4803"/>
                </a:lnTo>
                <a:moveTo>
                  <a:pt x="46" y="4691"/>
                </a:moveTo>
                <a:lnTo>
                  <a:pt x="69" y="4691"/>
                </a:lnTo>
                <a:lnTo>
                  <a:pt x="69" y="4758"/>
                </a:lnTo>
                <a:lnTo>
                  <a:pt x="46" y="4758"/>
                </a:lnTo>
                <a:lnTo>
                  <a:pt x="46" y="4691"/>
                </a:lnTo>
                <a:moveTo>
                  <a:pt x="46" y="4579"/>
                </a:moveTo>
                <a:lnTo>
                  <a:pt x="69" y="4579"/>
                </a:lnTo>
                <a:lnTo>
                  <a:pt x="69" y="4646"/>
                </a:lnTo>
                <a:lnTo>
                  <a:pt x="46" y="4646"/>
                </a:lnTo>
                <a:lnTo>
                  <a:pt x="46" y="4579"/>
                </a:lnTo>
                <a:moveTo>
                  <a:pt x="46" y="4467"/>
                </a:moveTo>
                <a:lnTo>
                  <a:pt x="69" y="4467"/>
                </a:lnTo>
                <a:lnTo>
                  <a:pt x="69" y="4534"/>
                </a:lnTo>
                <a:lnTo>
                  <a:pt x="46" y="4534"/>
                </a:lnTo>
                <a:lnTo>
                  <a:pt x="46" y="4467"/>
                </a:lnTo>
                <a:moveTo>
                  <a:pt x="46" y="4355"/>
                </a:moveTo>
                <a:lnTo>
                  <a:pt x="69" y="4355"/>
                </a:lnTo>
                <a:lnTo>
                  <a:pt x="69" y="4422"/>
                </a:lnTo>
                <a:lnTo>
                  <a:pt x="46" y="4422"/>
                </a:lnTo>
                <a:lnTo>
                  <a:pt x="46" y="4355"/>
                </a:lnTo>
                <a:moveTo>
                  <a:pt x="46" y="4244"/>
                </a:moveTo>
                <a:lnTo>
                  <a:pt x="69" y="4244"/>
                </a:lnTo>
                <a:lnTo>
                  <a:pt x="69" y="4311"/>
                </a:lnTo>
                <a:lnTo>
                  <a:pt x="46" y="4311"/>
                </a:lnTo>
                <a:lnTo>
                  <a:pt x="46" y="4244"/>
                </a:lnTo>
                <a:moveTo>
                  <a:pt x="46" y="4132"/>
                </a:moveTo>
                <a:lnTo>
                  <a:pt x="69" y="4132"/>
                </a:lnTo>
                <a:lnTo>
                  <a:pt x="69" y="4199"/>
                </a:lnTo>
                <a:lnTo>
                  <a:pt x="46" y="4199"/>
                </a:lnTo>
                <a:lnTo>
                  <a:pt x="46" y="4132"/>
                </a:lnTo>
                <a:moveTo>
                  <a:pt x="46" y="4020"/>
                </a:moveTo>
                <a:lnTo>
                  <a:pt x="69" y="4020"/>
                </a:lnTo>
                <a:lnTo>
                  <a:pt x="69" y="4087"/>
                </a:lnTo>
                <a:lnTo>
                  <a:pt x="46" y="4087"/>
                </a:lnTo>
                <a:lnTo>
                  <a:pt x="46" y="4020"/>
                </a:lnTo>
                <a:moveTo>
                  <a:pt x="46" y="3908"/>
                </a:moveTo>
                <a:lnTo>
                  <a:pt x="69" y="3908"/>
                </a:lnTo>
                <a:lnTo>
                  <a:pt x="69" y="3975"/>
                </a:lnTo>
                <a:lnTo>
                  <a:pt x="46" y="3975"/>
                </a:lnTo>
                <a:lnTo>
                  <a:pt x="46" y="3908"/>
                </a:lnTo>
                <a:moveTo>
                  <a:pt x="46" y="3796"/>
                </a:moveTo>
                <a:lnTo>
                  <a:pt x="69" y="3796"/>
                </a:lnTo>
                <a:lnTo>
                  <a:pt x="69" y="3863"/>
                </a:lnTo>
                <a:lnTo>
                  <a:pt x="46" y="3863"/>
                </a:lnTo>
                <a:lnTo>
                  <a:pt x="46" y="3796"/>
                </a:lnTo>
                <a:moveTo>
                  <a:pt x="46" y="3684"/>
                </a:moveTo>
                <a:lnTo>
                  <a:pt x="69" y="3684"/>
                </a:lnTo>
                <a:lnTo>
                  <a:pt x="69" y="3751"/>
                </a:lnTo>
                <a:lnTo>
                  <a:pt x="46" y="3751"/>
                </a:lnTo>
                <a:lnTo>
                  <a:pt x="46" y="3684"/>
                </a:lnTo>
                <a:moveTo>
                  <a:pt x="46" y="3573"/>
                </a:moveTo>
                <a:lnTo>
                  <a:pt x="69" y="3573"/>
                </a:lnTo>
                <a:lnTo>
                  <a:pt x="69" y="3640"/>
                </a:lnTo>
                <a:lnTo>
                  <a:pt x="46" y="3640"/>
                </a:lnTo>
                <a:lnTo>
                  <a:pt x="46" y="3573"/>
                </a:lnTo>
                <a:moveTo>
                  <a:pt x="46" y="3461"/>
                </a:moveTo>
                <a:lnTo>
                  <a:pt x="69" y="3461"/>
                </a:lnTo>
                <a:lnTo>
                  <a:pt x="69" y="3528"/>
                </a:lnTo>
                <a:lnTo>
                  <a:pt x="46" y="3528"/>
                </a:lnTo>
                <a:lnTo>
                  <a:pt x="46" y="3461"/>
                </a:lnTo>
                <a:moveTo>
                  <a:pt x="46" y="3349"/>
                </a:moveTo>
                <a:lnTo>
                  <a:pt x="69" y="3349"/>
                </a:lnTo>
                <a:lnTo>
                  <a:pt x="69" y="3416"/>
                </a:lnTo>
                <a:lnTo>
                  <a:pt x="46" y="3416"/>
                </a:lnTo>
                <a:lnTo>
                  <a:pt x="46" y="3349"/>
                </a:lnTo>
                <a:moveTo>
                  <a:pt x="46" y="3237"/>
                </a:moveTo>
                <a:lnTo>
                  <a:pt x="69" y="3237"/>
                </a:lnTo>
                <a:lnTo>
                  <a:pt x="69" y="3304"/>
                </a:lnTo>
                <a:lnTo>
                  <a:pt x="46" y="3304"/>
                </a:lnTo>
                <a:lnTo>
                  <a:pt x="46" y="3237"/>
                </a:lnTo>
                <a:moveTo>
                  <a:pt x="46" y="3125"/>
                </a:moveTo>
                <a:lnTo>
                  <a:pt x="69" y="3125"/>
                </a:lnTo>
                <a:lnTo>
                  <a:pt x="69" y="3192"/>
                </a:lnTo>
                <a:lnTo>
                  <a:pt x="46" y="3192"/>
                </a:lnTo>
                <a:lnTo>
                  <a:pt x="46" y="3125"/>
                </a:lnTo>
                <a:moveTo>
                  <a:pt x="46" y="3014"/>
                </a:moveTo>
                <a:lnTo>
                  <a:pt x="69" y="3014"/>
                </a:lnTo>
                <a:lnTo>
                  <a:pt x="69" y="3081"/>
                </a:lnTo>
                <a:lnTo>
                  <a:pt x="46" y="3081"/>
                </a:lnTo>
                <a:lnTo>
                  <a:pt x="46" y="3014"/>
                </a:lnTo>
                <a:moveTo>
                  <a:pt x="46" y="2902"/>
                </a:moveTo>
                <a:lnTo>
                  <a:pt x="69" y="2902"/>
                </a:lnTo>
                <a:lnTo>
                  <a:pt x="69" y="2969"/>
                </a:lnTo>
                <a:lnTo>
                  <a:pt x="46" y="2969"/>
                </a:lnTo>
                <a:lnTo>
                  <a:pt x="46" y="2902"/>
                </a:lnTo>
                <a:moveTo>
                  <a:pt x="46" y="2790"/>
                </a:moveTo>
                <a:lnTo>
                  <a:pt x="69" y="2790"/>
                </a:lnTo>
                <a:lnTo>
                  <a:pt x="69" y="2857"/>
                </a:lnTo>
                <a:lnTo>
                  <a:pt x="46" y="2857"/>
                </a:lnTo>
                <a:lnTo>
                  <a:pt x="46" y="2790"/>
                </a:lnTo>
                <a:moveTo>
                  <a:pt x="46" y="2678"/>
                </a:moveTo>
                <a:lnTo>
                  <a:pt x="69" y="2678"/>
                </a:lnTo>
                <a:lnTo>
                  <a:pt x="69" y="2745"/>
                </a:lnTo>
                <a:lnTo>
                  <a:pt x="46" y="2745"/>
                </a:lnTo>
                <a:lnTo>
                  <a:pt x="46" y="2678"/>
                </a:lnTo>
                <a:moveTo>
                  <a:pt x="46" y="2566"/>
                </a:moveTo>
                <a:lnTo>
                  <a:pt x="69" y="2566"/>
                </a:lnTo>
                <a:lnTo>
                  <a:pt x="69" y="2633"/>
                </a:lnTo>
                <a:lnTo>
                  <a:pt x="46" y="2633"/>
                </a:lnTo>
                <a:lnTo>
                  <a:pt x="46" y="2566"/>
                </a:lnTo>
                <a:moveTo>
                  <a:pt x="46" y="2454"/>
                </a:moveTo>
                <a:lnTo>
                  <a:pt x="69" y="2454"/>
                </a:lnTo>
                <a:lnTo>
                  <a:pt x="69" y="2521"/>
                </a:lnTo>
                <a:lnTo>
                  <a:pt x="46" y="2521"/>
                </a:lnTo>
                <a:lnTo>
                  <a:pt x="46" y="2454"/>
                </a:lnTo>
                <a:moveTo>
                  <a:pt x="46" y="2343"/>
                </a:moveTo>
                <a:lnTo>
                  <a:pt x="69" y="2343"/>
                </a:lnTo>
                <a:lnTo>
                  <a:pt x="69" y="2410"/>
                </a:lnTo>
                <a:lnTo>
                  <a:pt x="46" y="2410"/>
                </a:lnTo>
                <a:lnTo>
                  <a:pt x="46" y="2343"/>
                </a:lnTo>
                <a:moveTo>
                  <a:pt x="46" y="2231"/>
                </a:moveTo>
                <a:lnTo>
                  <a:pt x="69" y="2231"/>
                </a:lnTo>
                <a:lnTo>
                  <a:pt x="69" y="2298"/>
                </a:lnTo>
                <a:lnTo>
                  <a:pt x="46" y="2298"/>
                </a:lnTo>
                <a:lnTo>
                  <a:pt x="46" y="2231"/>
                </a:lnTo>
                <a:moveTo>
                  <a:pt x="46" y="2119"/>
                </a:moveTo>
                <a:lnTo>
                  <a:pt x="69" y="2119"/>
                </a:lnTo>
                <a:lnTo>
                  <a:pt x="69" y="2186"/>
                </a:lnTo>
                <a:lnTo>
                  <a:pt x="46" y="2186"/>
                </a:lnTo>
                <a:lnTo>
                  <a:pt x="46" y="2119"/>
                </a:lnTo>
                <a:moveTo>
                  <a:pt x="46" y="2007"/>
                </a:moveTo>
                <a:lnTo>
                  <a:pt x="69" y="2007"/>
                </a:lnTo>
                <a:lnTo>
                  <a:pt x="69" y="2074"/>
                </a:lnTo>
                <a:lnTo>
                  <a:pt x="46" y="2074"/>
                </a:lnTo>
                <a:lnTo>
                  <a:pt x="46" y="2007"/>
                </a:lnTo>
                <a:moveTo>
                  <a:pt x="46" y="1895"/>
                </a:moveTo>
                <a:lnTo>
                  <a:pt x="69" y="1895"/>
                </a:lnTo>
                <a:lnTo>
                  <a:pt x="69" y="1962"/>
                </a:lnTo>
                <a:lnTo>
                  <a:pt x="46" y="1962"/>
                </a:lnTo>
                <a:lnTo>
                  <a:pt x="46" y="1895"/>
                </a:lnTo>
                <a:moveTo>
                  <a:pt x="46" y="1784"/>
                </a:moveTo>
                <a:lnTo>
                  <a:pt x="69" y="1784"/>
                </a:lnTo>
                <a:lnTo>
                  <a:pt x="69" y="1851"/>
                </a:lnTo>
                <a:lnTo>
                  <a:pt x="46" y="1851"/>
                </a:lnTo>
                <a:lnTo>
                  <a:pt x="46" y="1784"/>
                </a:lnTo>
                <a:moveTo>
                  <a:pt x="46" y="1672"/>
                </a:moveTo>
                <a:lnTo>
                  <a:pt x="69" y="1672"/>
                </a:lnTo>
                <a:lnTo>
                  <a:pt x="69" y="1739"/>
                </a:lnTo>
                <a:lnTo>
                  <a:pt x="46" y="1739"/>
                </a:lnTo>
                <a:lnTo>
                  <a:pt x="46" y="1672"/>
                </a:lnTo>
                <a:moveTo>
                  <a:pt x="46" y="1560"/>
                </a:moveTo>
                <a:lnTo>
                  <a:pt x="69" y="1560"/>
                </a:lnTo>
                <a:lnTo>
                  <a:pt x="69" y="1627"/>
                </a:lnTo>
                <a:lnTo>
                  <a:pt x="46" y="1627"/>
                </a:lnTo>
                <a:lnTo>
                  <a:pt x="46" y="1560"/>
                </a:lnTo>
                <a:moveTo>
                  <a:pt x="46" y="1448"/>
                </a:moveTo>
                <a:lnTo>
                  <a:pt x="69" y="1448"/>
                </a:lnTo>
                <a:lnTo>
                  <a:pt x="69" y="1515"/>
                </a:lnTo>
                <a:lnTo>
                  <a:pt x="46" y="1515"/>
                </a:lnTo>
                <a:lnTo>
                  <a:pt x="46" y="1448"/>
                </a:lnTo>
                <a:moveTo>
                  <a:pt x="46" y="1336"/>
                </a:moveTo>
                <a:lnTo>
                  <a:pt x="69" y="1336"/>
                </a:lnTo>
                <a:lnTo>
                  <a:pt x="69" y="1403"/>
                </a:lnTo>
                <a:lnTo>
                  <a:pt x="46" y="1403"/>
                </a:lnTo>
                <a:lnTo>
                  <a:pt x="46" y="1336"/>
                </a:lnTo>
                <a:moveTo>
                  <a:pt x="46" y="1224"/>
                </a:moveTo>
                <a:lnTo>
                  <a:pt x="69" y="1224"/>
                </a:lnTo>
                <a:lnTo>
                  <a:pt x="69" y="1291"/>
                </a:lnTo>
                <a:lnTo>
                  <a:pt x="46" y="1291"/>
                </a:lnTo>
                <a:lnTo>
                  <a:pt x="46" y="1224"/>
                </a:lnTo>
                <a:moveTo>
                  <a:pt x="46" y="1113"/>
                </a:moveTo>
                <a:lnTo>
                  <a:pt x="69" y="1113"/>
                </a:lnTo>
                <a:lnTo>
                  <a:pt x="69" y="1180"/>
                </a:lnTo>
                <a:lnTo>
                  <a:pt x="46" y="1180"/>
                </a:lnTo>
                <a:lnTo>
                  <a:pt x="46" y="1113"/>
                </a:lnTo>
                <a:moveTo>
                  <a:pt x="46" y="1001"/>
                </a:moveTo>
                <a:lnTo>
                  <a:pt x="69" y="1001"/>
                </a:lnTo>
                <a:lnTo>
                  <a:pt x="69" y="1068"/>
                </a:lnTo>
                <a:lnTo>
                  <a:pt x="46" y="1068"/>
                </a:lnTo>
                <a:lnTo>
                  <a:pt x="46" y="1001"/>
                </a:lnTo>
                <a:moveTo>
                  <a:pt x="46" y="889"/>
                </a:moveTo>
                <a:lnTo>
                  <a:pt x="69" y="889"/>
                </a:lnTo>
                <a:lnTo>
                  <a:pt x="69" y="956"/>
                </a:lnTo>
                <a:lnTo>
                  <a:pt x="46" y="956"/>
                </a:lnTo>
                <a:lnTo>
                  <a:pt x="46" y="889"/>
                </a:lnTo>
                <a:moveTo>
                  <a:pt x="46" y="777"/>
                </a:moveTo>
                <a:lnTo>
                  <a:pt x="69" y="777"/>
                </a:lnTo>
                <a:lnTo>
                  <a:pt x="69" y="844"/>
                </a:lnTo>
                <a:lnTo>
                  <a:pt x="46" y="844"/>
                </a:lnTo>
                <a:lnTo>
                  <a:pt x="46" y="777"/>
                </a:lnTo>
                <a:moveTo>
                  <a:pt x="46" y="665"/>
                </a:moveTo>
                <a:lnTo>
                  <a:pt x="69" y="665"/>
                </a:lnTo>
                <a:lnTo>
                  <a:pt x="69" y="732"/>
                </a:lnTo>
                <a:lnTo>
                  <a:pt x="46" y="732"/>
                </a:lnTo>
                <a:lnTo>
                  <a:pt x="46" y="665"/>
                </a:lnTo>
                <a:moveTo>
                  <a:pt x="46" y="553"/>
                </a:moveTo>
                <a:lnTo>
                  <a:pt x="69" y="553"/>
                </a:lnTo>
                <a:lnTo>
                  <a:pt x="69" y="621"/>
                </a:lnTo>
                <a:lnTo>
                  <a:pt x="46" y="621"/>
                </a:lnTo>
                <a:lnTo>
                  <a:pt x="46" y="553"/>
                </a:lnTo>
                <a:moveTo>
                  <a:pt x="46" y="441"/>
                </a:moveTo>
                <a:lnTo>
                  <a:pt x="69" y="441"/>
                </a:lnTo>
                <a:lnTo>
                  <a:pt x="69" y="508"/>
                </a:lnTo>
                <a:lnTo>
                  <a:pt x="46" y="508"/>
                </a:lnTo>
                <a:lnTo>
                  <a:pt x="46" y="441"/>
                </a:lnTo>
                <a:moveTo>
                  <a:pt x="46" y="329"/>
                </a:moveTo>
                <a:lnTo>
                  <a:pt x="69" y="329"/>
                </a:lnTo>
                <a:lnTo>
                  <a:pt x="69" y="396"/>
                </a:lnTo>
                <a:lnTo>
                  <a:pt x="46" y="396"/>
                </a:lnTo>
                <a:lnTo>
                  <a:pt x="46" y="329"/>
                </a:lnTo>
                <a:moveTo>
                  <a:pt x="46" y="217"/>
                </a:moveTo>
                <a:lnTo>
                  <a:pt x="69" y="217"/>
                </a:lnTo>
                <a:lnTo>
                  <a:pt x="69" y="284"/>
                </a:lnTo>
                <a:lnTo>
                  <a:pt x="46" y="284"/>
                </a:lnTo>
                <a:lnTo>
                  <a:pt x="46" y="217"/>
                </a:lnTo>
                <a:moveTo>
                  <a:pt x="46" y="105"/>
                </a:moveTo>
                <a:lnTo>
                  <a:pt x="69" y="105"/>
                </a:lnTo>
                <a:lnTo>
                  <a:pt x="69" y="172"/>
                </a:lnTo>
                <a:lnTo>
                  <a:pt x="46" y="172"/>
                </a:lnTo>
                <a:lnTo>
                  <a:pt x="46" y="105"/>
                </a:lnTo>
                <a:moveTo>
                  <a:pt x="34" y="44"/>
                </a:moveTo>
                <a:cubicBezTo>
                  <a:pt x="30" y="33"/>
                  <a:pt x="24" y="22"/>
                  <a:pt x="17" y="13"/>
                </a:cubicBezTo>
                <a:lnTo>
                  <a:pt x="35" y="0"/>
                </a:lnTo>
                <a:cubicBezTo>
                  <a:pt x="43" y="11"/>
                  <a:pt x="50" y="23"/>
                  <a:pt x="56" y="35"/>
                </a:cubicBezTo>
                <a:cubicBezTo>
                  <a:pt x="59" y="44"/>
                  <a:pt x="62" y="53"/>
                  <a:pt x="64" y="61"/>
                </a:cubicBezTo>
                <a:lnTo>
                  <a:pt x="42" y="67"/>
                </a:lnTo>
                <a:cubicBezTo>
                  <a:pt x="40" y="59"/>
                  <a:pt x="37" y="51"/>
                  <a:pt x="34" y="44"/>
                </a:cubicBez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21" name="任意多边形 620"/>
          <p:cNvSpPr/>
          <p:nvPr/>
        </p:nvSpPr>
        <p:spPr>
          <a:xfrm>
            <a:off x="514440" y="1477080"/>
            <a:ext cx="24840" cy="3345840"/>
          </a:xfrm>
          <a:custGeom>
            <a:avLst/>
            <a:gdLst/>
            <a:ahLst/>
            <a:cxnLst/>
            <a:rect l="0" t="0" r="r" b="b"/>
            <a:pathLst>
              <a:path w="69" h="9294">
                <a:moveTo>
                  <a:pt x="36" y="37"/>
                </a:moveTo>
                <a:cubicBezTo>
                  <a:pt x="30" y="47"/>
                  <a:pt x="27" y="57"/>
                  <a:pt x="25" y="67"/>
                </a:cubicBezTo>
                <a:lnTo>
                  <a:pt x="3" y="63"/>
                </a:lnTo>
                <a:cubicBezTo>
                  <a:pt x="6" y="51"/>
                  <a:pt x="9" y="40"/>
                  <a:pt x="14" y="28"/>
                </a:cubicBezTo>
                <a:cubicBezTo>
                  <a:pt x="18" y="18"/>
                  <a:pt x="23" y="9"/>
                  <a:pt x="28" y="0"/>
                </a:cubicBezTo>
                <a:lnTo>
                  <a:pt x="48" y="12"/>
                </a:lnTo>
                <a:cubicBezTo>
                  <a:pt x="43" y="20"/>
                  <a:pt x="39" y="28"/>
                  <a:pt x="36" y="37"/>
                </a:cubicBezTo>
                <a:moveTo>
                  <a:pt x="23" y="174"/>
                </a:moveTo>
                <a:lnTo>
                  <a:pt x="0" y="174"/>
                </a:lnTo>
                <a:lnTo>
                  <a:pt x="0" y="107"/>
                </a:lnTo>
                <a:lnTo>
                  <a:pt x="23" y="107"/>
                </a:lnTo>
                <a:lnTo>
                  <a:pt x="23" y="174"/>
                </a:lnTo>
                <a:moveTo>
                  <a:pt x="23" y="286"/>
                </a:moveTo>
                <a:lnTo>
                  <a:pt x="0" y="286"/>
                </a:lnTo>
                <a:lnTo>
                  <a:pt x="0" y="219"/>
                </a:lnTo>
                <a:lnTo>
                  <a:pt x="23" y="219"/>
                </a:lnTo>
                <a:lnTo>
                  <a:pt x="23" y="286"/>
                </a:lnTo>
                <a:moveTo>
                  <a:pt x="23" y="398"/>
                </a:moveTo>
                <a:lnTo>
                  <a:pt x="0" y="398"/>
                </a:lnTo>
                <a:lnTo>
                  <a:pt x="0" y="331"/>
                </a:lnTo>
                <a:lnTo>
                  <a:pt x="23" y="331"/>
                </a:lnTo>
                <a:lnTo>
                  <a:pt x="23" y="398"/>
                </a:lnTo>
                <a:moveTo>
                  <a:pt x="23" y="510"/>
                </a:moveTo>
                <a:lnTo>
                  <a:pt x="0" y="510"/>
                </a:lnTo>
                <a:lnTo>
                  <a:pt x="0" y="442"/>
                </a:lnTo>
                <a:lnTo>
                  <a:pt x="23" y="442"/>
                </a:lnTo>
                <a:lnTo>
                  <a:pt x="23" y="510"/>
                </a:lnTo>
                <a:moveTo>
                  <a:pt x="23" y="622"/>
                </a:moveTo>
                <a:lnTo>
                  <a:pt x="0" y="622"/>
                </a:lnTo>
                <a:lnTo>
                  <a:pt x="0" y="555"/>
                </a:lnTo>
                <a:lnTo>
                  <a:pt x="23" y="555"/>
                </a:lnTo>
                <a:lnTo>
                  <a:pt x="23" y="622"/>
                </a:lnTo>
                <a:moveTo>
                  <a:pt x="23" y="734"/>
                </a:moveTo>
                <a:lnTo>
                  <a:pt x="0" y="734"/>
                </a:lnTo>
                <a:lnTo>
                  <a:pt x="0" y="667"/>
                </a:lnTo>
                <a:lnTo>
                  <a:pt x="23" y="667"/>
                </a:lnTo>
                <a:lnTo>
                  <a:pt x="23" y="734"/>
                </a:lnTo>
                <a:moveTo>
                  <a:pt x="23" y="846"/>
                </a:moveTo>
                <a:lnTo>
                  <a:pt x="0" y="846"/>
                </a:lnTo>
                <a:lnTo>
                  <a:pt x="0" y="779"/>
                </a:lnTo>
                <a:lnTo>
                  <a:pt x="23" y="779"/>
                </a:lnTo>
                <a:lnTo>
                  <a:pt x="23" y="846"/>
                </a:lnTo>
                <a:moveTo>
                  <a:pt x="23" y="958"/>
                </a:moveTo>
                <a:lnTo>
                  <a:pt x="0" y="958"/>
                </a:lnTo>
                <a:lnTo>
                  <a:pt x="0" y="891"/>
                </a:lnTo>
                <a:lnTo>
                  <a:pt x="23" y="891"/>
                </a:lnTo>
                <a:lnTo>
                  <a:pt x="23" y="958"/>
                </a:lnTo>
                <a:moveTo>
                  <a:pt x="23" y="1070"/>
                </a:moveTo>
                <a:lnTo>
                  <a:pt x="0" y="1070"/>
                </a:lnTo>
                <a:lnTo>
                  <a:pt x="0" y="1003"/>
                </a:lnTo>
                <a:lnTo>
                  <a:pt x="23" y="1003"/>
                </a:lnTo>
                <a:lnTo>
                  <a:pt x="23" y="1070"/>
                </a:lnTo>
                <a:moveTo>
                  <a:pt x="23" y="1181"/>
                </a:moveTo>
                <a:lnTo>
                  <a:pt x="0" y="1181"/>
                </a:lnTo>
                <a:lnTo>
                  <a:pt x="0" y="1114"/>
                </a:lnTo>
                <a:lnTo>
                  <a:pt x="23" y="1114"/>
                </a:lnTo>
                <a:lnTo>
                  <a:pt x="23" y="1181"/>
                </a:lnTo>
                <a:moveTo>
                  <a:pt x="23" y="1293"/>
                </a:moveTo>
                <a:lnTo>
                  <a:pt x="0" y="1293"/>
                </a:lnTo>
                <a:lnTo>
                  <a:pt x="0" y="1226"/>
                </a:lnTo>
                <a:lnTo>
                  <a:pt x="23" y="1226"/>
                </a:lnTo>
                <a:lnTo>
                  <a:pt x="23" y="1293"/>
                </a:lnTo>
                <a:moveTo>
                  <a:pt x="23" y="1405"/>
                </a:moveTo>
                <a:lnTo>
                  <a:pt x="0" y="1405"/>
                </a:lnTo>
                <a:lnTo>
                  <a:pt x="0" y="1338"/>
                </a:lnTo>
                <a:lnTo>
                  <a:pt x="23" y="1338"/>
                </a:lnTo>
                <a:lnTo>
                  <a:pt x="23" y="1405"/>
                </a:lnTo>
                <a:moveTo>
                  <a:pt x="23" y="1517"/>
                </a:moveTo>
                <a:lnTo>
                  <a:pt x="0" y="1517"/>
                </a:lnTo>
                <a:lnTo>
                  <a:pt x="0" y="1450"/>
                </a:lnTo>
                <a:lnTo>
                  <a:pt x="23" y="1450"/>
                </a:lnTo>
                <a:lnTo>
                  <a:pt x="23" y="1517"/>
                </a:lnTo>
                <a:moveTo>
                  <a:pt x="23" y="1629"/>
                </a:moveTo>
                <a:lnTo>
                  <a:pt x="0" y="1629"/>
                </a:lnTo>
                <a:lnTo>
                  <a:pt x="0" y="1562"/>
                </a:lnTo>
                <a:lnTo>
                  <a:pt x="23" y="1562"/>
                </a:lnTo>
                <a:lnTo>
                  <a:pt x="23" y="1629"/>
                </a:lnTo>
                <a:moveTo>
                  <a:pt x="23" y="1741"/>
                </a:moveTo>
                <a:lnTo>
                  <a:pt x="0" y="1741"/>
                </a:lnTo>
                <a:lnTo>
                  <a:pt x="0" y="1673"/>
                </a:lnTo>
                <a:lnTo>
                  <a:pt x="23" y="1673"/>
                </a:lnTo>
                <a:lnTo>
                  <a:pt x="23" y="1741"/>
                </a:lnTo>
                <a:moveTo>
                  <a:pt x="23" y="1852"/>
                </a:moveTo>
                <a:lnTo>
                  <a:pt x="0" y="1852"/>
                </a:lnTo>
                <a:lnTo>
                  <a:pt x="0" y="1785"/>
                </a:lnTo>
                <a:lnTo>
                  <a:pt x="23" y="1785"/>
                </a:lnTo>
                <a:lnTo>
                  <a:pt x="23" y="1852"/>
                </a:lnTo>
                <a:moveTo>
                  <a:pt x="23" y="1964"/>
                </a:moveTo>
                <a:lnTo>
                  <a:pt x="0" y="1964"/>
                </a:lnTo>
                <a:lnTo>
                  <a:pt x="0" y="1897"/>
                </a:lnTo>
                <a:lnTo>
                  <a:pt x="23" y="1897"/>
                </a:lnTo>
                <a:lnTo>
                  <a:pt x="23" y="1964"/>
                </a:lnTo>
                <a:moveTo>
                  <a:pt x="23" y="2076"/>
                </a:moveTo>
                <a:lnTo>
                  <a:pt x="0" y="2076"/>
                </a:lnTo>
                <a:lnTo>
                  <a:pt x="0" y="2009"/>
                </a:lnTo>
                <a:lnTo>
                  <a:pt x="23" y="2009"/>
                </a:lnTo>
                <a:lnTo>
                  <a:pt x="23" y="2076"/>
                </a:lnTo>
                <a:moveTo>
                  <a:pt x="23" y="2188"/>
                </a:moveTo>
                <a:lnTo>
                  <a:pt x="0" y="2188"/>
                </a:lnTo>
                <a:lnTo>
                  <a:pt x="0" y="2121"/>
                </a:lnTo>
                <a:lnTo>
                  <a:pt x="23" y="2121"/>
                </a:lnTo>
                <a:lnTo>
                  <a:pt x="23" y="2188"/>
                </a:lnTo>
                <a:moveTo>
                  <a:pt x="23" y="2300"/>
                </a:moveTo>
                <a:lnTo>
                  <a:pt x="0" y="2300"/>
                </a:lnTo>
                <a:lnTo>
                  <a:pt x="0" y="2233"/>
                </a:lnTo>
                <a:lnTo>
                  <a:pt x="23" y="2233"/>
                </a:lnTo>
                <a:lnTo>
                  <a:pt x="23" y="2300"/>
                </a:lnTo>
                <a:moveTo>
                  <a:pt x="23" y="2411"/>
                </a:moveTo>
                <a:lnTo>
                  <a:pt x="0" y="2411"/>
                </a:lnTo>
                <a:lnTo>
                  <a:pt x="0" y="2344"/>
                </a:lnTo>
                <a:lnTo>
                  <a:pt x="23" y="2344"/>
                </a:lnTo>
                <a:lnTo>
                  <a:pt x="23" y="2411"/>
                </a:lnTo>
                <a:moveTo>
                  <a:pt x="23" y="2523"/>
                </a:moveTo>
                <a:lnTo>
                  <a:pt x="0" y="2523"/>
                </a:lnTo>
                <a:lnTo>
                  <a:pt x="0" y="2456"/>
                </a:lnTo>
                <a:lnTo>
                  <a:pt x="23" y="2456"/>
                </a:lnTo>
                <a:lnTo>
                  <a:pt x="23" y="2523"/>
                </a:lnTo>
                <a:moveTo>
                  <a:pt x="23" y="2635"/>
                </a:moveTo>
                <a:lnTo>
                  <a:pt x="0" y="2635"/>
                </a:lnTo>
                <a:lnTo>
                  <a:pt x="0" y="2568"/>
                </a:lnTo>
                <a:lnTo>
                  <a:pt x="23" y="2568"/>
                </a:lnTo>
                <a:lnTo>
                  <a:pt x="23" y="2635"/>
                </a:lnTo>
                <a:moveTo>
                  <a:pt x="23" y="2747"/>
                </a:moveTo>
                <a:lnTo>
                  <a:pt x="0" y="2747"/>
                </a:lnTo>
                <a:lnTo>
                  <a:pt x="0" y="2680"/>
                </a:lnTo>
                <a:lnTo>
                  <a:pt x="23" y="2680"/>
                </a:lnTo>
                <a:lnTo>
                  <a:pt x="23" y="2747"/>
                </a:lnTo>
                <a:moveTo>
                  <a:pt x="23" y="2859"/>
                </a:moveTo>
                <a:lnTo>
                  <a:pt x="0" y="2859"/>
                </a:lnTo>
                <a:lnTo>
                  <a:pt x="0" y="2792"/>
                </a:lnTo>
                <a:lnTo>
                  <a:pt x="23" y="2792"/>
                </a:lnTo>
                <a:lnTo>
                  <a:pt x="23" y="2859"/>
                </a:lnTo>
                <a:moveTo>
                  <a:pt x="23" y="2971"/>
                </a:moveTo>
                <a:lnTo>
                  <a:pt x="0" y="2971"/>
                </a:lnTo>
                <a:lnTo>
                  <a:pt x="0" y="2903"/>
                </a:lnTo>
                <a:lnTo>
                  <a:pt x="23" y="2903"/>
                </a:lnTo>
                <a:lnTo>
                  <a:pt x="23" y="2971"/>
                </a:lnTo>
                <a:moveTo>
                  <a:pt x="23" y="3082"/>
                </a:moveTo>
                <a:lnTo>
                  <a:pt x="0" y="3082"/>
                </a:lnTo>
                <a:lnTo>
                  <a:pt x="0" y="3015"/>
                </a:lnTo>
                <a:lnTo>
                  <a:pt x="23" y="3015"/>
                </a:lnTo>
                <a:lnTo>
                  <a:pt x="23" y="3082"/>
                </a:lnTo>
                <a:moveTo>
                  <a:pt x="23" y="3194"/>
                </a:moveTo>
                <a:lnTo>
                  <a:pt x="0" y="3194"/>
                </a:lnTo>
                <a:lnTo>
                  <a:pt x="0" y="3127"/>
                </a:lnTo>
                <a:lnTo>
                  <a:pt x="23" y="3127"/>
                </a:lnTo>
                <a:lnTo>
                  <a:pt x="23" y="3194"/>
                </a:lnTo>
                <a:moveTo>
                  <a:pt x="23" y="3306"/>
                </a:moveTo>
                <a:lnTo>
                  <a:pt x="0" y="3306"/>
                </a:lnTo>
                <a:lnTo>
                  <a:pt x="0" y="3239"/>
                </a:lnTo>
                <a:lnTo>
                  <a:pt x="23" y="3239"/>
                </a:lnTo>
                <a:lnTo>
                  <a:pt x="23" y="3306"/>
                </a:lnTo>
                <a:moveTo>
                  <a:pt x="23" y="3418"/>
                </a:moveTo>
                <a:lnTo>
                  <a:pt x="0" y="3418"/>
                </a:lnTo>
                <a:lnTo>
                  <a:pt x="0" y="3351"/>
                </a:lnTo>
                <a:lnTo>
                  <a:pt x="23" y="3351"/>
                </a:lnTo>
                <a:lnTo>
                  <a:pt x="23" y="3418"/>
                </a:lnTo>
                <a:moveTo>
                  <a:pt x="23" y="3530"/>
                </a:moveTo>
                <a:lnTo>
                  <a:pt x="0" y="3530"/>
                </a:lnTo>
                <a:lnTo>
                  <a:pt x="0" y="3463"/>
                </a:lnTo>
                <a:lnTo>
                  <a:pt x="23" y="3463"/>
                </a:lnTo>
                <a:lnTo>
                  <a:pt x="23" y="3530"/>
                </a:lnTo>
                <a:moveTo>
                  <a:pt x="23" y="3641"/>
                </a:moveTo>
                <a:lnTo>
                  <a:pt x="0" y="3641"/>
                </a:lnTo>
                <a:lnTo>
                  <a:pt x="0" y="3574"/>
                </a:lnTo>
                <a:lnTo>
                  <a:pt x="23" y="3574"/>
                </a:lnTo>
                <a:lnTo>
                  <a:pt x="23" y="3641"/>
                </a:lnTo>
                <a:moveTo>
                  <a:pt x="23" y="3753"/>
                </a:moveTo>
                <a:lnTo>
                  <a:pt x="0" y="3753"/>
                </a:lnTo>
                <a:lnTo>
                  <a:pt x="0" y="3686"/>
                </a:lnTo>
                <a:lnTo>
                  <a:pt x="23" y="3686"/>
                </a:lnTo>
                <a:lnTo>
                  <a:pt x="23" y="3753"/>
                </a:lnTo>
                <a:moveTo>
                  <a:pt x="23" y="3865"/>
                </a:moveTo>
                <a:lnTo>
                  <a:pt x="0" y="3865"/>
                </a:lnTo>
                <a:lnTo>
                  <a:pt x="0" y="3798"/>
                </a:lnTo>
                <a:lnTo>
                  <a:pt x="23" y="3798"/>
                </a:lnTo>
                <a:lnTo>
                  <a:pt x="23" y="3865"/>
                </a:lnTo>
                <a:moveTo>
                  <a:pt x="23" y="3977"/>
                </a:moveTo>
                <a:lnTo>
                  <a:pt x="0" y="3977"/>
                </a:lnTo>
                <a:lnTo>
                  <a:pt x="0" y="3910"/>
                </a:lnTo>
                <a:lnTo>
                  <a:pt x="23" y="3910"/>
                </a:lnTo>
                <a:lnTo>
                  <a:pt x="23" y="3977"/>
                </a:lnTo>
                <a:moveTo>
                  <a:pt x="23" y="4089"/>
                </a:moveTo>
                <a:lnTo>
                  <a:pt x="0" y="4089"/>
                </a:lnTo>
                <a:lnTo>
                  <a:pt x="0" y="4022"/>
                </a:lnTo>
                <a:lnTo>
                  <a:pt x="23" y="4022"/>
                </a:lnTo>
                <a:lnTo>
                  <a:pt x="23" y="4089"/>
                </a:lnTo>
                <a:moveTo>
                  <a:pt x="23" y="4201"/>
                </a:moveTo>
                <a:lnTo>
                  <a:pt x="0" y="4201"/>
                </a:lnTo>
                <a:lnTo>
                  <a:pt x="0" y="4134"/>
                </a:lnTo>
                <a:lnTo>
                  <a:pt x="23" y="4134"/>
                </a:lnTo>
                <a:lnTo>
                  <a:pt x="23" y="4201"/>
                </a:lnTo>
                <a:moveTo>
                  <a:pt x="23" y="4312"/>
                </a:moveTo>
                <a:lnTo>
                  <a:pt x="0" y="4312"/>
                </a:lnTo>
                <a:lnTo>
                  <a:pt x="0" y="4245"/>
                </a:lnTo>
                <a:lnTo>
                  <a:pt x="23" y="4245"/>
                </a:lnTo>
                <a:lnTo>
                  <a:pt x="23" y="4312"/>
                </a:lnTo>
                <a:moveTo>
                  <a:pt x="23" y="4424"/>
                </a:moveTo>
                <a:lnTo>
                  <a:pt x="0" y="4424"/>
                </a:lnTo>
                <a:lnTo>
                  <a:pt x="0" y="4357"/>
                </a:lnTo>
                <a:lnTo>
                  <a:pt x="23" y="4357"/>
                </a:lnTo>
                <a:lnTo>
                  <a:pt x="23" y="4424"/>
                </a:lnTo>
                <a:moveTo>
                  <a:pt x="23" y="4536"/>
                </a:moveTo>
                <a:lnTo>
                  <a:pt x="0" y="4536"/>
                </a:lnTo>
                <a:lnTo>
                  <a:pt x="0" y="4469"/>
                </a:lnTo>
                <a:lnTo>
                  <a:pt x="23" y="4469"/>
                </a:lnTo>
                <a:lnTo>
                  <a:pt x="23" y="4536"/>
                </a:lnTo>
                <a:moveTo>
                  <a:pt x="23" y="4648"/>
                </a:moveTo>
                <a:lnTo>
                  <a:pt x="0" y="4648"/>
                </a:lnTo>
                <a:lnTo>
                  <a:pt x="0" y="4581"/>
                </a:lnTo>
                <a:lnTo>
                  <a:pt x="23" y="4581"/>
                </a:lnTo>
                <a:lnTo>
                  <a:pt x="23" y="4648"/>
                </a:lnTo>
                <a:moveTo>
                  <a:pt x="23" y="4760"/>
                </a:moveTo>
                <a:lnTo>
                  <a:pt x="0" y="4760"/>
                </a:lnTo>
                <a:lnTo>
                  <a:pt x="0" y="4693"/>
                </a:lnTo>
                <a:lnTo>
                  <a:pt x="23" y="4693"/>
                </a:lnTo>
                <a:lnTo>
                  <a:pt x="23" y="4760"/>
                </a:lnTo>
                <a:moveTo>
                  <a:pt x="23" y="4871"/>
                </a:moveTo>
                <a:lnTo>
                  <a:pt x="0" y="4871"/>
                </a:lnTo>
                <a:lnTo>
                  <a:pt x="0" y="4804"/>
                </a:lnTo>
                <a:lnTo>
                  <a:pt x="23" y="4804"/>
                </a:lnTo>
                <a:lnTo>
                  <a:pt x="23" y="4871"/>
                </a:lnTo>
                <a:moveTo>
                  <a:pt x="23" y="4983"/>
                </a:moveTo>
                <a:lnTo>
                  <a:pt x="0" y="4983"/>
                </a:lnTo>
                <a:lnTo>
                  <a:pt x="0" y="4916"/>
                </a:lnTo>
                <a:lnTo>
                  <a:pt x="23" y="4916"/>
                </a:lnTo>
                <a:lnTo>
                  <a:pt x="23" y="4983"/>
                </a:lnTo>
                <a:moveTo>
                  <a:pt x="23" y="5095"/>
                </a:moveTo>
                <a:lnTo>
                  <a:pt x="0" y="5095"/>
                </a:lnTo>
                <a:lnTo>
                  <a:pt x="0" y="5028"/>
                </a:lnTo>
                <a:lnTo>
                  <a:pt x="23" y="5028"/>
                </a:lnTo>
                <a:lnTo>
                  <a:pt x="23" y="5095"/>
                </a:lnTo>
                <a:moveTo>
                  <a:pt x="23" y="5207"/>
                </a:moveTo>
                <a:lnTo>
                  <a:pt x="0" y="5207"/>
                </a:lnTo>
                <a:lnTo>
                  <a:pt x="0" y="5140"/>
                </a:lnTo>
                <a:lnTo>
                  <a:pt x="23" y="5140"/>
                </a:lnTo>
                <a:lnTo>
                  <a:pt x="23" y="5207"/>
                </a:lnTo>
                <a:moveTo>
                  <a:pt x="23" y="5319"/>
                </a:moveTo>
                <a:lnTo>
                  <a:pt x="0" y="5319"/>
                </a:lnTo>
                <a:lnTo>
                  <a:pt x="0" y="5252"/>
                </a:lnTo>
                <a:lnTo>
                  <a:pt x="23" y="5252"/>
                </a:lnTo>
                <a:lnTo>
                  <a:pt x="23" y="5319"/>
                </a:lnTo>
                <a:moveTo>
                  <a:pt x="23" y="5431"/>
                </a:moveTo>
                <a:lnTo>
                  <a:pt x="0" y="5431"/>
                </a:lnTo>
                <a:lnTo>
                  <a:pt x="0" y="5364"/>
                </a:lnTo>
                <a:lnTo>
                  <a:pt x="23" y="5364"/>
                </a:lnTo>
                <a:lnTo>
                  <a:pt x="23" y="5431"/>
                </a:lnTo>
                <a:moveTo>
                  <a:pt x="23" y="5542"/>
                </a:moveTo>
                <a:lnTo>
                  <a:pt x="0" y="5542"/>
                </a:lnTo>
                <a:lnTo>
                  <a:pt x="0" y="5475"/>
                </a:lnTo>
                <a:lnTo>
                  <a:pt x="23" y="5475"/>
                </a:lnTo>
                <a:lnTo>
                  <a:pt x="23" y="5542"/>
                </a:lnTo>
                <a:moveTo>
                  <a:pt x="23" y="5654"/>
                </a:moveTo>
                <a:lnTo>
                  <a:pt x="0" y="5654"/>
                </a:lnTo>
                <a:lnTo>
                  <a:pt x="0" y="5587"/>
                </a:lnTo>
                <a:lnTo>
                  <a:pt x="23" y="5587"/>
                </a:lnTo>
                <a:lnTo>
                  <a:pt x="23" y="5654"/>
                </a:lnTo>
                <a:moveTo>
                  <a:pt x="23" y="5766"/>
                </a:moveTo>
                <a:lnTo>
                  <a:pt x="0" y="5766"/>
                </a:lnTo>
                <a:lnTo>
                  <a:pt x="0" y="5699"/>
                </a:lnTo>
                <a:lnTo>
                  <a:pt x="23" y="5699"/>
                </a:lnTo>
                <a:lnTo>
                  <a:pt x="23" y="5766"/>
                </a:lnTo>
                <a:moveTo>
                  <a:pt x="23" y="5878"/>
                </a:moveTo>
                <a:lnTo>
                  <a:pt x="0" y="5878"/>
                </a:lnTo>
                <a:lnTo>
                  <a:pt x="0" y="5811"/>
                </a:lnTo>
                <a:lnTo>
                  <a:pt x="23" y="5811"/>
                </a:lnTo>
                <a:lnTo>
                  <a:pt x="23" y="5878"/>
                </a:lnTo>
                <a:moveTo>
                  <a:pt x="23" y="5990"/>
                </a:moveTo>
                <a:lnTo>
                  <a:pt x="0" y="5990"/>
                </a:lnTo>
                <a:lnTo>
                  <a:pt x="0" y="5923"/>
                </a:lnTo>
                <a:lnTo>
                  <a:pt x="23" y="5923"/>
                </a:lnTo>
                <a:lnTo>
                  <a:pt x="23" y="5990"/>
                </a:lnTo>
                <a:moveTo>
                  <a:pt x="23" y="6101"/>
                </a:moveTo>
                <a:lnTo>
                  <a:pt x="0" y="6101"/>
                </a:lnTo>
                <a:lnTo>
                  <a:pt x="0" y="6034"/>
                </a:lnTo>
                <a:lnTo>
                  <a:pt x="23" y="6034"/>
                </a:lnTo>
                <a:lnTo>
                  <a:pt x="23" y="6101"/>
                </a:lnTo>
                <a:moveTo>
                  <a:pt x="23" y="6213"/>
                </a:moveTo>
                <a:lnTo>
                  <a:pt x="0" y="6213"/>
                </a:lnTo>
                <a:lnTo>
                  <a:pt x="0" y="6146"/>
                </a:lnTo>
                <a:lnTo>
                  <a:pt x="23" y="6146"/>
                </a:lnTo>
                <a:lnTo>
                  <a:pt x="23" y="6213"/>
                </a:lnTo>
                <a:moveTo>
                  <a:pt x="23" y="6325"/>
                </a:moveTo>
                <a:lnTo>
                  <a:pt x="0" y="6325"/>
                </a:lnTo>
                <a:lnTo>
                  <a:pt x="0" y="6258"/>
                </a:lnTo>
                <a:lnTo>
                  <a:pt x="23" y="6258"/>
                </a:lnTo>
                <a:lnTo>
                  <a:pt x="23" y="6325"/>
                </a:lnTo>
                <a:moveTo>
                  <a:pt x="23" y="6437"/>
                </a:moveTo>
                <a:lnTo>
                  <a:pt x="0" y="6437"/>
                </a:lnTo>
                <a:lnTo>
                  <a:pt x="0" y="6370"/>
                </a:lnTo>
                <a:lnTo>
                  <a:pt x="23" y="6370"/>
                </a:lnTo>
                <a:lnTo>
                  <a:pt x="23" y="6437"/>
                </a:lnTo>
                <a:moveTo>
                  <a:pt x="23" y="6549"/>
                </a:moveTo>
                <a:lnTo>
                  <a:pt x="0" y="6549"/>
                </a:lnTo>
                <a:lnTo>
                  <a:pt x="0" y="6482"/>
                </a:lnTo>
                <a:lnTo>
                  <a:pt x="23" y="6482"/>
                </a:lnTo>
                <a:lnTo>
                  <a:pt x="23" y="6549"/>
                </a:lnTo>
                <a:moveTo>
                  <a:pt x="23" y="6661"/>
                </a:moveTo>
                <a:lnTo>
                  <a:pt x="0" y="6661"/>
                </a:lnTo>
                <a:lnTo>
                  <a:pt x="0" y="6594"/>
                </a:lnTo>
                <a:lnTo>
                  <a:pt x="23" y="6594"/>
                </a:lnTo>
                <a:lnTo>
                  <a:pt x="23" y="6661"/>
                </a:lnTo>
                <a:moveTo>
                  <a:pt x="23" y="6772"/>
                </a:moveTo>
                <a:lnTo>
                  <a:pt x="0" y="6772"/>
                </a:lnTo>
                <a:lnTo>
                  <a:pt x="0" y="6705"/>
                </a:lnTo>
                <a:lnTo>
                  <a:pt x="23" y="6705"/>
                </a:lnTo>
                <a:lnTo>
                  <a:pt x="23" y="6772"/>
                </a:lnTo>
                <a:moveTo>
                  <a:pt x="23" y="6884"/>
                </a:moveTo>
                <a:lnTo>
                  <a:pt x="0" y="6884"/>
                </a:lnTo>
                <a:lnTo>
                  <a:pt x="0" y="6817"/>
                </a:lnTo>
                <a:lnTo>
                  <a:pt x="23" y="6817"/>
                </a:lnTo>
                <a:lnTo>
                  <a:pt x="23" y="6884"/>
                </a:lnTo>
                <a:moveTo>
                  <a:pt x="23" y="6996"/>
                </a:moveTo>
                <a:lnTo>
                  <a:pt x="0" y="6996"/>
                </a:lnTo>
                <a:lnTo>
                  <a:pt x="0" y="6929"/>
                </a:lnTo>
                <a:lnTo>
                  <a:pt x="23" y="6929"/>
                </a:lnTo>
                <a:lnTo>
                  <a:pt x="23" y="6996"/>
                </a:lnTo>
                <a:moveTo>
                  <a:pt x="23" y="7108"/>
                </a:moveTo>
                <a:lnTo>
                  <a:pt x="0" y="7108"/>
                </a:lnTo>
                <a:lnTo>
                  <a:pt x="0" y="7041"/>
                </a:lnTo>
                <a:lnTo>
                  <a:pt x="23" y="7041"/>
                </a:lnTo>
                <a:lnTo>
                  <a:pt x="23" y="7108"/>
                </a:lnTo>
                <a:moveTo>
                  <a:pt x="23" y="7220"/>
                </a:moveTo>
                <a:lnTo>
                  <a:pt x="0" y="7220"/>
                </a:lnTo>
                <a:lnTo>
                  <a:pt x="0" y="7153"/>
                </a:lnTo>
                <a:lnTo>
                  <a:pt x="23" y="7153"/>
                </a:lnTo>
                <a:lnTo>
                  <a:pt x="23" y="7220"/>
                </a:lnTo>
                <a:moveTo>
                  <a:pt x="23" y="7331"/>
                </a:moveTo>
                <a:lnTo>
                  <a:pt x="0" y="7331"/>
                </a:lnTo>
                <a:lnTo>
                  <a:pt x="0" y="7264"/>
                </a:lnTo>
                <a:lnTo>
                  <a:pt x="23" y="7264"/>
                </a:lnTo>
                <a:lnTo>
                  <a:pt x="23" y="7331"/>
                </a:lnTo>
                <a:moveTo>
                  <a:pt x="23" y="7443"/>
                </a:moveTo>
                <a:lnTo>
                  <a:pt x="0" y="7443"/>
                </a:lnTo>
                <a:lnTo>
                  <a:pt x="0" y="7376"/>
                </a:lnTo>
                <a:lnTo>
                  <a:pt x="23" y="7376"/>
                </a:lnTo>
                <a:lnTo>
                  <a:pt x="23" y="7443"/>
                </a:lnTo>
                <a:moveTo>
                  <a:pt x="23" y="7555"/>
                </a:moveTo>
                <a:lnTo>
                  <a:pt x="0" y="7555"/>
                </a:lnTo>
                <a:lnTo>
                  <a:pt x="0" y="7488"/>
                </a:lnTo>
                <a:lnTo>
                  <a:pt x="23" y="7488"/>
                </a:lnTo>
                <a:lnTo>
                  <a:pt x="23" y="7555"/>
                </a:lnTo>
                <a:moveTo>
                  <a:pt x="23" y="7667"/>
                </a:moveTo>
                <a:lnTo>
                  <a:pt x="0" y="7667"/>
                </a:lnTo>
                <a:lnTo>
                  <a:pt x="0" y="7600"/>
                </a:lnTo>
                <a:lnTo>
                  <a:pt x="23" y="7600"/>
                </a:lnTo>
                <a:lnTo>
                  <a:pt x="23" y="7667"/>
                </a:lnTo>
                <a:moveTo>
                  <a:pt x="23" y="7779"/>
                </a:moveTo>
                <a:lnTo>
                  <a:pt x="0" y="7779"/>
                </a:lnTo>
                <a:lnTo>
                  <a:pt x="0" y="7712"/>
                </a:lnTo>
                <a:lnTo>
                  <a:pt x="23" y="7712"/>
                </a:lnTo>
                <a:lnTo>
                  <a:pt x="23" y="7779"/>
                </a:lnTo>
                <a:moveTo>
                  <a:pt x="23" y="7891"/>
                </a:moveTo>
                <a:lnTo>
                  <a:pt x="0" y="7891"/>
                </a:lnTo>
                <a:lnTo>
                  <a:pt x="0" y="7824"/>
                </a:lnTo>
                <a:lnTo>
                  <a:pt x="23" y="7824"/>
                </a:lnTo>
                <a:lnTo>
                  <a:pt x="23" y="7891"/>
                </a:lnTo>
                <a:moveTo>
                  <a:pt x="23" y="8002"/>
                </a:moveTo>
                <a:lnTo>
                  <a:pt x="0" y="8002"/>
                </a:lnTo>
                <a:lnTo>
                  <a:pt x="0" y="7935"/>
                </a:lnTo>
                <a:lnTo>
                  <a:pt x="23" y="7935"/>
                </a:lnTo>
                <a:lnTo>
                  <a:pt x="23" y="8002"/>
                </a:lnTo>
                <a:moveTo>
                  <a:pt x="23" y="8114"/>
                </a:moveTo>
                <a:lnTo>
                  <a:pt x="0" y="8114"/>
                </a:lnTo>
                <a:lnTo>
                  <a:pt x="0" y="8047"/>
                </a:lnTo>
                <a:lnTo>
                  <a:pt x="23" y="8047"/>
                </a:lnTo>
                <a:lnTo>
                  <a:pt x="23" y="8114"/>
                </a:lnTo>
                <a:moveTo>
                  <a:pt x="23" y="8226"/>
                </a:moveTo>
                <a:lnTo>
                  <a:pt x="0" y="8226"/>
                </a:lnTo>
                <a:lnTo>
                  <a:pt x="0" y="8159"/>
                </a:lnTo>
                <a:lnTo>
                  <a:pt x="23" y="8159"/>
                </a:lnTo>
                <a:lnTo>
                  <a:pt x="23" y="8226"/>
                </a:lnTo>
                <a:moveTo>
                  <a:pt x="23" y="8338"/>
                </a:moveTo>
                <a:lnTo>
                  <a:pt x="0" y="8338"/>
                </a:lnTo>
                <a:lnTo>
                  <a:pt x="0" y="8271"/>
                </a:lnTo>
                <a:lnTo>
                  <a:pt x="23" y="8271"/>
                </a:lnTo>
                <a:lnTo>
                  <a:pt x="23" y="8338"/>
                </a:lnTo>
                <a:moveTo>
                  <a:pt x="23" y="8450"/>
                </a:moveTo>
                <a:lnTo>
                  <a:pt x="0" y="8450"/>
                </a:lnTo>
                <a:lnTo>
                  <a:pt x="0" y="8383"/>
                </a:lnTo>
                <a:lnTo>
                  <a:pt x="23" y="8383"/>
                </a:lnTo>
                <a:lnTo>
                  <a:pt x="23" y="8450"/>
                </a:lnTo>
                <a:moveTo>
                  <a:pt x="23" y="8561"/>
                </a:moveTo>
                <a:lnTo>
                  <a:pt x="0" y="8561"/>
                </a:lnTo>
                <a:lnTo>
                  <a:pt x="0" y="8494"/>
                </a:lnTo>
                <a:lnTo>
                  <a:pt x="23" y="8494"/>
                </a:lnTo>
                <a:lnTo>
                  <a:pt x="23" y="8561"/>
                </a:lnTo>
                <a:moveTo>
                  <a:pt x="23" y="8673"/>
                </a:moveTo>
                <a:lnTo>
                  <a:pt x="0" y="8673"/>
                </a:lnTo>
                <a:lnTo>
                  <a:pt x="0" y="8606"/>
                </a:lnTo>
                <a:lnTo>
                  <a:pt x="23" y="8606"/>
                </a:lnTo>
                <a:lnTo>
                  <a:pt x="23" y="8673"/>
                </a:lnTo>
                <a:moveTo>
                  <a:pt x="23" y="8785"/>
                </a:moveTo>
                <a:lnTo>
                  <a:pt x="0" y="8785"/>
                </a:lnTo>
                <a:lnTo>
                  <a:pt x="0" y="8718"/>
                </a:lnTo>
                <a:lnTo>
                  <a:pt x="23" y="8718"/>
                </a:lnTo>
                <a:lnTo>
                  <a:pt x="23" y="8785"/>
                </a:lnTo>
                <a:moveTo>
                  <a:pt x="23" y="8897"/>
                </a:moveTo>
                <a:lnTo>
                  <a:pt x="0" y="8897"/>
                </a:lnTo>
                <a:lnTo>
                  <a:pt x="0" y="8830"/>
                </a:lnTo>
                <a:lnTo>
                  <a:pt x="23" y="8830"/>
                </a:lnTo>
                <a:lnTo>
                  <a:pt x="23" y="8897"/>
                </a:lnTo>
                <a:moveTo>
                  <a:pt x="23" y="9009"/>
                </a:moveTo>
                <a:lnTo>
                  <a:pt x="0" y="9009"/>
                </a:lnTo>
                <a:lnTo>
                  <a:pt x="0" y="8942"/>
                </a:lnTo>
                <a:lnTo>
                  <a:pt x="23" y="8942"/>
                </a:lnTo>
                <a:lnTo>
                  <a:pt x="23" y="9009"/>
                </a:lnTo>
                <a:moveTo>
                  <a:pt x="23" y="9121"/>
                </a:moveTo>
                <a:lnTo>
                  <a:pt x="0" y="9121"/>
                </a:lnTo>
                <a:lnTo>
                  <a:pt x="0" y="9054"/>
                </a:lnTo>
                <a:lnTo>
                  <a:pt x="23" y="9054"/>
                </a:lnTo>
                <a:lnTo>
                  <a:pt x="23" y="9121"/>
                </a:lnTo>
                <a:moveTo>
                  <a:pt x="23" y="9168"/>
                </a:moveTo>
                <a:cubicBezTo>
                  <a:pt x="23" y="9187"/>
                  <a:pt x="26" y="9205"/>
                  <a:pt x="34" y="9223"/>
                </a:cubicBezTo>
                <a:lnTo>
                  <a:pt x="12" y="9231"/>
                </a:lnTo>
                <a:cubicBezTo>
                  <a:pt x="4" y="9211"/>
                  <a:pt x="0" y="9190"/>
                  <a:pt x="0" y="9168"/>
                </a:cubicBezTo>
                <a:lnTo>
                  <a:pt x="0" y="9165"/>
                </a:lnTo>
                <a:lnTo>
                  <a:pt x="23" y="9165"/>
                </a:lnTo>
                <a:lnTo>
                  <a:pt x="23" y="9168"/>
                </a:lnTo>
                <a:moveTo>
                  <a:pt x="69" y="9278"/>
                </a:moveTo>
                <a:lnTo>
                  <a:pt x="54" y="9294"/>
                </a:lnTo>
                <a:cubicBezTo>
                  <a:pt x="46" y="9287"/>
                  <a:pt x="40" y="9279"/>
                  <a:pt x="34" y="9271"/>
                </a:cubicBezTo>
                <a:lnTo>
                  <a:pt x="52" y="9258"/>
                </a:lnTo>
                <a:cubicBezTo>
                  <a:pt x="57" y="9265"/>
                  <a:pt x="63" y="9272"/>
                  <a:pt x="69" y="9278"/>
                </a:cubicBez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22" name="文本框 621"/>
          <p:cNvSpPr txBox="1"/>
          <p:nvPr/>
        </p:nvSpPr>
        <p:spPr>
          <a:xfrm>
            <a:off x="9390960" y="5903280"/>
            <a:ext cx="325800" cy="131400"/>
          </a:xfrm>
          <a:prstGeom prst="rect">
            <a:avLst/>
          </a:prstGeom>
          <a:noFill/>
          <a:ln w="0">
            <a:noFill/>
          </a:ln>
        </p:spPr>
        <p:txBody>
          <a:bodyPr wrap="none" lIns="0" tIns="0" rIns="0" bIns="0" anchor="t">
            <a:spAutoFit/>
          </a:bodyPr>
          <a:lstStyle/>
          <a:p>
            <a:r>
              <a:rPr lang="en-US" sz="880" b="0" u="none" strike="noStrike">
                <a:solidFill>
                  <a:srgbClr val="FFFFFF"/>
                </a:solidFill>
                <a:effectLst/>
                <a:uFillTx/>
                <a:latin typeface="DejaVuSans"/>
                <a:ea typeface="DejaVuSans"/>
              </a:rPr>
              <a:t>12/15</a:t>
            </a:r>
            <a:endParaRPr lang="en-US" sz="880" b="0" u="none" strike="noStrike">
              <a:solidFill>
                <a:srgbClr val="000000"/>
              </a:solidFill>
              <a:effectLst/>
              <a:uFillTx/>
              <a:latin typeface="Times New Roman"/>
            </a:endParaRPr>
          </a:p>
        </p:txBody>
      </p:sp>
      <p:sp>
        <p:nvSpPr>
          <p:cNvPr id="623" name="文本框 622"/>
          <p:cNvSpPr txBox="1"/>
          <p:nvPr/>
        </p:nvSpPr>
        <p:spPr>
          <a:xfrm>
            <a:off x="514800" y="889920"/>
            <a:ext cx="4344120" cy="181800"/>
          </a:xfrm>
          <a:prstGeom prst="rect">
            <a:avLst/>
          </a:prstGeom>
          <a:noFill/>
          <a:ln w="0">
            <a:noFill/>
          </a:ln>
        </p:spPr>
        <p:txBody>
          <a:bodyPr wrap="none" lIns="0" tIns="0" rIns="0" bIns="0" anchor="t">
            <a:spAutoFit/>
          </a:bodyPr>
          <a:lstStyle/>
          <a:p>
            <a:r>
              <a:rPr lang="zh-CN" sz="1140" b="0" u="none" strike="noStrike">
                <a:solidFill>
                  <a:srgbClr val="93C5FD"/>
                </a:solidFill>
                <a:effectLst/>
                <a:uFillTx/>
                <a:latin typeface="WenQuanYiZenHei"/>
                <a:ea typeface="WenQuanYiZenHei"/>
              </a:rPr>
              <a:t>介绍如何让生成模型模拟人类对话，通过动态上下文更新实现多轮人</a:t>
            </a:r>
            <a:endParaRPr lang="en-US" sz="1140" b="0" u="none" strike="noStrike">
              <a:solidFill>
                <a:srgbClr val="000000"/>
              </a:solidFill>
              <a:effectLst/>
              <a:uFillTx/>
              <a:latin typeface="Times New Roman"/>
            </a:endParaRPr>
          </a:p>
        </p:txBody>
      </p:sp>
      <p:pic>
        <p:nvPicPr>
          <p:cNvPr id="624" name="图片 623"/>
          <p:cNvPicPr/>
          <p:nvPr/>
        </p:nvPicPr>
        <p:blipFill>
          <a:blip r:embed="rId5"/>
          <a:stretch/>
        </p:blipFill>
        <p:spPr>
          <a:xfrm>
            <a:off x="651600" y="1616400"/>
            <a:ext cx="112320" cy="128160"/>
          </a:xfrm>
          <a:prstGeom prst="rect">
            <a:avLst/>
          </a:prstGeom>
          <a:noFill/>
          <a:ln w="0">
            <a:noFill/>
          </a:ln>
        </p:spPr>
      </p:pic>
      <p:sp>
        <p:nvSpPr>
          <p:cNvPr id="625" name="文本框 624"/>
          <p:cNvSpPr txBox="1"/>
          <p:nvPr/>
        </p:nvSpPr>
        <p:spPr>
          <a:xfrm>
            <a:off x="514800" y="1115280"/>
            <a:ext cx="435240" cy="181800"/>
          </a:xfrm>
          <a:prstGeom prst="rect">
            <a:avLst/>
          </a:prstGeom>
          <a:noFill/>
          <a:ln w="0">
            <a:noFill/>
          </a:ln>
        </p:spPr>
        <p:txBody>
          <a:bodyPr wrap="none" lIns="0" tIns="0" rIns="0" bIns="0" anchor="t">
            <a:spAutoFit/>
          </a:bodyPr>
          <a:lstStyle/>
          <a:p>
            <a:r>
              <a:rPr lang="zh-CN" sz="1140" b="0" u="none" strike="noStrike">
                <a:solidFill>
                  <a:srgbClr val="93C5FD"/>
                </a:solidFill>
                <a:effectLst/>
                <a:uFillTx/>
                <a:latin typeface="WenQuanYiZenHei"/>
                <a:ea typeface="WenQuanYiZenHei"/>
              </a:rPr>
              <a:t>机交互</a:t>
            </a:r>
            <a:endParaRPr lang="en-US" sz="1140" b="0" u="none" strike="noStrike">
              <a:solidFill>
                <a:srgbClr val="000000"/>
              </a:solidFill>
              <a:effectLst/>
              <a:uFillTx/>
              <a:latin typeface="Times New Roman"/>
            </a:endParaRPr>
          </a:p>
        </p:txBody>
      </p:sp>
      <p:pic>
        <p:nvPicPr>
          <p:cNvPr id="626" name="图片 625"/>
          <p:cNvPicPr/>
          <p:nvPr/>
        </p:nvPicPr>
        <p:blipFill>
          <a:blip r:embed="rId6"/>
          <a:stretch/>
        </p:blipFill>
        <p:spPr>
          <a:xfrm>
            <a:off x="2653920" y="4576320"/>
            <a:ext cx="96120" cy="128160"/>
          </a:xfrm>
          <a:prstGeom prst="rect">
            <a:avLst/>
          </a:prstGeom>
          <a:noFill/>
          <a:ln w="0">
            <a:noFill/>
          </a:ln>
        </p:spPr>
      </p:pic>
      <p:pic>
        <p:nvPicPr>
          <p:cNvPr id="627" name="图片 626"/>
          <p:cNvPicPr/>
          <p:nvPr/>
        </p:nvPicPr>
        <p:blipFill>
          <a:blip r:embed="rId7"/>
          <a:stretch/>
        </p:blipFill>
        <p:spPr>
          <a:xfrm>
            <a:off x="1206360" y="4930200"/>
            <a:ext cx="112320" cy="112320"/>
          </a:xfrm>
          <a:prstGeom prst="rect">
            <a:avLst/>
          </a:prstGeom>
          <a:noFill/>
          <a:ln w="0">
            <a:noFill/>
          </a:ln>
        </p:spPr>
      </p:pic>
      <p:sp>
        <p:nvSpPr>
          <p:cNvPr id="628" name="文本框 627"/>
          <p:cNvSpPr txBox="1"/>
          <p:nvPr/>
        </p:nvSpPr>
        <p:spPr>
          <a:xfrm>
            <a:off x="828360" y="1597320"/>
            <a:ext cx="648360" cy="163440"/>
          </a:xfrm>
          <a:prstGeom prst="rect">
            <a:avLst/>
          </a:prstGeom>
          <a:noFill/>
          <a:ln w="0">
            <a:noFill/>
          </a:ln>
        </p:spPr>
        <p:txBody>
          <a:bodyPr wrap="none" lIns="0" tIns="0" rIns="0" bIns="0" anchor="t">
            <a:spAutoFit/>
          </a:bodyPr>
          <a:lstStyle/>
          <a:p>
            <a:r>
              <a:rPr lang="zh-CN" sz="1010" b="0" u="none" strike="noStrike">
                <a:solidFill>
                  <a:srgbClr val="FF6900"/>
                </a:solidFill>
                <a:effectLst/>
                <a:uFillTx/>
                <a:latin typeface="WenQuanYiZenHei"/>
                <a:ea typeface="WenQuanYiZenHei"/>
              </a:rPr>
              <a:t>上下文容器</a:t>
            </a:r>
            <a:endParaRPr lang="en-US" sz="1010" b="0" u="none" strike="noStrike">
              <a:solidFill>
                <a:srgbClr val="000000"/>
              </a:solidFill>
              <a:effectLst/>
              <a:uFillTx/>
              <a:latin typeface="Times New Roman"/>
            </a:endParaRPr>
          </a:p>
        </p:txBody>
      </p:sp>
      <p:sp>
        <p:nvSpPr>
          <p:cNvPr id="629" name="文本框 628"/>
          <p:cNvSpPr txBox="1"/>
          <p:nvPr/>
        </p:nvSpPr>
        <p:spPr>
          <a:xfrm>
            <a:off x="1353960" y="4921920"/>
            <a:ext cx="112320" cy="131400"/>
          </a:xfrm>
          <a:prstGeom prst="rect">
            <a:avLst/>
          </a:prstGeom>
          <a:noFill/>
          <a:ln w="0">
            <a:noFill/>
          </a:ln>
        </p:spPr>
        <p:txBody>
          <a:bodyPr wrap="none" lIns="0" tIns="0" rIns="0" bIns="0" anchor="t">
            <a:spAutoFit/>
          </a:bodyPr>
          <a:lstStyle/>
          <a:p>
            <a:r>
              <a:rPr lang="en-US" sz="880" b="0" u="none" strike="noStrike">
                <a:solidFill>
                  <a:srgbClr val="93C5FD"/>
                </a:solidFill>
                <a:effectLst/>
                <a:uFillTx/>
                <a:latin typeface="DejaVuSans"/>
                <a:ea typeface="DejaVuSans"/>
              </a:rPr>
              <a:t> </a:t>
            </a:r>
            <a:endParaRPr lang="en-US" sz="880" b="0" u="none" strike="noStrike">
              <a:solidFill>
                <a:srgbClr val="000000"/>
              </a:solidFill>
              <a:effectLst/>
              <a:uFillTx/>
              <a:latin typeface="Times New Roman"/>
            </a:endParaRPr>
          </a:p>
        </p:txBody>
      </p:sp>
      <p:sp>
        <p:nvSpPr>
          <p:cNvPr id="630" name="文本框 629"/>
          <p:cNvSpPr txBox="1"/>
          <p:nvPr/>
        </p:nvSpPr>
        <p:spPr>
          <a:xfrm>
            <a:off x="1389600" y="4918320"/>
            <a:ext cx="2030760" cy="142200"/>
          </a:xfrm>
          <a:prstGeom prst="rect">
            <a:avLst/>
          </a:prstGeom>
          <a:noFill/>
          <a:ln w="0">
            <a:noFill/>
          </a:ln>
        </p:spPr>
        <p:txBody>
          <a:bodyPr wrap="none" lIns="0" tIns="0" rIns="0" bIns="0" anchor="t">
            <a:spAutoFit/>
          </a:bodyPr>
          <a:lstStyle/>
          <a:p>
            <a:r>
              <a:rPr lang="zh-CN" sz="880" b="0" u="none" strike="noStrike">
                <a:solidFill>
                  <a:srgbClr val="93C5FD"/>
                </a:solidFill>
                <a:effectLst/>
                <a:uFillTx/>
                <a:latin typeface="WenQuanYiZenHei"/>
                <a:ea typeface="WenQuanYiZenHei"/>
              </a:rPr>
              <a:t>动态上下文随对话进行不断更新，使模型</a:t>
            </a:r>
            <a:endParaRPr lang="en-US" sz="880" b="0" u="none" strike="noStrike">
              <a:solidFill>
                <a:srgbClr val="000000"/>
              </a:solidFill>
              <a:effectLst/>
              <a:uFillTx/>
              <a:latin typeface="Times New Roman"/>
            </a:endParaRPr>
          </a:p>
        </p:txBody>
      </p:sp>
      <p:sp>
        <p:nvSpPr>
          <p:cNvPr id="631" name="文本框 630"/>
          <p:cNvSpPr txBox="1"/>
          <p:nvPr/>
        </p:nvSpPr>
        <p:spPr>
          <a:xfrm>
            <a:off x="3416400" y="4921920"/>
            <a:ext cx="112320" cy="131400"/>
          </a:xfrm>
          <a:prstGeom prst="rect">
            <a:avLst/>
          </a:prstGeom>
          <a:noFill/>
          <a:ln w="0">
            <a:noFill/>
          </a:ln>
        </p:spPr>
        <p:txBody>
          <a:bodyPr wrap="none" lIns="0" tIns="0" rIns="0" bIns="0" anchor="t">
            <a:spAutoFit/>
          </a:bodyPr>
          <a:lstStyle/>
          <a:p>
            <a:r>
              <a:rPr lang="en-US" sz="880" b="0" u="none" strike="noStrike">
                <a:solidFill>
                  <a:srgbClr val="93C5FD"/>
                </a:solidFill>
                <a:effectLst/>
                <a:uFillTx/>
                <a:latin typeface="DejaVuSans"/>
                <a:ea typeface="DejaVuSans"/>
              </a:rPr>
              <a:t>"</a:t>
            </a:r>
            <a:endParaRPr lang="en-US" sz="880" b="0" u="none" strike="noStrike">
              <a:solidFill>
                <a:srgbClr val="000000"/>
              </a:solidFill>
              <a:effectLst/>
              <a:uFillTx/>
              <a:latin typeface="Times New Roman"/>
            </a:endParaRPr>
          </a:p>
        </p:txBody>
      </p:sp>
      <p:sp>
        <p:nvSpPr>
          <p:cNvPr id="632" name="文本框 631"/>
          <p:cNvSpPr txBox="1"/>
          <p:nvPr/>
        </p:nvSpPr>
        <p:spPr>
          <a:xfrm>
            <a:off x="3468240" y="4918320"/>
            <a:ext cx="226440" cy="142200"/>
          </a:xfrm>
          <a:prstGeom prst="rect">
            <a:avLst/>
          </a:prstGeom>
          <a:noFill/>
          <a:ln w="0">
            <a:noFill/>
          </a:ln>
        </p:spPr>
        <p:txBody>
          <a:bodyPr wrap="none" lIns="0" tIns="0" rIns="0" bIns="0" anchor="t">
            <a:spAutoFit/>
          </a:bodyPr>
          <a:lstStyle/>
          <a:p>
            <a:r>
              <a:rPr lang="zh-CN" sz="880" b="0" u="none" strike="noStrike">
                <a:solidFill>
                  <a:srgbClr val="93C5FD"/>
                </a:solidFill>
                <a:effectLst/>
                <a:uFillTx/>
                <a:latin typeface="WenQuanYiZenHei"/>
                <a:ea typeface="WenQuanYiZenHei"/>
              </a:rPr>
              <a:t>记住</a:t>
            </a:r>
            <a:endParaRPr lang="en-US" sz="880" b="0" u="none" strike="noStrike">
              <a:solidFill>
                <a:srgbClr val="000000"/>
              </a:solidFill>
              <a:effectLst/>
              <a:uFillTx/>
              <a:latin typeface="Times New Roman"/>
            </a:endParaRPr>
          </a:p>
        </p:txBody>
      </p:sp>
      <p:sp>
        <p:nvSpPr>
          <p:cNvPr id="633" name="文本框 632"/>
          <p:cNvSpPr txBox="1"/>
          <p:nvPr/>
        </p:nvSpPr>
        <p:spPr>
          <a:xfrm>
            <a:off x="3693240" y="4921920"/>
            <a:ext cx="112320" cy="131400"/>
          </a:xfrm>
          <a:prstGeom prst="rect">
            <a:avLst/>
          </a:prstGeom>
          <a:noFill/>
          <a:ln w="0">
            <a:noFill/>
          </a:ln>
        </p:spPr>
        <p:txBody>
          <a:bodyPr wrap="none" lIns="0" tIns="0" rIns="0" bIns="0" anchor="t">
            <a:spAutoFit/>
          </a:bodyPr>
          <a:lstStyle/>
          <a:p>
            <a:r>
              <a:rPr lang="en-US" sz="880" b="0" u="none" strike="noStrike">
                <a:solidFill>
                  <a:srgbClr val="93C5FD"/>
                </a:solidFill>
                <a:effectLst/>
                <a:uFillTx/>
                <a:latin typeface="DejaVuSans"/>
                <a:ea typeface="DejaVuSans"/>
              </a:rPr>
              <a:t>"</a:t>
            </a:r>
            <a:endParaRPr lang="en-US" sz="880" b="0" u="none" strike="noStrike">
              <a:solidFill>
                <a:srgbClr val="000000"/>
              </a:solidFill>
              <a:effectLst/>
              <a:uFillTx/>
              <a:latin typeface="Times New Roman"/>
            </a:endParaRPr>
          </a:p>
        </p:txBody>
      </p:sp>
      <p:sp>
        <p:nvSpPr>
          <p:cNvPr id="634" name="任意多边形 633"/>
          <p:cNvSpPr/>
          <p:nvPr/>
        </p:nvSpPr>
        <p:spPr>
          <a:xfrm>
            <a:off x="5404320" y="868320"/>
            <a:ext cx="4375440" cy="3153240"/>
          </a:xfrm>
          <a:custGeom>
            <a:avLst/>
            <a:gdLst/>
            <a:ahLst/>
            <a:cxnLst/>
            <a:rect l="0" t="0" r="r" b="b"/>
            <a:pathLst>
              <a:path w="12154" h="8759">
                <a:moveTo>
                  <a:pt x="0" y="8580"/>
                </a:moveTo>
                <a:lnTo>
                  <a:pt x="0" y="179"/>
                </a:lnTo>
                <a:cubicBezTo>
                  <a:pt x="0" y="167"/>
                  <a:pt x="1" y="156"/>
                  <a:pt x="4" y="144"/>
                </a:cubicBezTo>
                <a:cubicBezTo>
                  <a:pt x="6" y="133"/>
                  <a:pt x="9" y="121"/>
                  <a:pt x="14" y="111"/>
                </a:cubicBezTo>
                <a:cubicBezTo>
                  <a:pt x="18" y="100"/>
                  <a:pt x="24" y="89"/>
                  <a:pt x="30" y="80"/>
                </a:cubicBezTo>
                <a:cubicBezTo>
                  <a:pt x="37" y="70"/>
                  <a:pt x="44" y="61"/>
                  <a:pt x="53" y="53"/>
                </a:cubicBezTo>
                <a:cubicBezTo>
                  <a:pt x="61" y="44"/>
                  <a:pt x="70" y="37"/>
                  <a:pt x="80" y="30"/>
                </a:cubicBezTo>
                <a:cubicBezTo>
                  <a:pt x="89" y="24"/>
                  <a:pt x="100" y="18"/>
                  <a:pt x="111" y="14"/>
                </a:cubicBezTo>
                <a:cubicBezTo>
                  <a:pt x="121" y="9"/>
                  <a:pt x="133" y="6"/>
                  <a:pt x="144" y="4"/>
                </a:cubicBezTo>
                <a:cubicBezTo>
                  <a:pt x="156" y="1"/>
                  <a:pt x="167" y="0"/>
                  <a:pt x="179" y="0"/>
                </a:cubicBezTo>
                <a:lnTo>
                  <a:pt x="11976" y="0"/>
                </a:lnTo>
                <a:cubicBezTo>
                  <a:pt x="11987" y="0"/>
                  <a:pt x="11999" y="1"/>
                  <a:pt x="12011" y="4"/>
                </a:cubicBezTo>
                <a:cubicBezTo>
                  <a:pt x="12022" y="6"/>
                  <a:pt x="12033" y="9"/>
                  <a:pt x="12044" y="14"/>
                </a:cubicBezTo>
                <a:cubicBezTo>
                  <a:pt x="12055" y="18"/>
                  <a:pt x="12065" y="24"/>
                  <a:pt x="12075" y="30"/>
                </a:cubicBezTo>
                <a:cubicBezTo>
                  <a:pt x="12085" y="37"/>
                  <a:pt x="12094" y="44"/>
                  <a:pt x="12102" y="53"/>
                </a:cubicBezTo>
                <a:cubicBezTo>
                  <a:pt x="12110" y="61"/>
                  <a:pt x="12118" y="70"/>
                  <a:pt x="12124" y="80"/>
                </a:cubicBezTo>
                <a:cubicBezTo>
                  <a:pt x="12131" y="89"/>
                  <a:pt x="12136" y="100"/>
                  <a:pt x="12141" y="111"/>
                </a:cubicBezTo>
                <a:cubicBezTo>
                  <a:pt x="12145" y="121"/>
                  <a:pt x="12149" y="133"/>
                  <a:pt x="12151" y="144"/>
                </a:cubicBezTo>
                <a:cubicBezTo>
                  <a:pt x="12153" y="156"/>
                  <a:pt x="12154" y="167"/>
                  <a:pt x="12154" y="179"/>
                </a:cubicBezTo>
                <a:lnTo>
                  <a:pt x="12154" y="8580"/>
                </a:lnTo>
                <a:cubicBezTo>
                  <a:pt x="12154" y="8592"/>
                  <a:pt x="12153" y="8603"/>
                  <a:pt x="12151" y="8615"/>
                </a:cubicBezTo>
                <a:cubicBezTo>
                  <a:pt x="12149" y="8626"/>
                  <a:pt x="12145" y="8638"/>
                  <a:pt x="12141" y="8648"/>
                </a:cubicBezTo>
                <a:cubicBezTo>
                  <a:pt x="12136" y="8659"/>
                  <a:pt x="12131" y="8670"/>
                  <a:pt x="12124" y="8679"/>
                </a:cubicBezTo>
                <a:cubicBezTo>
                  <a:pt x="12118" y="8689"/>
                  <a:pt x="12110" y="8698"/>
                  <a:pt x="12102" y="8706"/>
                </a:cubicBezTo>
                <a:cubicBezTo>
                  <a:pt x="12094" y="8715"/>
                  <a:pt x="12085" y="8722"/>
                  <a:pt x="12075" y="8729"/>
                </a:cubicBezTo>
                <a:cubicBezTo>
                  <a:pt x="12065" y="8735"/>
                  <a:pt x="12055" y="8741"/>
                  <a:pt x="12044" y="8745"/>
                </a:cubicBezTo>
                <a:cubicBezTo>
                  <a:pt x="12033" y="8750"/>
                  <a:pt x="12022" y="8753"/>
                  <a:pt x="12011" y="8755"/>
                </a:cubicBezTo>
                <a:cubicBezTo>
                  <a:pt x="11999" y="8758"/>
                  <a:pt x="11987" y="8759"/>
                  <a:pt x="11976" y="8759"/>
                </a:cubicBezTo>
                <a:lnTo>
                  <a:pt x="179" y="8759"/>
                </a:lnTo>
                <a:cubicBezTo>
                  <a:pt x="167" y="8759"/>
                  <a:pt x="156" y="8758"/>
                  <a:pt x="144" y="8755"/>
                </a:cubicBezTo>
                <a:cubicBezTo>
                  <a:pt x="133" y="8753"/>
                  <a:pt x="121" y="8750"/>
                  <a:pt x="111" y="8745"/>
                </a:cubicBezTo>
                <a:cubicBezTo>
                  <a:pt x="100" y="8741"/>
                  <a:pt x="89" y="8735"/>
                  <a:pt x="80" y="8729"/>
                </a:cubicBezTo>
                <a:cubicBezTo>
                  <a:pt x="70" y="8722"/>
                  <a:pt x="61" y="8715"/>
                  <a:pt x="53" y="8706"/>
                </a:cubicBezTo>
                <a:cubicBezTo>
                  <a:pt x="44" y="8698"/>
                  <a:pt x="37" y="8689"/>
                  <a:pt x="30" y="8679"/>
                </a:cubicBezTo>
                <a:cubicBezTo>
                  <a:pt x="24" y="8670"/>
                  <a:pt x="18" y="8659"/>
                  <a:pt x="14" y="8648"/>
                </a:cubicBezTo>
                <a:cubicBezTo>
                  <a:pt x="9" y="8638"/>
                  <a:pt x="6" y="8626"/>
                  <a:pt x="4" y="8615"/>
                </a:cubicBezTo>
                <a:cubicBezTo>
                  <a:pt x="1" y="8603"/>
                  <a:pt x="0" y="8592"/>
                  <a:pt x="0" y="8580"/>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35" name="任意多边形 634"/>
          <p:cNvSpPr/>
          <p:nvPr/>
        </p:nvSpPr>
        <p:spPr>
          <a:xfrm>
            <a:off x="5420520" y="4149720"/>
            <a:ext cx="4359240" cy="579600"/>
          </a:xfrm>
          <a:custGeom>
            <a:avLst/>
            <a:gdLst/>
            <a:ahLst/>
            <a:cxnLst/>
            <a:rect l="0" t="0" r="r" b="b"/>
            <a:pathLst>
              <a:path w="12109" h="1610">
                <a:moveTo>
                  <a:pt x="0" y="1520"/>
                </a:moveTo>
                <a:lnTo>
                  <a:pt x="0" y="89"/>
                </a:lnTo>
                <a:cubicBezTo>
                  <a:pt x="0" y="78"/>
                  <a:pt x="1" y="66"/>
                  <a:pt x="3" y="55"/>
                </a:cubicBezTo>
                <a:cubicBezTo>
                  <a:pt x="6" y="44"/>
                  <a:pt x="9" y="35"/>
                  <a:pt x="13" y="26"/>
                </a:cubicBezTo>
                <a:cubicBezTo>
                  <a:pt x="17" y="18"/>
                  <a:pt x="22" y="11"/>
                  <a:pt x="27" y="7"/>
                </a:cubicBezTo>
                <a:cubicBezTo>
                  <a:pt x="33" y="2"/>
                  <a:pt x="39" y="0"/>
                  <a:pt x="45" y="0"/>
                </a:cubicBezTo>
                <a:lnTo>
                  <a:pt x="12020" y="0"/>
                </a:lnTo>
                <a:cubicBezTo>
                  <a:pt x="12032" y="0"/>
                  <a:pt x="12043" y="2"/>
                  <a:pt x="12054" y="7"/>
                </a:cubicBezTo>
                <a:cubicBezTo>
                  <a:pt x="12065" y="11"/>
                  <a:pt x="12075" y="18"/>
                  <a:pt x="12083" y="26"/>
                </a:cubicBezTo>
                <a:cubicBezTo>
                  <a:pt x="12092" y="35"/>
                  <a:pt x="12098" y="44"/>
                  <a:pt x="12103" y="55"/>
                </a:cubicBezTo>
                <a:cubicBezTo>
                  <a:pt x="12107" y="66"/>
                  <a:pt x="12109" y="78"/>
                  <a:pt x="12109" y="89"/>
                </a:cubicBezTo>
                <a:lnTo>
                  <a:pt x="12109" y="1520"/>
                </a:lnTo>
                <a:cubicBezTo>
                  <a:pt x="12109" y="1532"/>
                  <a:pt x="12107" y="1544"/>
                  <a:pt x="12103" y="1554"/>
                </a:cubicBezTo>
                <a:cubicBezTo>
                  <a:pt x="12098" y="1565"/>
                  <a:pt x="12092" y="1575"/>
                  <a:pt x="12083" y="1583"/>
                </a:cubicBezTo>
                <a:cubicBezTo>
                  <a:pt x="12075" y="1592"/>
                  <a:pt x="12065" y="1598"/>
                  <a:pt x="12054" y="1603"/>
                </a:cubicBezTo>
                <a:cubicBezTo>
                  <a:pt x="12043" y="1607"/>
                  <a:pt x="12032" y="1610"/>
                  <a:pt x="12020" y="1610"/>
                </a:cubicBezTo>
                <a:lnTo>
                  <a:pt x="45" y="1610"/>
                </a:lnTo>
                <a:cubicBezTo>
                  <a:pt x="39" y="1610"/>
                  <a:pt x="33" y="1607"/>
                  <a:pt x="27" y="1603"/>
                </a:cubicBezTo>
                <a:cubicBezTo>
                  <a:pt x="22" y="1598"/>
                  <a:pt x="17" y="1592"/>
                  <a:pt x="13" y="1583"/>
                </a:cubicBezTo>
                <a:cubicBezTo>
                  <a:pt x="9" y="1575"/>
                  <a:pt x="6" y="1565"/>
                  <a:pt x="3" y="1554"/>
                </a:cubicBezTo>
                <a:cubicBezTo>
                  <a:pt x="1" y="1544"/>
                  <a:pt x="0" y="1532"/>
                  <a:pt x="0" y="1520"/>
                </a:cubicBezTo>
                <a:close/>
              </a:path>
            </a:pathLst>
          </a:custGeom>
          <a:solidFill>
            <a:srgbClr val="1E3A8A">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36" name="任意多边形 635"/>
          <p:cNvSpPr/>
          <p:nvPr/>
        </p:nvSpPr>
        <p:spPr>
          <a:xfrm>
            <a:off x="5404320" y="4149720"/>
            <a:ext cx="32760" cy="579600"/>
          </a:xfrm>
          <a:custGeom>
            <a:avLst/>
            <a:gdLst/>
            <a:ahLst/>
            <a:cxnLst/>
            <a:rect l="0" t="0" r="r" b="b"/>
            <a:pathLst>
              <a:path w="91" h="1610">
                <a:moveTo>
                  <a:pt x="0" y="0"/>
                </a:moveTo>
                <a:lnTo>
                  <a:pt x="91" y="0"/>
                </a:lnTo>
                <a:lnTo>
                  <a:pt x="91" y="1610"/>
                </a:lnTo>
                <a:lnTo>
                  <a:pt x="0" y="1610"/>
                </a:lnTo>
                <a:lnTo>
                  <a:pt x="0" y="0"/>
                </a:lnTo>
                <a:close/>
              </a:path>
            </a:pathLst>
          </a:custGeom>
          <a:solidFill>
            <a:srgbClr val="E5E7E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37" name="图片 636"/>
          <p:cNvPicPr/>
          <p:nvPr/>
        </p:nvPicPr>
        <p:blipFill>
          <a:blip r:embed="rId8"/>
          <a:stretch/>
        </p:blipFill>
        <p:spPr>
          <a:xfrm>
            <a:off x="5565600" y="1053720"/>
            <a:ext cx="240840" cy="192600"/>
          </a:xfrm>
          <a:prstGeom prst="rect">
            <a:avLst/>
          </a:prstGeom>
          <a:noFill/>
          <a:ln w="0">
            <a:noFill/>
          </a:ln>
        </p:spPr>
      </p:pic>
      <p:sp>
        <p:nvSpPr>
          <p:cNvPr id="638" name="文本框 637"/>
          <p:cNvSpPr txBox="1"/>
          <p:nvPr/>
        </p:nvSpPr>
        <p:spPr>
          <a:xfrm>
            <a:off x="3745080" y="4918320"/>
            <a:ext cx="451800" cy="142200"/>
          </a:xfrm>
          <a:prstGeom prst="rect">
            <a:avLst/>
          </a:prstGeom>
          <a:noFill/>
          <a:ln w="0">
            <a:noFill/>
          </a:ln>
        </p:spPr>
        <p:txBody>
          <a:bodyPr wrap="none" lIns="0" tIns="0" rIns="0" bIns="0" anchor="t">
            <a:spAutoFit/>
          </a:bodyPr>
          <a:lstStyle/>
          <a:p>
            <a:r>
              <a:rPr lang="zh-CN" sz="880" b="0" u="none" strike="noStrike">
                <a:solidFill>
                  <a:srgbClr val="93C5FD"/>
                </a:solidFill>
                <a:effectLst/>
                <a:uFillTx/>
                <a:latin typeface="WenQuanYiZenHei"/>
                <a:ea typeface="WenQuanYiZenHei"/>
              </a:rPr>
              <a:t>对话历史</a:t>
            </a:r>
            <a:endParaRPr lang="en-US" sz="880" b="0" u="none" strike="noStrike">
              <a:solidFill>
                <a:srgbClr val="000000"/>
              </a:solidFill>
              <a:effectLst/>
              <a:uFillTx/>
              <a:latin typeface="Times New Roman"/>
            </a:endParaRPr>
          </a:p>
        </p:txBody>
      </p:sp>
      <p:sp>
        <p:nvSpPr>
          <p:cNvPr id="639" name="文本框 638"/>
          <p:cNvSpPr txBox="1"/>
          <p:nvPr/>
        </p:nvSpPr>
        <p:spPr>
          <a:xfrm>
            <a:off x="5870880" y="1043280"/>
            <a:ext cx="192600" cy="226080"/>
          </a:xfrm>
          <a:prstGeom prst="rect">
            <a:avLst/>
          </a:prstGeom>
          <a:noFill/>
          <a:ln w="0">
            <a:noFill/>
          </a:ln>
        </p:spPr>
        <p:txBody>
          <a:bodyPr wrap="none" lIns="0" tIns="0" rIns="0" bIns="0" anchor="t">
            <a:spAutoFit/>
          </a:bodyPr>
          <a:lstStyle/>
          <a:p>
            <a:r>
              <a:rPr lang="en-US" sz="1520" b="0" u="none" strike="noStrike">
                <a:solidFill>
                  <a:srgbClr val="FFFFFF"/>
                </a:solidFill>
                <a:effectLst/>
                <a:uFillTx/>
                <a:latin typeface="DejaVuSans"/>
                <a:ea typeface="DejaVuSans"/>
              </a:rPr>
              <a:t> </a:t>
            </a:r>
            <a:endParaRPr lang="en-US" sz="1520" b="0" u="none" strike="noStrike">
              <a:solidFill>
                <a:srgbClr val="000000"/>
              </a:solidFill>
              <a:effectLst/>
              <a:uFillTx/>
              <a:latin typeface="Times New Roman"/>
            </a:endParaRPr>
          </a:p>
        </p:txBody>
      </p:sp>
      <p:sp>
        <p:nvSpPr>
          <p:cNvPr id="640" name="任意多边形 639"/>
          <p:cNvSpPr/>
          <p:nvPr/>
        </p:nvSpPr>
        <p:spPr>
          <a:xfrm>
            <a:off x="5565240" y="1415160"/>
            <a:ext cx="257760" cy="257760"/>
          </a:xfrm>
          <a:custGeom>
            <a:avLst/>
            <a:gdLst/>
            <a:ahLst/>
            <a:cxnLst/>
            <a:rect l="0" t="0" r="r" b="b"/>
            <a:pathLst>
              <a:path w="716" h="716">
                <a:moveTo>
                  <a:pt x="716" y="358"/>
                </a:moveTo>
                <a:cubicBezTo>
                  <a:pt x="716" y="381"/>
                  <a:pt x="714" y="405"/>
                  <a:pt x="709" y="428"/>
                </a:cubicBezTo>
                <a:cubicBezTo>
                  <a:pt x="704" y="451"/>
                  <a:pt x="698" y="473"/>
                  <a:pt x="689" y="495"/>
                </a:cubicBezTo>
                <a:cubicBezTo>
                  <a:pt x="680" y="516"/>
                  <a:pt x="669" y="537"/>
                  <a:pt x="656" y="556"/>
                </a:cubicBezTo>
                <a:cubicBezTo>
                  <a:pt x="643" y="576"/>
                  <a:pt x="628" y="594"/>
                  <a:pt x="611" y="611"/>
                </a:cubicBezTo>
                <a:cubicBezTo>
                  <a:pt x="594" y="627"/>
                  <a:pt x="576" y="642"/>
                  <a:pt x="556" y="655"/>
                </a:cubicBezTo>
                <a:cubicBezTo>
                  <a:pt x="537" y="668"/>
                  <a:pt x="516" y="679"/>
                  <a:pt x="494" y="688"/>
                </a:cubicBezTo>
                <a:cubicBezTo>
                  <a:pt x="473" y="697"/>
                  <a:pt x="450" y="704"/>
                  <a:pt x="427" y="708"/>
                </a:cubicBezTo>
                <a:cubicBezTo>
                  <a:pt x="404" y="714"/>
                  <a:pt x="381" y="716"/>
                  <a:pt x="357" y="716"/>
                </a:cubicBezTo>
                <a:cubicBezTo>
                  <a:pt x="334" y="716"/>
                  <a:pt x="311" y="714"/>
                  <a:pt x="288" y="708"/>
                </a:cubicBezTo>
                <a:cubicBezTo>
                  <a:pt x="265" y="704"/>
                  <a:pt x="242" y="697"/>
                  <a:pt x="221" y="688"/>
                </a:cubicBezTo>
                <a:cubicBezTo>
                  <a:pt x="199" y="679"/>
                  <a:pt x="178" y="668"/>
                  <a:pt x="159" y="655"/>
                </a:cubicBezTo>
                <a:cubicBezTo>
                  <a:pt x="139" y="642"/>
                  <a:pt x="121" y="627"/>
                  <a:pt x="105" y="611"/>
                </a:cubicBezTo>
                <a:cubicBezTo>
                  <a:pt x="88" y="594"/>
                  <a:pt x="73" y="576"/>
                  <a:pt x="60" y="556"/>
                </a:cubicBezTo>
                <a:cubicBezTo>
                  <a:pt x="47" y="537"/>
                  <a:pt x="36" y="516"/>
                  <a:pt x="27" y="495"/>
                </a:cubicBezTo>
                <a:cubicBezTo>
                  <a:pt x="18" y="473"/>
                  <a:pt x="11" y="451"/>
                  <a:pt x="7" y="428"/>
                </a:cubicBezTo>
                <a:cubicBezTo>
                  <a:pt x="2" y="405"/>
                  <a:pt x="0" y="381"/>
                  <a:pt x="0" y="358"/>
                </a:cubicBezTo>
                <a:cubicBezTo>
                  <a:pt x="0" y="334"/>
                  <a:pt x="2" y="311"/>
                  <a:pt x="7" y="288"/>
                </a:cubicBezTo>
                <a:cubicBezTo>
                  <a:pt x="11" y="265"/>
                  <a:pt x="18" y="243"/>
                  <a:pt x="27" y="221"/>
                </a:cubicBezTo>
                <a:cubicBezTo>
                  <a:pt x="36" y="199"/>
                  <a:pt x="47" y="179"/>
                  <a:pt x="60" y="159"/>
                </a:cubicBezTo>
                <a:cubicBezTo>
                  <a:pt x="73" y="140"/>
                  <a:pt x="88" y="122"/>
                  <a:pt x="105" y="105"/>
                </a:cubicBezTo>
                <a:cubicBezTo>
                  <a:pt x="121" y="89"/>
                  <a:pt x="139" y="74"/>
                  <a:pt x="159" y="61"/>
                </a:cubicBezTo>
                <a:cubicBezTo>
                  <a:pt x="178" y="48"/>
                  <a:pt x="199" y="37"/>
                  <a:pt x="221" y="28"/>
                </a:cubicBezTo>
                <a:cubicBezTo>
                  <a:pt x="242" y="19"/>
                  <a:pt x="265" y="12"/>
                  <a:pt x="288" y="7"/>
                </a:cubicBezTo>
                <a:cubicBezTo>
                  <a:pt x="311" y="3"/>
                  <a:pt x="334" y="0"/>
                  <a:pt x="357" y="0"/>
                </a:cubicBezTo>
                <a:cubicBezTo>
                  <a:pt x="381" y="0"/>
                  <a:pt x="404" y="3"/>
                  <a:pt x="427" y="7"/>
                </a:cubicBezTo>
                <a:cubicBezTo>
                  <a:pt x="450" y="12"/>
                  <a:pt x="473" y="19"/>
                  <a:pt x="494" y="28"/>
                </a:cubicBezTo>
                <a:cubicBezTo>
                  <a:pt x="516" y="37"/>
                  <a:pt x="537" y="48"/>
                  <a:pt x="556" y="61"/>
                </a:cubicBezTo>
                <a:cubicBezTo>
                  <a:pt x="576" y="74"/>
                  <a:pt x="594" y="89"/>
                  <a:pt x="611" y="105"/>
                </a:cubicBezTo>
                <a:cubicBezTo>
                  <a:pt x="628" y="122"/>
                  <a:pt x="643" y="140"/>
                  <a:pt x="656" y="159"/>
                </a:cubicBezTo>
                <a:cubicBezTo>
                  <a:pt x="669" y="179"/>
                  <a:pt x="680" y="199"/>
                  <a:pt x="689" y="221"/>
                </a:cubicBezTo>
                <a:cubicBezTo>
                  <a:pt x="698" y="243"/>
                  <a:pt x="704" y="265"/>
                  <a:pt x="709" y="288"/>
                </a:cubicBezTo>
                <a:cubicBezTo>
                  <a:pt x="714" y="311"/>
                  <a:pt x="716" y="334"/>
                  <a:pt x="716" y="358"/>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41" name="文本框 640"/>
          <p:cNvSpPr txBox="1"/>
          <p:nvPr/>
        </p:nvSpPr>
        <p:spPr>
          <a:xfrm>
            <a:off x="5932440" y="1036440"/>
            <a:ext cx="1549080" cy="244080"/>
          </a:xfrm>
          <a:prstGeom prst="rect">
            <a:avLst/>
          </a:prstGeom>
          <a:noFill/>
          <a:ln w="0">
            <a:noFill/>
          </a:ln>
        </p:spPr>
        <p:txBody>
          <a:bodyPr wrap="none" lIns="0" tIns="0" rIns="0" bIns="0" anchor="t">
            <a:spAutoFit/>
          </a:bodyPr>
          <a:lstStyle/>
          <a:p>
            <a:r>
              <a:rPr lang="zh-CN" sz="1520" b="0" u="none" strike="noStrike">
                <a:solidFill>
                  <a:srgbClr val="FFFFFF"/>
                </a:solidFill>
                <a:effectLst/>
                <a:uFillTx/>
                <a:latin typeface="WenQuanYiZenHei"/>
                <a:ea typeface="WenQuanYiZenHei"/>
              </a:rPr>
              <a:t>多轮交互实现方法</a:t>
            </a:r>
            <a:endParaRPr lang="en-US" sz="1520" b="0" u="none" strike="noStrike">
              <a:solidFill>
                <a:srgbClr val="000000"/>
              </a:solidFill>
              <a:effectLst/>
              <a:uFillTx/>
              <a:latin typeface="Times New Roman"/>
            </a:endParaRPr>
          </a:p>
        </p:txBody>
      </p:sp>
      <p:sp>
        <p:nvSpPr>
          <p:cNvPr id="642" name="文本框 641"/>
          <p:cNvSpPr txBox="1"/>
          <p:nvPr/>
        </p:nvSpPr>
        <p:spPr>
          <a:xfrm>
            <a:off x="5649120" y="1464840"/>
            <a:ext cx="128160" cy="151200"/>
          </a:xfrm>
          <a:prstGeom prst="rect">
            <a:avLst/>
          </a:prstGeom>
          <a:noFill/>
          <a:ln w="0">
            <a:noFill/>
          </a:ln>
        </p:spPr>
        <p:txBody>
          <a:bodyPr wrap="none" lIns="0" tIns="0" rIns="0" bIns="0" anchor="t">
            <a:spAutoFit/>
          </a:bodyPr>
          <a:lstStyle/>
          <a:p>
            <a:r>
              <a:rPr lang="en-US" sz="1010" b="1" u="none" strike="noStrike">
                <a:solidFill>
                  <a:srgbClr val="FFFFFF"/>
                </a:solidFill>
                <a:effectLst/>
                <a:uFillTx/>
                <a:latin typeface="DejaVuSans"/>
                <a:ea typeface="DejaVuSans"/>
              </a:rPr>
              <a:t>1</a:t>
            </a:r>
            <a:endParaRPr lang="en-US" sz="1010" b="0" u="none" strike="noStrike">
              <a:solidFill>
                <a:srgbClr val="000000"/>
              </a:solidFill>
              <a:effectLst/>
              <a:uFillTx/>
              <a:latin typeface="Times New Roman"/>
            </a:endParaRPr>
          </a:p>
        </p:txBody>
      </p:sp>
      <p:sp>
        <p:nvSpPr>
          <p:cNvPr id="643" name="文本框 642"/>
          <p:cNvSpPr txBox="1"/>
          <p:nvPr/>
        </p:nvSpPr>
        <p:spPr>
          <a:xfrm>
            <a:off x="5919480" y="1428120"/>
            <a:ext cx="907560" cy="163440"/>
          </a:xfrm>
          <a:prstGeom prst="rect">
            <a:avLst/>
          </a:prstGeom>
          <a:noFill/>
          <a:ln w="0">
            <a:noFill/>
          </a:ln>
        </p:spPr>
        <p:txBody>
          <a:bodyPr wrap="none" lIns="0" tIns="0" rIns="0" bIns="0" anchor="t">
            <a:spAutoFit/>
          </a:bodyPr>
          <a:lstStyle/>
          <a:p>
            <a:r>
              <a:rPr lang="zh-CN" sz="1010" b="0" u="none" strike="noStrike">
                <a:solidFill>
                  <a:srgbClr val="93C5FD"/>
                </a:solidFill>
                <a:effectLst/>
                <a:uFillTx/>
                <a:latin typeface="WenQuanYiZenHei"/>
                <a:ea typeface="WenQuanYiZenHei"/>
              </a:rPr>
              <a:t>动态上下文构建</a:t>
            </a:r>
            <a:endParaRPr lang="en-US" sz="1010" b="0" u="none" strike="noStrike">
              <a:solidFill>
                <a:srgbClr val="000000"/>
              </a:solidFill>
              <a:effectLst/>
              <a:uFillTx/>
              <a:latin typeface="Times New Roman"/>
            </a:endParaRPr>
          </a:p>
        </p:txBody>
      </p:sp>
      <p:sp>
        <p:nvSpPr>
          <p:cNvPr id="644" name="文本框 643"/>
          <p:cNvSpPr txBox="1"/>
          <p:nvPr/>
        </p:nvSpPr>
        <p:spPr>
          <a:xfrm>
            <a:off x="5919480" y="1620720"/>
            <a:ext cx="22644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使用</a:t>
            </a:r>
            <a:endParaRPr lang="en-US" sz="880" b="0" u="none" strike="noStrike">
              <a:solidFill>
                <a:srgbClr val="000000"/>
              </a:solidFill>
              <a:effectLst/>
              <a:uFillTx/>
              <a:latin typeface="Times New Roman"/>
            </a:endParaRPr>
          </a:p>
        </p:txBody>
      </p:sp>
      <p:sp>
        <p:nvSpPr>
          <p:cNvPr id="645" name="文本框 644"/>
          <p:cNvSpPr txBox="1"/>
          <p:nvPr/>
        </p:nvSpPr>
        <p:spPr>
          <a:xfrm>
            <a:off x="6144480" y="1624680"/>
            <a:ext cx="427680" cy="131400"/>
          </a:xfrm>
          <a:prstGeom prst="rect">
            <a:avLst/>
          </a:prstGeom>
          <a:noFill/>
          <a:ln w="0">
            <a:noFill/>
          </a:ln>
        </p:spPr>
        <p:txBody>
          <a:bodyPr wrap="none" lIns="0" tIns="0" rIns="0" bIns="0" anchor="t">
            <a:spAutoFit/>
          </a:bodyPr>
          <a:lstStyle/>
          <a:p>
            <a:r>
              <a:rPr lang="en-US" sz="880" b="0" u="none" strike="noStrike">
                <a:solidFill>
                  <a:srgbClr val="D1D5DB"/>
                </a:solidFill>
                <a:effectLst/>
                <a:uFillTx/>
                <a:latin typeface="DejaVuSans"/>
                <a:ea typeface="DejaVuSans"/>
              </a:rPr>
              <a:t>context</a:t>
            </a:r>
            <a:endParaRPr lang="en-US" sz="880" b="0" u="none" strike="noStrike">
              <a:solidFill>
                <a:srgbClr val="000000"/>
              </a:solidFill>
              <a:effectLst/>
              <a:uFillTx/>
              <a:latin typeface="Times New Roman"/>
            </a:endParaRPr>
          </a:p>
        </p:txBody>
      </p:sp>
      <p:sp>
        <p:nvSpPr>
          <p:cNvPr id="646" name="文本框 645"/>
          <p:cNvSpPr txBox="1"/>
          <p:nvPr/>
        </p:nvSpPr>
        <p:spPr>
          <a:xfrm>
            <a:off x="6568920" y="1620720"/>
            <a:ext cx="304560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变量作为上下文容器，随对话进行动态添加新内容，构建连续</a:t>
            </a:r>
            <a:endParaRPr lang="en-US" sz="880" b="0" u="none" strike="noStrike">
              <a:solidFill>
                <a:srgbClr val="000000"/>
              </a:solidFill>
              <a:effectLst/>
              <a:uFillTx/>
              <a:latin typeface="Times New Roman"/>
            </a:endParaRPr>
          </a:p>
        </p:txBody>
      </p:sp>
      <p:sp>
        <p:nvSpPr>
          <p:cNvPr id="647" name="任意多边形 646"/>
          <p:cNvSpPr/>
          <p:nvPr/>
        </p:nvSpPr>
        <p:spPr>
          <a:xfrm>
            <a:off x="5565240" y="2058840"/>
            <a:ext cx="257760" cy="257760"/>
          </a:xfrm>
          <a:custGeom>
            <a:avLst/>
            <a:gdLst/>
            <a:ahLst/>
            <a:cxnLst/>
            <a:rect l="0" t="0" r="r" b="b"/>
            <a:pathLst>
              <a:path w="716" h="716">
                <a:moveTo>
                  <a:pt x="716" y="358"/>
                </a:moveTo>
                <a:cubicBezTo>
                  <a:pt x="716" y="382"/>
                  <a:pt x="714" y="405"/>
                  <a:pt x="709" y="428"/>
                </a:cubicBezTo>
                <a:cubicBezTo>
                  <a:pt x="704" y="451"/>
                  <a:pt x="698" y="473"/>
                  <a:pt x="689" y="495"/>
                </a:cubicBezTo>
                <a:cubicBezTo>
                  <a:pt x="680" y="517"/>
                  <a:pt x="669" y="537"/>
                  <a:pt x="656" y="557"/>
                </a:cubicBezTo>
                <a:cubicBezTo>
                  <a:pt x="643" y="576"/>
                  <a:pt x="628" y="594"/>
                  <a:pt x="611" y="611"/>
                </a:cubicBezTo>
                <a:cubicBezTo>
                  <a:pt x="594" y="627"/>
                  <a:pt x="576" y="642"/>
                  <a:pt x="556" y="655"/>
                </a:cubicBezTo>
                <a:cubicBezTo>
                  <a:pt x="537" y="668"/>
                  <a:pt x="516" y="679"/>
                  <a:pt x="494" y="688"/>
                </a:cubicBezTo>
                <a:cubicBezTo>
                  <a:pt x="473" y="697"/>
                  <a:pt x="450" y="704"/>
                  <a:pt x="427" y="709"/>
                </a:cubicBezTo>
                <a:cubicBezTo>
                  <a:pt x="404" y="713"/>
                  <a:pt x="381" y="716"/>
                  <a:pt x="357" y="716"/>
                </a:cubicBezTo>
                <a:cubicBezTo>
                  <a:pt x="334" y="716"/>
                  <a:pt x="311" y="713"/>
                  <a:pt x="288" y="709"/>
                </a:cubicBezTo>
                <a:cubicBezTo>
                  <a:pt x="265" y="704"/>
                  <a:pt x="242" y="697"/>
                  <a:pt x="221" y="688"/>
                </a:cubicBezTo>
                <a:cubicBezTo>
                  <a:pt x="199" y="679"/>
                  <a:pt x="178" y="668"/>
                  <a:pt x="159" y="655"/>
                </a:cubicBezTo>
                <a:cubicBezTo>
                  <a:pt x="139" y="642"/>
                  <a:pt x="121" y="627"/>
                  <a:pt x="105" y="611"/>
                </a:cubicBezTo>
                <a:cubicBezTo>
                  <a:pt x="88" y="594"/>
                  <a:pt x="73" y="576"/>
                  <a:pt x="60" y="557"/>
                </a:cubicBezTo>
                <a:cubicBezTo>
                  <a:pt x="47" y="537"/>
                  <a:pt x="36" y="517"/>
                  <a:pt x="27" y="495"/>
                </a:cubicBezTo>
                <a:cubicBezTo>
                  <a:pt x="18" y="473"/>
                  <a:pt x="11" y="451"/>
                  <a:pt x="7" y="428"/>
                </a:cubicBezTo>
                <a:cubicBezTo>
                  <a:pt x="2" y="405"/>
                  <a:pt x="0" y="382"/>
                  <a:pt x="0" y="358"/>
                </a:cubicBezTo>
                <a:cubicBezTo>
                  <a:pt x="0" y="334"/>
                  <a:pt x="2" y="310"/>
                  <a:pt x="7" y="287"/>
                </a:cubicBezTo>
                <a:cubicBezTo>
                  <a:pt x="11" y="264"/>
                  <a:pt x="18" y="242"/>
                  <a:pt x="27" y="220"/>
                </a:cubicBezTo>
                <a:cubicBezTo>
                  <a:pt x="36" y="199"/>
                  <a:pt x="47" y="178"/>
                  <a:pt x="60" y="158"/>
                </a:cubicBezTo>
                <a:cubicBezTo>
                  <a:pt x="73" y="139"/>
                  <a:pt x="88" y="121"/>
                  <a:pt x="105" y="104"/>
                </a:cubicBezTo>
                <a:cubicBezTo>
                  <a:pt x="121" y="88"/>
                  <a:pt x="139" y="73"/>
                  <a:pt x="159" y="60"/>
                </a:cubicBezTo>
                <a:cubicBezTo>
                  <a:pt x="178" y="47"/>
                  <a:pt x="199" y="36"/>
                  <a:pt x="221" y="27"/>
                </a:cubicBezTo>
                <a:cubicBezTo>
                  <a:pt x="242" y="18"/>
                  <a:pt x="265" y="11"/>
                  <a:pt x="288" y="7"/>
                </a:cubicBezTo>
                <a:cubicBezTo>
                  <a:pt x="311" y="2"/>
                  <a:pt x="334" y="0"/>
                  <a:pt x="357" y="0"/>
                </a:cubicBezTo>
                <a:cubicBezTo>
                  <a:pt x="381" y="0"/>
                  <a:pt x="404" y="2"/>
                  <a:pt x="427" y="7"/>
                </a:cubicBezTo>
                <a:cubicBezTo>
                  <a:pt x="450" y="11"/>
                  <a:pt x="473" y="18"/>
                  <a:pt x="494" y="27"/>
                </a:cubicBezTo>
                <a:cubicBezTo>
                  <a:pt x="516" y="36"/>
                  <a:pt x="537" y="47"/>
                  <a:pt x="556" y="60"/>
                </a:cubicBezTo>
                <a:cubicBezTo>
                  <a:pt x="576" y="73"/>
                  <a:pt x="594" y="88"/>
                  <a:pt x="611" y="104"/>
                </a:cubicBezTo>
                <a:cubicBezTo>
                  <a:pt x="628" y="121"/>
                  <a:pt x="643" y="139"/>
                  <a:pt x="656" y="158"/>
                </a:cubicBezTo>
                <a:cubicBezTo>
                  <a:pt x="669" y="178"/>
                  <a:pt x="680" y="199"/>
                  <a:pt x="689" y="220"/>
                </a:cubicBezTo>
                <a:cubicBezTo>
                  <a:pt x="698" y="242"/>
                  <a:pt x="704" y="264"/>
                  <a:pt x="709" y="287"/>
                </a:cubicBezTo>
                <a:cubicBezTo>
                  <a:pt x="714" y="310"/>
                  <a:pt x="716" y="334"/>
                  <a:pt x="716" y="358"/>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48" name="文本框 647"/>
          <p:cNvSpPr txBox="1"/>
          <p:nvPr/>
        </p:nvSpPr>
        <p:spPr>
          <a:xfrm>
            <a:off x="5919480" y="1781640"/>
            <a:ext cx="22644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对话</a:t>
            </a:r>
            <a:endParaRPr lang="en-US" sz="880" b="0" u="none" strike="noStrike">
              <a:solidFill>
                <a:srgbClr val="000000"/>
              </a:solidFill>
              <a:effectLst/>
              <a:uFillTx/>
              <a:latin typeface="Times New Roman"/>
            </a:endParaRPr>
          </a:p>
        </p:txBody>
      </p:sp>
      <p:sp>
        <p:nvSpPr>
          <p:cNvPr id="649" name="文本框 648"/>
          <p:cNvSpPr txBox="1"/>
          <p:nvPr/>
        </p:nvSpPr>
        <p:spPr>
          <a:xfrm>
            <a:off x="5649120" y="2108520"/>
            <a:ext cx="128160" cy="151200"/>
          </a:xfrm>
          <a:prstGeom prst="rect">
            <a:avLst/>
          </a:prstGeom>
          <a:noFill/>
          <a:ln w="0">
            <a:noFill/>
          </a:ln>
        </p:spPr>
        <p:txBody>
          <a:bodyPr wrap="none" lIns="0" tIns="0" rIns="0" bIns="0" anchor="t">
            <a:spAutoFit/>
          </a:bodyPr>
          <a:lstStyle/>
          <a:p>
            <a:r>
              <a:rPr lang="en-US" sz="1010" b="1" u="none" strike="noStrike">
                <a:solidFill>
                  <a:srgbClr val="FFFFFF"/>
                </a:solidFill>
                <a:effectLst/>
                <a:uFillTx/>
                <a:latin typeface="DejaVuSans"/>
                <a:ea typeface="DejaVuSans"/>
              </a:rPr>
              <a:t>2</a:t>
            </a:r>
            <a:endParaRPr lang="en-US" sz="1010" b="0" u="none" strike="noStrike">
              <a:solidFill>
                <a:srgbClr val="000000"/>
              </a:solidFill>
              <a:effectLst/>
              <a:uFillTx/>
              <a:latin typeface="Times New Roman"/>
            </a:endParaRPr>
          </a:p>
        </p:txBody>
      </p:sp>
      <p:sp>
        <p:nvSpPr>
          <p:cNvPr id="650" name="文本框 649"/>
          <p:cNvSpPr txBox="1"/>
          <p:nvPr/>
        </p:nvSpPr>
        <p:spPr>
          <a:xfrm>
            <a:off x="5919480" y="2071800"/>
            <a:ext cx="777960" cy="163440"/>
          </a:xfrm>
          <a:prstGeom prst="rect">
            <a:avLst/>
          </a:prstGeom>
          <a:noFill/>
          <a:ln w="0">
            <a:noFill/>
          </a:ln>
        </p:spPr>
        <p:txBody>
          <a:bodyPr wrap="none" lIns="0" tIns="0" rIns="0" bIns="0" anchor="t">
            <a:spAutoFit/>
          </a:bodyPr>
          <a:lstStyle/>
          <a:p>
            <a:r>
              <a:rPr lang="zh-CN" sz="1010" b="0" u="none" strike="noStrike">
                <a:solidFill>
                  <a:srgbClr val="93C5FD"/>
                </a:solidFill>
                <a:effectLst/>
                <a:uFillTx/>
                <a:latin typeface="WenQuanYiZenHei"/>
                <a:ea typeface="WenQuanYiZenHei"/>
              </a:rPr>
              <a:t>生成对话回复</a:t>
            </a:r>
            <a:endParaRPr lang="en-US" sz="1010" b="0" u="none" strike="noStrike">
              <a:solidFill>
                <a:srgbClr val="000000"/>
              </a:solidFill>
              <a:effectLst/>
              <a:uFillTx/>
              <a:latin typeface="Times New Roman"/>
            </a:endParaRPr>
          </a:p>
        </p:txBody>
      </p:sp>
      <p:sp>
        <p:nvSpPr>
          <p:cNvPr id="651" name="文本框 650"/>
          <p:cNvSpPr txBox="1"/>
          <p:nvPr/>
        </p:nvSpPr>
        <p:spPr>
          <a:xfrm>
            <a:off x="5919480" y="2264040"/>
            <a:ext cx="360972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通过生成函数基于当前上下文生成回答，使用模型理解并生成符合语义的</a:t>
            </a:r>
            <a:endParaRPr lang="en-US" sz="880" b="0" u="none" strike="noStrike">
              <a:solidFill>
                <a:srgbClr val="000000"/>
              </a:solidFill>
              <a:effectLst/>
              <a:uFillTx/>
              <a:latin typeface="Times New Roman"/>
            </a:endParaRPr>
          </a:p>
        </p:txBody>
      </p:sp>
      <p:sp>
        <p:nvSpPr>
          <p:cNvPr id="652" name="任意多边形 651"/>
          <p:cNvSpPr/>
          <p:nvPr/>
        </p:nvSpPr>
        <p:spPr>
          <a:xfrm>
            <a:off x="5565240" y="2702160"/>
            <a:ext cx="257760" cy="257760"/>
          </a:xfrm>
          <a:custGeom>
            <a:avLst/>
            <a:gdLst/>
            <a:ahLst/>
            <a:cxnLst/>
            <a:rect l="0" t="0" r="r" b="b"/>
            <a:pathLst>
              <a:path w="716" h="716">
                <a:moveTo>
                  <a:pt x="716" y="357"/>
                </a:moveTo>
                <a:cubicBezTo>
                  <a:pt x="716" y="381"/>
                  <a:pt x="714" y="404"/>
                  <a:pt x="709" y="427"/>
                </a:cubicBezTo>
                <a:cubicBezTo>
                  <a:pt x="704" y="450"/>
                  <a:pt x="698" y="472"/>
                  <a:pt x="689" y="494"/>
                </a:cubicBezTo>
                <a:cubicBezTo>
                  <a:pt x="680" y="516"/>
                  <a:pt x="669" y="536"/>
                  <a:pt x="656" y="556"/>
                </a:cubicBezTo>
                <a:cubicBezTo>
                  <a:pt x="643" y="575"/>
                  <a:pt x="628" y="593"/>
                  <a:pt x="611" y="610"/>
                </a:cubicBezTo>
                <a:cubicBezTo>
                  <a:pt x="594" y="627"/>
                  <a:pt x="576" y="641"/>
                  <a:pt x="556" y="655"/>
                </a:cubicBezTo>
                <a:cubicBezTo>
                  <a:pt x="537" y="668"/>
                  <a:pt x="516" y="679"/>
                  <a:pt x="494" y="688"/>
                </a:cubicBezTo>
                <a:cubicBezTo>
                  <a:pt x="473" y="697"/>
                  <a:pt x="450" y="703"/>
                  <a:pt x="427" y="709"/>
                </a:cubicBezTo>
                <a:cubicBezTo>
                  <a:pt x="404" y="713"/>
                  <a:pt x="381" y="716"/>
                  <a:pt x="357" y="716"/>
                </a:cubicBezTo>
                <a:cubicBezTo>
                  <a:pt x="334" y="716"/>
                  <a:pt x="311" y="713"/>
                  <a:pt x="288" y="709"/>
                </a:cubicBezTo>
                <a:cubicBezTo>
                  <a:pt x="265" y="703"/>
                  <a:pt x="242" y="697"/>
                  <a:pt x="221" y="688"/>
                </a:cubicBezTo>
                <a:cubicBezTo>
                  <a:pt x="199" y="679"/>
                  <a:pt x="178" y="668"/>
                  <a:pt x="159" y="655"/>
                </a:cubicBezTo>
                <a:cubicBezTo>
                  <a:pt x="139" y="641"/>
                  <a:pt x="121" y="627"/>
                  <a:pt x="105" y="610"/>
                </a:cubicBezTo>
                <a:cubicBezTo>
                  <a:pt x="88" y="593"/>
                  <a:pt x="73" y="575"/>
                  <a:pt x="60" y="556"/>
                </a:cubicBezTo>
                <a:cubicBezTo>
                  <a:pt x="47" y="536"/>
                  <a:pt x="36" y="516"/>
                  <a:pt x="27" y="494"/>
                </a:cubicBezTo>
                <a:cubicBezTo>
                  <a:pt x="18" y="472"/>
                  <a:pt x="11" y="450"/>
                  <a:pt x="7" y="427"/>
                </a:cubicBezTo>
                <a:cubicBezTo>
                  <a:pt x="2" y="404"/>
                  <a:pt x="0" y="381"/>
                  <a:pt x="0" y="357"/>
                </a:cubicBezTo>
                <a:cubicBezTo>
                  <a:pt x="0" y="334"/>
                  <a:pt x="2" y="311"/>
                  <a:pt x="7" y="288"/>
                </a:cubicBezTo>
                <a:cubicBezTo>
                  <a:pt x="11" y="265"/>
                  <a:pt x="18" y="242"/>
                  <a:pt x="27" y="221"/>
                </a:cubicBezTo>
                <a:cubicBezTo>
                  <a:pt x="36" y="199"/>
                  <a:pt x="47" y="178"/>
                  <a:pt x="60" y="159"/>
                </a:cubicBezTo>
                <a:cubicBezTo>
                  <a:pt x="73" y="139"/>
                  <a:pt x="88" y="121"/>
                  <a:pt x="105" y="105"/>
                </a:cubicBezTo>
                <a:cubicBezTo>
                  <a:pt x="121" y="88"/>
                  <a:pt x="139" y="73"/>
                  <a:pt x="159" y="60"/>
                </a:cubicBezTo>
                <a:cubicBezTo>
                  <a:pt x="178" y="47"/>
                  <a:pt x="199" y="36"/>
                  <a:pt x="221" y="27"/>
                </a:cubicBezTo>
                <a:cubicBezTo>
                  <a:pt x="242" y="18"/>
                  <a:pt x="265" y="11"/>
                  <a:pt x="288" y="7"/>
                </a:cubicBezTo>
                <a:cubicBezTo>
                  <a:pt x="311" y="2"/>
                  <a:pt x="334" y="0"/>
                  <a:pt x="357" y="0"/>
                </a:cubicBezTo>
                <a:cubicBezTo>
                  <a:pt x="381" y="0"/>
                  <a:pt x="404" y="2"/>
                  <a:pt x="427" y="7"/>
                </a:cubicBezTo>
                <a:cubicBezTo>
                  <a:pt x="450" y="11"/>
                  <a:pt x="473" y="18"/>
                  <a:pt x="494" y="27"/>
                </a:cubicBezTo>
                <a:cubicBezTo>
                  <a:pt x="516" y="36"/>
                  <a:pt x="537" y="47"/>
                  <a:pt x="556" y="60"/>
                </a:cubicBezTo>
                <a:cubicBezTo>
                  <a:pt x="576" y="73"/>
                  <a:pt x="594" y="88"/>
                  <a:pt x="611" y="105"/>
                </a:cubicBezTo>
                <a:cubicBezTo>
                  <a:pt x="628" y="121"/>
                  <a:pt x="643" y="139"/>
                  <a:pt x="656" y="159"/>
                </a:cubicBezTo>
                <a:cubicBezTo>
                  <a:pt x="669" y="178"/>
                  <a:pt x="680" y="199"/>
                  <a:pt x="689" y="221"/>
                </a:cubicBezTo>
                <a:cubicBezTo>
                  <a:pt x="698" y="242"/>
                  <a:pt x="704" y="265"/>
                  <a:pt x="709" y="288"/>
                </a:cubicBezTo>
                <a:cubicBezTo>
                  <a:pt x="714" y="311"/>
                  <a:pt x="716" y="334"/>
                  <a:pt x="716" y="357"/>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53" name="文本框 652"/>
          <p:cNvSpPr txBox="1"/>
          <p:nvPr/>
        </p:nvSpPr>
        <p:spPr>
          <a:xfrm>
            <a:off x="5919480" y="2424960"/>
            <a:ext cx="22644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回复</a:t>
            </a:r>
            <a:endParaRPr lang="en-US" sz="880" b="0" u="none" strike="noStrike">
              <a:solidFill>
                <a:srgbClr val="000000"/>
              </a:solidFill>
              <a:effectLst/>
              <a:uFillTx/>
              <a:latin typeface="Times New Roman"/>
            </a:endParaRPr>
          </a:p>
        </p:txBody>
      </p:sp>
      <p:sp>
        <p:nvSpPr>
          <p:cNvPr id="654" name="文本框 653"/>
          <p:cNvSpPr txBox="1"/>
          <p:nvPr/>
        </p:nvSpPr>
        <p:spPr>
          <a:xfrm>
            <a:off x="5649120" y="2751840"/>
            <a:ext cx="128160" cy="151200"/>
          </a:xfrm>
          <a:prstGeom prst="rect">
            <a:avLst/>
          </a:prstGeom>
          <a:noFill/>
          <a:ln w="0">
            <a:noFill/>
          </a:ln>
        </p:spPr>
        <p:txBody>
          <a:bodyPr wrap="none" lIns="0" tIns="0" rIns="0" bIns="0" anchor="t">
            <a:spAutoFit/>
          </a:bodyPr>
          <a:lstStyle/>
          <a:p>
            <a:r>
              <a:rPr lang="en-US" sz="1010" b="1" u="none" strike="noStrike">
                <a:solidFill>
                  <a:srgbClr val="FFFFFF"/>
                </a:solidFill>
                <a:effectLst/>
                <a:uFillTx/>
                <a:latin typeface="DejaVuSans"/>
                <a:ea typeface="DejaVuSans"/>
              </a:rPr>
              <a:t>3</a:t>
            </a:r>
            <a:endParaRPr lang="en-US" sz="1010" b="0" u="none" strike="noStrike">
              <a:solidFill>
                <a:srgbClr val="000000"/>
              </a:solidFill>
              <a:effectLst/>
              <a:uFillTx/>
              <a:latin typeface="Times New Roman"/>
            </a:endParaRPr>
          </a:p>
        </p:txBody>
      </p:sp>
      <p:sp>
        <p:nvSpPr>
          <p:cNvPr id="655" name="文本框 654"/>
          <p:cNvSpPr txBox="1"/>
          <p:nvPr/>
        </p:nvSpPr>
        <p:spPr>
          <a:xfrm>
            <a:off x="5919480" y="2715120"/>
            <a:ext cx="648360" cy="163440"/>
          </a:xfrm>
          <a:prstGeom prst="rect">
            <a:avLst/>
          </a:prstGeom>
          <a:noFill/>
          <a:ln w="0">
            <a:noFill/>
          </a:ln>
        </p:spPr>
        <p:txBody>
          <a:bodyPr wrap="none" lIns="0" tIns="0" rIns="0" bIns="0" anchor="t">
            <a:spAutoFit/>
          </a:bodyPr>
          <a:lstStyle/>
          <a:p>
            <a:r>
              <a:rPr lang="zh-CN" sz="1010" b="0" u="none" strike="noStrike">
                <a:solidFill>
                  <a:srgbClr val="93C5FD"/>
                </a:solidFill>
                <a:effectLst/>
                <a:uFillTx/>
                <a:latin typeface="WenQuanYiZenHei"/>
                <a:ea typeface="WenQuanYiZenHei"/>
              </a:rPr>
              <a:t>上下文更新</a:t>
            </a:r>
            <a:endParaRPr lang="en-US" sz="1010" b="0" u="none" strike="noStrike">
              <a:solidFill>
                <a:srgbClr val="000000"/>
              </a:solidFill>
              <a:effectLst/>
              <a:uFillTx/>
              <a:latin typeface="Times New Roman"/>
            </a:endParaRPr>
          </a:p>
        </p:txBody>
      </p:sp>
      <p:sp>
        <p:nvSpPr>
          <p:cNvPr id="656" name="文本框 655"/>
          <p:cNvSpPr txBox="1"/>
          <p:nvPr/>
        </p:nvSpPr>
        <p:spPr>
          <a:xfrm>
            <a:off x="5919480" y="2907360"/>
            <a:ext cx="282024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将生成的回答添加到上下文中，使模型在下一轮生成时能</a:t>
            </a:r>
            <a:endParaRPr lang="en-US" sz="880" b="0" u="none" strike="noStrike">
              <a:solidFill>
                <a:srgbClr val="000000"/>
              </a:solidFill>
              <a:effectLst/>
              <a:uFillTx/>
              <a:latin typeface="Times New Roman"/>
            </a:endParaRPr>
          </a:p>
        </p:txBody>
      </p:sp>
      <p:sp>
        <p:nvSpPr>
          <p:cNvPr id="657" name="文本框 656"/>
          <p:cNvSpPr txBox="1"/>
          <p:nvPr/>
        </p:nvSpPr>
        <p:spPr>
          <a:xfrm>
            <a:off x="8734320" y="2911320"/>
            <a:ext cx="112320" cy="131400"/>
          </a:xfrm>
          <a:prstGeom prst="rect">
            <a:avLst/>
          </a:prstGeom>
          <a:noFill/>
          <a:ln w="0">
            <a:noFill/>
          </a:ln>
        </p:spPr>
        <p:txBody>
          <a:bodyPr wrap="none" lIns="0" tIns="0" rIns="0" bIns="0" anchor="t">
            <a:spAutoFit/>
          </a:bodyPr>
          <a:lstStyle/>
          <a:p>
            <a:r>
              <a:rPr lang="en-US" sz="880" b="0" u="none" strike="noStrike">
                <a:solidFill>
                  <a:srgbClr val="D1D5DB"/>
                </a:solidFill>
                <a:effectLst/>
                <a:uFillTx/>
                <a:latin typeface="DejaVuSans"/>
                <a:ea typeface="DejaVuSans"/>
              </a:rPr>
              <a:t>"</a:t>
            </a:r>
            <a:endParaRPr lang="en-US" sz="880" b="0" u="none" strike="noStrike">
              <a:solidFill>
                <a:srgbClr val="000000"/>
              </a:solidFill>
              <a:effectLst/>
              <a:uFillTx/>
              <a:latin typeface="Times New Roman"/>
            </a:endParaRPr>
          </a:p>
        </p:txBody>
      </p:sp>
      <p:sp>
        <p:nvSpPr>
          <p:cNvPr id="658" name="文本框 657"/>
          <p:cNvSpPr txBox="1"/>
          <p:nvPr/>
        </p:nvSpPr>
        <p:spPr>
          <a:xfrm>
            <a:off x="8786160" y="2907360"/>
            <a:ext cx="22644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记住</a:t>
            </a:r>
            <a:endParaRPr lang="en-US" sz="880" b="0" u="none" strike="noStrike">
              <a:solidFill>
                <a:srgbClr val="000000"/>
              </a:solidFill>
              <a:effectLst/>
              <a:uFillTx/>
              <a:latin typeface="Times New Roman"/>
            </a:endParaRPr>
          </a:p>
        </p:txBody>
      </p:sp>
      <p:sp>
        <p:nvSpPr>
          <p:cNvPr id="659" name="文本框 658"/>
          <p:cNvSpPr txBox="1"/>
          <p:nvPr/>
        </p:nvSpPr>
        <p:spPr>
          <a:xfrm>
            <a:off x="9011160" y="2911320"/>
            <a:ext cx="112320" cy="131400"/>
          </a:xfrm>
          <a:prstGeom prst="rect">
            <a:avLst/>
          </a:prstGeom>
          <a:noFill/>
          <a:ln w="0">
            <a:noFill/>
          </a:ln>
        </p:spPr>
        <p:txBody>
          <a:bodyPr wrap="none" lIns="0" tIns="0" rIns="0" bIns="0" anchor="t">
            <a:spAutoFit/>
          </a:bodyPr>
          <a:lstStyle/>
          <a:p>
            <a:r>
              <a:rPr lang="en-US" sz="880" b="0" u="none" strike="noStrike">
                <a:solidFill>
                  <a:srgbClr val="D1D5DB"/>
                </a:solidFill>
                <a:effectLst/>
                <a:uFillTx/>
                <a:latin typeface="DejaVuSans"/>
                <a:ea typeface="DejaVuSans"/>
              </a:rPr>
              <a:t>"</a:t>
            </a:r>
            <a:endParaRPr lang="en-US" sz="880" b="0" u="none" strike="noStrike">
              <a:solidFill>
                <a:srgbClr val="000000"/>
              </a:solidFill>
              <a:effectLst/>
              <a:uFillTx/>
              <a:latin typeface="Times New Roman"/>
            </a:endParaRPr>
          </a:p>
        </p:txBody>
      </p:sp>
      <p:sp>
        <p:nvSpPr>
          <p:cNvPr id="660" name="文本框 659"/>
          <p:cNvSpPr txBox="1"/>
          <p:nvPr/>
        </p:nvSpPr>
        <p:spPr>
          <a:xfrm>
            <a:off x="9063000" y="2907360"/>
            <a:ext cx="45180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之前的内</a:t>
            </a:r>
            <a:endParaRPr lang="en-US" sz="880" b="0" u="none" strike="noStrike">
              <a:solidFill>
                <a:srgbClr val="000000"/>
              </a:solidFill>
              <a:effectLst/>
              <a:uFillTx/>
              <a:latin typeface="Times New Roman"/>
            </a:endParaRPr>
          </a:p>
        </p:txBody>
      </p:sp>
      <p:sp>
        <p:nvSpPr>
          <p:cNvPr id="661" name="任意多边形 660"/>
          <p:cNvSpPr/>
          <p:nvPr/>
        </p:nvSpPr>
        <p:spPr>
          <a:xfrm>
            <a:off x="5565240" y="3345480"/>
            <a:ext cx="257760" cy="257760"/>
          </a:xfrm>
          <a:custGeom>
            <a:avLst/>
            <a:gdLst/>
            <a:ahLst/>
            <a:cxnLst/>
            <a:rect l="0" t="0" r="r" b="b"/>
            <a:pathLst>
              <a:path w="716" h="716">
                <a:moveTo>
                  <a:pt x="716" y="359"/>
                </a:moveTo>
                <a:cubicBezTo>
                  <a:pt x="716" y="382"/>
                  <a:pt x="714" y="405"/>
                  <a:pt x="709" y="428"/>
                </a:cubicBezTo>
                <a:cubicBezTo>
                  <a:pt x="704" y="451"/>
                  <a:pt x="698" y="474"/>
                  <a:pt x="689" y="495"/>
                </a:cubicBezTo>
                <a:cubicBezTo>
                  <a:pt x="680" y="517"/>
                  <a:pt x="669" y="538"/>
                  <a:pt x="656" y="557"/>
                </a:cubicBezTo>
                <a:cubicBezTo>
                  <a:pt x="643" y="577"/>
                  <a:pt x="628" y="595"/>
                  <a:pt x="611" y="611"/>
                </a:cubicBezTo>
                <a:cubicBezTo>
                  <a:pt x="594" y="628"/>
                  <a:pt x="576" y="643"/>
                  <a:pt x="556" y="656"/>
                </a:cubicBezTo>
                <a:cubicBezTo>
                  <a:pt x="537" y="669"/>
                  <a:pt x="516" y="680"/>
                  <a:pt x="494" y="689"/>
                </a:cubicBezTo>
                <a:cubicBezTo>
                  <a:pt x="473" y="698"/>
                  <a:pt x="450" y="705"/>
                  <a:pt x="427" y="709"/>
                </a:cubicBezTo>
                <a:cubicBezTo>
                  <a:pt x="404" y="714"/>
                  <a:pt x="381" y="716"/>
                  <a:pt x="357" y="716"/>
                </a:cubicBezTo>
                <a:cubicBezTo>
                  <a:pt x="334" y="716"/>
                  <a:pt x="311" y="714"/>
                  <a:pt x="288" y="709"/>
                </a:cubicBezTo>
                <a:cubicBezTo>
                  <a:pt x="265" y="705"/>
                  <a:pt x="242" y="698"/>
                  <a:pt x="221" y="689"/>
                </a:cubicBezTo>
                <a:cubicBezTo>
                  <a:pt x="199" y="680"/>
                  <a:pt x="178" y="669"/>
                  <a:pt x="159" y="656"/>
                </a:cubicBezTo>
                <a:cubicBezTo>
                  <a:pt x="139" y="643"/>
                  <a:pt x="121" y="628"/>
                  <a:pt x="105" y="611"/>
                </a:cubicBezTo>
                <a:cubicBezTo>
                  <a:pt x="88" y="595"/>
                  <a:pt x="73" y="577"/>
                  <a:pt x="60" y="557"/>
                </a:cubicBezTo>
                <a:cubicBezTo>
                  <a:pt x="47" y="538"/>
                  <a:pt x="36" y="517"/>
                  <a:pt x="27" y="495"/>
                </a:cubicBezTo>
                <a:cubicBezTo>
                  <a:pt x="18" y="474"/>
                  <a:pt x="11" y="451"/>
                  <a:pt x="7" y="428"/>
                </a:cubicBezTo>
                <a:cubicBezTo>
                  <a:pt x="2" y="405"/>
                  <a:pt x="0" y="382"/>
                  <a:pt x="0" y="359"/>
                </a:cubicBezTo>
                <a:cubicBezTo>
                  <a:pt x="0" y="334"/>
                  <a:pt x="2" y="311"/>
                  <a:pt x="7" y="288"/>
                </a:cubicBezTo>
                <a:cubicBezTo>
                  <a:pt x="11" y="265"/>
                  <a:pt x="18" y="242"/>
                  <a:pt x="27" y="221"/>
                </a:cubicBezTo>
                <a:cubicBezTo>
                  <a:pt x="36" y="199"/>
                  <a:pt x="47" y="178"/>
                  <a:pt x="60" y="159"/>
                </a:cubicBezTo>
                <a:cubicBezTo>
                  <a:pt x="73" y="139"/>
                  <a:pt x="88" y="121"/>
                  <a:pt x="105" y="105"/>
                </a:cubicBezTo>
                <a:cubicBezTo>
                  <a:pt x="121" y="88"/>
                  <a:pt x="139" y="73"/>
                  <a:pt x="159" y="60"/>
                </a:cubicBezTo>
                <a:cubicBezTo>
                  <a:pt x="178" y="47"/>
                  <a:pt x="199" y="36"/>
                  <a:pt x="221" y="27"/>
                </a:cubicBezTo>
                <a:cubicBezTo>
                  <a:pt x="242" y="18"/>
                  <a:pt x="265" y="12"/>
                  <a:pt x="288" y="7"/>
                </a:cubicBezTo>
                <a:cubicBezTo>
                  <a:pt x="311" y="2"/>
                  <a:pt x="334" y="0"/>
                  <a:pt x="357" y="0"/>
                </a:cubicBezTo>
                <a:cubicBezTo>
                  <a:pt x="381" y="0"/>
                  <a:pt x="404" y="2"/>
                  <a:pt x="427" y="7"/>
                </a:cubicBezTo>
                <a:cubicBezTo>
                  <a:pt x="450" y="12"/>
                  <a:pt x="473" y="18"/>
                  <a:pt x="494" y="27"/>
                </a:cubicBezTo>
                <a:cubicBezTo>
                  <a:pt x="516" y="36"/>
                  <a:pt x="537" y="47"/>
                  <a:pt x="556" y="60"/>
                </a:cubicBezTo>
                <a:cubicBezTo>
                  <a:pt x="576" y="73"/>
                  <a:pt x="594" y="88"/>
                  <a:pt x="611" y="105"/>
                </a:cubicBezTo>
                <a:cubicBezTo>
                  <a:pt x="628" y="121"/>
                  <a:pt x="643" y="139"/>
                  <a:pt x="656" y="159"/>
                </a:cubicBezTo>
                <a:cubicBezTo>
                  <a:pt x="669" y="178"/>
                  <a:pt x="680" y="199"/>
                  <a:pt x="689" y="221"/>
                </a:cubicBezTo>
                <a:cubicBezTo>
                  <a:pt x="698" y="242"/>
                  <a:pt x="704" y="265"/>
                  <a:pt x="709" y="288"/>
                </a:cubicBezTo>
                <a:cubicBezTo>
                  <a:pt x="714" y="311"/>
                  <a:pt x="716" y="334"/>
                  <a:pt x="716" y="359"/>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62" name="文本框 661"/>
          <p:cNvSpPr txBox="1"/>
          <p:nvPr/>
        </p:nvSpPr>
        <p:spPr>
          <a:xfrm>
            <a:off x="5919480" y="3068280"/>
            <a:ext cx="11340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容</a:t>
            </a:r>
            <a:endParaRPr lang="en-US" sz="880" b="0" u="none" strike="noStrike">
              <a:solidFill>
                <a:srgbClr val="000000"/>
              </a:solidFill>
              <a:effectLst/>
              <a:uFillTx/>
              <a:latin typeface="Times New Roman"/>
            </a:endParaRPr>
          </a:p>
        </p:txBody>
      </p:sp>
      <p:sp>
        <p:nvSpPr>
          <p:cNvPr id="663" name="文本框 662"/>
          <p:cNvSpPr txBox="1"/>
          <p:nvPr/>
        </p:nvSpPr>
        <p:spPr>
          <a:xfrm>
            <a:off x="5649120" y="3395160"/>
            <a:ext cx="128160" cy="151200"/>
          </a:xfrm>
          <a:prstGeom prst="rect">
            <a:avLst/>
          </a:prstGeom>
          <a:noFill/>
          <a:ln w="0">
            <a:noFill/>
          </a:ln>
        </p:spPr>
        <p:txBody>
          <a:bodyPr wrap="none" lIns="0" tIns="0" rIns="0" bIns="0" anchor="t">
            <a:spAutoFit/>
          </a:bodyPr>
          <a:lstStyle/>
          <a:p>
            <a:r>
              <a:rPr lang="en-US" sz="1010" b="1" u="none" strike="noStrike">
                <a:solidFill>
                  <a:srgbClr val="FFFFFF"/>
                </a:solidFill>
                <a:effectLst/>
                <a:uFillTx/>
                <a:latin typeface="DejaVuSans"/>
                <a:ea typeface="DejaVuSans"/>
              </a:rPr>
              <a:t>4</a:t>
            </a:r>
            <a:endParaRPr lang="en-US" sz="1010" b="0" u="none" strike="noStrike">
              <a:solidFill>
                <a:srgbClr val="000000"/>
              </a:solidFill>
              <a:effectLst/>
              <a:uFillTx/>
              <a:latin typeface="Times New Roman"/>
            </a:endParaRPr>
          </a:p>
        </p:txBody>
      </p:sp>
      <p:sp>
        <p:nvSpPr>
          <p:cNvPr id="664" name="文本框 663"/>
          <p:cNvSpPr txBox="1"/>
          <p:nvPr/>
        </p:nvSpPr>
        <p:spPr>
          <a:xfrm>
            <a:off x="5919480" y="3358440"/>
            <a:ext cx="518760" cy="163440"/>
          </a:xfrm>
          <a:prstGeom prst="rect">
            <a:avLst/>
          </a:prstGeom>
          <a:noFill/>
          <a:ln w="0">
            <a:noFill/>
          </a:ln>
        </p:spPr>
        <p:txBody>
          <a:bodyPr wrap="none" lIns="0" tIns="0" rIns="0" bIns="0" anchor="t">
            <a:spAutoFit/>
          </a:bodyPr>
          <a:lstStyle/>
          <a:p>
            <a:r>
              <a:rPr lang="zh-CN" sz="1010" b="0" u="none" strike="noStrike">
                <a:solidFill>
                  <a:srgbClr val="93C5FD"/>
                </a:solidFill>
                <a:effectLst/>
                <a:uFillTx/>
                <a:latin typeface="WenQuanYiZenHei"/>
                <a:ea typeface="WenQuanYiZenHei"/>
              </a:rPr>
              <a:t>多轮循环</a:t>
            </a:r>
            <a:endParaRPr lang="en-US" sz="1010" b="0" u="none" strike="noStrike">
              <a:solidFill>
                <a:srgbClr val="000000"/>
              </a:solidFill>
              <a:effectLst/>
              <a:uFillTx/>
              <a:latin typeface="Times New Roman"/>
            </a:endParaRPr>
          </a:p>
        </p:txBody>
      </p:sp>
      <p:sp>
        <p:nvSpPr>
          <p:cNvPr id="665" name="文本框 664"/>
          <p:cNvSpPr txBox="1"/>
          <p:nvPr/>
        </p:nvSpPr>
        <p:spPr>
          <a:xfrm>
            <a:off x="5919480" y="3551040"/>
            <a:ext cx="360972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通过设置对话轮次，在每轮生成中保持语义连贯性，实现真实的人机对话</a:t>
            </a:r>
            <a:endParaRPr lang="en-US" sz="880" b="0" u="none" strike="noStrike">
              <a:solidFill>
                <a:srgbClr val="000000"/>
              </a:solidFill>
              <a:effectLst/>
              <a:uFillTx/>
              <a:latin typeface="Times New Roman"/>
            </a:endParaRPr>
          </a:p>
        </p:txBody>
      </p:sp>
      <p:pic>
        <p:nvPicPr>
          <p:cNvPr id="666" name="图片 665"/>
          <p:cNvPicPr/>
          <p:nvPr/>
        </p:nvPicPr>
        <p:blipFill>
          <a:blip r:embed="rId9"/>
          <a:stretch/>
        </p:blipFill>
        <p:spPr>
          <a:xfrm>
            <a:off x="5533200" y="4358880"/>
            <a:ext cx="120240" cy="160560"/>
          </a:xfrm>
          <a:prstGeom prst="rect">
            <a:avLst/>
          </a:prstGeom>
          <a:noFill/>
          <a:ln w="0">
            <a:noFill/>
          </a:ln>
        </p:spPr>
      </p:pic>
      <p:sp>
        <p:nvSpPr>
          <p:cNvPr id="667" name="文本框 666"/>
          <p:cNvSpPr txBox="1"/>
          <p:nvPr/>
        </p:nvSpPr>
        <p:spPr>
          <a:xfrm>
            <a:off x="5919480" y="3711600"/>
            <a:ext cx="22644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体验</a:t>
            </a:r>
            <a:endParaRPr lang="en-US" sz="880" b="0" u="none" strike="noStrike">
              <a:solidFill>
                <a:srgbClr val="000000"/>
              </a:solidFill>
              <a:effectLst/>
              <a:uFillTx/>
              <a:latin typeface="Times New Roman"/>
            </a:endParaRPr>
          </a:p>
        </p:txBody>
      </p:sp>
      <p:sp>
        <p:nvSpPr>
          <p:cNvPr id="668" name="文本框 667"/>
          <p:cNvSpPr txBox="1"/>
          <p:nvPr/>
        </p:nvSpPr>
        <p:spPr>
          <a:xfrm>
            <a:off x="5750280" y="4259160"/>
            <a:ext cx="388728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通过</a:t>
            </a:r>
            <a:r>
              <a:rPr lang="zh-CN" sz="1010" b="0" u="none" strike="noStrike">
                <a:solidFill>
                  <a:srgbClr val="FF6900"/>
                </a:solidFill>
                <a:effectLst/>
                <a:uFillTx/>
                <a:latin typeface="WenQuanYiZenHei"/>
                <a:ea typeface="WenQuanYiZenHei"/>
              </a:rPr>
              <a:t>上下文的动态构建</a:t>
            </a:r>
            <a:r>
              <a:rPr lang="zh-CN" sz="1010" b="0" u="none" strike="noStrike">
                <a:solidFill>
                  <a:srgbClr val="FFFFFF"/>
                </a:solidFill>
                <a:effectLst/>
                <a:uFillTx/>
                <a:latin typeface="WenQuanYiZenHei"/>
                <a:ea typeface="WenQuanYiZenHei"/>
              </a:rPr>
              <a:t>和</a:t>
            </a:r>
            <a:r>
              <a:rPr lang="zh-CN" sz="1010" b="0" u="none" strike="noStrike">
                <a:solidFill>
                  <a:srgbClr val="FF6900"/>
                </a:solidFill>
                <a:effectLst/>
                <a:uFillTx/>
                <a:latin typeface="WenQuanYiZenHei"/>
                <a:ea typeface="WenQuanYiZenHei"/>
              </a:rPr>
              <a:t>内容累积</a:t>
            </a:r>
            <a:r>
              <a:rPr lang="zh-CN" sz="1010" b="0" u="none" strike="noStrike">
                <a:solidFill>
                  <a:srgbClr val="FFFFFF"/>
                </a:solidFill>
                <a:effectLst/>
                <a:uFillTx/>
                <a:latin typeface="WenQuanYiZenHei"/>
                <a:ea typeface="WenQuanYiZenHei"/>
              </a:rPr>
              <a:t>，生成模型可以在多轮对话中保持</a:t>
            </a:r>
            <a:endParaRPr lang="en-US" sz="1010" b="0" u="none" strike="noStrike">
              <a:solidFill>
                <a:srgbClr val="000000"/>
              </a:solidFill>
              <a:effectLst/>
              <a:uFillTx/>
              <a:latin typeface="Times New Roman"/>
            </a:endParaRPr>
          </a:p>
        </p:txBody>
      </p:sp>
      <p:sp>
        <p:nvSpPr>
          <p:cNvPr id="669" name="任意多边形 668"/>
          <p:cNvSpPr/>
          <p:nvPr/>
        </p:nvSpPr>
        <p:spPr>
          <a:xfrm>
            <a:off x="795960" y="1841400"/>
            <a:ext cx="3957480" cy="547560"/>
          </a:xfrm>
          <a:custGeom>
            <a:avLst/>
            <a:gdLst/>
            <a:ahLst/>
            <a:cxnLst/>
            <a:rect l="0" t="0" r="r" b="b"/>
            <a:pathLst>
              <a:path w="10993" h="1521">
                <a:moveTo>
                  <a:pt x="0" y="1297"/>
                </a:moveTo>
                <a:lnTo>
                  <a:pt x="0" y="225"/>
                </a:lnTo>
                <a:cubicBezTo>
                  <a:pt x="0" y="210"/>
                  <a:pt x="1" y="195"/>
                  <a:pt x="4" y="180"/>
                </a:cubicBezTo>
                <a:cubicBezTo>
                  <a:pt x="6" y="166"/>
                  <a:pt x="9" y="152"/>
                  <a:pt x="14" y="138"/>
                </a:cubicBezTo>
                <a:cubicBezTo>
                  <a:pt x="18" y="125"/>
                  <a:pt x="24" y="112"/>
                  <a:pt x="30" y="100"/>
                </a:cubicBezTo>
                <a:cubicBezTo>
                  <a:pt x="37" y="88"/>
                  <a:pt x="44" y="76"/>
                  <a:pt x="53" y="66"/>
                </a:cubicBezTo>
                <a:cubicBezTo>
                  <a:pt x="61" y="56"/>
                  <a:pt x="70" y="46"/>
                  <a:pt x="80" y="38"/>
                </a:cubicBezTo>
                <a:cubicBezTo>
                  <a:pt x="89" y="30"/>
                  <a:pt x="100" y="23"/>
                  <a:pt x="111" y="17"/>
                </a:cubicBezTo>
                <a:cubicBezTo>
                  <a:pt x="121" y="12"/>
                  <a:pt x="133" y="8"/>
                  <a:pt x="144" y="5"/>
                </a:cubicBezTo>
                <a:cubicBezTo>
                  <a:pt x="156" y="2"/>
                  <a:pt x="167" y="0"/>
                  <a:pt x="179" y="0"/>
                </a:cubicBezTo>
                <a:lnTo>
                  <a:pt x="10769" y="0"/>
                </a:lnTo>
                <a:cubicBezTo>
                  <a:pt x="10784" y="0"/>
                  <a:pt x="10798" y="2"/>
                  <a:pt x="10813" y="5"/>
                </a:cubicBezTo>
                <a:cubicBezTo>
                  <a:pt x="10827" y="8"/>
                  <a:pt x="10841" y="12"/>
                  <a:pt x="10855" y="17"/>
                </a:cubicBezTo>
                <a:cubicBezTo>
                  <a:pt x="10868" y="23"/>
                  <a:pt x="10881" y="30"/>
                  <a:pt x="10893" y="38"/>
                </a:cubicBezTo>
                <a:cubicBezTo>
                  <a:pt x="10906" y="46"/>
                  <a:pt x="10917" y="56"/>
                  <a:pt x="10927" y="66"/>
                </a:cubicBezTo>
                <a:cubicBezTo>
                  <a:pt x="10938" y="76"/>
                  <a:pt x="10947" y="88"/>
                  <a:pt x="10955" y="100"/>
                </a:cubicBezTo>
                <a:cubicBezTo>
                  <a:pt x="10963" y="112"/>
                  <a:pt x="10970" y="125"/>
                  <a:pt x="10976" y="138"/>
                </a:cubicBezTo>
                <a:cubicBezTo>
                  <a:pt x="10981" y="152"/>
                  <a:pt x="10986" y="166"/>
                  <a:pt x="10988" y="180"/>
                </a:cubicBezTo>
                <a:cubicBezTo>
                  <a:pt x="10991" y="195"/>
                  <a:pt x="10993" y="210"/>
                  <a:pt x="10993" y="225"/>
                </a:cubicBezTo>
                <a:lnTo>
                  <a:pt x="10993" y="1297"/>
                </a:lnTo>
                <a:cubicBezTo>
                  <a:pt x="10993" y="1312"/>
                  <a:pt x="10991" y="1326"/>
                  <a:pt x="10988" y="1341"/>
                </a:cubicBezTo>
                <a:cubicBezTo>
                  <a:pt x="10986" y="1355"/>
                  <a:pt x="10981" y="1369"/>
                  <a:pt x="10976" y="1383"/>
                </a:cubicBezTo>
                <a:cubicBezTo>
                  <a:pt x="10970" y="1396"/>
                  <a:pt x="10963" y="1409"/>
                  <a:pt x="10955" y="1421"/>
                </a:cubicBezTo>
                <a:cubicBezTo>
                  <a:pt x="10947" y="1434"/>
                  <a:pt x="10938" y="1445"/>
                  <a:pt x="10927" y="1455"/>
                </a:cubicBezTo>
                <a:cubicBezTo>
                  <a:pt x="10917" y="1466"/>
                  <a:pt x="10906" y="1475"/>
                  <a:pt x="10893" y="1483"/>
                </a:cubicBezTo>
                <a:cubicBezTo>
                  <a:pt x="10881" y="1491"/>
                  <a:pt x="10868" y="1498"/>
                  <a:pt x="10855" y="1504"/>
                </a:cubicBezTo>
                <a:cubicBezTo>
                  <a:pt x="10841" y="1509"/>
                  <a:pt x="10827" y="1513"/>
                  <a:pt x="10813" y="1516"/>
                </a:cubicBezTo>
                <a:cubicBezTo>
                  <a:pt x="10798" y="1519"/>
                  <a:pt x="10784" y="1521"/>
                  <a:pt x="10769" y="1521"/>
                </a:cubicBezTo>
                <a:lnTo>
                  <a:pt x="179" y="1521"/>
                </a:lnTo>
                <a:cubicBezTo>
                  <a:pt x="167" y="1521"/>
                  <a:pt x="156" y="1519"/>
                  <a:pt x="144" y="1516"/>
                </a:cubicBezTo>
                <a:cubicBezTo>
                  <a:pt x="133" y="1513"/>
                  <a:pt x="121" y="1509"/>
                  <a:pt x="111" y="1504"/>
                </a:cubicBezTo>
                <a:cubicBezTo>
                  <a:pt x="100" y="1498"/>
                  <a:pt x="89" y="1491"/>
                  <a:pt x="80" y="1483"/>
                </a:cubicBezTo>
                <a:cubicBezTo>
                  <a:pt x="70" y="1475"/>
                  <a:pt x="61" y="1466"/>
                  <a:pt x="53" y="1455"/>
                </a:cubicBezTo>
                <a:cubicBezTo>
                  <a:pt x="44" y="1445"/>
                  <a:pt x="37" y="1434"/>
                  <a:pt x="30" y="1421"/>
                </a:cubicBezTo>
                <a:cubicBezTo>
                  <a:pt x="24" y="1409"/>
                  <a:pt x="18" y="1396"/>
                  <a:pt x="14" y="1383"/>
                </a:cubicBezTo>
                <a:cubicBezTo>
                  <a:pt x="9" y="1369"/>
                  <a:pt x="6" y="1355"/>
                  <a:pt x="4" y="1341"/>
                </a:cubicBezTo>
                <a:cubicBezTo>
                  <a:pt x="1" y="1326"/>
                  <a:pt x="0" y="1312"/>
                  <a:pt x="0" y="129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70" name="任意多边形 669"/>
          <p:cNvSpPr/>
          <p:nvPr/>
        </p:nvSpPr>
        <p:spPr>
          <a:xfrm>
            <a:off x="780120" y="1841400"/>
            <a:ext cx="80640" cy="547560"/>
          </a:xfrm>
          <a:custGeom>
            <a:avLst/>
            <a:gdLst/>
            <a:ahLst/>
            <a:cxnLst/>
            <a:rect l="0" t="0" r="r" b="b"/>
            <a:pathLst>
              <a:path w="224" h="1521">
                <a:moveTo>
                  <a:pt x="0" y="0"/>
                </a:moveTo>
                <a:lnTo>
                  <a:pt x="224" y="0"/>
                </a:lnTo>
                <a:lnTo>
                  <a:pt x="224" y="1521"/>
                </a:lnTo>
                <a:lnTo>
                  <a:pt x="0" y="1521"/>
                </a:lnTo>
                <a:lnTo>
                  <a:pt x="0" y="0"/>
                </a:lnTo>
                <a:close/>
              </a:path>
            </a:pathLst>
          </a:custGeom>
          <a:solidFill>
            <a:srgbClr val="4DA6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71" name="图片 670"/>
          <p:cNvPicPr/>
          <p:nvPr/>
        </p:nvPicPr>
        <p:blipFill>
          <a:blip r:embed="rId10"/>
          <a:stretch/>
        </p:blipFill>
        <p:spPr>
          <a:xfrm>
            <a:off x="908640" y="1970280"/>
            <a:ext cx="112320" cy="128160"/>
          </a:xfrm>
          <a:prstGeom prst="rect">
            <a:avLst/>
          </a:prstGeom>
          <a:noFill/>
          <a:ln w="0">
            <a:noFill/>
          </a:ln>
        </p:spPr>
      </p:pic>
      <p:sp>
        <p:nvSpPr>
          <p:cNvPr id="672" name="文本框 671"/>
          <p:cNvSpPr txBox="1"/>
          <p:nvPr/>
        </p:nvSpPr>
        <p:spPr>
          <a:xfrm>
            <a:off x="5750280" y="4452120"/>
            <a:ext cx="155520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连贯性，模拟真实人类对话</a:t>
            </a:r>
            <a:endParaRPr lang="en-US" sz="1010" b="0" u="none" strike="noStrike">
              <a:solidFill>
                <a:srgbClr val="000000"/>
              </a:solidFill>
              <a:effectLst/>
              <a:uFillTx/>
              <a:latin typeface="Times New Roman"/>
            </a:endParaRPr>
          </a:p>
        </p:txBody>
      </p:sp>
      <p:sp>
        <p:nvSpPr>
          <p:cNvPr id="673" name="文本框 672"/>
          <p:cNvSpPr txBox="1"/>
          <p:nvPr/>
        </p:nvSpPr>
        <p:spPr>
          <a:xfrm>
            <a:off x="1085760" y="1966680"/>
            <a:ext cx="339120" cy="142200"/>
          </a:xfrm>
          <a:prstGeom prst="rect">
            <a:avLst/>
          </a:prstGeom>
          <a:noFill/>
          <a:ln w="0">
            <a:noFill/>
          </a:ln>
        </p:spPr>
        <p:txBody>
          <a:bodyPr wrap="none" lIns="0" tIns="0" rIns="0" bIns="0" anchor="t">
            <a:spAutoFit/>
          </a:bodyPr>
          <a:lstStyle/>
          <a:p>
            <a:r>
              <a:rPr lang="zh-CN" sz="880" b="0" u="none" strike="noStrike">
                <a:solidFill>
                  <a:srgbClr val="60A5FA"/>
                </a:solidFill>
                <a:effectLst/>
                <a:uFillTx/>
                <a:latin typeface="WenQuanYiZenHei"/>
                <a:ea typeface="WenQuanYiZenHei"/>
              </a:rPr>
              <a:t>用户：</a:t>
            </a:r>
            <a:endParaRPr lang="en-US" sz="880" b="0" u="none" strike="noStrike">
              <a:solidFill>
                <a:srgbClr val="000000"/>
              </a:solidFill>
              <a:effectLst/>
              <a:uFillTx/>
              <a:latin typeface="Times New Roman"/>
            </a:endParaRPr>
          </a:p>
        </p:txBody>
      </p:sp>
      <p:sp>
        <p:nvSpPr>
          <p:cNvPr id="674" name="任意多边形 673"/>
          <p:cNvSpPr/>
          <p:nvPr/>
        </p:nvSpPr>
        <p:spPr>
          <a:xfrm>
            <a:off x="973080" y="2485080"/>
            <a:ext cx="3764160" cy="547200"/>
          </a:xfrm>
          <a:custGeom>
            <a:avLst/>
            <a:gdLst/>
            <a:ahLst/>
            <a:cxnLst/>
            <a:rect l="0" t="0" r="r" b="b"/>
            <a:pathLst>
              <a:path w="10456" h="1520">
                <a:moveTo>
                  <a:pt x="0" y="1295"/>
                </a:moveTo>
                <a:lnTo>
                  <a:pt x="0" y="223"/>
                </a:lnTo>
                <a:cubicBezTo>
                  <a:pt x="0" y="208"/>
                  <a:pt x="1" y="194"/>
                  <a:pt x="4" y="179"/>
                </a:cubicBezTo>
                <a:cubicBezTo>
                  <a:pt x="7" y="165"/>
                  <a:pt x="11" y="151"/>
                  <a:pt x="17" y="138"/>
                </a:cubicBezTo>
                <a:cubicBezTo>
                  <a:pt x="22" y="124"/>
                  <a:pt x="29" y="111"/>
                  <a:pt x="37" y="99"/>
                </a:cubicBezTo>
                <a:cubicBezTo>
                  <a:pt x="45" y="87"/>
                  <a:pt x="55" y="75"/>
                  <a:pt x="65" y="65"/>
                </a:cubicBezTo>
                <a:cubicBezTo>
                  <a:pt x="75" y="55"/>
                  <a:pt x="87" y="45"/>
                  <a:pt x="99" y="37"/>
                </a:cubicBezTo>
                <a:cubicBezTo>
                  <a:pt x="111" y="29"/>
                  <a:pt x="124" y="22"/>
                  <a:pt x="138" y="17"/>
                </a:cubicBezTo>
                <a:cubicBezTo>
                  <a:pt x="151" y="11"/>
                  <a:pt x="165" y="7"/>
                  <a:pt x="180" y="4"/>
                </a:cubicBezTo>
                <a:cubicBezTo>
                  <a:pt x="194" y="1"/>
                  <a:pt x="208" y="0"/>
                  <a:pt x="223" y="0"/>
                </a:cubicBezTo>
                <a:lnTo>
                  <a:pt x="10277" y="0"/>
                </a:lnTo>
                <a:cubicBezTo>
                  <a:pt x="10289" y="0"/>
                  <a:pt x="10301" y="1"/>
                  <a:pt x="10312" y="4"/>
                </a:cubicBezTo>
                <a:cubicBezTo>
                  <a:pt x="10324" y="7"/>
                  <a:pt x="10335" y="11"/>
                  <a:pt x="10346" y="17"/>
                </a:cubicBezTo>
                <a:cubicBezTo>
                  <a:pt x="10356" y="22"/>
                  <a:pt x="10367" y="29"/>
                  <a:pt x="10377" y="37"/>
                </a:cubicBezTo>
                <a:cubicBezTo>
                  <a:pt x="10386" y="45"/>
                  <a:pt x="10395" y="55"/>
                  <a:pt x="10404" y="65"/>
                </a:cubicBezTo>
                <a:cubicBezTo>
                  <a:pt x="10412" y="75"/>
                  <a:pt x="10419" y="87"/>
                  <a:pt x="10426" y="99"/>
                </a:cubicBezTo>
                <a:cubicBezTo>
                  <a:pt x="10432" y="111"/>
                  <a:pt x="10438" y="124"/>
                  <a:pt x="10442" y="138"/>
                </a:cubicBezTo>
                <a:cubicBezTo>
                  <a:pt x="10447" y="151"/>
                  <a:pt x="10450" y="165"/>
                  <a:pt x="10453" y="179"/>
                </a:cubicBezTo>
                <a:cubicBezTo>
                  <a:pt x="10455" y="194"/>
                  <a:pt x="10456" y="208"/>
                  <a:pt x="10456" y="223"/>
                </a:cubicBezTo>
                <a:lnTo>
                  <a:pt x="10456" y="1295"/>
                </a:lnTo>
                <a:cubicBezTo>
                  <a:pt x="10456" y="1310"/>
                  <a:pt x="10455" y="1325"/>
                  <a:pt x="10453" y="1339"/>
                </a:cubicBezTo>
                <a:cubicBezTo>
                  <a:pt x="10450" y="1353"/>
                  <a:pt x="10447" y="1367"/>
                  <a:pt x="10442" y="1381"/>
                </a:cubicBezTo>
                <a:cubicBezTo>
                  <a:pt x="10438" y="1394"/>
                  <a:pt x="10432" y="1407"/>
                  <a:pt x="10426" y="1420"/>
                </a:cubicBezTo>
                <a:cubicBezTo>
                  <a:pt x="10419" y="1432"/>
                  <a:pt x="10412" y="1443"/>
                  <a:pt x="10404" y="1454"/>
                </a:cubicBezTo>
                <a:cubicBezTo>
                  <a:pt x="10395" y="1465"/>
                  <a:pt x="10386" y="1474"/>
                  <a:pt x="10377" y="1482"/>
                </a:cubicBezTo>
                <a:cubicBezTo>
                  <a:pt x="10367" y="1490"/>
                  <a:pt x="10356" y="1497"/>
                  <a:pt x="10346" y="1503"/>
                </a:cubicBezTo>
                <a:cubicBezTo>
                  <a:pt x="10335" y="1508"/>
                  <a:pt x="10324" y="1513"/>
                  <a:pt x="10312" y="1516"/>
                </a:cubicBezTo>
                <a:cubicBezTo>
                  <a:pt x="10301" y="1518"/>
                  <a:pt x="10289" y="1520"/>
                  <a:pt x="10277" y="1520"/>
                </a:cubicBezTo>
                <a:lnTo>
                  <a:pt x="223" y="1520"/>
                </a:lnTo>
                <a:cubicBezTo>
                  <a:pt x="208" y="1520"/>
                  <a:pt x="194" y="1518"/>
                  <a:pt x="180" y="1516"/>
                </a:cubicBezTo>
                <a:cubicBezTo>
                  <a:pt x="165" y="1513"/>
                  <a:pt x="151" y="1508"/>
                  <a:pt x="138" y="1503"/>
                </a:cubicBezTo>
                <a:cubicBezTo>
                  <a:pt x="124" y="1497"/>
                  <a:pt x="111" y="1490"/>
                  <a:pt x="99" y="1482"/>
                </a:cubicBezTo>
                <a:cubicBezTo>
                  <a:pt x="87" y="1474"/>
                  <a:pt x="75" y="1465"/>
                  <a:pt x="65" y="1454"/>
                </a:cubicBezTo>
                <a:cubicBezTo>
                  <a:pt x="55" y="1443"/>
                  <a:pt x="45" y="1432"/>
                  <a:pt x="37" y="1420"/>
                </a:cubicBezTo>
                <a:cubicBezTo>
                  <a:pt x="29" y="1407"/>
                  <a:pt x="22" y="1394"/>
                  <a:pt x="17" y="1381"/>
                </a:cubicBezTo>
                <a:cubicBezTo>
                  <a:pt x="11" y="1367"/>
                  <a:pt x="7" y="1353"/>
                  <a:pt x="4" y="1339"/>
                </a:cubicBezTo>
                <a:cubicBezTo>
                  <a:pt x="1" y="1325"/>
                  <a:pt x="0" y="1310"/>
                  <a:pt x="0" y="129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75" name="任意多边形 674"/>
          <p:cNvSpPr/>
          <p:nvPr/>
        </p:nvSpPr>
        <p:spPr>
          <a:xfrm>
            <a:off x="4672440" y="2485080"/>
            <a:ext cx="81000" cy="547200"/>
          </a:xfrm>
          <a:custGeom>
            <a:avLst/>
            <a:gdLst/>
            <a:ahLst/>
            <a:cxnLst/>
            <a:rect l="0" t="0" r="r" b="b"/>
            <a:pathLst>
              <a:path w="225" h="1520">
                <a:moveTo>
                  <a:pt x="0" y="0"/>
                </a:moveTo>
                <a:cubicBezTo>
                  <a:pt x="30" y="0"/>
                  <a:pt x="58" y="5"/>
                  <a:pt x="87" y="17"/>
                </a:cubicBezTo>
                <a:cubicBezTo>
                  <a:pt x="114" y="28"/>
                  <a:pt x="138" y="44"/>
                  <a:pt x="159" y="65"/>
                </a:cubicBezTo>
                <a:cubicBezTo>
                  <a:pt x="180" y="86"/>
                  <a:pt x="196" y="110"/>
                  <a:pt x="208" y="138"/>
                </a:cubicBezTo>
                <a:cubicBezTo>
                  <a:pt x="219" y="165"/>
                  <a:pt x="225" y="193"/>
                  <a:pt x="225" y="223"/>
                </a:cubicBezTo>
                <a:lnTo>
                  <a:pt x="225" y="1295"/>
                </a:lnTo>
                <a:cubicBezTo>
                  <a:pt x="225" y="1325"/>
                  <a:pt x="219" y="1354"/>
                  <a:pt x="208" y="1381"/>
                </a:cubicBezTo>
                <a:cubicBezTo>
                  <a:pt x="196" y="1408"/>
                  <a:pt x="180" y="1432"/>
                  <a:pt x="159" y="1454"/>
                </a:cubicBezTo>
                <a:cubicBezTo>
                  <a:pt x="138" y="1475"/>
                  <a:pt x="114" y="1491"/>
                  <a:pt x="87" y="1503"/>
                </a:cubicBezTo>
                <a:cubicBezTo>
                  <a:pt x="58" y="1514"/>
                  <a:pt x="30" y="1520"/>
                  <a:pt x="0" y="1520"/>
                </a:cubicBezTo>
                <a:cubicBezTo>
                  <a:pt x="18" y="1520"/>
                  <a:pt x="35" y="1514"/>
                  <a:pt x="52" y="1503"/>
                </a:cubicBezTo>
                <a:cubicBezTo>
                  <a:pt x="69" y="1491"/>
                  <a:pt x="83" y="1475"/>
                  <a:pt x="96" y="1454"/>
                </a:cubicBezTo>
                <a:cubicBezTo>
                  <a:pt x="109" y="1432"/>
                  <a:pt x="118" y="1408"/>
                  <a:pt x="125" y="1381"/>
                </a:cubicBezTo>
                <a:cubicBezTo>
                  <a:pt x="132" y="1354"/>
                  <a:pt x="135" y="1325"/>
                  <a:pt x="135" y="1295"/>
                </a:cubicBezTo>
                <a:lnTo>
                  <a:pt x="135" y="223"/>
                </a:lnTo>
                <a:cubicBezTo>
                  <a:pt x="135" y="193"/>
                  <a:pt x="132" y="165"/>
                  <a:pt x="125" y="138"/>
                </a:cubicBezTo>
                <a:cubicBezTo>
                  <a:pt x="118" y="110"/>
                  <a:pt x="109" y="86"/>
                  <a:pt x="96" y="65"/>
                </a:cubicBezTo>
                <a:cubicBezTo>
                  <a:pt x="83" y="44"/>
                  <a:pt x="69" y="28"/>
                  <a:pt x="52" y="17"/>
                </a:cubicBezTo>
                <a:cubicBezTo>
                  <a:pt x="35" y="5"/>
                  <a:pt x="18" y="0"/>
                  <a:pt x="0" y="0"/>
                </a:cubicBez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76" name="图片 675"/>
          <p:cNvPicPr/>
          <p:nvPr/>
        </p:nvPicPr>
        <p:blipFill>
          <a:blip r:embed="rId11"/>
          <a:stretch/>
        </p:blipFill>
        <p:spPr>
          <a:xfrm>
            <a:off x="1069560" y="2613960"/>
            <a:ext cx="160560" cy="128160"/>
          </a:xfrm>
          <a:prstGeom prst="rect">
            <a:avLst/>
          </a:prstGeom>
          <a:noFill/>
          <a:ln w="0">
            <a:noFill/>
          </a:ln>
        </p:spPr>
      </p:pic>
      <p:sp>
        <p:nvSpPr>
          <p:cNvPr id="677" name="文本框 676"/>
          <p:cNvSpPr txBox="1"/>
          <p:nvPr/>
        </p:nvSpPr>
        <p:spPr>
          <a:xfrm>
            <a:off x="1085760" y="2143440"/>
            <a:ext cx="1579680" cy="142200"/>
          </a:xfrm>
          <a:prstGeom prst="rect">
            <a:avLst/>
          </a:prstGeom>
          <a:noFill/>
          <a:ln w="0">
            <a:noFill/>
          </a:ln>
        </p:spPr>
        <p:txBody>
          <a:bodyPr wrap="none" lIns="0" tIns="0" rIns="0" bIns="0" anchor="t">
            <a:spAutoFit/>
          </a:bodyPr>
          <a:lstStyle/>
          <a:p>
            <a:r>
              <a:rPr lang="zh-CN" sz="880" b="0" u="none" strike="noStrike">
                <a:solidFill>
                  <a:srgbClr val="FFFFFF"/>
                </a:solidFill>
                <a:effectLst/>
                <a:uFillTx/>
                <a:latin typeface="WenQuanYiZenHei"/>
                <a:ea typeface="WenQuanYiZenHei"/>
              </a:rPr>
              <a:t>你好，生成模型是如何工作的？</a:t>
            </a:r>
            <a:endParaRPr lang="en-US" sz="880" b="0" u="none" strike="noStrike">
              <a:solidFill>
                <a:srgbClr val="000000"/>
              </a:solidFill>
              <a:effectLst/>
              <a:uFillTx/>
              <a:latin typeface="Times New Roman"/>
            </a:endParaRPr>
          </a:p>
        </p:txBody>
      </p:sp>
      <p:sp>
        <p:nvSpPr>
          <p:cNvPr id="678" name="文本框 677"/>
          <p:cNvSpPr txBox="1"/>
          <p:nvPr/>
        </p:nvSpPr>
        <p:spPr>
          <a:xfrm>
            <a:off x="1294920" y="2610000"/>
            <a:ext cx="339120" cy="142200"/>
          </a:xfrm>
          <a:prstGeom prst="rect">
            <a:avLst/>
          </a:prstGeom>
          <a:noFill/>
          <a:ln w="0">
            <a:noFill/>
          </a:ln>
        </p:spPr>
        <p:txBody>
          <a:bodyPr wrap="none" lIns="0" tIns="0" rIns="0" bIns="0" anchor="t">
            <a:spAutoFit/>
          </a:bodyPr>
          <a:lstStyle/>
          <a:p>
            <a:r>
              <a:rPr lang="zh-CN" sz="880" b="0" u="none" strike="noStrike">
                <a:solidFill>
                  <a:srgbClr val="FF6900"/>
                </a:solidFill>
                <a:effectLst/>
                <a:uFillTx/>
                <a:latin typeface="WenQuanYiZenHei"/>
                <a:ea typeface="WenQuanYiZenHei"/>
              </a:rPr>
              <a:t>模型：</a:t>
            </a:r>
            <a:endParaRPr lang="en-US" sz="880" b="0" u="none" strike="noStrike">
              <a:solidFill>
                <a:srgbClr val="000000"/>
              </a:solidFill>
              <a:effectLst/>
              <a:uFillTx/>
              <a:latin typeface="Times New Roman"/>
            </a:endParaRPr>
          </a:p>
        </p:txBody>
      </p:sp>
      <p:sp>
        <p:nvSpPr>
          <p:cNvPr id="679" name="任意多边形 678"/>
          <p:cNvSpPr/>
          <p:nvPr/>
        </p:nvSpPr>
        <p:spPr>
          <a:xfrm>
            <a:off x="795960" y="3128400"/>
            <a:ext cx="3957480" cy="547200"/>
          </a:xfrm>
          <a:custGeom>
            <a:avLst/>
            <a:gdLst/>
            <a:ahLst/>
            <a:cxnLst/>
            <a:rect l="0" t="0" r="r" b="b"/>
            <a:pathLst>
              <a:path w="10993" h="1520">
                <a:moveTo>
                  <a:pt x="0" y="1297"/>
                </a:moveTo>
                <a:lnTo>
                  <a:pt x="0" y="223"/>
                </a:lnTo>
                <a:cubicBezTo>
                  <a:pt x="0" y="209"/>
                  <a:pt x="1" y="194"/>
                  <a:pt x="4" y="180"/>
                </a:cubicBezTo>
                <a:cubicBezTo>
                  <a:pt x="6" y="165"/>
                  <a:pt x="9" y="151"/>
                  <a:pt x="14" y="138"/>
                </a:cubicBezTo>
                <a:cubicBezTo>
                  <a:pt x="18" y="124"/>
                  <a:pt x="24" y="111"/>
                  <a:pt x="30" y="99"/>
                </a:cubicBezTo>
                <a:cubicBezTo>
                  <a:pt x="37" y="87"/>
                  <a:pt x="44" y="76"/>
                  <a:pt x="53" y="65"/>
                </a:cubicBezTo>
                <a:cubicBezTo>
                  <a:pt x="61" y="55"/>
                  <a:pt x="70" y="46"/>
                  <a:pt x="80" y="38"/>
                </a:cubicBezTo>
                <a:cubicBezTo>
                  <a:pt x="89" y="29"/>
                  <a:pt x="100" y="23"/>
                  <a:pt x="111" y="17"/>
                </a:cubicBezTo>
                <a:cubicBezTo>
                  <a:pt x="121" y="11"/>
                  <a:pt x="133" y="7"/>
                  <a:pt x="144" y="4"/>
                </a:cubicBezTo>
                <a:cubicBezTo>
                  <a:pt x="156" y="1"/>
                  <a:pt x="167" y="0"/>
                  <a:pt x="179" y="0"/>
                </a:cubicBezTo>
                <a:lnTo>
                  <a:pt x="10769" y="0"/>
                </a:lnTo>
                <a:cubicBezTo>
                  <a:pt x="10784" y="0"/>
                  <a:pt x="10798" y="1"/>
                  <a:pt x="10813" y="4"/>
                </a:cubicBezTo>
                <a:cubicBezTo>
                  <a:pt x="10827" y="7"/>
                  <a:pt x="10841" y="11"/>
                  <a:pt x="10855" y="17"/>
                </a:cubicBezTo>
                <a:cubicBezTo>
                  <a:pt x="10868" y="23"/>
                  <a:pt x="10881" y="29"/>
                  <a:pt x="10893" y="38"/>
                </a:cubicBezTo>
                <a:cubicBezTo>
                  <a:pt x="10906" y="46"/>
                  <a:pt x="10917" y="55"/>
                  <a:pt x="10927" y="65"/>
                </a:cubicBezTo>
                <a:cubicBezTo>
                  <a:pt x="10938" y="76"/>
                  <a:pt x="10947" y="87"/>
                  <a:pt x="10955" y="99"/>
                </a:cubicBezTo>
                <a:cubicBezTo>
                  <a:pt x="10963" y="111"/>
                  <a:pt x="10970" y="124"/>
                  <a:pt x="10976" y="138"/>
                </a:cubicBezTo>
                <a:cubicBezTo>
                  <a:pt x="10981" y="151"/>
                  <a:pt x="10986" y="165"/>
                  <a:pt x="10988" y="180"/>
                </a:cubicBezTo>
                <a:cubicBezTo>
                  <a:pt x="10991" y="194"/>
                  <a:pt x="10993" y="209"/>
                  <a:pt x="10993" y="223"/>
                </a:cubicBezTo>
                <a:lnTo>
                  <a:pt x="10993" y="1297"/>
                </a:lnTo>
                <a:cubicBezTo>
                  <a:pt x="10993" y="1311"/>
                  <a:pt x="10991" y="1326"/>
                  <a:pt x="10988" y="1340"/>
                </a:cubicBezTo>
                <a:cubicBezTo>
                  <a:pt x="10986" y="1355"/>
                  <a:pt x="10981" y="1369"/>
                  <a:pt x="10976" y="1382"/>
                </a:cubicBezTo>
                <a:cubicBezTo>
                  <a:pt x="10970" y="1396"/>
                  <a:pt x="10963" y="1409"/>
                  <a:pt x="10955" y="1421"/>
                </a:cubicBezTo>
                <a:cubicBezTo>
                  <a:pt x="10947" y="1433"/>
                  <a:pt x="10938" y="1444"/>
                  <a:pt x="10927" y="1455"/>
                </a:cubicBezTo>
                <a:cubicBezTo>
                  <a:pt x="10917" y="1465"/>
                  <a:pt x="10906" y="1474"/>
                  <a:pt x="10893" y="1482"/>
                </a:cubicBezTo>
                <a:cubicBezTo>
                  <a:pt x="10881" y="1491"/>
                  <a:pt x="10868" y="1497"/>
                  <a:pt x="10855" y="1503"/>
                </a:cubicBezTo>
                <a:cubicBezTo>
                  <a:pt x="10841" y="1509"/>
                  <a:pt x="10827" y="1513"/>
                  <a:pt x="10813" y="1516"/>
                </a:cubicBezTo>
                <a:cubicBezTo>
                  <a:pt x="10798" y="1519"/>
                  <a:pt x="10784" y="1520"/>
                  <a:pt x="10769" y="1520"/>
                </a:cubicBezTo>
                <a:lnTo>
                  <a:pt x="179" y="1520"/>
                </a:lnTo>
                <a:cubicBezTo>
                  <a:pt x="167" y="1520"/>
                  <a:pt x="156" y="1519"/>
                  <a:pt x="144" y="1516"/>
                </a:cubicBezTo>
                <a:cubicBezTo>
                  <a:pt x="133" y="1513"/>
                  <a:pt x="121" y="1509"/>
                  <a:pt x="111" y="1503"/>
                </a:cubicBezTo>
                <a:cubicBezTo>
                  <a:pt x="100" y="1497"/>
                  <a:pt x="89" y="1491"/>
                  <a:pt x="80" y="1482"/>
                </a:cubicBezTo>
                <a:cubicBezTo>
                  <a:pt x="70" y="1474"/>
                  <a:pt x="61" y="1465"/>
                  <a:pt x="53" y="1455"/>
                </a:cubicBezTo>
                <a:cubicBezTo>
                  <a:pt x="44" y="1444"/>
                  <a:pt x="37" y="1433"/>
                  <a:pt x="30" y="1421"/>
                </a:cubicBezTo>
                <a:cubicBezTo>
                  <a:pt x="24" y="1409"/>
                  <a:pt x="18" y="1396"/>
                  <a:pt x="14" y="1382"/>
                </a:cubicBezTo>
                <a:cubicBezTo>
                  <a:pt x="9" y="1369"/>
                  <a:pt x="6" y="1355"/>
                  <a:pt x="4" y="1340"/>
                </a:cubicBezTo>
                <a:cubicBezTo>
                  <a:pt x="1" y="1326"/>
                  <a:pt x="0" y="1311"/>
                  <a:pt x="0" y="1297"/>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80" name="任意多边形 679"/>
          <p:cNvSpPr/>
          <p:nvPr/>
        </p:nvSpPr>
        <p:spPr>
          <a:xfrm>
            <a:off x="780120" y="3128400"/>
            <a:ext cx="80640" cy="547200"/>
          </a:xfrm>
          <a:custGeom>
            <a:avLst/>
            <a:gdLst/>
            <a:ahLst/>
            <a:cxnLst/>
            <a:rect l="0" t="0" r="r" b="b"/>
            <a:pathLst>
              <a:path w="224" h="1520">
                <a:moveTo>
                  <a:pt x="0" y="0"/>
                </a:moveTo>
                <a:lnTo>
                  <a:pt x="224" y="0"/>
                </a:lnTo>
                <a:lnTo>
                  <a:pt x="224" y="1520"/>
                </a:lnTo>
                <a:lnTo>
                  <a:pt x="0" y="1520"/>
                </a:lnTo>
                <a:lnTo>
                  <a:pt x="0" y="0"/>
                </a:lnTo>
                <a:close/>
              </a:path>
            </a:pathLst>
          </a:custGeom>
          <a:solidFill>
            <a:srgbClr val="4DA6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81" name="图片 680"/>
          <p:cNvPicPr/>
          <p:nvPr/>
        </p:nvPicPr>
        <p:blipFill>
          <a:blip r:embed="rId10"/>
          <a:stretch/>
        </p:blipFill>
        <p:spPr>
          <a:xfrm>
            <a:off x="908640" y="3257280"/>
            <a:ext cx="112320" cy="128160"/>
          </a:xfrm>
          <a:prstGeom prst="rect">
            <a:avLst/>
          </a:prstGeom>
          <a:noFill/>
          <a:ln w="0">
            <a:noFill/>
          </a:ln>
        </p:spPr>
      </p:pic>
      <p:sp>
        <p:nvSpPr>
          <p:cNvPr id="682" name="文本框 681"/>
          <p:cNvSpPr txBox="1"/>
          <p:nvPr/>
        </p:nvSpPr>
        <p:spPr>
          <a:xfrm>
            <a:off x="1294920" y="2786760"/>
            <a:ext cx="2594520" cy="142200"/>
          </a:xfrm>
          <a:prstGeom prst="rect">
            <a:avLst/>
          </a:prstGeom>
          <a:noFill/>
          <a:ln w="0">
            <a:noFill/>
          </a:ln>
        </p:spPr>
        <p:txBody>
          <a:bodyPr wrap="none" lIns="0" tIns="0" rIns="0" bIns="0" anchor="t">
            <a:spAutoFit/>
          </a:bodyPr>
          <a:lstStyle/>
          <a:p>
            <a:r>
              <a:rPr lang="zh-CN" sz="880" b="0" u="none" strike="noStrike">
                <a:solidFill>
                  <a:srgbClr val="FFFFFF"/>
                </a:solidFill>
                <a:effectLst/>
                <a:uFillTx/>
                <a:latin typeface="WenQuanYiZenHei"/>
                <a:ea typeface="WenQuanYiZenHei"/>
              </a:rPr>
              <a:t>生成模型通过训练大量数据来理解和生成自然语言。</a:t>
            </a:r>
            <a:endParaRPr lang="en-US" sz="880" b="0" u="none" strike="noStrike">
              <a:solidFill>
                <a:srgbClr val="000000"/>
              </a:solidFill>
              <a:effectLst/>
              <a:uFillTx/>
              <a:latin typeface="Times New Roman"/>
            </a:endParaRPr>
          </a:p>
        </p:txBody>
      </p:sp>
      <p:sp>
        <p:nvSpPr>
          <p:cNvPr id="683" name="文本框 682"/>
          <p:cNvSpPr txBox="1"/>
          <p:nvPr/>
        </p:nvSpPr>
        <p:spPr>
          <a:xfrm>
            <a:off x="1085760" y="3253320"/>
            <a:ext cx="339120" cy="142200"/>
          </a:xfrm>
          <a:prstGeom prst="rect">
            <a:avLst/>
          </a:prstGeom>
          <a:noFill/>
          <a:ln w="0">
            <a:noFill/>
          </a:ln>
        </p:spPr>
        <p:txBody>
          <a:bodyPr wrap="none" lIns="0" tIns="0" rIns="0" bIns="0" anchor="t">
            <a:spAutoFit/>
          </a:bodyPr>
          <a:lstStyle/>
          <a:p>
            <a:r>
              <a:rPr lang="zh-CN" sz="880" b="0" u="none" strike="noStrike">
                <a:solidFill>
                  <a:srgbClr val="60A5FA"/>
                </a:solidFill>
                <a:effectLst/>
                <a:uFillTx/>
                <a:latin typeface="WenQuanYiZenHei"/>
                <a:ea typeface="WenQuanYiZenHei"/>
              </a:rPr>
              <a:t>用户：</a:t>
            </a:r>
            <a:endParaRPr lang="en-US" sz="880" b="0" u="none" strike="noStrike">
              <a:solidFill>
                <a:srgbClr val="000000"/>
              </a:solidFill>
              <a:effectLst/>
              <a:uFillTx/>
              <a:latin typeface="Times New Roman"/>
            </a:endParaRPr>
          </a:p>
        </p:txBody>
      </p:sp>
      <p:sp>
        <p:nvSpPr>
          <p:cNvPr id="684" name="任意多边形 683"/>
          <p:cNvSpPr/>
          <p:nvPr/>
        </p:nvSpPr>
        <p:spPr>
          <a:xfrm>
            <a:off x="973080" y="3771720"/>
            <a:ext cx="3764160" cy="708120"/>
          </a:xfrm>
          <a:custGeom>
            <a:avLst/>
            <a:gdLst/>
            <a:ahLst/>
            <a:cxnLst/>
            <a:rect l="0" t="0" r="r" b="b"/>
            <a:pathLst>
              <a:path w="10456" h="1967">
                <a:moveTo>
                  <a:pt x="0" y="1744"/>
                </a:moveTo>
                <a:lnTo>
                  <a:pt x="0" y="224"/>
                </a:lnTo>
                <a:cubicBezTo>
                  <a:pt x="0" y="209"/>
                  <a:pt x="1" y="194"/>
                  <a:pt x="4" y="180"/>
                </a:cubicBezTo>
                <a:cubicBezTo>
                  <a:pt x="7" y="166"/>
                  <a:pt x="11" y="152"/>
                  <a:pt x="17" y="138"/>
                </a:cubicBezTo>
                <a:cubicBezTo>
                  <a:pt x="22" y="124"/>
                  <a:pt x="29" y="112"/>
                  <a:pt x="37" y="99"/>
                </a:cubicBezTo>
                <a:cubicBezTo>
                  <a:pt x="45" y="87"/>
                  <a:pt x="55" y="76"/>
                  <a:pt x="65" y="66"/>
                </a:cubicBezTo>
                <a:cubicBezTo>
                  <a:pt x="75" y="55"/>
                  <a:pt x="87" y="46"/>
                  <a:pt x="99" y="38"/>
                </a:cubicBezTo>
                <a:cubicBezTo>
                  <a:pt x="111" y="30"/>
                  <a:pt x="124" y="23"/>
                  <a:pt x="138" y="17"/>
                </a:cubicBezTo>
                <a:cubicBezTo>
                  <a:pt x="151" y="12"/>
                  <a:pt x="165" y="7"/>
                  <a:pt x="180" y="4"/>
                </a:cubicBezTo>
                <a:cubicBezTo>
                  <a:pt x="194" y="2"/>
                  <a:pt x="208" y="0"/>
                  <a:pt x="223" y="0"/>
                </a:cubicBezTo>
                <a:lnTo>
                  <a:pt x="10277" y="0"/>
                </a:lnTo>
                <a:cubicBezTo>
                  <a:pt x="10289" y="0"/>
                  <a:pt x="10301" y="2"/>
                  <a:pt x="10312" y="4"/>
                </a:cubicBezTo>
                <a:cubicBezTo>
                  <a:pt x="10324" y="7"/>
                  <a:pt x="10335" y="12"/>
                  <a:pt x="10346" y="17"/>
                </a:cubicBezTo>
                <a:cubicBezTo>
                  <a:pt x="10356" y="23"/>
                  <a:pt x="10367" y="30"/>
                  <a:pt x="10377" y="38"/>
                </a:cubicBezTo>
                <a:cubicBezTo>
                  <a:pt x="10386" y="46"/>
                  <a:pt x="10395" y="55"/>
                  <a:pt x="10404" y="66"/>
                </a:cubicBezTo>
                <a:cubicBezTo>
                  <a:pt x="10412" y="76"/>
                  <a:pt x="10419" y="87"/>
                  <a:pt x="10426" y="99"/>
                </a:cubicBezTo>
                <a:cubicBezTo>
                  <a:pt x="10432" y="112"/>
                  <a:pt x="10438" y="124"/>
                  <a:pt x="10442" y="138"/>
                </a:cubicBezTo>
                <a:cubicBezTo>
                  <a:pt x="10447" y="152"/>
                  <a:pt x="10450" y="166"/>
                  <a:pt x="10453" y="180"/>
                </a:cubicBezTo>
                <a:cubicBezTo>
                  <a:pt x="10455" y="194"/>
                  <a:pt x="10456" y="209"/>
                  <a:pt x="10456" y="224"/>
                </a:cubicBezTo>
                <a:lnTo>
                  <a:pt x="10456" y="1744"/>
                </a:lnTo>
                <a:cubicBezTo>
                  <a:pt x="10456" y="1758"/>
                  <a:pt x="10455" y="1773"/>
                  <a:pt x="10453" y="1787"/>
                </a:cubicBezTo>
                <a:cubicBezTo>
                  <a:pt x="10450" y="1802"/>
                  <a:pt x="10447" y="1816"/>
                  <a:pt x="10442" y="1829"/>
                </a:cubicBezTo>
                <a:cubicBezTo>
                  <a:pt x="10438" y="1843"/>
                  <a:pt x="10432" y="1856"/>
                  <a:pt x="10426" y="1868"/>
                </a:cubicBezTo>
                <a:cubicBezTo>
                  <a:pt x="10419" y="1880"/>
                  <a:pt x="10412" y="1891"/>
                  <a:pt x="10404" y="1902"/>
                </a:cubicBezTo>
                <a:cubicBezTo>
                  <a:pt x="10395" y="1912"/>
                  <a:pt x="10386" y="1921"/>
                  <a:pt x="10377" y="1929"/>
                </a:cubicBezTo>
                <a:cubicBezTo>
                  <a:pt x="10367" y="1938"/>
                  <a:pt x="10356" y="1944"/>
                  <a:pt x="10346" y="1950"/>
                </a:cubicBezTo>
                <a:cubicBezTo>
                  <a:pt x="10335" y="1956"/>
                  <a:pt x="10324" y="1960"/>
                  <a:pt x="10312" y="1963"/>
                </a:cubicBezTo>
                <a:cubicBezTo>
                  <a:pt x="10301" y="1966"/>
                  <a:pt x="10289" y="1967"/>
                  <a:pt x="10277" y="1967"/>
                </a:cubicBezTo>
                <a:lnTo>
                  <a:pt x="223" y="1967"/>
                </a:lnTo>
                <a:cubicBezTo>
                  <a:pt x="208" y="1967"/>
                  <a:pt x="194" y="1966"/>
                  <a:pt x="180" y="1963"/>
                </a:cubicBezTo>
                <a:cubicBezTo>
                  <a:pt x="165" y="1960"/>
                  <a:pt x="151" y="1956"/>
                  <a:pt x="138" y="1950"/>
                </a:cubicBezTo>
                <a:cubicBezTo>
                  <a:pt x="124" y="1944"/>
                  <a:pt x="111" y="1938"/>
                  <a:pt x="99" y="1929"/>
                </a:cubicBezTo>
                <a:cubicBezTo>
                  <a:pt x="87" y="1921"/>
                  <a:pt x="75" y="1912"/>
                  <a:pt x="65" y="1902"/>
                </a:cubicBezTo>
                <a:cubicBezTo>
                  <a:pt x="55" y="1891"/>
                  <a:pt x="45" y="1880"/>
                  <a:pt x="37" y="1868"/>
                </a:cubicBezTo>
                <a:cubicBezTo>
                  <a:pt x="29" y="1856"/>
                  <a:pt x="22" y="1843"/>
                  <a:pt x="17" y="1829"/>
                </a:cubicBezTo>
                <a:cubicBezTo>
                  <a:pt x="11" y="1816"/>
                  <a:pt x="7" y="1802"/>
                  <a:pt x="4" y="1787"/>
                </a:cubicBezTo>
                <a:cubicBezTo>
                  <a:pt x="1" y="1773"/>
                  <a:pt x="0" y="1758"/>
                  <a:pt x="0" y="174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85" name="任意多边形 684"/>
          <p:cNvSpPr/>
          <p:nvPr/>
        </p:nvSpPr>
        <p:spPr>
          <a:xfrm>
            <a:off x="4672440" y="3771720"/>
            <a:ext cx="81000" cy="708120"/>
          </a:xfrm>
          <a:custGeom>
            <a:avLst/>
            <a:gdLst/>
            <a:ahLst/>
            <a:cxnLst/>
            <a:rect l="0" t="0" r="r" b="b"/>
            <a:pathLst>
              <a:path w="225" h="1967">
                <a:moveTo>
                  <a:pt x="0" y="0"/>
                </a:moveTo>
                <a:cubicBezTo>
                  <a:pt x="30" y="0"/>
                  <a:pt x="58" y="6"/>
                  <a:pt x="87" y="17"/>
                </a:cubicBezTo>
                <a:cubicBezTo>
                  <a:pt x="114" y="28"/>
                  <a:pt x="138" y="45"/>
                  <a:pt x="159" y="66"/>
                </a:cubicBezTo>
                <a:cubicBezTo>
                  <a:pt x="180" y="87"/>
                  <a:pt x="196" y="111"/>
                  <a:pt x="208" y="138"/>
                </a:cubicBezTo>
                <a:cubicBezTo>
                  <a:pt x="219" y="165"/>
                  <a:pt x="225" y="194"/>
                  <a:pt x="225" y="224"/>
                </a:cubicBezTo>
                <a:lnTo>
                  <a:pt x="225" y="1744"/>
                </a:lnTo>
                <a:cubicBezTo>
                  <a:pt x="225" y="1773"/>
                  <a:pt x="219" y="1802"/>
                  <a:pt x="208" y="1829"/>
                </a:cubicBezTo>
                <a:cubicBezTo>
                  <a:pt x="196" y="1857"/>
                  <a:pt x="180" y="1881"/>
                  <a:pt x="159" y="1902"/>
                </a:cubicBezTo>
                <a:cubicBezTo>
                  <a:pt x="138" y="1923"/>
                  <a:pt x="114" y="1939"/>
                  <a:pt x="87" y="1950"/>
                </a:cubicBezTo>
                <a:cubicBezTo>
                  <a:pt x="58" y="1961"/>
                  <a:pt x="30" y="1967"/>
                  <a:pt x="0" y="1967"/>
                </a:cubicBezTo>
                <a:cubicBezTo>
                  <a:pt x="18" y="1967"/>
                  <a:pt x="35" y="1961"/>
                  <a:pt x="52" y="1950"/>
                </a:cubicBezTo>
                <a:cubicBezTo>
                  <a:pt x="69" y="1939"/>
                  <a:pt x="83" y="1923"/>
                  <a:pt x="96" y="1902"/>
                </a:cubicBezTo>
                <a:cubicBezTo>
                  <a:pt x="109" y="1881"/>
                  <a:pt x="118" y="1857"/>
                  <a:pt x="125" y="1829"/>
                </a:cubicBezTo>
                <a:cubicBezTo>
                  <a:pt x="132" y="1802"/>
                  <a:pt x="135" y="1773"/>
                  <a:pt x="135" y="1744"/>
                </a:cubicBezTo>
                <a:lnTo>
                  <a:pt x="135" y="224"/>
                </a:lnTo>
                <a:cubicBezTo>
                  <a:pt x="135" y="194"/>
                  <a:pt x="132" y="165"/>
                  <a:pt x="125" y="138"/>
                </a:cubicBezTo>
                <a:cubicBezTo>
                  <a:pt x="118" y="111"/>
                  <a:pt x="109" y="87"/>
                  <a:pt x="96" y="66"/>
                </a:cubicBezTo>
                <a:cubicBezTo>
                  <a:pt x="83" y="45"/>
                  <a:pt x="69" y="28"/>
                  <a:pt x="52" y="17"/>
                </a:cubicBezTo>
                <a:cubicBezTo>
                  <a:pt x="35" y="6"/>
                  <a:pt x="18" y="0"/>
                  <a:pt x="0" y="0"/>
                </a:cubicBez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86" name="图片 685"/>
          <p:cNvPicPr/>
          <p:nvPr/>
        </p:nvPicPr>
        <p:blipFill>
          <a:blip r:embed="rId11"/>
          <a:stretch/>
        </p:blipFill>
        <p:spPr>
          <a:xfrm>
            <a:off x="1069560" y="3900600"/>
            <a:ext cx="160560" cy="128160"/>
          </a:xfrm>
          <a:prstGeom prst="rect">
            <a:avLst/>
          </a:prstGeom>
          <a:noFill/>
          <a:ln w="0">
            <a:noFill/>
          </a:ln>
        </p:spPr>
      </p:pic>
      <p:sp>
        <p:nvSpPr>
          <p:cNvPr id="687" name="文本框 686"/>
          <p:cNvSpPr txBox="1"/>
          <p:nvPr/>
        </p:nvSpPr>
        <p:spPr>
          <a:xfrm>
            <a:off x="1085760" y="3430440"/>
            <a:ext cx="1805040" cy="142200"/>
          </a:xfrm>
          <a:prstGeom prst="rect">
            <a:avLst/>
          </a:prstGeom>
          <a:noFill/>
          <a:ln w="0">
            <a:noFill/>
          </a:ln>
        </p:spPr>
        <p:txBody>
          <a:bodyPr wrap="none" lIns="0" tIns="0" rIns="0" bIns="0" anchor="t">
            <a:spAutoFit/>
          </a:bodyPr>
          <a:lstStyle/>
          <a:p>
            <a:r>
              <a:rPr lang="zh-CN" sz="880" b="0" u="none" strike="noStrike">
                <a:solidFill>
                  <a:srgbClr val="FFFFFF"/>
                </a:solidFill>
                <a:effectLst/>
                <a:uFillTx/>
                <a:latin typeface="WenQuanYiZenHei"/>
                <a:ea typeface="WenQuanYiZenHei"/>
              </a:rPr>
              <a:t>能详细解释一下什么是多轮对话吗？</a:t>
            </a:r>
            <a:endParaRPr lang="en-US" sz="880" b="0" u="none" strike="noStrike">
              <a:solidFill>
                <a:srgbClr val="000000"/>
              </a:solidFill>
              <a:effectLst/>
              <a:uFillTx/>
              <a:latin typeface="Times New Roman"/>
            </a:endParaRPr>
          </a:p>
        </p:txBody>
      </p:sp>
      <p:sp>
        <p:nvSpPr>
          <p:cNvPr id="688" name="文本框 687"/>
          <p:cNvSpPr txBox="1"/>
          <p:nvPr/>
        </p:nvSpPr>
        <p:spPr>
          <a:xfrm>
            <a:off x="1294920" y="3896640"/>
            <a:ext cx="339120" cy="142200"/>
          </a:xfrm>
          <a:prstGeom prst="rect">
            <a:avLst/>
          </a:prstGeom>
          <a:noFill/>
          <a:ln w="0">
            <a:noFill/>
          </a:ln>
        </p:spPr>
        <p:txBody>
          <a:bodyPr wrap="none" lIns="0" tIns="0" rIns="0" bIns="0" anchor="t">
            <a:spAutoFit/>
          </a:bodyPr>
          <a:lstStyle/>
          <a:p>
            <a:r>
              <a:rPr lang="zh-CN" sz="880" b="0" u="none" strike="noStrike">
                <a:solidFill>
                  <a:srgbClr val="FF6900"/>
                </a:solidFill>
                <a:effectLst/>
                <a:uFillTx/>
                <a:latin typeface="WenQuanYiZenHei"/>
                <a:ea typeface="WenQuanYiZenHei"/>
              </a:rPr>
              <a:t>模型：</a:t>
            </a:r>
            <a:endParaRPr lang="en-US" sz="880" b="0" u="none" strike="noStrike">
              <a:solidFill>
                <a:srgbClr val="000000"/>
              </a:solidFill>
              <a:effectLst/>
              <a:uFillTx/>
              <a:latin typeface="Times New Roman"/>
            </a:endParaRPr>
          </a:p>
        </p:txBody>
      </p:sp>
      <p:sp>
        <p:nvSpPr>
          <p:cNvPr id="689" name="文本框 688"/>
          <p:cNvSpPr txBox="1"/>
          <p:nvPr/>
        </p:nvSpPr>
        <p:spPr>
          <a:xfrm>
            <a:off x="1294920" y="4073760"/>
            <a:ext cx="3271320" cy="142200"/>
          </a:xfrm>
          <a:prstGeom prst="rect">
            <a:avLst/>
          </a:prstGeom>
          <a:noFill/>
          <a:ln w="0">
            <a:noFill/>
          </a:ln>
        </p:spPr>
        <p:txBody>
          <a:bodyPr wrap="none" lIns="0" tIns="0" rIns="0" bIns="0" anchor="t">
            <a:spAutoFit/>
          </a:bodyPr>
          <a:lstStyle/>
          <a:p>
            <a:r>
              <a:rPr lang="zh-CN" sz="880" b="0" u="none" strike="noStrike">
                <a:solidFill>
                  <a:srgbClr val="FFFFFF"/>
                </a:solidFill>
                <a:effectLst/>
                <a:uFillTx/>
                <a:latin typeface="WenQuanYiZenHei"/>
                <a:ea typeface="WenQuanYiZenHei"/>
              </a:rPr>
              <a:t>多轮对话是指模型在多个输入输出轮次之间保持连贯性，并基于之</a:t>
            </a:r>
            <a:endParaRPr lang="en-US" sz="880" b="0" u="none" strike="noStrike">
              <a:solidFill>
                <a:srgbClr val="000000"/>
              </a:solidFill>
              <a:effectLst/>
              <a:uFillTx/>
              <a:latin typeface="Times New Roman"/>
            </a:endParaRPr>
          </a:p>
        </p:txBody>
      </p:sp>
      <p:sp>
        <p:nvSpPr>
          <p:cNvPr id="690" name="文本框 689"/>
          <p:cNvSpPr txBox="1"/>
          <p:nvPr/>
        </p:nvSpPr>
        <p:spPr>
          <a:xfrm>
            <a:off x="1294920" y="4234680"/>
            <a:ext cx="1015560" cy="142200"/>
          </a:xfrm>
          <a:prstGeom prst="rect">
            <a:avLst/>
          </a:prstGeom>
          <a:noFill/>
          <a:ln w="0">
            <a:noFill/>
          </a:ln>
        </p:spPr>
        <p:txBody>
          <a:bodyPr wrap="none" lIns="0" tIns="0" rIns="0" bIns="0" anchor="t">
            <a:spAutoFit/>
          </a:bodyPr>
          <a:lstStyle/>
          <a:p>
            <a:r>
              <a:rPr lang="zh-CN" sz="880" b="0" u="none" strike="noStrike">
                <a:solidFill>
                  <a:srgbClr val="FFFFFF"/>
                </a:solidFill>
                <a:effectLst/>
                <a:uFillTx/>
                <a:latin typeface="WenQuanYiZenHei"/>
                <a:ea typeface="WenQuanYiZenHei"/>
              </a:rPr>
              <a:t>前的内容进行生成。</a:t>
            </a:r>
            <a:endParaRPr lang="en-US" sz="88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1" name="图片 690"/>
          <p:cNvPicPr/>
          <p:nvPr/>
        </p:nvPicPr>
        <p:blipFill>
          <a:blip r:embed="rId2"/>
          <a:stretch/>
        </p:blipFill>
        <p:spPr>
          <a:xfrm>
            <a:off x="0" y="0"/>
            <a:ext cx="10696320" cy="6902280"/>
          </a:xfrm>
          <a:prstGeom prst="rect">
            <a:avLst/>
          </a:prstGeom>
          <a:noFill/>
          <a:ln w="0">
            <a:noFill/>
          </a:ln>
        </p:spPr>
      </p:pic>
      <p:sp>
        <p:nvSpPr>
          <p:cNvPr id="692" name="任意多边形 691"/>
          <p:cNvSpPr/>
          <p:nvPr/>
        </p:nvSpPr>
        <p:spPr>
          <a:xfrm>
            <a:off x="534600" y="601560"/>
            <a:ext cx="802800" cy="33840"/>
          </a:xfrm>
          <a:custGeom>
            <a:avLst/>
            <a:gdLst/>
            <a:ahLst/>
            <a:cxnLst/>
            <a:rect l="0" t="0" r="r" b="b"/>
            <a:pathLst>
              <a:path w="2230" h="94">
                <a:moveTo>
                  <a:pt x="0" y="0"/>
                </a:moveTo>
                <a:lnTo>
                  <a:pt x="2230" y="0"/>
                </a:lnTo>
                <a:lnTo>
                  <a:pt x="2230" y="94"/>
                </a:lnTo>
                <a:lnTo>
                  <a:pt x="0" y="94"/>
                </a:lnTo>
                <a:lnTo>
                  <a:pt x="0" y="0"/>
                </a:ln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93" name="文本框 692"/>
          <p:cNvSpPr txBox="1"/>
          <p:nvPr/>
        </p:nvSpPr>
        <p:spPr>
          <a:xfrm>
            <a:off x="534960" y="178200"/>
            <a:ext cx="270288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长对话与上下文管理</a:t>
            </a:r>
            <a:endParaRPr lang="en-US" sz="2370" b="0" u="none" strike="noStrike">
              <a:solidFill>
                <a:srgbClr val="000000"/>
              </a:solidFill>
              <a:effectLst/>
              <a:uFillTx/>
              <a:latin typeface="Times New Roman"/>
            </a:endParaRPr>
          </a:p>
        </p:txBody>
      </p:sp>
      <p:sp>
        <p:nvSpPr>
          <p:cNvPr id="694" name="文本框 693"/>
          <p:cNvSpPr txBox="1"/>
          <p:nvPr/>
        </p:nvSpPr>
        <p:spPr>
          <a:xfrm>
            <a:off x="534960" y="6581520"/>
            <a:ext cx="135000" cy="169560"/>
          </a:xfrm>
          <a:prstGeom prst="rect">
            <a:avLst/>
          </a:prstGeom>
          <a:noFill/>
          <a:ln w="0">
            <a:noFill/>
          </a:ln>
        </p:spPr>
        <p:txBody>
          <a:bodyPr wrap="none" lIns="0" tIns="0" rIns="0" bIns="0" anchor="t">
            <a:spAutoFit/>
          </a:bodyPr>
          <a:lstStyle/>
          <a:p>
            <a:r>
              <a:rPr lang="zh-CN" sz="1050" b="0" u="none" strike="noStrike">
                <a:solidFill>
                  <a:srgbClr val="FF6900"/>
                </a:solidFill>
                <a:effectLst/>
                <a:uFillTx/>
                <a:latin typeface="WenQuanYiZenHei"/>
                <a:ea typeface="WenQuanYiZenHei"/>
              </a:rPr>
              <a:t>第</a:t>
            </a:r>
            <a:endParaRPr lang="en-US" sz="1050" b="0" u="none" strike="noStrike">
              <a:solidFill>
                <a:srgbClr val="000000"/>
              </a:solidFill>
              <a:effectLst/>
              <a:uFillTx/>
              <a:latin typeface="Times New Roman"/>
            </a:endParaRPr>
          </a:p>
        </p:txBody>
      </p:sp>
      <p:sp>
        <p:nvSpPr>
          <p:cNvPr id="695" name="文本框 694"/>
          <p:cNvSpPr txBox="1"/>
          <p:nvPr/>
        </p:nvSpPr>
        <p:spPr>
          <a:xfrm>
            <a:off x="668520" y="6586200"/>
            <a:ext cx="133200" cy="157320"/>
          </a:xfrm>
          <a:prstGeom prst="rect">
            <a:avLst/>
          </a:prstGeom>
          <a:noFill/>
          <a:ln w="0">
            <a:noFill/>
          </a:ln>
        </p:spPr>
        <p:txBody>
          <a:bodyPr wrap="none" lIns="0" tIns="0" rIns="0" bIns="0" anchor="t">
            <a:spAutoFit/>
          </a:bodyPr>
          <a:lstStyle/>
          <a:p>
            <a:r>
              <a:rPr lang="en-US" sz="1050" b="1" u="none" strike="noStrike">
                <a:solidFill>
                  <a:srgbClr val="FF6900"/>
                </a:solidFill>
                <a:effectLst/>
                <a:uFillTx/>
                <a:latin typeface="DejaVuSans"/>
                <a:ea typeface="DejaVuSans"/>
              </a:rPr>
              <a:t>6</a:t>
            </a:r>
            <a:endParaRPr lang="en-US" sz="1050" b="0" u="none" strike="noStrike">
              <a:solidFill>
                <a:srgbClr val="000000"/>
              </a:solidFill>
              <a:effectLst/>
              <a:uFillTx/>
              <a:latin typeface="Times New Roman"/>
            </a:endParaRPr>
          </a:p>
        </p:txBody>
      </p:sp>
      <p:sp>
        <p:nvSpPr>
          <p:cNvPr id="696" name="文本框 695"/>
          <p:cNvSpPr txBox="1"/>
          <p:nvPr/>
        </p:nvSpPr>
        <p:spPr>
          <a:xfrm>
            <a:off x="761400" y="6581520"/>
            <a:ext cx="135000" cy="169560"/>
          </a:xfrm>
          <a:prstGeom prst="rect">
            <a:avLst/>
          </a:prstGeom>
          <a:noFill/>
          <a:ln w="0">
            <a:noFill/>
          </a:ln>
        </p:spPr>
        <p:txBody>
          <a:bodyPr wrap="none" lIns="0" tIns="0" rIns="0" bIns="0" anchor="t">
            <a:spAutoFit/>
          </a:bodyPr>
          <a:lstStyle/>
          <a:p>
            <a:r>
              <a:rPr lang="zh-CN" sz="1050" b="0" u="none" strike="noStrike">
                <a:solidFill>
                  <a:srgbClr val="FF6900"/>
                </a:solidFill>
                <a:effectLst/>
                <a:uFillTx/>
                <a:latin typeface="WenQuanYiZenHei"/>
                <a:ea typeface="WenQuanYiZenHei"/>
              </a:rPr>
              <a:t>章</a:t>
            </a:r>
            <a:endParaRPr lang="en-US" sz="1050" b="0" u="none" strike="noStrike">
              <a:solidFill>
                <a:srgbClr val="000000"/>
              </a:solidFill>
              <a:effectLst/>
              <a:uFillTx/>
              <a:latin typeface="Times New Roman"/>
            </a:endParaRPr>
          </a:p>
        </p:txBody>
      </p:sp>
      <p:sp>
        <p:nvSpPr>
          <p:cNvPr id="697" name="文本框 696"/>
          <p:cNvSpPr txBox="1"/>
          <p:nvPr/>
        </p:nvSpPr>
        <p:spPr>
          <a:xfrm>
            <a:off x="895320" y="6586200"/>
            <a:ext cx="133200" cy="157320"/>
          </a:xfrm>
          <a:prstGeom prst="rect">
            <a:avLst/>
          </a:prstGeom>
          <a:noFill/>
          <a:ln w="0">
            <a:noFill/>
          </a:ln>
        </p:spPr>
        <p:txBody>
          <a:bodyPr wrap="none" lIns="0" tIns="0" rIns="0" bIns="0" anchor="t">
            <a:spAutoFit/>
          </a:bodyPr>
          <a:lstStyle/>
          <a:p>
            <a:r>
              <a:rPr lang="en-US" sz="1050" b="0" u="none" strike="noStrike">
                <a:solidFill>
                  <a:srgbClr val="93C5FD"/>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698" name="任意多边形 697"/>
          <p:cNvSpPr/>
          <p:nvPr/>
        </p:nvSpPr>
        <p:spPr>
          <a:xfrm>
            <a:off x="9693720" y="6568200"/>
            <a:ext cx="468360" cy="200880"/>
          </a:xfrm>
          <a:custGeom>
            <a:avLst/>
            <a:gdLst/>
            <a:ahLst/>
            <a:cxnLst/>
            <a:rect l="0" t="0" r="r" b="b"/>
            <a:pathLst>
              <a:path w="1301" h="558">
                <a:moveTo>
                  <a:pt x="0" y="279"/>
                </a:moveTo>
                <a:cubicBezTo>
                  <a:pt x="0" y="260"/>
                  <a:pt x="1" y="242"/>
                  <a:pt x="5" y="224"/>
                </a:cubicBezTo>
                <a:cubicBezTo>
                  <a:pt x="9" y="206"/>
                  <a:pt x="14" y="189"/>
                  <a:pt x="21" y="172"/>
                </a:cubicBezTo>
                <a:cubicBezTo>
                  <a:pt x="28" y="155"/>
                  <a:pt x="36" y="139"/>
                  <a:pt x="47" y="124"/>
                </a:cubicBezTo>
                <a:cubicBezTo>
                  <a:pt x="57" y="109"/>
                  <a:pt x="68" y="94"/>
                  <a:pt x="81" y="82"/>
                </a:cubicBezTo>
                <a:cubicBezTo>
                  <a:pt x="94" y="69"/>
                  <a:pt x="108" y="57"/>
                  <a:pt x="123" y="47"/>
                </a:cubicBezTo>
                <a:cubicBezTo>
                  <a:pt x="139" y="37"/>
                  <a:pt x="155" y="28"/>
                  <a:pt x="172" y="21"/>
                </a:cubicBezTo>
                <a:cubicBezTo>
                  <a:pt x="188" y="14"/>
                  <a:pt x="206" y="9"/>
                  <a:pt x="224" y="5"/>
                </a:cubicBezTo>
                <a:cubicBezTo>
                  <a:pt x="242" y="2"/>
                  <a:pt x="260" y="0"/>
                  <a:pt x="278" y="0"/>
                </a:cubicBezTo>
                <a:lnTo>
                  <a:pt x="1022" y="0"/>
                </a:lnTo>
                <a:cubicBezTo>
                  <a:pt x="1040" y="0"/>
                  <a:pt x="1058" y="2"/>
                  <a:pt x="1076" y="5"/>
                </a:cubicBezTo>
                <a:cubicBezTo>
                  <a:pt x="1094" y="9"/>
                  <a:pt x="1112" y="14"/>
                  <a:pt x="1129" y="21"/>
                </a:cubicBezTo>
                <a:cubicBezTo>
                  <a:pt x="1146" y="28"/>
                  <a:pt x="1162" y="37"/>
                  <a:pt x="1177" y="47"/>
                </a:cubicBezTo>
                <a:cubicBezTo>
                  <a:pt x="1192" y="57"/>
                  <a:pt x="1206" y="69"/>
                  <a:pt x="1219" y="82"/>
                </a:cubicBezTo>
                <a:cubicBezTo>
                  <a:pt x="1232" y="94"/>
                  <a:pt x="1243" y="109"/>
                  <a:pt x="1254" y="124"/>
                </a:cubicBezTo>
                <a:cubicBezTo>
                  <a:pt x="1264" y="139"/>
                  <a:pt x="1272" y="155"/>
                  <a:pt x="1279" y="172"/>
                </a:cubicBezTo>
                <a:cubicBezTo>
                  <a:pt x="1286" y="189"/>
                  <a:pt x="1292" y="206"/>
                  <a:pt x="1295" y="224"/>
                </a:cubicBezTo>
                <a:cubicBezTo>
                  <a:pt x="1299" y="242"/>
                  <a:pt x="1301" y="260"/>
                  <a:pt x="1301" y="279"/>
                </a:cubicBezTo>
                <a:cubicBezTo>
                  <a:pt x="1301" y="297"/>
                  <a:pt x="1299" y="315"/>
                  <a:pt x="1295" y="333"/>
                </a:cubicBezTo>
                <a:cubicBezTo>
                  <a:pt x="1292" y="351"/>
                  <a:pt x="1286" y="368"/>
                  <a:pt x="1279" y="385"/>
                </a:cubicBezTo>
                <a:cubicBezTo>
                  <a:pt x="1272" y="402"/>
                  <a:pt x="1264" y="419"/>
                  <a:pt x="1254" y="434"/>
                </a:cubicBezTo>
                <a:cubicBezTo>
                  <a:pt x="1243" y="449"/>
                  <a:pt x="1232" y="464"/>
                  <a:pt x="1219" y="476"/>
                </a:cubicBezTo>
                <a:cubicBezTo>
                  <a:pt x="1206" y="489"/>
                  <a:pt x="1192" y="501"/>
                  <a:pt x="1177" y="511"/>
                </a:cubicBezTo>
                <a:cubicBezTo>
                  <a:pt x="1162" y="521"/>
                  <a:pt x="1146" y="530"/>
                  <a:pt x="1129" y="537"/>
                </a:cubicBezTo>
                <a:cubicBezTo>
                  <a:pt x="1112" y="544"/>
                  <a:pt x="1094" y="549"/>
                  <a:pt x="1076" y="553"/>
                </a:cubicBezTo>
                <a:cubicBezTo>
                  <a:pt x="1058" y="556"/>
                  <a:pt x="1040" y="558"/>
                  <a:pt x="1022" y="558"/>
                </a:cubicBezTo>
                <a:lnTo>
                  <a:pt x="278" y="558"/>
                </a:lnTo>
                <a:cubicBezTo>
                  <a:pt x="260" y="558"/>
                  <a:pt x="242" y="556"/>
                  <a:pt x="224" y="553"/>
                </a:cubicBezTo>
                <a:cubicBezTo>
                  <a:pt x="206" y="549"/>
                  <a:pt x="188" y="544"/>
                  <a:pt x="172" y="537"/>
                </a:cubicBezTo>
                <a:cubicBezTo>
                  <a:pt x="155" y="530"/>
                  <a:pt x="139" y="521"/>
                  <a:pt x="123" y="511"/>
                </a:cubicBezTo>
                <a:cubicBezTo>
                  <a:pt x="108" y="501"/>
                  <a:pt x="94" y="489"/>
                  <a:pt x="81" y="476"/>
                </a:cubicBezTo>
                <a:cubicBezTo>
                  <a:pt x="68" y="464"/>
                  <a:pt x="57" y="449"/>
                  <a:pt x="47" y="434"/>
                </a:cubicBezTo>
                <a:cubicBezTo>
                  <a:pt x="36" y="419"/>
                  <a:pt x="28" y="402"/>
                  <a:pt x="21" y="385"/>
                </a:cubicBezTo>
                <a:cubicBezTo>
                  <a:pt x="14" y="368"/>
                  <a:pt x="9" y="351"/>
                  <a:pt x="5" y="333"/>
                </a:cubicBezTo>
                <a:cubicBezTo>
                  <a:pt x="1" y="315"/>
                  <a:pt x="0" y="297"/>
                  <a:pt x="0" y="279"/>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99" name="文本框 698"/>
          <p:cNvSpPr txBox="1"/>
          <p:nvPr/>
        </p:nvSpPr>
        <p:spPr>
          <a:xfrm>
            <a:off x="937800" y="6581520"/>
            <a:ext cx="1609920" cy="169560"/>
          </a:xfrm>
          <a:prstGeom prst="rect">
            <a:avLst/>
          </a:prstGeom>
          <a:noFill/>
          <a:ln w="0">
            <a:noFill/>
          </a:ln>
        </p:spPr>
        <p:txBody>
          <a:bodyPr wrap="none" lIns="0" tIns="0" rIns="0" bIns="0" anchor="t">
            <a:spAutoFit/>
          </a:bodyPr>
          <a:lstStyle/>
          <a:p>
            <a:r>
              <a:rPr lang="zh-CN" sz="1050" b="0" u="none" strike="noStrike">
                <a:solidFill>
                  <a:srgbClr val="93C5FD"/>
                </a:solidFill>
                <a:effectLst/>
                <a:uFillTx/>
                <a:latin typeface="WenQuanYiZenHei"/>
                <a:ea typeface="WenQuanYiZenHei"/>
              </a:rPr>
              <a:t>文本检索增强与上下文构建</a:t>
            </a:r>
            <a:endParaRPr lang="en-US" sz="1050" b="0" u="none" strike="noStrike">
              <a:solidFill>
                <a:srgbClr val="000000"/>
              </a:solidFill>
              <a:effectLst/>
              <a:uFillTx/>
              <a:latin typeface="Times New Roman"/>
            </a:endParaRPr>
          </a:p>
        </p:txBody>
      </p:sp>
      <p:pic>
        <p:nvPicPr>
          <p:cNvPr id="700" name="图片 699"/>
          <p:cNvPicPr/>
          <p:nvPr/>
        </p:nvPicPr>
        <p:blipFill>
          <a:blip r:embed="rId3"/>
          <a:stretch/>
        </p:blipFill>
        <p:spPr>
          <a:xfrm>
            <a:off x="-417960" y="-835560"/>
            <a:ext cx="2506680" cy="2506680"/>
          </a:xfrm>
          <a:prstGeom prst="rect">
            <a:avLst/>
          </a:prstGeom>
          <a:noFill/>
          <a:ln w="0">
            <a:noFill/>
          </a:ln>
        </p:spPr>
      </p:pic>
      <p:pic>
        <p:nvPicPr>
          <p:cNvPr id="701" name="图片 700"/>
          <p:cNvPicPr/>
          <p:nvPr/>
        </p:nvPicPr>
        <p:blipFill>
          <a:blip r:embed="rId4"/>
          <a:stretch/>
        </p:blipFill>
        <p:spPr>
          <a:xfrm>
            <a:off x="7771680" y="5398560"/>
            <a:ext cx="2088720" cy="2088720"/>
          </a:xfrm>
          <a:prstGeom prst="rect">
            <a:avLst/>
          </a:prstGeom>
          <a:noFill/>
          <a:ln w="0">
            <a:noFill/>
          </a:ln>
        </p:spPr>
      </p:pic>
      <p:sp>
        <p:nvSpPr>
          <p:cNvPr id="702" name="文本框 701"/>
          <p:cNvSpPr txBox="1"/>
          <p:nvPr/>
        </p:nvSpPr>
        <p:spPr>
          <a:xfrm>
            <a:off x="9757800" y="660168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13/15</a:t>
            </a:r>
            <a:endParaRPr lang="en-US" sz="920" b="0" u="none" strike="noStrike">
              <a:solidFill>
                <a:srgbClr val="000000"/>
              </a:solidFill>
              <a:effectLst/>
              <a:uFillTx/>
              <a:latin typeface="Times New Roman"/>
            </a:endParaRPr>
          </a:p>
        </p:txBody>
      </p:sp>
      <p:sp>
        <p:nvSpPr>
          <p:cNvPr id="703" name="文本框 702"/>
          <p:cNvSpPr txBox="1"/>
          <p:nvPr/>
        </p:nvSpPr>
        <p:spPr>
          <a:xfrm>
            <a:off x="534960" y="916920"/>
            <a:ext cx="671400" cy="212400"/>
          </a:xfrm>
          <a:prstGeom prst="rect">
            <a:avLst/>
          </a:prstGeom>
          <a:noFill/>
          <a:ln w="0">
            <a:noFill/>
          </a:ln>
        </p:spPr>
        <p:txBody>
          <a:bodyPr wrap="none" lIns="0" tIns="0" rIns="0" bIns="0" anchor="t">
            <a:spAutoFit/>
          </a:bodyPr>
          <a:lstStyle/>
          <a:p>
            <a:r>
              <a:rPr lang="zh-CN" sz="1320" b="0" u="none" strike="noStrike">
                <a:solidFill>
                  <a:srgbClr val="93C5FD"/>
                </a:solidFill>
                <a:effectLst/>
                <a:uFillTx/>
                <a:latin typeface="WenQuanYiZenHei"/>
                <a:ea typeface="WenQuanYiZenHei"/>
              </a:rPr>
              <a:t>分析模型</a:t>
            </a:r>
            <a:endParaRPr lang="en-US" sz="1320" b="0" u="none" strike="noStrike">
              <a:solidFill>
                <a:srgbClr val="000000"/>
              </a:solidFill>
              <a:effectLst/>
              <a:uFillTx/>
              <a:latin typeface="Times New Roman"/>
            </a:endParaRPr>
          </a:p>
        </p:txBody>
      </p:sp>
      <p:sp>
        <p:nvSpPr>
          <p:cNvPr id="704" name="文本框 703"/>
          <p:cNvSpPr txBox="1"/>
          <p:nvPr/>
        </p:nvSpPr>
        <p:spPr>
          <a:xfrm>
            <a:off x="1203480" y="923040"/>
            <a:ext cx="166680" cy="195480"/>
          </a:xfrm>
          <a:prstGeom prst="rect">
            <a:avLst/>
          </a:prstGeom>
          <a:noFill/>
          <a:ln w="0">
            <a:noFill/>
          </a:ln>
        </p:spPr>
        <p:txBody>
          <a:bodyPr wrap="none" lIns="0" tIns="0" rIns="0" bIns="0" anchor="t">
            <a:spAutoFit/>
          </a:bodyPr>
          <a:lstStyle/>
          <a:p>
            <a:r>
              <a:rPr lang="en-US" sz="1320" b="0" u="none" strike="noStrike">
                <a:solidFill>
                  <a:srgbClr val="93C5FD"/>
                </a:solidFill>
                <a:effectLst/>
                <a:uFillTx/>
                <a:latin typeface="DejaVuSans"/>
                <a:ea typeface="DejaVuSans"/>
              </a:rPr>
              <a:t>"</a:t>
            </a:r>
            <a:endParaRPr lang="en-US" sz="1320" b="0" u="none" strike="noStrike">
              <a:solidFill>
                <a:srgbClr val="000000"/>
              </a:solidFill>
              <a:effectLst/>
              <a:uFillTx/>
              <a:latin typeface="Times New Roman"/>
            </a:endParaRPr>
          </a:p>
        </p:txBody>
      </p:sp>
      <p:sp>
        <p:nvSpPr>
          <p:cNvPr id="705" name="文本框 704"/>
          <p:cNvSpPr txBox="1"/>
          <p:nvPr/>
        </p:nvSpPr>
        <p:spPr>
          <a:xfrm>
            <a:off x="1280160" y="916920"/>
            <a:ext cx="335880" cy="212400"/>
          </a:xfrm>
          <a:prstGeom prst="rect">
            <a:avLst/>
          </a:prstGeom>
          <a:noFill/>
          <a:ln w="0">
            <a:noFill/>
          </a:ln>
        </p:spPr>
        <p:txBody>
          <a:bodyPr wrap="none" lIns="0" tIns="0" rIns="0" bIns="0" anchor="t">
            <a:spAutoFit/>
          </a:bodyPr>
          <a:lstStyle/>
          <a:p>
            <a:r>
              <a:rPr lang="zh-CN" sz="1320" b="0" u="none" strike="noStrike">
                <a:solidFill>
                  <a:srgbClr val="93C5FD"/>
                </a:solidFill>
                <a:effectLst/>
                <a:uFillTx/>
                <a:latin typeface="WenQuanYiZenHei"/>
                <a:ea typeface="WenQuanYiZenHei"/>
              </a:rPr>
              <a:t>记忆</a:t>
            </a:r>
            <a:endParaRPr lang="en-US" sz="1320" b="0" u="none" strike="noStrike">
              <a:solidFill>
                <a:srgbClr val="000000"/>
              </a:solidFill>
              <a:effectLst/>
              <a:uFillTx/>
              <a:latin typeface="Times New Roman"/>
            </a:endParaRPr>
          </a:p>
        </p:txBody>
      </p:sp>
      <p:sp>
        <p:nvSpPr>
          <p:cNvPr id="706" name="文本框 705"/>
          <p:cNvSpPr txBox="1"/>
          <p:nvPr/>
        </p:nvSpPr>
        <p:spPr>
          <a:xfrm>
            <a:off x="1614600" y="923040"/>
            <a:ext cx="166680" cy="195480"/>
          </a:xfrm>
          <a:prstGeom prst="rect">
            <a:avLst/>
          </a:prstGeom>
          <a:noFill/>
          <a:ln w="0">
            <a:noFill/>
          </a:ln>
        </p:spPr>
        <p:txBody>
          <a:bodyPr wrap="none" lIns="0" tIns="0" rIns="0" bIns="0" anchor="t">
            <a:spAutoFit/>
          </a:bodyPr>
          <a:lstStyle/>
          <a:p>
            <a:r>
              <a:rPr lang="en-US" sz="1320" b="0" u="none" strike="noStrike">
                <a:solidFill>
                  <a:srgbClr val="93C5FD"/>
                </a:solidFill>
                <a:effectLst/>
                <a:uFillTx/>
                <a:latin typeface="DejaVuSans"/>
                <a:ea typeface="DejaVuSans"/>
              </a:rPr>
              <a:t>"</a:t>
            </a:r>
            <a:endParaRPr lang="en-US" sz="1320" b="0" u="none" strike="noStrike">
              <a:solidFill>
                <a:srgbClr val="000000"/>
              </a:solidFill>
              <a:effectLst/>
              <a:uFillTx/>
              <a:latin typeface="Times New Roman"/>
            </a:endParaRPr>
          </a:p>
        </p:txBody>
      </p:sp>
      <p:sp>
        <p:nvSpPr>
          <p:cNvPr id="707" name="任意多边形 706"/>
          <p:cNvSpPr/>
          <p:nvPr/>
        </p:nvSpPr>
        <p:spPr>
          <a:xfrm>
            <a:off x="547200" y="2908080"/>
            <a:ext cx="4700880" cy="401400"/>
          </a:xfrm>
          <a:custGeom>
            <a:avLst/>
            <a:gdLst/>
            <a:ahLst/>
            <a:cxnLst/>
            <a:rect l="0" t="0" r="r" b="b"/>
            <a:pathLst>
              <a:path w="13058" h="1115">
                <a:moveTo>
                  <a:pt x="0" y="1115"/>
                </a:moveTo>
                <a:lnTo>
                  <a:pt x="0" y="0"/>
                </a:lnTo>
                <a:lnTo>
                  <a:pt x="12873" y="0"/>
                </a:lnTo>
                <a:cubicBezTo>
                  <a:pt x="12885" y="0"/>
                  <a:pt x="12897" y="1"/>
                  <a:pt x="12909" y="3"/>
                </a:cubicBezTo>
                <a:cubicBezTo>
                  <a:pt x="12921" y="6"/>
                  <a:pt x="12932" y="9"/>
                  <a:pt x="12944" y="14"/>
                </a:cubicBezTo>
                <a:cubicBezTo>
                  <a:pt x="12955" y="18"/>
                  <a:pt x="12966" y="24"/>
                  <a:pt x="12976" y="31"/>
                </a:cubicBezTo>
                <a:cubicBezTo>
                  <a:pt x="12986" y="38"/>
                  <a:pt x="12995" y="45"/>
                  <a:pt x="13004" y="54"/>
                </a:cubicBezTo>
                <a:cubicBezTo>
                  <a:pt x="13013" y="63"/>
                  <a:pt x="13020" y="72"/>
                  <a:pt x="13027" y="82"/>
                </a:cubicBezTo>
                <a:cubicBezTo>
                  <a:pt x="13034" y="92"/>
                  <a:pt x="13039" y="103"/>
                  <a:pt x="13044" y="114"/>
                </a:cubicBezTo>
                <a:cubicBezTo>
                  <a:pt x="13049" y="126"/>
                  <a:pt x="13052" y="137"/>
                  <a:pt x="13055" y="149"/>
                </a:cubicBezTo>
                <a:cubicBezTo>
                  <a:pt x="13057" y="161"/>
                  <a:pt x="13058" y="173"/>
                  <a:pt x="13058" y="185"/>
                </a:cubicBezTo>
                <a:lnTo>
                  <a:pt x="13058" y="929"/>
                </a:lnTo>
                <a:cubicBezTo>
                  <a:pt x="13058" y="941"/>
                  <a:pt x="13057" y="953"/>
                  <a:pt x="13055" y="965"/>
                </a:cubicBezTo>
                <a:cubicBezTo>
                  <a:pt x="13052" y="977"/>
                  <a:pt x="13049" y="989"/>
                  <a:pt x="13044" y="1000"/>
                </a:cubicBezTo>
                <a:cubicBezTo>
                  <a:pt x="13039" y="1011"/>
                  <a:pt x="13034" y="1022"/>
                  <a:pt x="13027" y="1032"/>
                </a:cubicBezTo>
                <a:cubicBezTo>
                  <a:pt x="13020" y="1042"/>
                  <a:pt x="13013" y="1052"/>
                  <a:pt x="13004" y="1060"/>
                </a:cubicBezTo>
                <a:cubicBezTo>
                  <a:pt x="12995" y="1069"/>
                  <a:pt x="12986" y="1077"/>
                  <a:pt x="12976" y="1084"/>
                </a:cubicBezTo>
                <a:cubicBezTo>
                  <a:pt x="12966" y="1090"/>
                  <a:pt x="12955" y="1096"/>
                  <a:pt x="12944" y="1101"/>
                </a:cubicBezTo>
                <a:cubicBezTo>
                  <a:pt x="12932" y="1105"/>
                  <a:pt x="12921" y="1109"/>
                  <a:pt x="12909" y="1111"/>
                </a:cubicBezTo>
                <a:cubicBezTo>
                  <a:pt x="12897" y="1114"/>
                  <a:pt x="12885" y="1115"/>
                  <a:pt x="12873" y="1115"/>
                </a:cubicBezTo>
                <a:lnTo>
                  <a:pt x="0" y="1115"/>
                </a:ln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08" name="任意多边形 707"/>
          <p:cNvSpPr/>
          <p:nvPr/>
        </p:nvSpPr>
        <p:spPr>
          <a:xfrm>
            <a:off x="534600" y="2908080"/>
            <a:ext cx="25560" cy="401400"/>
          </a:xfrm>
          <a:custGeom>
            <a:avLst/>
            <a:gdLst/>
            <a:ahLst/>
            <a:cxnLst/>
            <a:rect l="0" t="0" r="r" b="b"/>
            <a:pathLst>
              <a:path w="71" h="1115">
                <a:moveTo>
                  <a:pt x="0" y="0"/>
                </a:moveTo>
                <a:lnTo>
                  <a:pt x="71" y="0"/>
                </a:lnTo>
                <a:lnTo>
                  <a:pt x="71" y="1115"/>
                </a:lnTo>
                <a:lnTo>
                  <a:pt x="0" y="1115"/>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09" name="任意多边形 708"/>
          <p:cNvSpPr/>
          <p:nvPr/>
        </p:nvSpPr>
        <p:spPr>
          <a:xfrm>
            <a:off x="547200" y="3442680"/>
            <a:ext cx="4700880" cy="401760"/>
          </a:xfrm>
          <a:custGeom>
            <a:avLst/>
            <a:gdLst/>
            <a:ahLst/>
            <a:cxnLst/>
            <a:rect l="0" t="0" r="r" b="b"/>
            <a:pathLst>
              <a:path w="13058" h="1116">
                <a:moveTo>
                  <a:pt x="0" y="1116"/>
                </a:moveTo>
                <a:lnTo>
                  <a:pt x="0" y="0"/>
                </a:lnTo>
                <a:lnTo>
                  <a:pt x="12873" y="0"/>
                </a:lnTo>
                <a:cubicBezTo>
                  <a:pt x="12885" y="0"/>
                  <a:pt x="12897" y="1"/>
                  <a:pt x="12909" y="4"/>
                </a:cubicBezTo>
                <a:cubicBezTo>
                  <a:pt x="12921" y="6"/>
                  <a:pt x="12932" y="10"/>
                  <a:pt x="12944" y="14"/>
                </a:cubicBezTo>
                <a:cubicBezTo>
                  <a:pt x="12955" y="19"/>
                  <a:pt x="12966" y="25"/>
                  <a:pt x="12976" y="32"/>
                </a:cubicBezTo>
                <a:cubicBezTo>
                  <a:pt x="12986" y="38"/>
                  <a:pt x="12995" y="46"/>
                  <a:pt x="13004" y="55"/>
                </a:cubicBezTo>
                <a:cubicBezTo>
                  <a:pt x="13013" y="63"/>
                  <a:pt x="13020" y="73"/>
                  <a:pt x="13027" y="83"/>
                </a:cubicBezTo>
                <a:cubicBezTo>
                  <a:pt x="13034" y="93"/>
                  <a:pt x="13039" y="104"/>
                  <a:pt x="13044" y="115"/>
                </a:cubicBezTo>
                <a:cubicBezTo>
                  <a:pt x="13049" y="126"/>
                  <a:pt x="13052" y="138"/>
                  <a:pt x="13055" y="150"/>
                </a:cubicBezTo>
                <a:cubicBezTo>
                  <a:pt x="13057" y="162"/>
                  <a:pt x="13058" y="174"/>
                  <a:pt x="13058" y="186"/>
                </a:cubicBezTo>
                <a:lnTo>
                  <a:pt x="13058" y="929"/>
                </a:lnTo>
                <a:cubicBezTo>
                  <a:pt x="13058" y="941"/>
                  <a:pt x="13057" y="953"/>
                  <a:pt x="13055" y="965"/>
                </a:cubicBezTo>
                <a:cubicBezTo>
                  <a:pt x="13052" y="977"/>
                  <a:pt x="13049" y="989"/>
                  <a:pt x="13044" y="1000"/>
                </a:cubicBezTo>
                <a:cubicBezTo>
                  <a:pt x="13039" y="1011"/>
                  <a:pt x="13034" y="1023"/>
                  <a:pt x="13027" y="1033"/>
                </a:cubicBezTo>
                <a:cubicBezTo>
                  <a:pt x="13020" y="1043"/>
                  <a:pt x="13013" y="1052"/>
                  <a:pt x="13004" y="1061"/>
                </a:cubicBezTo>
                <a:cubicBezTo>
                  <a:pt x="12995" y="1070"/>
                  <a:pt x="12986" y="1077"/>
                  <a:pt x="12976" y="1084"/>
                </a:cubicBezTo>
                <a:cubicBezTo>
                  <a:pt x="12966" y="1091"/>
                  <a:pt x="12955" y="1097"/>
                  <a:pt x="12944" y="1101"/>
                </a:cubicBezTo>
                <a:cubicBezTo>
                  <a:pt x="12932" y="1106"/>
                  <a:pt x="12921" y="1110"/>
                  <a:pt x="12909" y="1112"/>
                </a:cubicBezTo>
                <a:cubicBezTo>
                  <a:pt x="12897" y="1114"/>
                  <a:pt x="12885" y="1116"/>
                  <a:pt x="12873" y="1116"/>
                </a:cubicBezTo>
                <a:lnTo>
                  <a:pt x="0" y="1116"/>
                </a:ln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0" name="任意多边形 709"/>
          <p:cNvSpPr/>
          <p:nvPr/>
        </p:nvSpPr>
        <p:spPr>
          <a:xfrm>
            <a:off x="534600" y="3442680"/>
            <a:ext cx="25560" cy="401760"/>
          </a:xfrm>
          <a:custGeom>
            <a:avLst/>
            <a:gdLst/>
            <a:ahLst/>
            <a:cxnLst/>
            <a:rect l="0" t="0" r="r" b="b"/>
            <a:pathLst>
              <a:path w="71" h="1116">
                <a:moveTo>
                  <a:pt x="0" y="0"/>
                </a:moveTo>
                <a:lnTo>
                  <a:pt x="71" y="0"/>
                </a:lnTo>
                <a:lnTo>
                  <a:pt x="71" y="1116"/>
                </a:lnTo>
                <a:lnTo>
                  <a:pt x="0" y="1116"/>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1" name="任意多边形 710"/>
          <p:cNvSpPr/>
          <p:nvPr/>
        </p:nvSpPr>
        <p:spPr>
          <a:xfrm>
            <a:off x="547200" y="3977640"/>
            <a:ext cx="4700880" cy="401400"/>
          </a:xfrm>
          <a:custGeom>
            <a:avLst/>
            <a:gdLst/>
            <a:ahLst/>
            <a:cxnLst/>
            <a:rect l="0" t="0" r="r" b="b"/>
            <a:pathLst>
              <a:path w="13058" h="1115">
                <a:moveTo>
                  <a:pt x="0" y="1115"/>
                </a:moveTo>
                <a:lnTo>
                  <a:pt x="0" y="0"/>
                </a:lnTo>
                <a:lnTo>
                  <a:pt x="12873" y="0"/>
                </a:lnTo>
                <a:cubicBezTo>
                  <a:pt x="12885" y="0"/>
                  <a:pt x="12897" y="1"/>
                  <a:pt x="12909" y="3"/>
                </a:cubicBezTo>
                <a:cubicBezTo>
                  <a:pt x="12921" y="6"/>
                  <a:pt x="12932" y="9"/>
                  <a:pt x="12944" y="14"/>
                </a:cubicBezTo>
                <a:cubicBezTo>
                  <a:pt x="12955" y="19"/>
                  <a:pt x="12966" y="24"/>
                  <a:pt x="12976" y="31"/>
                </a:cubicBezTo>
                <a:cubicBezTo>
                  <a:pt x="12986" y="38"/>
                  <a:pt x="12995" y="46"/>
                  <a:pt x="13004" y="54"/>
                </a:cubicBezTo>
                <a:cubicBezTo>
                  <a:pt x="13013" y="63"/>
                  <a:pt x="13020" y="72"/>
                  <a:pt x="13027" y="82"/>
                </a:cubicBezTo>
                <a:cubicBezTo>
                  <a:pt x="13034" y="93"/>
                  <a:pt x="13039" y="103"/>
                  <a:pt x="13044" y="115"/>
                </a:cubicBezTo>
                <a:cubicBezTo>
                  <a:pt x="13049" y="126"/>
                  <a:pt x="13052" y="137"/>
                  <a:pt x="13055" y="149"/>
                </a:cubicBezTo>
                <a:cubicBezTo>
                  <a:pt x="13057" y="161"/>
                  <a:pt x="13058" y="173"/>
                  <a:pt x="13058" y="186"/>
                </a:cubicBezTo>
                <a:lnTo>
                  <a:pt x="13058" y="929"/>
                </a:lnTo>
                <a:cubicBezTo>
                  <a:pt x="13058" y="942"/>
                  <a:pt x="13057" y="954"/>
                  <a:pt x="13055" y="966"/>
                </a:cubicBezTo>
                <a:cubicBezTo>
                  <a:pt x="13052" y="978"/>
                  <a:pt x="13049" y="989"/>
                  <a:pt x="13044" y="1001"/>
                </a:cubicBezTo>
                <a:cubicBezTo>
                  <a:pt x="13039" y="1012"/>
                  <a:pt x="13034" y="1022"/>
                  <a:pt x="13027" y="1033"/>
                </a:cubicBezTo>
                <a:cubicBezTo>
                  <a:pt x="13020" y="1043"/>
                  <a:pt x="13013" y="1052"/>
                  <a:pt x="13004" y="1061"/>
                </a:cubicBezTo>
                <a:cubicBezTo>
                  <a:pt x="12995" y="1069"/>
                  <a:pt x="12986" y="1077"/>
                  <a:pt x="12976" y="1084"/>
                </a:cubicBezTo>
                <a:cubicBezTo>
                  <a:pt x="12966" y="1091"/>
                  <a:pt x="12955" y="1096"/>
                  <a:pt x="12944" y="1101"/>
                </a:cubicBezTo>
                <a:cubicBezTo>
                  <a:pt x="12932" y="1106"/>
                  <a:pt x="12921" y="1109"/>
                  <a:pt x="12909" y="1112"/>
                </a:cubicBezTo>
                <a:cubicBezTo>
                  <a:pt x="12897" y="1114"/>
                  <a:pt x="12885" y="1115"/>
                  <a:pt x="12873" y="1115"/>
                </a:cubicBezTo>
                <a:lnTo>
                  <a:pt x="0" y="1115"/>
                </a:ln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2" name="任意多边形 711"/>
          <p:cNvSpPr/>
          <p:nvPr/>
        </p:nvSpPr>
        <p:spPr>
          <a:xfrm>
            <a:off x="534600" y="3977640"/>
            <a:ext cx="25560" cy="401400"/>
          </a:xfrm>
          <a:custGeom>
            <a:avLst/>
            <a:gdLst/>
            <a:ahLst/>
            <a:cxnLst/>
            <a:rect l="0" t="0" r="r" b="b"/>
            <a:pathLst>
              <a:path w="71" h="1115">
                <a:moveTo>
                  <a:pt x="0" y="0"/>
                </a:moveTo>
                <a:lnTo>
                  <a:pt x="71" y="0"/>
                </a:lnTo>
                <a:lnTo>
                  <a:pt x="71" y="1115"/>
                </a:lnTo>
                <a:lnTo>
                  <a:pt x="0" y="1115"/>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13" name="图片 712"/>
          <p:cNvPicPr/>
          <p:nvPr/>
        </p:nvPicPr>
        <p:blipFill>
          <a:blip r:embed="rId5"/>
          <a:stretch/>
        </p:blipFill>
        <p:spPr>
          <a:xfrm>
            <a:off x="534960" y="2532240"/>
            <a:ext cx="225360" cy="200160"/>
          </a:xfrm>
          <a:prstGeom prst="rect">
            <a:avLst/>
          </a:prstGeom>
          <a:noFill/>
          <a:ln w="0">
            <a:noFill/>
          </a:ln>
        </p:spPr>
      </p:pic>
      <p:sp>
        <p:nvSpPr>
          <p:cNvPr id="714" name="文本框 713"/>
          <p:cNvSpPr txBox="1"/>
          <p:nvPr/>
        </p:nvSpPr>
        <p:spPr>
          <a:xfrm>
            <a:off x="1691280" y="916920"/>
            <a:ext cx="5029920" cy="212400"/>
          </a:xfrm>
          <a:prstGeom prst="rect">
            <a:avLst/>
          </a:prstGeom>
          <a:noFill/>
          <a:ln w="0">
            <a:noFill/>
          </a:ln>
        </p:spPr>
        <p:txBody>
          <a:bodyPr wrap="none" lIns="0" tIns="0" rIns="0" bIns="0" anchor="t">
            <a:spAutoFit/>
          </a:bodyPr>
          <a:lstStyle/>
          <a:p>
            <a:r>
              <a:rPr lang="zh-CN" sz="1320" b="0" u="none" strike="noStrike">
                <a:solidFill>
                  <a:srgbClr val="93C5FD"/>
                </a:solidFill>
                <a:effectLst/>
                <a:uFillTx/>
                <a:latin typeface="WenQuanYiZenHei"/>
                <a:ea typeface="WenQuanYiZenHei"/>
              </a:rPr>
              <a:t>实现方法，通过上下文管理保持长对话中的语义一致性和逻辑连贯。</a:t>
            </a:r>
            <a:endParaRPr lang="en-US" sz="1320" b="0" u="none" strike="noStrike">
              <a:solidFill>
                <a:srgbClr val="000000"/>
              </a:solidFill>
              <a:effectLst/>
              <a:uFillTx/>
              <a:latin typeface="Times New Roman"/>
            </a:endParaRPr>
          </a:p>
        </p:txBody>
      </p:sp>
      <p:sp>
        <p:nvSpPr>
          <p:cNvPr id="715" name="文本框 714"/>
          <p:cNvSpPr txBox="1"/>
          <p:nvPr/>
        </p:nvSpPr>
        <p:spPr>
          <a:xfrm>
            <a:off x="860760" y="2514600"/>
            <a:ext cx="40320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模型</a:t>
            </a:r>
            <a:endParaRPr lang="en-US" sz="1580" b="0" u="none" strike="noStrike">
              <a:solidFill>
                <a:srgbClr val="000000"/>
              </a:solidFill>
              <a:effectLst/>
              <a:uFillTx/>
              <a:latin typeface="Times New Roman"/>
            </a:endParaRPr>
          </a:p>
        </p:txBody>
      </p:sp>
      <p:sp>
        <p:nvSpPr>
          <p:cNvPr id="716" name="文本框 715"/>
          <p:cNvSpPr txBox="1"/>
          <p:nvPr/>
        </p:nvSpPr>
        <p:spPr>
          <a:xfrm>
            <a:off x="1261800" y="2521440"/>
            <a:ext cx="200160" cy="235080"/>
          </a:xfrm>
          <a:prstGeom prst="rect">
            <a:avLst/>
          </a:prstGeom>
          <a:noFill/>
          <a:ln w="0">
            <a:noFill/>
          </a:ln>
        </p:spPr>
        <p:txBody>
          <a:bodyPr wrap="none" lIns="0" tIns="0" rIns="0" bIns="0" anchor="t">
            <a:spAutoFit/>
          </a:bodyPr>
          <a:lstStyle/>
          <a:p>
            <a:r>
              <a:rPr lang="en-US" sz="1580" b="1" u="none" strike="noStrike">
                <a:solidFill>
                  <a:srgbClr val="FFFFFF"/>
                </a:solidFill>
                <a:effectLst/>
                <a:uFillTx/>
                <a:latin typeface="DejaVuSans"/>
                <a:ea typeface="DejaVuSans"/>
              </a:rPr>
              <a:t>"</a:t>
            </a:r>
            <a:endParaRPr lang="en-US" sz="1580" b="0" u="none" strike="noStrike">
              <a:solidFill>
                <a:srgbClr val="000000"/>
              </a:solidFill>
              <a:effectLst/>
              <a:uFillTx/>
              <a:latin typeface="Times New Roman"/>
            </a:endParaRPr>
          </a:p>
        </p:txBody>
      </p:sp>
      <p:sp>
        <p:nvSpPr>
          <p:cNvPr id="717" name="文本框 716"/>
          <p:cNvSpPr txBox="1"/>
          <p:nvPr/>
        </p:nvSpPr>
        <p:spPr>
          <a:xfrm>
            <a:off x="1366200" y="2514600"/>
            <a:ext cx="40320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记忆</a:t>
            </a:r>
            <a:endParaRPr lang="en-US" sz="1580" b="0" u="none" strike="noStrike">
              <a:solidFill>
                <a:srgbClr val="000000"/>
              </a:solidFill>
              <a:effectLst/>
              <a:uFillTx/>
              <a:latin typeface="Times New Roman"/>
            </a:endParaRPr>
          </a:p>
        </p:txBody>
      </p:sp>
      <p:sp>
        <p:nvSpPr>
          <p:cNvPr id="718" name="文本框 717"/>
          <p:cNvSpPr txBox="1"/>
          <p:nvPr/>
        </p:nvSpPr>
        <p:spPr>
          <a:xfrm>
            <a:off x="1767600" y="2521440"/>
            <a:ext cx="200160" cy="235080"/>
          </a:xfrm>
          <a:prstGeom prst="rect">
            <a:avLst/>
          </a:prstGeom>
          <a:noFill/>
          <a:ln w="0">
            <a:noFill/>
          </a:ln>
        </p:spPr>
        <p:txBody>
          <a:bodyPr wrap="none" lIns="0" tIns="0" rIns="0" bIns="0" anchor="t">
            <a:spAutoFit/>
          </a:bodyPr>
          <a:lstStyle/>
          <a:p>
            <a:r>
              <a:rPr lang="en-US" sz="1580" b="1" u="none" strike="noStrike">
                <a:solidFill>
                  <a:srgbClr val="FFFFFF"/>
                </a:solidFill>
                <a:effectLst/>
                <a:uFillTx/>
                <a:latin typeface="DejaVuSans"/>
                <a:ea typeface="DejaVuSans"/>
              </a:rPr>
              <a:t>"</a:t>
            </a:r>
            <a:endParaRPr lang="en-US" sz="1580" b="0" u="none" strike="noStrike">
              <a:solidFill>
                <a:srgbClr val="000000"/>
              </a:solidFill>
              <a:effectLst/>
              <a:uFillTx/>
              <a:latin typeface="Times New Roman"/>
            </a:endParaRPr>
          </a:p>
        </p:txBody>
      </p:sp>
      <p:pic>
        <p:nvPicPr>
          <p:cNvPr id="719" name="图片 718"/>
          <p:cNvPicPr/>
          <p:nvPr/>
        </p:nvPicPr>
        <p:blipFill>
          <a:blip r:embed="rId6"/>
          <a:stretch/>
        </p:blipFill>
        <p:spPr>
          <a:xfrm>
            <a:off x="660240" y="3042000"/>
            <a:ext cx="100080" cy="133200"/>
          </a:xfrm>
          <a:prstGeom prst="rect">
            <a:avLst/>
          </a:prstGeom>
          <a:noFill/>
          <a:ln w="0">
            <a:noFill/>
          </a:ln>
        </p:spPr>
      </p:pic>
      <p:sp>
        <p:nvSpPr>
          <p:cNvPr id="720" name="文本框 719"/>
          <p:cNvSpPr txBox="1"/>
          <p:nvPr/>
        </p:nvSpPr>
        <p:spPr>
          <a:xfrm>
            <a:off x="1872000" y="2514600"/>
            <a:ext cx="80532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实现方法</a:t>
            </a:r>
            <a:endParaRPr lang="en-US" sz="1580" b="0" u="none" strike="noStrike">
              <a:solidFill>
                <a:srgbClr val="000000"/>
              </a:solidFill>
              <a:effectLst/>
              <a:uFillTx/>
              <a:latin typeface="Times New Roman"/>
            </a:endParaRPr>
          </a:p>
        </p:txBody>
      </p:sp>
      <p:pic>
        <p:nvPicPr>
          <p:cNvPr id="721" name="图片 720"/>
          <p:cNvPicPr/>
          <p:nvPr/>
        </p:nvPicPr>
        <p:blipFill>
          <a:blip r:embed="rId7"/>
          <a:stretch/>
        </p:blipFill>
        <p:spPr>
          <a:xfrm>
            <a:off x="660240" y="3576600"/>
            <a:ext cx="133200" cy="133200"/>
          </a:xfrm>
          <a:prstGeom prst="rect">
            <a:avLst/>
          </a:prstGeom>
          <a:noFill/>
          <a:ln w="0">
            <a:noFill/>
          </a:ln>
        </p:spPr>
      </p:pic>
      <p:sp>
        <p:nvSpPr>
          <p:cNvPr id="722" name="文本框 721"/>
          <p:cNvSpPr txBox="1"/>
          <p:nvPr/>
        </p:nvSpPr>
        <p:spPr>
          <a:xfrm>
            <a:off x="860760" y="3021840"/>
            <a:ext cx="241488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内容摘要：对长对话内容进行压缩和提取</a:t>
            </a:r>
            <a:endParaRPr lang="en-US" sz="1050" b="0" u="none" strike="noStrike">
              <a:solidFill>
                <a:srgbClr val="000000"/>
              </a:solidFill>
              <a:effectLst/>
              <a:uFillTx/>
              <a:latin typeface="Times New Roman"/>
            </a:endParaRPr>
          </a:p>
        </p:txBody>
      </p:sp>
      <p:pic>
        <p:nvPicPr>
          <p:cNvPr id="723" name="图片 722"/>
          <p:cNvPicPr/>
          <p:nvPr/>
        </p:nvPicPr>
        <p:blipFill>
          <a:blip r:embed="rId8"/>
          <a:stretch/>
        </p:blipFill>
        <p:spPr>
          <a:xfrm>
            <a:off x="660240" y="4111560"/>
            <a:ext cx="133200" cy="133200"/>
          </a:xfrm>
          <a:prstGeom prst="rect">
            <a:avLst/>
          </a:prstGeom>
          <a:noFill/>
          <a:ln w="0">
            <a:noFill/>
          </a:ln>
        </p:spPr>
      </p:pic>
      <p:sp>
        <p:nvSpPr>
          <p:cNvPr id="724" name="文本框 723"/>
          <p:cNvSpPr txBox="1"/>
          <p:nvPr/>
        </p:nvSpPr>
        <p:spPr>
          <a:xfrm>
            <a:off x="894240" y="3556440"/>
            <a:ext cx="214668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优先级筛选：保留最相关的对话内容</a:t>
            </a:r>
            <a:endParaRPr lang="en-US" sz="1050" b="0" u="none" strike="noStrike">
              <a:solidFill>
                <a:srgbClr val="000000"/>
              </a:solidFill>
              <a:effectLst/>
              <a:uFillTx/>
              <a:latin typeface="Times New Roman"/>
            </a:endParaRPr>
          </a:p>
        </p:txBody>
      </p:sp>
      <p:sp>
        <p:nvSpPr>
          <p:cNvPr id="725" name="任意多边形 724"/>
          <p:cNvSpPr/>
          <p:nvPr/>
        </p:nvSpPr>
        <p:spPr>
          <a:xfrm>
            <a:off x="5460840" y="2908080"/>
            <a:ext cx="4701240" cy="1604880"/>
          </a:xfrm>
          <a:custGeom>
            <a:avLst/>
            <a:gdLst/>
            <a:ahLst/>
            <a:cxnLst/>
            <a:rect l="0" t="0" r="r" b="b"/>
            <a:pathLst>
              <a:path w="13059" h="4458">
                <a:moveTo>
                  <a:pt x="0" y="4365"/>
                </a:moveTo>
                <a:lnTo>
                  <a:pt x="0" y="92"/>
                </a:lnTo>
                <a:cubicBezTo>
                  <a:pt x="0" y="80"/>
                  <a:pt x="2" y="68"/>
                  <a:pt x="5" y="57"/>
                </a:cubicBezTo>
                <a:cubicBezTo>
                  <a:pt x="8" y="46"/>
                  <a:pt x="12" y="36"/>
                  <a:pt x="17" y="27"/>
                </a:cubicBezTo>
                <a:cubicBezTo>
                  <a:pt x="23" y="18"/>
                  <a:pt x="29" y="11"/>
                  <a:pt x="36" y="7"/>
                </a:cubicBezTo>
                <a:cubicBezTo>
                  <a:pt x="43" y="2"/>
                  <a:pt x="51" y="0"/>
                  <a:pt x="58" y="0"/>
                </a:cubicBezTo>
                <a:lnTo>
                  <a:pt x="12966" y="0"/>
                </a:lnTo>
                <a:cubicBezTo>
                  <a:pt x="12978" y="0"/>
                  <a:pt x="12990" y="2"/>
                  <a:pt x="13001" y="7"/>
                </a:cubicBezTo>
                <a:cubicBezTo>
                  <a:pt x="13013" y="11"/>
                  <a:pt x="13023" y="18"/>
                  <a:pt x="13031" y="27"/>
                </a:cubicBezTo>
                <a:cubicBezTo>
                  <a:pt x="13040" y="36"/>
                  <a:pt x="13047" y="46"/>
                  <a:pt x="13052" y="57"/>
                </a:cubicBezTo>
                <a:cubicBezTo>
                  <a:pt x="13056" y="68"/>
                  <a:pt x="13059" y="80"/>
                  <a:pt x="13059" y="92"/>
                </a:cubicBezTo>
                <a:lnTo>
                  <a:pt x="13059" y="4365"/>
                </a:lnTo>
                <a:cubicBezTo>
                  <a:pt x="13059" y="4377"/>
                  <a:pt x="13056" y="4389"/>
                  <a:pt x="13052" y="4400"/>
                </a:cubicBezTo>
                <a:cubicBezTo>
                  <a:pt x="13047" y="4412"/>
                  <a:pt x="13040" y="4422"/>
                  <a:pt x="13031" y="4430"/>
                </a:cubicBezTo>
                <a:cubicBezTo>
                  <a:pt x="13023" y="4439"/>
                  <a:pt x="13013" y="4446"/>
                  <a:pt x="13001" y="4450"/>
                </a:cubicBezTo>
                <a:cubicBezTo>
                  <a:pt x="12990" y="4455"/>
                  <a:pt x="12978" y="4458"/>
                  <a:pt x="12966" y="4458"/>
                </a:cubicBezTo>
                <a:lnTo>
                  <a:pt x="58" y="4458"/>
                </a:lnTo>
                <a:cubicBezTo>
                  <a:pt x="51" y="4458"/>
                  <a:pt x="43" y="4455"/>
                  <a:pt x="36" y="4450"/>
                </a:cubicBezTo>
                <a:cubicBezTo>
                  <a:pt x="29" y="4446"/>
                  <a:pt x="23" y="4439"/>
                  <a:pt x="17" y="4430"/>
                </a:cubicBezTo>
                <a:cubicBezTo>
                  <a:pt x="12" y="4422"/>
                  <a:pt x="8" y="4412"/>
                  <a:pt x="5" y="4400"/>
                </a:cubicBezTo>
                <a:cubicBezTo>
                  <a:pt x="2" y="4389"/>
                  <a:pt x="0" y="4377"/>
                  <a:pt x="0" y="4365"/>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26" name="任意多边形 725"/>
          <p:cNvSpPr/>
          <p:nvPr/>
        </p:nvSpPr>
        <p:spPr>
          <a:xfrm>
            <a:off x="5448240" y="2908080"/>
            <a:ext cx="33840" cy="1604880"/>
          </a:xfrm>
          <a:custGeom>
            <a:avLst/>
            <a:gdLst/>
            <a:ahLst/>
            <a:cxnLst/>
            <a:rect l="0" t="0" r="r" b="b"/>
            <a:pathLst>
              <a:path w="94" h="4458">
                <a:moveTo>
                  <a:pt x="0" y="0"/>
                </a:moveTo>
                <a:lnTo>
                  <a:pt x="94" y="0"/>
                </a:lnTo>
                <a:lnTo>
                  <a:pt x="94" y="4458"/>
                </a:lnTo>
                <a:lnTo>
                  <a:pt x="0" y="4458"/>
                </a:lnTo>
                <a:lnTo>
                  <a:pt x="0" y="0"/>
                </a:lnTo>
                <a:close/>
              </a:path>
            </a:pathLst>
          </a:custGeom>
          <a:solidFill>
            <a:srgbClr val="4DA6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27" name="任意多边形 726"/>
          <p:cNvSpPr/>
          <p:nvPr/>
        </p:nvSpPr>
        <p:spPr>
          <a:xfrm>
            <a:off x="5448240" y="4646160"/>
            <a:ext cx="4713840" cy="1136880"/>
          </a:xfrm>
          <a:custGeom>
            <a:avLst/>
            <a:gdLst/>
            <a:ahLst/>
            <a:cxnLst/>
            <a:rect l="0" t="0" r="r" b="b"/>
            <a:pathLst>
              <a:path w="13094" h="3158">
                <a:moveTo>
                  <a:pt x="0" y="3065"/>
                </a:moveTo>
                <a:lnTo>
                  <a:pt x="0" y="93"/>
                </a:lnTo>
                <a:cubicBezTo>
                  <a:pt x="0" y="80"/>
                  <a:pt x="3" y="69"/>
                  <a:pt x="7" y="57"/>
                </a:cubicBezTo>
                <a:cubicBezTo>
                  <a:pt x="12" y="46"/>
                  <a:pt x="19" y="36"/>
                  <a:pt x="28" y="27"/>
                </a:cubicBezTo>
                <a:cubicBezTo>
                  <a:pt x="36" y="18"/>
                  <a:pt x="46" y="12"/>
                  <a:pt x="58" y="7"/>
                </a:cubicBezTo>
                <a:cubicBezTo>
                  <a:pt x="69" y="2"/>
                  <a:pt x="81" y="0"/>
                  <a:pt x="93" y="0"/>
                </a:cubicBezTo>
                <a:lnTo>
                  <a:pt x="13001" y="0"/>
                </a:lnTo>
                <a:cubicBezTo>
                  <a:pt x="13013" y="0"/>
                  <a:pt x="13025" y="2"/>
                  <a:pt x="13036" y="7"/>
                </a:cubicBezTo>
                <a:cubicBezTo>
                  <a:pt x="13048" y="12"/>
                  <a:pt x="13058" y="18"/>
                  <a:pt x="13066" y="27"/>
                </a:cubicBezTo>
                <a:cubicBezTo>
                  <a:pt x="13075" y="36"/>
                  <a:pt x="13082" y="46"/>
                  <a:pt x="13087" y="57"/>
                </a:cubicBezTo>
                <a:cubicBezTo>
                  <a:pt x="13091" y="69"/>
                  <a:pt x="13094" y="80"/>
                  <a:pt x="13094" y="93"/>
                </a:cubicBezTo>
                <a:lnTo>
                  <a:pt x="13094" y="3065"/>
                </a:lnTo>
                <a:cubicBezTo>
                  <a:pt x="13094" y="3077"/>
                  <a:pt x="13091" y="3089"/>
                  <a:pt x="13087" y="3101"/>
                </a:cubicBezTo>
                <a:cubicBezTo>
                  <a:pt x="13082" y="3112"/>
                  <a:pt x="13075" y="3122"/>
                  <a:pt x="13066" y="3131"/>
                </a:cubicBezTo>
                <a:cubicBezTo>
                  <a:pt x="13058" y="3139"/>
                  <a:pt x="13048" y="3146"/>
                  <a:pt x="13036" y="3151"/>
                </a:cubicBezTo>
                <a:cubicBezTo>
                  <a:pt x="13025" y="3156"/>
                  <a:pt x="13013" y="3158"/>
                  <a:pt x="13001" y="3158"/>
                </a:cubicBezTo>
                <a:lnTo>
                  <a:pt x="93" y="3158"/>
                </a:lnTo>
                <a:cubicBezTo>
                  <a:pt x="81" y="3158"/>
                  <a:pt x="69" y="3156"/>
                  <a:pt x="58" y="3151"/>
                </a:cubicBezTo>
                <a:cubicBezTo>
                  <a:pt x="46" y="3146"/>
                  <a:pt x="36" y="3139"/>
                  <a:pt x="28" y="3131"/>
                </a:cubicBezTo>
                <a:cubicBezTo>
                  <a:pt x="19" y="3122"/>
                  <a:pt x="12" y="3112"/>
                  <a:pt x="7" y="3101"/>
                </a:cubicBezTo>
                <a:cubicBezTo>
                  <a:pt x="3" y="3089"/>
                  <a:pt x="0" y="3077"/>
                  <a:pt x="0" y="3065"/>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28" name="图片 727"/>
          <p:cNvPicPr/>
          <p:nvPr/>
        </p:nvPicPr>
        <p:blipFill>
          <a:blip r:embed="rId9"/>
          <a:stretch/>
        </p:blipFill>
        <p:spPr>
          <a:xfrm>
            <a:off x="5448600" y="2532240"/>
            <a:ext cx="250200" cy="200160"/>
          </a:xfrm>
          <a:prstGeom prst="rect">
            <a:avLst/>
          </a:prstGeom>
          <a:noFill/>
          <a:ln w="0">
            <a:noFill/>
          </a:ln>
        </p:spPr>
      </p:pic>
      <p:sp>
        <p:nvSpPr>
          <p:cNvPr id="729" name="文本框 728"/>
          <p:cNvSpPr txBox="1"/>
          <p:nvPr/>
        </p:nvSpPr>
        <p:spPr>
          <a:xfrm>
            <a:off x="894240" y="4091400"/>
            <a:ext cx="214668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分段记忆：保留最近的几条对话记录</a:t>
            </a:r>
            <a:endParaRPr lang="en-US" sz="1050" b="0" u="none" strike="noStrike">
              <a:solidFill>
                <a:srgbClr val="000000"/>
              </a:solidFill>
              <a:effectLst/>
              <a:uFillTx/>
              <a:latin typeface="Times New Roman"/>
            </a:endParaRPr>
          </a:p>
        </p:txBody>
      </p:sp>
      <p:sp>
        <p:nvSpPr>
          <p:cNvPr id="730" name="文本框 729"/>
          <p:cNvSpPr txBox="1"/>
          <p:nvPr/>
        </p:nvSpPr>
        <p:spPr>
          <a:xfrm>
            <a:off x="5799600" y="2514600"/>
            <a:ext cx="140904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上下文管理实现</a:t>
            </a:r>
            <a:endParaRPr lang="en-US" sz="1580" b="0" u="none" strike="noStrike">
              <a:solidFill>
                <a:srgbClr val="000000"/>
              </a:solidFill>
              <a:effectLst/>
              <a:uFillTx/>
              <a:latin typeface="Times New Roman"/>
            </a:endParaRPr>
          </a:p>
        </p:txBody>
      </p:sp>
      <p:sp>
        <p:nvSpPr>
          <p:cNvPr id="731" name="文本框 730"/>
          <p:cNvSpPr txBox="1"/>
          <p:nvPr/>
        </p:nvSpPr>
        <p:spPr>
          <a:xfrm>
            <a:off x="5573880" y="3027960"/>
            <a:ext cx="141480" cy="13284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32" name="文本框 731"/>
          <p:cNvSpPr txBox="1"/>
          <p:nvPr/>
        </p:nvSpPr>
        <p:spPr>
          <a:xfrm>
            <a:off x="5714280" y="3012840"/>
            <a:ext cx="822240" cy="14832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WenQuanYiZenHei"/>
                <a:ea typeface="WenQuanYiZenHei"/>
              </a:rPr>
              <a:t>上下文管理函数</a:t>
            </a:r>
            <a:endParaRPr lang="en-US" sz="920" b="0" u="none" strike="noStrike">
              <a:solidFill>
                <a:srgbClr val="000000"/>
              </a:solidFill>
              <a:effectLst/>
              <a:uFillTx/>
              <a:latin typeface="Times New Roman"/>
            </a:endParaRPr>
          </a:p>
        </p:txBody>
      </p:sp>
      <p:sp>
        <p:nvSpPr>
          <p:cNvPr id="733" name="文本框 732"/>
          <p:cNvSpPr txBox="1"/>
          <p:nvPr/>
        </p:nvSpPr>
        <p:spPr>
          <a:xfrm>
            <a:off x="5573880" y="3228480"/>
            <a:ext cx="3099240" cy="13284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Courier New"/>
                <a:ea typeface="Courier New"/>
              </a:rPr>
              <a:t>def manage_context(context, max_tokens=300):</a:t>
            </a:r>
            <a:endParaRPr lang="en-US" sz="920" b="0" u="none" strike="noStrike">
              <a:solidFill>
                <a:srgbClr val="000000"/>
              </a:solidFill>
              <a:effectLst/>
              <a:uFillTx/>
              <a:latin typeface="Times New Roman"/>
            </a:endParaRPr>
          </a:p>
        </p:txBody>
      </p:sp>
      <p:sp>
        <p:nvSpPr>
          <p:cNvPr id="734" name="文本框 733"/>
          <p:cNvSpPr txBox="1"/>
          <p:nvPr/>
        </p:nvSpPr>
        <p:spPr>
          <a:xfrm>
            <a:off x="5707800" y="3429000"/>
            <a:ext cx="2395080" cy="13284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Courier New"/>
                <a:ea typeface="Courier New"/>
              </a:rPr>
              <a:t>tokens = tokenizer.encode(context)</a:t>
            </a:r>
            <a:endParaRPr lang="en-US" sz="920" b="0" u="none" strike="noStrike">
              <a:solidFill>
                <a:srgbClr val="000000"/>
              </a:solidFill>
              <a:effectLst/>
              <a:uFillTx/>
              <a:latin typeface="Times New Roman"/>
            </a:endParaRPr>
          </a:p>
        </p:txBody>
      </p:sp>
      <p:sp>
        <p:nvSpPr>
          <p:cNvPr id="735" name="文本框 734"/>
          <p:cNvSpPr txBox="1"/>
          <p:nvPr/>
        </p:nvSpPr>
        <p:spPr>
          <a:xfrm>
            <a:off x="5707800" y="3629520"/>
            <a:ext cx="1972440" cy="13284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Courier New"/>
                <a:ea typeface="Courier New"/>
              </a:rPr>
              <a:t>if len(tokens) &gt; max_tokens:</a:t>
            </a:r>
            <a:endParaRPr lang="en-US" sz="920" b="0" u="none" strike="noStrike">
              <a:solidFill>
                <a:srgbClr val="000000"/>
              </a:solidFill>
              <a:effectLst/>
              <a:uFillTx/>
              <a:latin typeface="Times New Roman"/>
            </a:endParaRPr>
          </a:p>
        </p:txBody>
      </p:sp>
      <p:sp>
        <p:nvSpPr>
          <p:cNvPr id="736" name="文本框 735"/>
          <p:cNvSpPr txBox="1"/>
          <p:nvPr/>
        </p:nvSpPr>
        <p:spPr>
          <a:xfrm>
            <a:off x="5841360" y="3830040"/>
            <a:ext cx="2676600" cy="13284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Courier New"/>
                <a:ea typeface="Courier New"/>
              </a:rPr>
              <a:t>context_segments = context.split("\n")</a:t>
            </a:r>
            <a:endParaRPr lang="en-US" sz="920" b="0" u="none" strike="noStrike">
              <a:solidFill>
                <a:srgbClr val="000000"/>
              </a:solidFill>
              <a:effectLst/>
              <a:uFillTx/>
              <a:latin typeface="Times New Roman"/>
            </a:endParaRPr>
          </a:p>
        </p:txBody>
      </p:sp>
      <p:sp>
        <p:nvSpPr>
          <p:cNvPr id="737" name="文本框 736"/>
          <p:cNvSpPr txBox="1"/>
          <p:nvPr/>
        </p:nvSpPr>
        <p:spPr>
          <a:xfrm>
            <a:off x="5841360" y="4030920"/>
            <a:ext cx="2958480" cy="13284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Courier New"/>
                <a:ea typeface="Courier New"/>
              </a:rPr>
              <a:t>context = "\n".join(context_segments[-5:])</a:t>
            </a:r>
            <a:endParaRPr lang="en-US" sz="920" b="0" u="none" strike="noStrike">
              <a:solidFill>
                <a:srgbClr val="000000"/>
              </a:solidFill>
              <a:effectLst/>
              <a:uFillTx/>
              <a:latin typeface="Times New Roman"/>
            </a:endParaRPr>
          </a:p>
        </p:txBody>
      </p:sp>
      <p:pic>
        <p:nvPicPr>
          <p:cNvPr id="738" name="图片 737"/>
          <p:cNvPicPr/>
          <p:nvPr/>
        </p:nvPicPr>
        <p:blipFill>
          <a:blip r:embed="rId10"/>
          <a:stretch/>
        </p:blipFill>
        <p:spPr>
          <a:xfrm>
            <a:off x="5548680" y="4771800"/>
            <a:ext cx="100080" cy="133200"/>
          </a:xfrm>
          <a:prstGeom prst="rect">
            <a:avLst/>
          </a:prstGeom>
          <a:noFill/>
          <a:ln w="0">
            <a:noFill/>
          </a:ln>
        </p:spPr>
      </p:pic>
      <p:sp>
        <p:nvSpPr>
          <p:cNvPr id="739" name="文本框 738"/>
          <p:cNvSpPr txBox="1"/>
          <p:nvPr/>
        </p:nvSpPr>
        <p:spPr>
          <a:xfrm>
            <a:off x="5707800" y="4231440"/>
            <a:ext cx="986760" cy="132840"/>
          </a:xfrm>
          <a:prstGeom prst="rect">
            <a:avLst/>
          </a:prstGeom>
          <a:noFill/>
          <a:ln w="0">
            <a:noFill/>
          </a:ln>
        </p:spPr>
        <p:txBody>
          <a:bodyPr wrap="none" lIns="0" tIns="0" rIns="0" bIns="0" anchor="t">
            <a:spAutoFit/>
          </a:bodyPr>
          <a:lstStyle/>
          <a:p>
            <a:r>
              <a:rPr lang="en-US" sz="920" b="0" u="none" strike="noStrike">
                <a:solidFill>
                  <a:srgbClr val="E5E7EB"/>
                </a:solidFill>
                <a:effectLst/>
                <a:uFillTx/>
                <a:latin typeface="Courier New"/>
                <a:ea typeface="Courier New"/>
              </a:rPr>
              <a:t>return context</a:t>
            </a:r>
            <a:endParaRPr lang="en-US" sz="920" b="0" u="none" strike="noStrike">
              <a:solidFill>
                <a:srgbClr val="000000"/>
              </a:solidFill>
              <a:effectLst/>
              <a:uFillTx/>
              <a:latin typeface="Times New Roman"/>
            </a:endParaRPr>
          </a:p>
        </p:txBody>
      </p:sp>
      <p:sp>
        <p:nvSpPr>
          <p:cNvPr id="740" name="任意多边形 739"/>
          <p:cNvSpPr/>
          <p:nvPr/>
        </p:nvSpPr>
        <p:spPr>
          <a:xfrm>
            <a:off x="5573880" y="5088960"/>
            <a:ext cx="42120" cy="42120"/>
          </a:xfrm>
          <a:custGeom>
            <a:avLst/>
            <a:gdLst/>
            <a:ahLst/>
            <a:cxnLst/>
            <a:rect l="0" t="0" r="r" b="b"/>
            <a:pathLst>
              <a:path w="117" h="117">
                <a:moveTo>
                  <a:pt x="117" y="58"/>
                </a:moveTo>
                <a:cubicBezTo>
                  <a:pt x="117" y="66"/>
                  <a:pt x="115" y="73"/>
                  <a:pt x="112" y="81"/>
                </a:cubicBezTo>
                <a:cubicBezTo>
                  <a:pt x="109" y="89"/>
                  <a:pt x="105" y="95"/>
                  <a:pt x="100" y="100"/>
                </a:cubicBezTo>
                <a:cubicBezTo>
                  <a:pt x="94" y="106"/>
                  <a:pt x="88" y="110"/>
                  <a:pt x="81" y="113"/>
                </a:cubicBezTo>
                <a:cubicBezTo>
                  <a:pt x="74" y="116"/>
                  <a:pt x="66" y="117"/>
                  <a:pt x="59" y="117"/>
                </a:cubicBezTo>
                <a:cubicBezTo>
                  <a:pt x="51" y="117"/>
                  <a:pt x="44" y="116"/>
                  <a:pt x="36" y="113"/>
                </a:cubicBezTo>
                <a:cubicBezTo>
                  <a:pt x="29" y="110"/>
                  <a:pt x="23" y="106"/>
                  <a:pt x="18" y="100"/>
                </a:cubicBezTo>
                <a:cubicBezTo>
                  <a:pt x="12" y="95"/>
                  <a:pt x="8" y="89"/>
                  <a:pt x="5" y="81"/>
                </a:cubicBezTo>
                <a:cubicBezTo>
                  <a:pt x="1" y="73"/>
                  <a:pt x="0" y="66"/>
                  <a:pt x="0" y="58"/>
                </a:cubicBezTo>
                <a:cubicBezTo>
                  <a:pt x="0" y="51"/>
                  <a:pt x="1" y="43"/>
                  <a:pt x="5" y="36"/>
                </a:cubicBezTo>
                <a:cubicBezTo>
                  <a:pt x="8" y="29"/>
                  <a:pt x="12" y="23"/>
                  <a:pt x="18" y="17"/>
                </a:cubicBezTo>
                <a:cubicBezTo>
                  <a:pt x="23" y="12"/>
                  <a:pt x="29" y="8"/>
                  <a:pt x="36" y="5"/>
                </a:cubicBezTo>
                <a:cubicBezTo>
                  <a:pt x="44" y="2"/>
                  <a:pt x="51" y="0"/>
                  <a:pt x="59" y="0"/>
                </a:cubicBezTo>
                <a:cubicBezTo>
                  <a:pt x="66" y="0"/>
                  <a:pt x="74" y="2"/>
                  <a:pt x="81" y="5"/>
                </a:cubicBezTo>
                <a:cubicBezTo>
                  <a:pt x="88" y="8"/>
                  <a:pt x="94" y="12"/>
                  <a:pt x="100" y="17"/>
                </a:cubicBezTo>
                <a:cubicBezTo>
                  <a:pt x="105" y="23"/>
                  <a:pt x="109" y="29"/>
                  <a:pt x="112" y="36"/>
                </a:cubicBezTo>
                <a:cubicBezTo>
                  <a:pt x="115" y="43"/>
                  <a:pt x="117" y="51"/>
                  <a:pt x="117" y="58"/>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41" name="文本框 740"/>
          <p:cNvSpPr txBox="1"/>
          <p:nvPr/>
        </p:nvSpPr>
        <p:spPr>
          <a:xfrm>
            <a:off x="5716080" y="4759920"/>
            <a:ext cx="1341720" cy="169560"/>
          </a:xfrm>
          <a:prstGeom prst="rect">
            <a:avLst/>
          </a:prstGeom>
          <a:noFill/>
          <a:ln w="0">
            <a:noFill/>
          </a:ln>
        </p:spPr>
        <p:txBody>
          <a:bodyPr wrap="none" lIns="0" tIns="0" rIns="0" bIns="0" anchor="t">
            <a:spAutoFit/>
          </a:bodyPr>
          <a:lstStyle/>
          <a:p>
            <a:r>
              <a:rPr lang="zh-CN" sz="1050" b="0" u="none" strike="noStrike">
                <a:solidFill>
                  <a:srgbClr val="FF8904"/>
                </a:solidFill>
                <a:effectLst/>
                <a:uFillTx/>
                <a:latin typeface="WenQuanYiZenHei"/>
                <a:ea typeface="WenQuanYiZenHei"/>
              </a:rPr>
              <a:t>有效上下文管理的优势</a:t>
            </a:r>
            <a:endParaRPr lang="en-US" sz="1050" b="0" u="none" strike="noStrike">
              <a:solidFill>
                <a:srgbClr val="000000"/>
              </a:solidFill>
              <a:effectLst/>
              <a:uFillTx/>
              <a:latin typeface="Times New Roman"/>
            </a:endParaRPr>
          </a:p>
        </p:txBody>
      </p:sp>
      <p:sp>
        <p:nvSpPr>
          <p:cNvPr id="742" name="任意多边形 741"/>
          <p:cNvSpPr/>
          <p:nvPr/>
        </p:nvSpPr>
        <p:spPr>
          <a:xfrm>
            <a:off x="5573880" y="5322960"/>
            <a:ext cx="42120" cy="42120"/>
          </a:xfrm>
          <a:custGeom>
            <a:avLst/>
            <a:gdLst/>
            <a:ahLst/>
            <a:cxnLst/>
            <a:rect l="0" t="0" r="r" b="b"/>
            <a:pathLst>
              <a:path w="117" h="117">
                <a:moveTo>
                  <a:pt x="117" y="59"/>
                </a:moveTo>
                <a:cubicBezTo>
                  <a:pt x="117" y="67"/>
                  <a:pt x="115" y="74"/>
                  <a:pt x="112" y="81"/>
                </a:cubicBezTo>
                <a:cubicBezTo>
                  <a:pt x="109" y="89"/>
                  <a:pt x="105" y="95"/>
                  <a:pt x="100" y="100"/>
                </a:cubicBezTo>
                <a:cubicBezTo>
                  <a:pt x="94" y="106"/>
                  <a:pt x="88" y="110"/>
                  <a:pt x="81" y="113"/>
                </a:cubicBezTo>
                <a:cubicBezTo>
                  <a:pt x="74" y="116"/>
                  <a:pt x="66" y="117"/>
                  <a:pt x="59" y="117"/>
                </a:cubicBezTo>
                <a:cubicBezTo>
                  <a:pt x="51" y="117"/>
                  <a:pt x="44" y="116"/>
                  <a:pt x="36" y="113"/>
                </a:cubicBezTo>
                <a:cubicBezTo>
                  <a:pt x="29" y="110"/>
                  <a:pt x="23" y="106"/>
                  <a:pt x="18" y="100"/>
                </a:cubicBezTo>
                <a:cubicBezTo>
                  <a:pt x="12" y="95"/>
                  <a:pt x="8" y="89"/>
                  <a:pt x="5" y="81"/>
                </a:cubicBezTo>
                <a:cubicBezTo>
                  <a:pt x="1" y="74"/>
                  <a:pt x="0" y="67"/>
                  <a:pt x="0" y="59"/>
                </a:cubicBezTo>
                <a:cubicBezTo>
                  <a:pt x="0" y="52"/>
                  <a:pt x="1" y="44"/>
                  <a:pt x="5" y="37"/>
                </a:cubicBezTo>
                <a:cubicBezTo>
                  <a:pt x="8" y="30"/>
                  <a:pt x="12" y="24"/>
                  <a:pt x="18" y="18"/>
                </a:cubicBezTo>
                <a:cubicBezTo>
                  <a:pt x="23" y="13"/>
                  <a:pt x="29" y="9"/>
                  <a:pt x="36" y="6"/>
                </a:cubicBezTo>
                <a:cubicBezTo>
                  <a:pt x="44" y="2"/>
                  <a:pt x="51" y="0"/>
                  <a:pt x="59" y="0"/>
                </a:cubicBezTo>
                <a:cubicBezTo>
                  <a:pt x="66" y="0"/>
                  <a:pt x="74" y="2"/>
                  <a:pt x="81" y="6"/>
                </a:cubicBezTo>
                <a:cubicBezTo>
                  <a:pt x="88" y="9"/>
                  <a:pt x="94" y="13"/>
                  <a:pt x="100" y="18"/>
                </a:cubicBezTo>
                <a:cubicBezTo>
                  <a:pt x="105" y="24"/>
                  <a:pt x="109" y="30"/>
                  <a:pt x="112" y="37"/>
                </a:cubicBezTo>
                <a:cubicBezTo>
                  <a:pt x="115" y="44"/>
                  <a:pt x="117" y="52"/>
                  <a:pt x="117" y="59"/>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43" name="文本框 742"/>
          <p:cNvSpPr txBox="1"/>
          <p:nvPr/>
        </p:nvSpPr>
        <p:spPr>
          <a:xfrm>
            <a:off x="5716080" y="5027400"/>
            <a:ext cx="1609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保持长对话中的语义一致性</a:t>
            </a:r>
            <a:endParaRPr lang="en-US" sz="1050" b="0" u="none" strike="noStrike">
              <a:solidFill>
                <a:srgbClr val="000000"/>
              </a:solidFill>
              <a:effectLst/>
              <a:uFillTx/>
              <a:latin typeface="Times New Roman"/>
            </a:endParaRPr>
          </a:p>
        </p:txBody>
      </p:sp>
      <p:sp>
        <p:nvSpPr>
          <p:cNvPr id="744" name="任意多边形 743"/>
          <p:cNvSpPr/>
          <p:nvPr/>
        </p:nvSpPr>
        <p:spPr>
          <a:xfrm>
            <a:off x="5573880" y="5556960"/>
            <a:ext cx="42120" cy="42120"/>
          </a:xfrm>
          <a:custGeom>
            <a:avLst/>
            <a:gdLst/>
            <a:ahLst/>
            <a:cxnLst/>
            <a:rect l="0" t="0" r="r" b="b"/>
            <a:pathLst>
              <a:path w="117" h="117">
                <a:moveTo>
                  <a:pt x="117" y="59"/>
                </a:moveTo>
                <a:cubicBezTo>
                  <a:pt x="117" y="67"/>
                  <a:pt x="115" y="74"/>
                  <a:pt x="112" y="81"/>
                </a:cubicBezTo>
                <a:cubicBezTo>
                  <a:pt x="109" y="89"/>
                  <a:pt x="105" y="95"/>
                  <a:pt x="100" y="100"/>
                </a:cubicBezTo>
                <a:cubicBezTo>
                  <a:pt x="94" y="106"/>
                  <a:pt x="88" y="110"/>
                  <a:pt x="81" y="113"/>
                </a:cubicBezTo>
                <a:cubicBezTo>
                  <a:pt x="74" y="116"/>
                  <a:pt x="66" y="117"/>
                  <a:pt x="59" y="117"/>
                </a:cubicBezTo>
                <a:cubicBezTo>
                  <a:pt x="51" y="117"/>
                  <a:pt x="44" y="116"/>
                  <a:pt x="36" y="113"/>
                </a:cubicBezTo>
                <a:cubicBezTo>
                  <a:pt x="29" y="110"/>
                  <a:pt x="23" y="106"/>
                  <a:pt x="18" y="100"/>
                </a:cubicBezTo>
                <a:cubicBezTo>
                  <a:pt x="12" y="95"/>
                  <a:pt x="8" y="89"/>
                  <a:pt x="5" y="81"/>
                </a:cubicBezTo>
                <a:cubicBezTo>
                  <a:pt x="1" y="74"/>
                  <a:pt x="0" y="67"/>
                  <a:pt x="0" y="59"/>
                </a:cubicBezTo>
                <a:cubicBezTo>
                  <a:pt x="0" y="52"/>
                  <a:pt x="1" y="43"/>
                  <a:pt x="5" y="36"/>
                </a:cubicBezTo>
                <a:cubicBezTo>
                  <a:pt x="8" y="29"/>
                  <a:pt x="12" y="23"/>
                  <a:pt x="18" y="17"/>
                </a:cubicBezTo>
                <a:cubicBezTo>
                  <a:pt x="23" y="12"/>
                  <a:pt x="29" y="8"/>
                  <a:pt x="36" y="5"/>
                </a:cubicBezTo>
                <a:cubicBezTo>
                  <a:pt x="44" y="2"/>
                  <a:pt x="51" y="0"/>
                  <a:pt x="59" y="0"/>
                </a:cubicBezTo>
                <a:cubicBezTo>
                  <a:pt x="66" y="0"/>
                  <a:pt x="74" y="2"/>
                  <a:pt x="81" y="5"/>
                </a:cubicBezTo>
                <a:cubicBezTo>
                  <a:pt x="88" y="8"/>
                  <a:pt x="94" y="12"/>
                  <a:pt x="100" y="17"/>
                </a:cubicBezTo>
                <a:cubicBezTo>
                  <a:pt x="105" y="23"/>
                  <a:pt x="109" y="29"/>
                  <a:pt x="112" y="36"/>
                </a:cubicBezTo>
                <a:cubicBezTo>
                  <a:pt x="115" y="43"/>
                  <a:pt x="117" y="52"/>
                  <a:pt x="117" y="59"/>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45" name="文本框 744"/>
          <p:cNvSpPr txBox="1"/>
          <p:nvPr/>
        </p:nvSpPr>
        <p:spPr>
          <a:xfrm>
            <a:off x="5716080" y="5261400"/>
            <a:ext cx="1609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避免超出模型输入长度限制</a:t>
            </a:r>
            <a:endParaRPr lang="en-US" sz="1050" b="0" u="none" strike="noStrike">
              <a:solidFill>
                <a:srgbClr val="000000"/>
              </a:solidFill>
              <a:effectLst/>
              <a:uFillTx/>
              <a:latin typeface="Times New Roman"/>
            </a:endParaRPr>
          </a:p>
        </p:txBody>
      </p:sp>
      <p:pic>
        <p:nvPicPr>
          <p:cNvPr id="746" name="图片 745"/>
          <p:cNvPicPr/>
          <p:nvPr/>
        </p:nvPicPr>
        <p:blipFill>
          <a:blip r:embed="rId11"/>
          <a:stretch/>
        </p:blipFill>
        <p:spPr>
          <a:xfrm>
            <a:off x="534960" y="1303560"/>
            <a:ext cx="9626400" cy="960840"/>
          </a:xfrm>
          <a:prstGeom prst="rect">
            <a:avLst/>
          </a:prstGeom>
          <a:noFill/>
          <a:ln w="0">
            <a:noFill/>
          </a:ln>
        </p:spPr>
      </p:pic>
      <p:sp>
        <p:nvSpPr>
          <p:cNvPr id="747" name="文本框 746"/>
          <p:cNvSpPr txBox="1"/>
          <p:nvPr/>
        </p:nvSpPr>
        <p:spPr>
          <a:xfrm>
            <a:off x="5716080" y="5495400"/>
            <a:ext cx="2012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减少无关信息干扰，提高生成质量</a:t>
            </a:r>
            <a:endParaRPr lang="en-US" sz="105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8" name="图片 747"/>
          <p:cNvPicPr/>
          <p:nvPr/>
        </p:nvPicPr>
        <p:blipFill>
          <a:blip r:embed="rId2"/>
          <a:stretch/>
        </p:blipFill>
        <p:spPr>
          <a:xfrm>
            <a:off x="0" y="0"/>
            <a:ext cx="10294200" cy="6900120"/>
          </a:xfrm>
          <a:prstGeom prst="rect">
            <a:avLst/>
          </a:prstGeom>
          <a:noFill/>
          <a:ln w="0">
            <a:noFill/>
          </a:ln>
        </p:spPr>
      </p:pic>
      <p:sp>
        <p:nvSpPr>
          <p:cNvPr id="749" name="任意多边形 748"/>
          <p:cNvSpPr/>
          <p:nvPr/>
        </p:nvSpPr>
        <p:spPr>
          <a:xfrm>
            <a:off x="514440" y="578880"/>
            <a:ext cx="772560" cy="32400"/>
          </a:xfrm>
          <a:custGeom>
            <a:avLst/>
            <a:gdLst/>
            <a:ahLst/>
            <a:cxnLst/>
            <a:rect l="0" t="0" r="r" b="b"/>
            <a:pathLst>
              <a:path w="2146" h="90">
                <a:moveTo>
                  <a:pt x="0" y="0"/>
                </a:moveTo>
                <a:lnTo>
                  <a:pt x="2146" y="0"/>
                </a:lnTo>
                <a:lnTo>
                  <a:pt x="2146" y="90"/>
                </a:lnTo>
                <a:lnTo>
                  <a:pt x="0" y="90"/>
                </a:lnTo>
                <a:lnTo>
                  <a:pt x="0" y="0"/>
                </a:ln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50" name="文本框 749"/>
          <p:cNvSpPr txBox="1"/>
          <p:nvPr/>
        </p:nvSpPr>
        <p:spPr>
          <a:xfrm>
            <a:off x="514800" y="171720"/>
            <a:ext cx="2317320" cy="364680"/>
          </a:xfrm>
          <a:prstGeom prst="rect">
            <a:avLst/>
          </a:prstGeom>
          <a:noFill/>
          <a:ln w="0">
            <a:noFill/>
          </a:ln>
        </p:spPr>
        <p:txBody>
          <a:bodyPr wrap="none" lIns="0" tIns="0" rIns="0" bIns="0" anchor="t">
            <a:spAutoFit/>
          </a:bodyPr>
          <a:lstStyle/>
          <a:p>
            <a:r>
              <a:rPr lang="zh-CN" sz="2280" b="0" u="none" strike="noStrike">
                <a:solidFill>
                  <a:srgbClr val="FFFFFF"/>
                </a:solidFill>
                <a:effectLst/>
                <a:uFillTx/>
                <a:latin typeface="WenQuanYiZenHei"/>
                <a:ea typeface="WenQuanYiZenHei"/>
              </a:rPr>
              <a:t>复杂生成任务分解</a:t>
            </a:r>
            <a:endParaRPr lang="en-US" sz="2280" b="0" u="none" strike="noStrike">
              <a:solidFill>
                <a:srgbClr val="000000"/>
              </a:solidFill>
              <a:effectLst/>
              <a:uFillTx/>
              <a:latin typeface="Times New Roman"/>
            </a:endParaRPr>
          </a:p>
        </p:txBody>
      </p:sp>
      <p:sp>
        <p:nvSpPr>
          <p:cNvPr id="751" name="文本框 750"/>
          <p:cNvSpPr txBox="1"/>
          <p:nvPr/>
        </p:nvSpPr>
        <p:spPr>
          <a:xfrm>
            <a:off x="514800" y="6591600"/>
            <a:ext cx="130320" cy="163440"/>
          </a:xfrm>
          <a:prstGeom prst="rect">
            <a:avLst/>
          </a:prstGeom>
          <a:noFill/>
          <a:ln w="0">
            <a:noFill/>
          </a:ln>
        </p:spPr>
        <p:txBody>
          <a:bodyPr wrap="none" lIns="0" tIns="0" rIns="0" bIns="0" anchor="t">
            <a:spAutoFit/>
          </a:bodyPr>
          <a:lstStyle/>
          <a:p>
            <a:r>
              <a:rPr lang="zh-CN" sz="1010" b="0" u="none" strike="noStrike">
                <a:solidFill>
                  <a:srgbClr val="FF6900"/>
                </a:solidFill>
                <a:effectLst/>
                <a:uFillTx/>
                <a:latin typeface="WenQuanYiZenHei"/>
                <a:ea typeface="WenQuanYiZenHei"/>
              </a:rPr>
              <a:t>第</a:t>
            </a:r>
            <a:endParaRPr lang="en-US" sz="1010" b="0" u="none" strike="noStrike">
              <a:solidFill>
                <a:srgbClr val="000000"/>
              </a:solidFill>
              <a:effectLst/>
              <a:uFillTx/>
              <a:latin typeface="Times New Roman"/>
            </a:endParaRPr>
          </a:p>
        </p:txBody>
      </p:sp>
      <p:sp>
        <p:nvSpPr>
          <p:cNvPr id="752" name="文本框 751"/>
          <p:cNvSpPr txBox="1"/>
          <p:nvPr/>
        </p:nvSpPr>
        <p:spPr>
          <a:xfrm>
            <a:off x="643320" y="6596280"/>
            <a:ext cx="128160" cy="151200"/>
          </a:xfrm>
          <a:prstGeom prst="rect">
            <a:avLst/>
          </a:prstGeom>
          <a:noFill/>
          <a:ln w="0">
            <a:noFill/>
          </a:ln>
        </p:spPr>
        <p:txBody>
          <a:bodyPr wrap="none" lIns="0" tIns="0" rIns="0" bIns="0" anchor="t">
            <a:spAutoFit/>
          </a:bodyPr>
          <a:lstStyle/>
          <a:p>
            <a:r>
              <a:rPr lang="en-US" sz="1010" b="1" u="none" strike="noStrike">
                <a:solidFill>
                  <a:srgbClr val="FF6900"/>
                </a:solidFill>
                <a:effectLst/>
                <a:uFillTx/>
                <a:latin typeface="DejaVuSans"/>
                <a:ea typeface="DejaVuSans"/>
              </a:rPr>
              <a:t>6</a:t>
            </a:r>
            <a:endParaRPr lang="en-US" sz="1010" b="0" u="none" strike="noStrike">
              <a:solidFill>
                <a:srgbClr val="000000"/>
              </a:solidFill>
              <a:effectLst/>
              <a:uFillTx/>
              <a:latin typeface="Times New Roman"/>
            </a:endParaRPr>
          </a:p>
        </p:txBody>
      </p:sp>
      <p:sp>
        <p:nvSpPr>
          <p:cNvPr id="753" name="文本框 752"/>
          <p:cNvSpPr txBox="1"/>
          <p:nvPr/>
        </p:nvSpPr>
        <p:spPr>
          <a:xfrm>
            <a:off x="732960" y="6591600"/>
            <a:ext cx="130320" cy="163440"/>
          </a:xfrm>
          <a:prstGeom prst="rect">
            <a:avLst/>
          </a:prstGeom>
          <a:noFill/>
          <a:ln w="0">
            <a:noFill/>
          </a:ln>
        </p:spPr>
        <p:txBody>
          <a:bodyPr wrap="none" lIns="0" tIns="0" rIns="0" bIns="0" anchor="t">
            <a:spAutoFit/>
          </a:bodyPr>
          <a:lstStyle/>
          <a:p>
            <a:r>
              <a:rPr lang="zh-CN" sz="1010" b="0" u="none" strike="noStrike">
                <a:solidFill>
                  <a:srgbClr val="FF6900"/>
                </a:solidFill>
                <a:effectLst/>
                <a:uFillTx/>
                <a:latin typeface="WenQuanYiZenHei"/>
                <a:ea typeface="WenQuanYiZenHei"/>
              </a:rPr>
              <a:t>章</a:t>
            </a:r>
            <a:endParaRPr lang="en-US" sz="1010" b="0" u="none" strike="noStrike">
              <a:solidFill>
                <a:srgbClr val="000000"/>
              </a:solidFill>
              <a:effectLst/>
              <a:uFillTx/>
              <a:latin typeface="Times New Roman"/>
            </a:endParaRPr>
          </a:p>
        </p:txBody>
      </p:sp>
      <p:sp>
        <p:nvSpPr>
          <p:cNvPr id="754" name="文本框 753"/>
          <p:cNvSpPr txBox="1"/>
          <p:nvPr/>
        </p:nvSpPr>
        <p:spPr>
          <a:xfrm>
            <a:off x="861840" y="6596280"/>
            <a:ext cx="128160" cy="151200"/>
          </a:xfrm>
          <a:prstGeom prst="rect">
            <a:avLst/>
          </a:prstGeom>
          <a:noFill/>
          <a:ln w="0">
            <a:noFill/>
          </a:ln>
        </p:spPr>
        <p:txBody>
          <a:bodyPr wrap="none" lIns="0" tIns="0" rIns="0" bIns="0" anchor="t">
            <a:spAutoFit/>
          </a:bodyPr>
          <a:lstStyle/>
          <a:p>
            <a:r>
              <a:rPr lang="en-US" sz="1010" b="0" u="none" strike="noStrike">
                <a:solidFill>
                  <a:srgbClr val="93C5FD"/>
                </a:solidFill>
                <a:effectLst/>
                <a:uFillTx/>
                <a:latin typeface="DejaVuSans"/>
                <a:ea typeface="DejaVuSans"/>
              </a:rPr>
              <a:t> </a:t>
            </a:r>
            <a:endParaRPr lang="en-US" sz="1010" b="0" u="none" strike="noStrike">
              <a:solidFill>
                <a:srgbClr val="000000"/>
              </a:solidFill>
              <a:effectLst/>
              <a:uFillTx/>
              <a:latin typeface="Times New Roman"/>
            </a:endParaRPr>
          </a:p>
        </p:txBody>
      </p:sp>
      <p:sp>
        <p:nvSpPr>
          <p:cNvPr id="755" name="任意多边形 754"/>
          <p:cNvSpPr/>
          <p:nvPr/>
        </p:nvSpPr>
        <p:spPr>
          <a:xfrm>
            <a:off x="9329040" y="6578640"/>
            <a:ext cx="450720" cy="193320"/>
          </a:xfrm>
          <a:custGeom>
            <a:avLst/>
            <a:gdLst/>
            <a:ahLst/>
            <a:cxnLst/>
            <a:rect l="0" t="0" r="r" b="b"/>
            <a:pathLst>
              <a:path w="1252" h="537">
                <a:moveTo>
                  <a:pt x="0" y="269"/>
                </a:moveTo>
                <a:cubicBezTo>
                  <a:pt x="0" y="251"/>
                  <a:pt x="2" y="234"/>
                  <a:pt x="5" y="216"/>
                </a:cubicBezTo>
                <a:cubicBezTo>
                  <a:pt x="9" y="198"/>
                  <a:pt x="14" y="182"/>
                  <a:pt x="21" y="165"/>
                </a:cubicBezTo>
                <a:cubicBezTo>
                  <a:pt x="27" y="149"/>
                  <a:pt x="36" y="134"/>
                  <a:pt x="46" y="119"/>
                </a:cubicBezTo>
                <a:cubicBezTo>
                  <a:pt x="55" y="104"/>
                  <a:pt x="66" y="91"/>
                  <a:pt x="79" y="78"/>
                </a:cubicBezTo>
                <a:cubicBezTo>
                  <a:pt x="91" y="66"/>
                  <a:pt x="105" y="55"/>
                  <a:pt x="119" y="45"/>
                </a:cubicBezTo>
                <a:cubicBezTo>
                  <a:pt x="134" y="35"/>
                  <a:pt x="150" y="27"/>
                  <a:pt x="166" y="20"/>
                </a:cubicBezTo>
                <a:cubicBezTo>
                  <a:pt x="182" y="14"/>
                  <a:pt x="199" y="9"/>
                  <a:pt x="216" y="5"/>
                </a:cubicBezTo>
                <a:cubicBezTo>
                  <a:pt x="233" y="2"/>
                  <a:pt x="251" y="0"/>
                  <a:pt x="268" y="0"/>
                </a:cubicBezTo>
                <a:lnTo>
                  <a:pt x="984" y="0"/>
                </a:lnTo>
                <a:cubicBezTo>
                  <a:pt x="1002" y="0"/>
                  <a:pt x="1019" y="2"/>
                  <a:pt x="1037" y="5"/>
                </a:cubicBezTo>
                <a:cubicBezTo>
                  <a:pt x="1054" y="9"/>
                  <a:pt x="1071" y="14"/>
                  <a:pt x="1087" y="20"/>
                </a:cubicBezTo>
                <a:cubicBezTo>
                  <a:pt x="1103" y="27"/>
                  <a:pt x="1119" y="35"/>
                  <a:pt x="1133" y="45"/>
                </a:cubicBezTo>
                <a:cubicBezTo>
                  <a:pt x="1148" y="55"/>
                  <a:pt x="1161" y="66"/>
                  <a:pt x="1174" y="78"/>
                </a:cubicBezTo>
                <a:cubicBezTo>
                  <a:pt x="1186" y="91"/>
                  <a:pt x="1197" y="104"/>
                  <a:pt x="1207" y="119"/>
                </a:cubicBezTo>
                <a:cubicBezTo>
                  <a:pt x="1217" y="134"/>
                  <a:pt x="1225" y="149"/>
                  <a:pt x="1232" y="165"/>
                </a:cubicBezTo>
                <a:cubicBezTo>
                  <a:pt x="1239" y="182"/>
                  <a:pt x="1244" y="198"/>
                  <a:pt x="1247" y="216"/>
                </a:cubicBezTo>
                <a:cubicBezTo>
                  <a:pt x="1251" y="234"/>
                  <a:pt x="1252" y="251"/>
                  <a:pt x="1252" y="269"/>
                </a:cubicBezTo>
                <a:cubicBezTo>
                  <a:pt x="1252" y="287"/>
                  <a:pt x="1251" y="304"/>
                  <a:pt x="1247" y="321"/>
                </a:cubicBezTo>
                <a:cubicBezTo>
                  <a:pt x="1244" y="339"/>
                  <a:pt x="1239" y="355"/>
                  <a:pt x="1232" y="372"/>
                </a:cubicBezTo>
                <a:cubicBezTo>
                  <a:pt x="1225" y="388"/>
                  <a:pt x="1217" y="403"/>
                  <a:pt x="1207" y="418"/>
                </a:cubicBezTo>
                <a:cubicBezTo>
                  <a:pt x="1197" y="433"/>
                  <a:pt x="1186" y="446"/>
                  <a:pt x="1174" y="459"/>
                </a:cubicBezTo>
                <a:cubicBezTo>
                  <a:pt x="1161" y="471"/>
                  <a:pt x="1148" y="482"/>
                  <a:pt x="1133" y="492"/>
                </a:cubicBezTo>
                <a:cubicBezTo>
                  <a:pt x="1119" y="502"/>
                  <a:pt x="1103" y="510"/>
                  <a:pt x="1087" y="517"/>
                </a:cubicBezTo>
                <a:cubicBezTo>
                  <a:pt x="1071" y="523"/>
                  <a:pt x="1054" y="529"/>
                  <a:pt x="1037" y="532"/>
                </a:cubicBezTo>
                <a:cubicBezTo>
                  <a:pt x="1019" y="535"/>
                  <a:pt x="1002" y="537"/>
                  <a:pt x="984" y="537"/>
                </a:cubicBezTo>
                <a:lnTo>
                  <a:pt x="268" y="537"/>
                </a:lnTo>
                <a:cubicBezTo>
                  <a:pt x="251" y="537"/>
                  <a:pt x="233" y="535"/>
                  <a:pt x="216" y="532"/>
                </a:cubicBezTo>
                <a:cubicBezTo>
                  <a:pt x="199" y="529"/>
                  <a:pt x="182" y="523"/>
                  <a:pt x="166" y="517"/>
                </a:cubicBezTo>
                <a:cubicBezTo>
                  <a:pt x="150" y="510"/>
                  <a:pt x="134" y="502"/>
                  <a:pt x="119" y="492"/>
                </a:cubicBezTo>
                <a:cubicBezTo>
                  <a:pt x="105" y="482"/>
                  <a:pt x="91" y="471"/>
                  <a:pt x="79" y="459"/>
                </a:cubicBezTo>
                <a:cubicBezTo>
                  <a:pt x="66" y="446"/>
                  <a:pt x="55" y="433"/>
                  <a:pt x="46" y="418"/>
                </a:cubicBezTo>
                <a:cubicBezTo>
                  <a:pt x="36" y="403"/>
                  <a:pt x="27" y="388"/>
                  <a:pt x="21" y="372"/>
                </a:cubicBezTo>
                <a:cubicBezTo>
                  <a:pt x="14" y="355"/>
                  <a:pt x="9" y="339"/>
                  <a:pt x="5" y="321"/>
                </a:cubicBezTo>
                <a:cubicBezTo>
                  <a:pt x="2" y="304"/>
                  <a:pt x="0" y="287"/>
                  <a:pt x="0" y="269"/>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56" name="文本框 755"/>
          <p:cNvSpPr txBox="1"/>
          <p:nvPr/>
        </p:nvSpPr>
        <p:spPr>
          <a:xfrm>
            <a:off x="902520" y="6591600"/>
            <a:ext cx="1555200" cy="163440"/>
          </a:xfrm>
          <a:prstGeom prst="rect">
            <a:avLst/>
          </a:prstGeom>
          <a:noFill/>
          <a:ln w="0">
            <a:noFill/>
          </a:ln>
        </p:spPr>
        <p:txBody>
          <a:bodyPr wrap="none" lIns="0" tIns="0" rIns="0" bIns="0" anchor="t">
            <a:spAutoFit/>
          </a:bodyPr>
          <a:lstStyle/>
          <a:p>
            <a:r>
              <a:rPr lang="zh-CN" sz="1010" b="0" u="none" strike="noStrike">
                <a:solidFill>
                  <a:srgbClr val="93C5FD"/>
                </a:solidFill>
                <a:effectLst/>
                <a:uFillTx/>
                <a:latin typeface="WenQuanYiZenHei"/>
                <a:ea typeface="WenQuanYiZenHei"/>
              </a:rPr>
              <a:t>文本检索增强与上下文构建</a:t>
            </a:r>
            <a:endParaRPr lang="en-US" sz="1010" b="0" u="none" strike="noStrike">
              <a:solidFill>
                <a:srgbClr val="000000"/>
              </a:solidFill>
              <a:effectLst/>
              <a:uFillTx/>
              <a:latin typeface="Times New Roman"/>
            </a:endParaRPr>
          </a:p>
        </p:txBody>
      </p:sp>
      <p:pic>
        <p:nvPicPr>
          <p:cNvPr id="757" name="图片 756"/>
          <p:cNvPicPr/>
          <p:nvPr/>
        </p:nvPicPr>
        <p:blipFill>
          <a:blip r:embed="rId3"/>
          <a:stretch/>
        </p:blipFill>
        <p:spPr>
          <a:xfrm>
            <a:off x="8283960" y="5292000"/>
            <a:ext cx="2412360" cy="2412360"/>
          </a:xfrm>
          <a:prstGeom prst="rect">
            <a:avLst/>
          </a:prstGeom>
          <a:noFill/>
          <a:ln w="0">
            <a:noFill/>
          </a:ln>
        </p:spPr>
      </p:pic>
      <p:pic>
        <p:nvPicPr>
          <p:cNvPr id="758" name="图片 757"/>
          <p:cNvPicPr/>
          <p:nvPr/>
        </p:nvPicPr>
        <p:blipFill>
          <a:blip r:embed="rId4"/>
          <a:stretch/>
        </p:blipFill>
        <p:spPr>
          <a:xfrm>
            <a:off x="804240" y="-402120"/>
            <a:ext cx="1608120" cy="1608120"/>
          </a:xfrm>
          <a:prstGeom prst="rect">
            <a:avLst/>
          </a:prstGeom>
          <a:noFill/>
          <a:ln w="0">
            <a:noFill/>
          </a:ln>
        </p:spPr>
      </p:pic>
      <p:sp>
        <p:nvSpPr>
          <p:cNvPr id="759" name="任意多边形 758"/>
          <p:cNvSpPr/>
          <p:nvPr/>
        </p:nvSpPr>
        <p:spPr>
          <a:xfrm>
            <a:off x="518400" y="4957920"/>
            <a:ext cx="9257400" cy="619920"/>
          </a:xfrm>
          <a:custGeom>
            <a:avLst/>
            <a:gdLst/>
            <a:ahLst/>
            <a:cxnLst/>
            <a:rect l="0" t="0" r="r" b="b"/>
            <a:pathLst>
              <a:path w="25715" h="1722">
                <a:moveTo>
                  <a:pt x="0" y="1554"/>
                </a:moveTo>
                <a:lnTo>
                  <a:pt x="0" y="168"/>
                </a:lnTo>
                <a:cubicBezTo>
                  <a:pt x="0" y="157"/>
                  <a:pt x="2" y="146"/>
                  <a:pt x="4" y="135"/>
                </a:cubicBezTo>
                <a:cubicBezTo>
                  <a:pt x="6" y="124"/>
                  <a:pt x="9" y="114"/>
                  <a:pt x="13" y="104"/>
                </a:cubicBezTo>
                <a:cubicBezTo>
                  <a:pt x="17" y="94"/>
                  <a:pt x="23" y="84"/>
                  <a:pt x="29" y="75"/>
                </a:cubicBezTo>
                <a:cubicBezTo>
                  <a:pt x="35" y="66"/>
                  <a:pt x="42" y="57"/>
                  <a:pt x="50" y="49"/>
                </a:cubicBezTo>
                <a:cubicBezTo>
                  <a:pt x="57" y="42"/>
                  <a:pt x="66" y="35"/>
                  <a:pt x="75" y="29"/>
                </a:cubicBezTo>
                <a:cubicBezTo>
                  <a:pt x="84" y="22"/>
                  <a:pt x="94" y="17"/>
                  <a:pt x="104" y="13"/>
                </a:cubicBezTo>
                <a:cubicBezTo>
                  <a:pt x="114" y="9"/>
                  <a:pt x="125" y="6"/>
                  <a:pt x="135" y="4"/>
                </a:cubicBezTo>
                <a:cubicBezTo>
                  <a:pt x="146" y="1"/>
                  <a:pt x="157" y="0"/>
                  <a:pt x="168" y="0"/>
                </a:cubicBezTo>
                <a:lnTo>
                  <a:pt x="25548" y="0"/>
                </a:lnTo>
                <a:cubicBezTo>
                  <a:pt x="25559" y="0"/>
                  <a:pt x="25570" y="1"/>
                  <a:pt x="25580" y="4"/>
                </a:cubicBezTo>
                <a:cubicBezTo>
                  <a:pt x="25591" y="6"/>
                  <a:pt x="25602" y="9"/>
                  <a:pt x="25612" y="13"/>
                </a:cubicBezTo>
                <a:cubicBezTo>
                  <a:pt x="25622" y="17"/>
                  <a:pt x="25632" y="22"/>
                  <a:pt x="25641" y="29"/>
                </a:cubicBezTo>
                <a:cubicBezTo>
                  <a:pt x="25650" y="35"/>
                  <a:pt x="25658" y="42"/>
                  <a:pt x="25666" y="49"/>
                </a:cubicBezTo>
                <a:cubicBezTo>
                  <a:pt x="25674" y="57"/>
                  <a:pt x="25681" y="66"/>
                  <a:pt x="25687" y="75"/>
                </a:cubicBezTo>
                <a:cubicBezTo>
                  <a:pt x="25693" y="84"/>
                  <a:pt x="25698" y="94"/>
                  <a:pt x="25702" y="104"/>
                </a:cubicBezTo>
                <a:cubicBezTo>
                  <a:pt x="25707" y="114"/>
                  <a:pt x="25710" y="124"/>
                  <a:pt x="25712" y="135"/>
                </a:cubicBezTo>
                <a:cubicBezTo>
                  <a:pt x="25714" y="146"/>
                  <a:pt x="25715" y="157"/>
                  <a:pt x="25715" y="168"/>
                </a:cubicBezTo>
                <a:lnTo>
                  <a:pt x="25715" y="1554"/>
                </a:lnTo>
                <a:cubicBezTo>
                  <a:pt x="25715" y="1565"/>
                  <a:pt x="25714" y="1576"/>
                  <a:pt x="25712" y="1587"/>
                </a:cubicBezTo>
                <a:cubicBezTo>
                  <a:pt x="25710" y="1597"/>
                  <a:pt x="25707" y="1608"/>
                  <a:pt x="25702" y="1618"/>
                </a:cubicBezTo>
                <a:cubicBezTo>
                  <a:pt x="25698" y="1628"/>
                  <a:pt x="25693" y="1638"/>
                  <a:pt x="25687" y="1647"/>
                </a:cubicBezTo>
                <a:cubicBezTo>
                  <a:pt x="25681" y="1656"/>
                  <a:pt x="25674" y="1665"/>
                  <a:pt x="25666" y="1672"/>
                </a:cubicBezTo>
                <a:cubicBezTo>
                  <a:pt x="25658" y="1680"/>
                  <a:pt x="25650" y="1687"/>
                  <a:pt x="25641" y="1693"/>
                </a:cubicBezTo>
                <a:cubicBezTo>
                  <a:pt x="25632" y="1699"/>
                  <a:pt x="25622" y="1705"/>
                  <a:pt x="25612" y="1709"/>
                </a:cubicBezTo>
                <a:cubicBezTo>
                  <a:pt x="25602" y="1713"/>
                  <a:pt x="25591" y="1716"/>
                  <a:pt x="25580" y="1718"/>
                </a:cubicBezTo>
                <a:cubicBezTo>
                  <a:pt x="25570" y="1720"/>
                  <a:pt x="25559" y="1722"/>
                  <a:pt x="25548" y="1722"/>
                </a:cubicBezTo>
                <a:lnTo>
                  <a:pt x="168" y="1722"/>
                </a:lnTo>
                <a:cubicBezTo>
                  <a:pt x="157" y="1722"/>
                  <a:pt x="146" y="1720"/>
                  <a:pt x="135" y="1718"/>
                </a:cubicBezTo>
                <a:cubicBezTo>
                  <a:pt x="125" y="1716"/>
                  <a:pt x="114" y="1713"/>
                  <a:pt x="104" y="1709"/>
                </a:cubicBezTo>
                <a:cubicBezTo>
                  <a:pt x="94" y="1705"/>
                  <a:pt x="84" y="1699"/>
                  <a:pt x="75" y="1693"/>
                </a:cubicBezTo>
                <a:cubicBezTo>
                  <a:pt x="66" y="1687"/>
                  <a:pt x="57" y="1680"/>
                  <a:pt x="50" y="1672"/>
                </a:cubicBezTo>
                <a:cubicBezTo>
                  <a:pt x="42" y="1665"/>
                  <a:pt x="35" y="1656"/>
                  <a:pt x="29" y="1647"/>
                </a:cubicBezTo>
                <a:cubicBezTo>
                  <a:pt x="23" y="1638"/>
                  <a:pt x="17" y="1628"/>
                  <a:pt x="13" y="1618"/>
                </a:cubicBezTo>
                <a:cubicBezTo>
                  <a:pt x="9" y="1608"/>
                  <a:pt x="6" y="1597"/>
                  <a:pt x="4" y="1587"/>
                </a:cubicBezTo>
                <a:cubicBezTo>
                  <a:pt x="2" y="1576"/>
                  <a:pt x="0" y="1565"/>
                  <a:pt x="0" y="1554"/>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60" name="任意多边形 759"/>
          <p:cNvSpPr/>
          <p:nvPr/>
        </p:nvSpPr>
        <p:spPr>
          <a:xfrm>
            <a:off x="518400" y="4957920"/>
            <a:ext cx="9257400" cy="619920"/>
          </a:xfrm>
          <a:custGeom>
            <a:avLst/>
            <a:gdLst/>
            <a:ahLst/>
            <a:cxnLst/>
            <a:rect l="0" t="0" r="r" b="b"/>
            <a:pathLst>
              <a:path w="25715" h="1722" fill="none">
                <a:moveTo>
                  <a:pt x="0" y="1554"/>
                </a:moveTo>
                <a:lnTo>
                  <a:pt x="0" y="168"/>
                </a:lnTo>
                <a:cubicBezTo>
                  <a:pt x="0" y="157"/>
                  <a:pt x="2" y="146"/>
                  <a:pt x="4" y="135"/>
                </a:cubicBezTo>
                <a:cubicBezTo>
                  <a:pt x="6" y="124"/>
                  <a:pt x="9" y="114"/>
                  <a:pt x="13" y="104"/>
                </a:cubicBezTo>
                <a:cubicBezTo>
                  <a:pt x="17" y="94"/>
                  <a:pt x="23" y="84"/>
                  <a:pt x="29" y="75"/>
                </a:cubicBezTo>
                <a:cubicBezTo>
                  <a:pt x="35" y="66"/>
                  <a:pt x="42" y="57"/>
                  <a:pt x="50" y="49"/>
                </a:cubicBezTo>
                <a:cubicBezTo>
                  <a:pt x="57" y="42"/>
                  <a:pt x="66" y="35"/>
                  <a:pt x="75" y="29"/>
                </a:cubicBezTo>
                <a:cubicBezTo>
                  <a:pt x="84" y="22"/>
                  <a:pt x="94" y="17"/>
                  <a:pt x="104" y="13"/>
                </a:cubicBezTo>
                <a:cubicBezTo>
                  <a:pt x="114" y="9"/>
                  <a:pt x="125" y="6"/>
                  <a:pt x="135" y="4"/>
                </a:cubicBezTo>
                <a:cubicBezTo>
                  <a:pt x="146" y="1"/>
                  <a:pt x="157" y="0"/>
                  <a:pt x="168" y="0"/>
                </a:cubicBezTo>
                <a:lnTo>
                  <a:pt x="25548" y="0"/>
                </a:lnTo>
                <a:cubicBezTo>
                  <a:pt x="25559" y="0"/>
                  <a:pt x="25570" y="1"/>
                  <a:pt x="25580" y="4"/>
                </a:cubicBezTo>
                <a:cubicBezTo>
                  <a:pt x="25591" y="6"/>
                  <a:pt x="25602" y="9"/>
                  <a:pt x="25612" y="13"/>
                </a:cubicBezTo>
                <a:cubicBezTo>
                  <a:pt x="25622" y="17"/>
                  <a:pt x="25632" y="22"/>
                  <a:pt x="25641" y="29"/>
                </a:cubicBezTo>
                <a:cubicBezTo>
                  <a:pt x="25650" y="35"/>
                  <a:pt x="25658" y="42"/>
                  <a:pt x="25666" y="49"/>
                </a:cubicBezTo>
                <a:cubicBezTo>
                  <a:pt x="25674" y="57"/>
                  <a:pt x="25681" y="66"/>
                  <a:pt x="25687" y="75"/>
                </a:cubicBezTo>
                <a:cubicBezTo>
                  <a:pt x="25693" y="84"/>
                  <a:pt x="25698" y="94"/>
                  <a:pt x="25702" y="104"/>
                </a:cubicBezTo>
                <a:cubicBezTo>
                  <a:pt x="25707" y="114"/>
                  <a:pt x="25710" y="124"/>
                  <a:pt x="25712" y="135"/>
                </a:cubicBezTo>
                <a:cubicBezTo>
                  <a:pt x="25714" y="146"/>
                  <a:pt x="25715" y="157"/>
                  <a:pt x="25715" y="168"/>
                </a:cubicBezTo>
                <a:lnTo>
                  <a:pt x="25715" y="1554"/>
                </a:lnTo>
                <a:cubicBezTo>
                  <a:pt x="25715" y="1565"/>
                  <a:pt x="25714" y="1576"/>
                  <a:pt x="25712" y="1587"/>
                </a:cubicBezTo>
                <a:cubicBezTo>
                  <a:pt x="25710" y="1597"/>
                  <a:pt x="25707" y="1608"/>
                  <a:pt x="25702" y="1618"/>
                </a:cubicBezTo>
                <a:cubicBezTo>
                  <a:pt x="25698" y="1628"/>
                  <a:pt x="25693" y="1638"/>
                  <a:pt x="25687" y="1647"/>
                </a:cubicBezTo>
                <a:cubicBezTo>
                  <a:pt x="25681" y="1656"/>
                  <a:pt x="25674" y="1665"/>
                  <a:pt x="25666" y="1672"/>
                </a:cubicBezTo>
                <a:cubicBezTo>
                  <a:pt x="25658" y="1680"/>
                  <a:pt x="25650" y="1687"/>
                  <a:pt x="25641" y="1693"/>
                </a:cubicBezTo>
                <a:cubicBezTo>
                  <a:pt x="25632" y="1699"/>
                  <a:pt x="25622" y="1705"/>
                  <a:pt x="25612" y="1709"/>
                </a:cubicBezTo>
                <a:cubicBezTo>
                  <a:pt x="25602" y="1713"/>
                  <a:pt x="25591" y="1716"/>
                  <a:pt x="25580" y="1718"/>
                </a:cubicBezTo>
                <a:cubicBezTo>
                  <a:pt x="25570" y="1720"/>
                  <a:pt x="25559" y="1722"/>
                  <a:pt x="25548" y="1722"/>
                </a:cubicBezTo>
                <a:lnTo>
                  <a:pt x="168" y="1722"/>
                </a:lnTo>
                <a:cubicBezTo>
                  <a:pt x="157" y="1722"/>
                  <a:pt x="146" y="1720"/>
                  <a:pt x="135" y="1718"/>
                </a:cubicBezTo>
                <a:cubicBezTo>
                  <a:pt x="125" y="1716"/>
                  <a:pt x="114" y="1713"/>
                  <a:pt x="104" y="1709"/>
                </a:cubicBezTo>
                <a:cubicBezTo>
                  <a:pt x="94" y="1705"/>
                  <a:pt x="84" y="1699"/>
                  <a:pt x="75" y="1693"/>
                </a:cubicBezTo>
                <a:cubicBezTo>
                  <a:pt x="66" y="1687"/>
                  <a:pt x="57" y="1680"/>
                  <a:pt x="50" y="1672"/>
                </a:cubicBezTo>
                <a:cubicBezTo>
                  <a:pt x="42" y="1665"/>
                  <a:pt x="35" y="1656"/>
                  <a:pt x="29" y="1647"/>
                </a:cubicBezTo>
                <a:cubicBezTo>
                  <a:pt x="23" y="1638"/>
                  <a:pt x="17" y="1628"/>
                  <a:pt x="13" y="1618"/>
                </a:cubicBezTo>
                <a:cubicBezTo>
                  <a:pt x="9" y="1608"/>
                  <a:pt x="6" y="1597"/>
                  <a:pt x="4" y="1587"/>
                </a:cubicBezTo>
                <a:cubicBezTo>
                  <a:pt x="2" y="1576"/>
                  <a:pt x="0" y="1565"/>
                  <a:pt x="0" y="1554"/>
                </a:cubicBezTo>
              </a:path>
            </a:pathLst>
          </a:custGeom>
          <a:ln w="7920">
            <a:solidFill>
              <a:srgbClr val="1D4ED8"/>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761" name="文本框 760"/>
          <p:cNvSpPr txBox="1"/>
          <p:nvPr/>
        </p:nvSpPr>
        <p:spPr>
          <a:xfrm>
            <a:off x="9390960" y="6611040"/>
            <a:ext cx="325800" cy="131400"/>
          </a:xfrm>
          <a:prstGeom prst="rect">
            <a:avLst/>
          </a:prstGeom>
          <a:noFill/>
          <a:ln w="0">
            <a:noFill/>
          </a:ln>
        </p:spPr>
        <p:txBody>
          <a:bodyPr wrap="none" lIns="0" tIns="0" rIns="0" bIns="0" anchor="t">
            <a:spAutoFit/>
          </a:bodyPr>
          <a:lstStyle/>
          <a:p>
            <a:r>
              <a:rPr lang="en-US" sz="880" b="0" u="none" strike="noStrike">
                <a:solidFill>
                  <a:srgbClr val="FFFFFF"/>
                </a:solidFill>
                <a:effectLst/>
                <a:uFillTx/>
                <a:latin typeface="DejaVuSans"/>
                <a:ea typeface="DejaVuSans"/>
              </a:rPr>
              <a:t>14/15</a:t>
            </a:r>
            <a:endParaRPr lang="en-US" sz="880" b="0" u="none" strike="noStrike">
              <a:solidFill>
                <a:srgbClr val="000000"/>
              </a:solidFill>
              <a:effectLst/>
              <a:uFillTx/>
              <a:latin typeface="Times New Roman"/>
            </a:endParaRPr>
          </a:p>
        </p:txBody>
      </p:sp>
      <p:sp>
        <p:nvSpPr>
          <p:cNvPr id="762" name="任意多边形 761"/>
          <p:cNvSpPr/>
          <p:nvPr/>
        </p:nvSpPr>
        <p:spPr>
          <a:xfrm>
            <a:off x="526680" y="3538440"/>
            <a:ext cx="4524120" cy="579600"/>
          </a:xfrm>
          <a:custGeom>
            <a:avLst/>
            <a:gdLst/>
            <a:ahLst/>
            <a:cxnLst/>
            <a:rect l="0" t="0" r="r" b="b"/>
            <a:pathLst>
              <a:path w="12567" h="1610">
                <a:moveTo>
                  <a:pt x="0" y="1610"/>
                </a:moveTo>
                <a:lnTo>
                  <a:pt x="0" y="0"/>
                </a:lnTo>
                <a:lnTo>
                  <a:pt x="12389" y="0"/>
                </a:lnTo>
                <a:cubicBezTo>
                  <a:pt x="12400" y="0"/>
                  <a:pt x="12412" y="1"/>
                  <a:pt x="12423" y="4"/>
                </a:cubicBezTo>
                <a:cubicBezTo>
                  <a:pt x="12435" y="6"/>
                  <a:pt x="12446" y="9"/>
                  <a:pt x="12457" y="14"/>
                </a:cubicBezTo>
                <a:cubicBezTo>
                  <a:pt x="12468" y="18"/>
                  <a:pt x="12478" y="24"/>
                  <a:pt x="12488" y="30"/>
                </a:cubicBezTo>
                <a:cubicBezTo>
                  <a:pt x="12498" y="37"/>
                  <a:pt x="12507" y="44"/>
                  <a:pt x="12515" y="53"/>
                </a:cubicBezTo>
                <a:cubicBezTo>
                  <a:pt x="12523" y="61"/>
                  <a:pt x="12531" y="70"/>
                  <a:pt x="12537" y="80"/>
                </a:cubicBezTo>
                <a:cubicBezTo>
                  <a:pt x="12544" y="89"/>
                  <a:pt x="12549" y="100"/>
                  <a:pt x="12554" y="111"/>
                </a:cubicBezTo>
                <a:cubicBezTo>
                  <a:pt x="12558" y="121"/>
                  <a:pt x="12562" y="133"/>
                  <a:pt x="12564" y="144"/>
                </a:cubicBezTo>
                <a:cubicBezTo>
                  <a:pt x="12566" y="156"/>
                  <a:pt x="12567" y="167"/>
                  <a:pt x="12567" y="179"/>
                </a:cubicBezTo>
                <a:lnTo>
                  <a:pt x="12567" y="1431"/>
                </a:lnTo>
                <a:cubicBezTo>
                  <a:pt x="12567" y="1443"/>
                  <a:pt x="12566" y="1454"/>
                  <a:pt x="12564" y="1466"/>
                </a:cubicBezTo>
                <a:cubicBezTo>
                  <a:pt x="12562" y="1477"/>
                  <a:pt x="12558" y="1489"/>
                  <a:pt x="12554" y="1499"/>
                </a:cubicBezTo>
                <a:cubicBezTo>
                  <a:pt x="12549" y="1510"/>
                  <a:pt x="12544" y="1521"/>
                  <a:pt x="12537" y="1530"/>
                </a:cubicBezTo>
                <a:cubicBezTo>
                  <a:pt x="12531" y="1540"/>
                  <a:pt x="12523" y="1549"/>
                  <a:pt x="12515" y="1557"/>
                </a:cubicBezTo>
                <a:cubicBezTo>
                  <a:pt x="12507" y="1566"/>
                  <a:pt x="12498" y="1573"/>
                  <a:pt x="12488" y="1580"/>
                </a:cubicBezTo>
                <a:cubicBezTo>
                  <a:pt x="12478" y="1586"/>
                  <a:pt x="12468" y="1592"/>
                  <a:pt x="12457" y="1596"/>
                </a:cubicBezTo>
                <a:cubicBezTo>
                  <a:pt x="12446" y="1601"/>
                  <a:pt x="12435" y="1604"/>
                  <a:pt x="12423" y="1606"/>
                </a:cubicBezTo>
                <a:cubicBezTo>
                  <a:pt x="12412" y="1609"/>
                  <a:pt x="12400" y="1610"/>
                  <a:pt x="12389" y="1610"/>
                </a:cubicBezTo>
                <a:lnTo>
                  <a:pt x="0" y="161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63" name="任意多边形 762"/>
          <p:cNvSpPr/>
          <p:nvPr/>
        </p:nvSpPr>
        <p:spPr>
          <a:xfrm>
            <a:off x="514440" y="3538440"/>
            <a:ext cx="24480" cy="579600"/>
          </a:xfrm>
          <a:custGeom>
            <a:avLst/>
            <a:gdLst/>
            <a:ahLst/>
            <a:cxnLst/>
            <a:rect l="0" t="0" r="r" b="b"/>
            <a:pathLst>
              <a:path w="68" h="1610">
                <a:moveTo>
                  <a:pt x="0" y="0"/>
                </a:moveTo>
                <a:lnTo>
                  <a:pt x="68" y="0"/>
                </a:lnTo>
                <a:lnTo>
                  <a:pt x="68" y="1610"/>
                </a:lnTo>
                <a:lnTo>
                  <a:pt x="0" y="1610"/>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64" name="任意多边形 763"/>
          <p:cNvSpPr/>
          <p:nvPr/>
        </p:nvSpPr>
        <p:spPr>
          <a:xfrm>
            <a:off x="526680" y="4246200"/>
            <a:ext cx="4524120" cy="579600"/>
          </a:xfrm>
          <a:custGeom>
            <a:avLst/>
            <a:gdLst/>
            <a:ahLst/>
            <a:cxnLst/>
            <a:rect l="0" t="0" r="r" b="b"/>
            <a:pathLst>
              <a:path w="12567" h="1610">
                <a:moveTo>
                  <a:pt x="0" y="1610"/>
                </a:moveTo>
                <a:lnTo>
                  <a:pt x="0" y="0"/>
                </a:lnTo>
                <a:lnTo>
                  <a:pt x="12389" y="0"/>
                </a:lnTo>
                <a:cubicBezTo>
                  <a:pt x="12400" y="0"/>
                  <a:pt x="12412" y="1"/>
                  <a:pt x="12423" y="4"/>
                </a:cubicBezTo>
                <a:cubicBezTo>
                  <a:pt x="12435" y="6"/>
                  <a:pt x="12446" y="9"/>
                  <a:pt x="12457" y="14"/>
                </a:cubicBezTo>
                <a:cubicBezTo>
                  <a:pt x="12468" y="18"/>
                  <a:pt x="12478" y="24"/>
                  <a:pt x="12488" y="30"/>
                </a:cubicBezTo>
                <a:cubicBezTo>
                  <a:pt x="12498" y="37"/>
                  <a:pt x="12507" y="44"/>
                  <a:pt x="12515" y="53"/>
                </a:cubicBezTo>
                <a:cubicBezTo>
                  <a:pt x="12523" y="61"/>
                  <a:pt x="12531" y="70"/>
                  <a:pt x="12537" y="80"/>
                </a:cubicBezTo>
                <a:cubicBezTo>
                  <a:pt x="12544" y="89"/>
                  <a:pt x="12549" y="100"/>
                  <a:pt x="12554" y="111"/>
                </a:cubicBezTo>
                <a:cubicBezTo>
                  <a:pt x="12558" y="121"/>
                  <a:pt x="12562" y="133"/>
                  <a:pt x="12564" y="144"/>
                </a:cubicBezTo>
                <a:cubicBezTo>
                  <a:pt x="12566" y="156"/>
                  <a:pt x="12567" y="167"/>
                  <a:pt x="12567" y="179"/>
                </a:cubicBezTo>
                <a:lnTo>
                  <a:pt x="12567" y="1431"/>
                </a:lnTo>
                <a:cubicBezTo>
                  <a:pt x="12567" y="1443"/>
                  <a:pt x="12566" y="1454"/>
                  <a:pt x="12564" y="1466"/>
                </a:cubicBezTo>
                <a:cubicBezTo>
                  <a:pt x="12562" y="1477"/>
                  <a:pt x="12558" y="1489"/>
                  <a:pt x="12554" y="1499"/>
                </a:cubicBezTo>
                <a:cubicBezTo>
                  <a:pt x="12549" y="1510"/>
                  <a:pt x="12544" y="1521"/>
                  <a:pt x="12537" y="1530"/>
                </a:cubicBezTo>
                <a:cubicBezTo>
                  <a:pt x="12531" y="1540"/>
                  <a:pt x="12523" y="1549"/>
                  <a:pt x="12515" y="1557"/>
                </a:cubicBezTo>
                <a:cubicBezTo>
                  <a:pt x="12507" y="1566"/>
                  <a:pt x="12498" y="1573"/>
                  <a:pt x="12488" y="1580"/>
                </a:cubicBezTo>
                <a:cubicBezTo>
                  <a:pt x="12478" y="1586"/>
                  <a:pt x="12468" y="1592"/>
                  <a:pt x="12457" y="1596"/>
                </a:cubicBezTo>
                <a:cubicBezTo>
                  <a:pt x="12446" y="1601"/>
                  <a:pt x="12435" y="1604"/>
                  <a:pt x="12423" y="1606"/>
                </a:cubicBezTo>
                <a:cubicBezTo>
                  <a:pt x="12412" y="1609"/>
                  <a:pt x="12400" y="1610"/>
                  <a:pt x="12389" y="1610"/>
                </a:cubicBezTo>
                <a:lnTo>
                  <a:pt x="0" y="161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65" name="任意多边形 764"/>
          <p:cNvSpPr/>
          <p:nvPr/>
        </p:nvSpPr>
        <p:spPr>
          <a:xfrm>
            <a:off x="514440" y="4246200"/>
            <a:ext cx="24480" cy="579600"/>
          </a:xfrm>
          <a:custGeom>
            <a:avLst/>
            <a:gdLst/>
            <a:ahLst/>
            <a:cxnLst/>
            <a:rect l="0" t="0" r="r" b="b"/>
            <a:pathLst>
              <a:path w="68" h="1610">
                <a:moveTo>
                  <a:pt x="0" y="0"/>
                </a:moveTo>
                <a:lnTo>
                  <a:pt x="68" y="0"/>
                </a:lnTo>
                <a:lnTo>
                  <a:pt x="68" y="1610"/>
                </a:lnTo>
                <a:lnTo>
                  <a:pt x="0" y="1610"/>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66" name="图片 765"/>
          <p:cNvPicPr/>
          <p:nvPr/>
        </p:nvPicPr>
        <p:blipFill>
          <a:blip r:embed="rId5"/>
          <a:stretch/>
        </p:blipFill>
        <p:spPr>
          <a:xfrm>
            <a:off x="635400" y="3667320"/>
            <a:ext cx="192600" cy="192600"/>
          </a:xfrm>
          <a:prstGeom prst="rect">
            <a:avLst/>
          </a:prstGeom>
          <a:noFill/>
          <a:ln w="0">
            <a:noFill/>
          </a:ln>
        </p:spPr>
      </p:pic>
      <p:sp>
        <p:nvSpPr>
          <p:cNvPr id="767" name="文本框 766"/>
          <p:cNvSpPr txBox="1"/>
          <p:nvPr/>
        </p:nvSpPr>
        <p:spPr>
          <a:xfrm>
            <a:off x="514800" y="882720"/>
            <a:ext cx="4961520" cy="201600"/>
          </a:xfrm>
          <a:prstGeom prst="rect">
            <a:avLst/>
          </a:prstGeom>
          <a:noFill/>
          <a:ln w="0">
            <a:noFill/>
          </a:ln>
        </p:spPr>
        <p:txBody>
          <a:bodyPr wrap="none" lIns="0" tIns="0" rIns="0" bIns="0" anchor="t">
            <a:spAutoFit/>
          </a:bodyPr>
          <a:lstStyle/>
          <a:p>
            <a:r>
              <a:rPr lang="zh-CN" sz="1260" b="0" u="none" strike="noStrike">
                <a:solidFill>
                  <a:srgbClr val="93C5FD"/>
                </a:solidFill>
                <a:effectLst/>
                <a:uFillTx/>
                <a:latin typeface="WenQuanYiZenHei"/>
                <a:ea typeface="WenQuanYiZenHei"/>
              </a:rPr>
              <a:t>将复杂生成任务分解为多个步骤，通过多步骤生成实现结构化内容输出</a:t>
            </a:r>
            <a:endParaRPr lang="en-US" sz="1260" b="0" u="none" strike="noStrike">
              <a:solidFill>
                <a:srgbClr val="000000"/>
              </a:solidFill>
              <a:effectLst/>
              <a:uFillTx/>
              <a:latin typeface="Times New Roman"/>
            </a:endParaRPr>
          </a:p>
        </p:txBody>
      </p:sp>
      <p:sp>
        <p:nvSpPr>
          <p:cNvPr id="768" name="文本框 767"/>
          <p:cNvSpPr txBox="1"/>
          <p:nvPr/>
        </p:nvSpPr>
        <p:spPr>
          <a:xfrm>
            <a:off x="924840" y="3656520"/>
            <a:ext cx="869400" cy="181800"/>
          </a:xfrm>
          <a:prstGeom prst="rect">
            <a:avLst/>
          </a:prstGeom>
          <a:noFill/>
          <a:ln w="0">
            <a:noFill/>
          </a:ln>
        </p:spPr>
        <p:txBody>
          <a:bodyPr wrap="none" lIns="0" tIns="0" rIns="0" bIns="0" anchor="t">
            <a:spAutoFit/>
          </a:bodyPr>
          <a:lstStyle/>
          <a:p>
            <a:r>
              <a:rPr lang="zh-CN" sz="1140" b="0" u="none" strike="noStrike">
                <a:solidFill>
                  <a:srgbClr val="FFFFFF"/>
                </a:solidFill>
                <a:effectLst/>
                <a:uFillTx/>
                <a:latin typeface="WenQuanYiZenHei"/>
                <a:ea typeface="WenQuanYiZenHei"/>
              </a:rPr>
              <a:t>任务分解策略</a:t>
            </a:r>
            <a:endParaRPr lang="en-US" sz="1140" b="0" u="none" strike="noStrike">
              <a:solidFill>
                <a:srgbClr val="000000"/>
              </a:solidFill>
              <a:effectLst/>
              <a:uFillTx/>
              <a:latin typeface="Times New Roman"/>
            </a:endParaRPr>
          </a:p>
        </p:txBody>
      </p:sp>
      <p:pic>
        <p:nvPicPr>
          <p:cNvPr id="769" name="图片 768"/>
          <p:cNvPicPr/>
          <p:nvPr/>
        </p:nvPicPr>
        <p:blipFill>
          <a:blip r:embed="rId6"/>
          <a:stretch/>
        </p:blipFill>
        <p:spPr>
          <a:xfrm>
            <a:off x="635400" y="4375080"/>
            <a:ext cx="240840" cy="192600"/>
          </a:xfrm>
          <a:prstGeom prst="rect">
            <a:avLst/>
          </a:prstGeom>
          <a:noFill/>
          <a:ln w="0">
            <a:noFill/>
          </a:ln>
        </p:spPr>
      </p:pic>
      <p:sp>
        <p:nvSpPr>
          <p:cNvPr id="770" name="文本框 769"/>
          <p:cNvSpPr txBox="1"/>
          <p:nvPr/>
        </p:nvSpPr>
        <p:spPr>
          <a:xfrm>
            <a:off x="924840" y="3872520"/>
            <a:ext cx="338400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将复杂任务逐步分解为多个小步骤，使生成内容更具结构性和条理性</a:t>
            </a:r>
            <a:endParaRPr lang="en-US" sz="880" b="0" u="none" strike="noStrike">
              <a:solidFill>
                <a:srgbClr val="000000"/>
              </a:solidFill>
              <a:effectLst/>
              <a:uFillTx/>
              <a:latin typeface="Times New Roman"/>
            </a:endParaRPr>
          </a:p>
        </p:txBody>
      </p:sp>
      <p:sp>
        <p:nvSpPr>
          <p:cNvPr id="771" name="文本框 770"/>
          <p:cNvSpPr txBox="1"/>
          <p:nvPr/>
        </p:nvSpPr>
        <p:spPr>
          <a:xfrm>
            <a:off x="973080" y="4364280"/>
            <a:ext cx="724680" cy="181800"/>
          </a:xfrm>
          <a:prstGeom prst="rect">
            <a:avLst/>
          </a:prstGeom>
          <a:noFill/>
          <a:ln w="0">
            <a:noFill/>
          </a:ln>
        </p:spPr>
        <p:txBody>
          <a:bodyPr wrap="none" lIns="0" tIns="0" rIns="0" bIns="0" anchor="t">
            <a:spAutoFit/>
          </a:bodyPr>
          <a:lstStyle/>
          <a:p>
            <a:r>
              <a:rPr lang="zh-CN" sz="1140" b="0" u="none" strike="noStrike">
                <a:solidFill>
                  <a:srgbClr val="FFFFFF"/>
                </a:solidFill>
                <a:effectLst/>
                <a:uFillTx/>
                <a:latin typeface="WenQuanYiZenHei"/>
                <a:ea typeface="WenQuanYiZenHei"/>
              </a:rPr>
              <a:t>上下文管理</a:t>
            </a:r>
            <a:endParaRPr lang="en-US" sz="1140" b="0" u="none" strike="noStrike">
              <a:solidFill>
                <a:srgbClr val="000000"/>
              </a:solidFill>
              <a:effectLst/>
              <a:uFillTx/>
              <a:latin typeface="Times New Roman"/>
            </a:endParaRPr>
          </a:p>
        </p:txBody>
      </p:sp>
      <p:sp>
        <p:nvSpPr>
          <p:cNvPr id="772" name="任意多边形 771"/>
          <p:cNvSpPr/>
          <p:nvPr/>
        </p:nvSpPr>
        <p:spPr>
          <a:xfrm>
            <a:off x="5255640" y="3538440"/>
            <a:ext cx="4524120" cy="579600"/>
          </a:xfrm>
          <a:custGeom>
            <a:avLst/>
            <a:gdLst/>
            <a:ahLst/>
            <a:cxnLst/>
            <a:rect l="0" t="0" r="r" b="b"/>
            <a:pathLst>
              <a:path w="12567" h="1610">
                <a:moveTo>
                  <a:pt x="0" y="1610"/>
                </a:moveTo>
                <a:lnTo>
                  <a:pt x="0" y="0"/>
                </a:lnTo>
                <a:lnTo>
                  <a:pt x="12389" y="0"/>
                </a:lnTo>
                <a:cubicBezTo>
                  <a:pt x="12400" y="0"/>
                  <a:pt x="12412" y="1"/>
                  <a:pt x="12424" y="4"/>
                </a:cubicBezTo>
                <a:cubicBezTo>
                  <a:pt x="12435" y="6"/>
                  <a:pt x="12446" y="9"/>
                  <a:pt x="12457" y="14"/>
                </a:cubicBezTo>
                <a:cubicBezTo>
                  <a:pt x="12468" y="18"/>
                  <a:pt x="12478" y="24"/>
                  <a:pt x="12488" y="30"/>
                </a:cubicBezTo>
                <a:cubicBezTo>
                  <a:pt x="12498" y="37"/>
                  <a:pt x="12507" y="44"/>
                  <a:pt x="12515" y="53"/>
                </a:cubicBezTo>
                <a:cubicBezTo>
                  <a:pt x="12523" y="61"/>
                  <a:pt x="12531" y="70"/>
                  <a:pt x="12537" y="80"/>
                </a:cubicBezTo>
                <a:cubicBezTo>
                  <a:pt x="12544" y="89"/>
                  <a:pt x="12549" y="100"/>
                  <a:pt x="12554" y="111"/>
                </a:cubicBezTo>
                <a:cubicBezTo>
                  <a:pt x="12558" y="121"/>
                  <a:pt x="12562" y="133"/>
                  <a:pt x="12564" y="144"/>
                </a:cubicBezTo>
                <a:cubicBezTo>
                  <a:pt x="12566" y="156"/>
                  <a:pt x="12567" y="167"/>
                  <a:pt x="12567" y="179"/>
                </a:cubicBezTo>
                <a:lnTo>
                  <a:pt x="12567" y="1431"/>
                </a:lnTo>
                <a:cubicBezTo>
                  <a:pt x="12567" y="1443"/>
                  <a:pt x="12566" y="1454"/>
                  <a:pt x="12564" y="1466"/>
                </a:cubicBezTo>
                <a:cubicBezTo>
                  <a:pt x="12562" y="1477"/>
                  <a:pt x="12558" y="1489"/>
                  <a:pt x="12554" y="1499"/>
                </a:cubicBezTo>
                <a:cubicBezTo>
                  <a:pt x="12549" y="1510"/>
                  <a:pt x="12544" y="1521"/>
                  <a:pt x="12537" y="1530"/>
                </a:cubicBezTo>
                <a:cubicBezTo>
                  <a:pt x="12531" y="1540"/>
                  <a:pt x="12523" y="1549"/>
                  <a:pt x="12515" y="1557"/>
                </a:cubicBezTo>
                <a:cubicBezTo>
                  <a:pt x="12507" y="1566"/>
                  <a:pt x="12498" y="1573"/>
                  <a:pt x="12488" y="1580"/>
                </a:cubicBezTo>
                <a:cubicBezTo>
                  <a:pt x="12478" y="1586"/>
                  <a:pt x="12468" y="1592"/>
                  <a:pt x="12457" y="1596"/>
                </a:cubicBezTo>
                <a:cubicBezTo>
                  <a:pt x="12446" y="1601"/>
                  <a:pt x="12435" y="1604"/>
                  <a:pt x="12424" y="1606"/>
                </a:cubicBezTo>
                <a:cubicBezTo>
                  <a:pt x="12412" y="1609"/>
                  <a:pt x="12400" y="1610"/>
                  <a:pt x="12389" y="1610"/>
                </a:cubicBezTo>
                <a:lnTo>
                  <a:pt x="0" y="161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3" name="任意多边形 772"/>
          <p:cNvSpPr/>
          <p:nvPr/>
        </p:nvSpPr>
        <p:spPr>
          <a:xfrm>
            <a:off x="5243400" y="3538440"/>
            <a:ext cx="24480" cy="579600"/>
          </a:xfrm>
          <a:custGeom>
            <a:avLst/>
            <a:gdLst/>
            <a:ahLst/>
            <a:cxnLst/>
            <a:rect l="0" t="0" r="r" b="b"/>
            <a:pathLst>
              <a:path w="68" h="1610">
                <a:moveTo>
                  <a:pt x="0" y="0"/>
                </a:moveTo>
                <a:lnTo>
                  <a:pt x="68" y="0"/>
                </a:lnTo>
                <a:lnTo>
                  <a:pt x="68" y="1610"/>
                </a:lnTo>
                <a:lnTo>
                  <a:pt x="0" y="1610"/>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4" name="任意多边形 773"/>
          <p:cNvSpPr/>
          <p:nvPr/>
        </p:nvSpPr>
        <p:spPr>
          <a:xfrm>
            <a:off x="5255640" y="4246200"/>
            <a:ext cx="4524120" cy="579600"/>
          </a:xfrm>
          <a:custGeom>
            <a:avLst/>
            <a:gdLst/>
            <a:ahLst/>
            <a:cxnLst/>
            <a:rect l="0" t="0" r="r" b="b"/>
            <a:pathLst>
              <a:path w="12567" h="1610">
                <a:moveTo>
                  <a:pt x="0" y="1610"/>
                </a:moveTo>
                <a:lnTo>
                  <a:pt x="0" y="0"/>
                </a:lnTo>
                <a:lnTo>
                  <a:pt x="12389" y="0"/>
                </a:lnTo>
                <a:cubicBezTo>
                  <a:pt x="12400" y="0"/>
                  <a:pt x="12412" y="1"/>
                  <a:pt x="12424" y="4"/>
                </a:cubicBezTo>
                <a:cubicBezTo>
                  <a:pt x="12435" y="6"/>
                  <a:pt x="12446" y="9"/>
                  <a:pt x="12457" y="14"/>
                </a:cubicBezTo>
                <a:cubicBezTo>
                  <a:pt x="12468" y="18"/>
                  <a:pt x="12478" y="24"/>
                  <a:pt x="12488" y="30"/>
                </a:cubicBezTo>
                <a:cubicBezTo>
                  <a:pt x="12498" y="37"/>
                  <a:pt x="12507" y="44"/>
                  <a:pt x="12515" y="53"/>
                </a:cubicBezTo>
                <a:cubicBezTo>
                  <a:pt x="12523" y="61"/>
                  <a:pt x="12531" y="70"/>
                  <a:pt x="12537" y="80"/>
                </a:cubicBezTo>
                <a:cubicBezTo>
                  <a:pt x="12544" y="89"/>
                  <a:pt x="12549" y="100"/>
                  <a:pt x="12554" y="111"/>
                </a:cubicBezTo>
                <a:cubicBezTo>
                  <a:pt x="12558" y="121"/>
                  <a:pt x="12562" y="133"/>
                  <a:pt x="12564" y="144"/>
                </a:cubicBezTo>
                <a:cubicBezTo>
                  <a:pt x="12566" y="156"/>
                  <a:pt x="12567" y="167"/>
                  <a:pt x="12567" y="179"/>
                </a:cubicBezTo>
                <a:lnTo>
                  <a:pt x="12567" y="1431"/>
                </a:lnTo>
                <a:cubicBezTo>
                  <a:pt x="12567" y="1443"/>
                  <a:pt x="12566" y="1454"/>
                  <a:pt x="12564" y="1466"/>
                </a:cubicBezTo>
                <a:cubicBezTo>
                  <a:pt x="12562" y="1477"/>
                  <a:pt x="12558" y="1489"/>
                  <a:pt x="12554" y="1499"/>
                </a:cubicBezTo>
                <a:cubicBezTo>
                  <a:pt x="12549" y="1510"/>
                  <a:pt x="12544" y="1521"/>
                  <a:pt x="12537" y="1530"/>
                </a:cubicBezTo>
                <a:cubicBezTo>
                  <a:pt x="12531" y="1540"/>
                  <a:pt x="12523" y="1549"/>
                  <a:pt x="12515" y="1557"/>
                </a:cubicBezTo>
                <a:cubicBezTo>
                  <a:pt x="12507" y="1566"/>
                  <a:pt x="12498" y="1573"/>
                  <a:pt x="12488" y="1580"/>
                </a:cubicBezTo>
                <a:cubicBezTo>
                  <a:pt x="12478" y="1586"/>
                  <a:pt x="12468" y="1592"/>
                  <a:pt x="12457" y="1596"/>
                </a:cubicBezTo>
                <a:cubicBezTo>
                  <a:pt x="12446" y="1601"/>
                  <a:pt x="12435" y="1604"/>
                  <a:pt x="12424" y="1606"/>
                </a:cubicBezTo>
                <a:cubicBezTo>
                  <a:pt x="12412" y="1609"/>
                  <a:pt x="12400" y="1610"/>
                  <a:pt x="12389" y="1610"/>
                </a:cubicBezTo>
                <a:lnTo>
                  <a:pt x="0" y="161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5" name="任意多边形 774"/>
          <p:cNvSpPr/>
          <p:nvPr/>
        </p:nvSpPr>
        <p:spPr>
          <a:xfrm>
            <a:off x="5243400" y="4246200"/>
            <a:ext cx="24480" cy="579600"/>
          </a:xfrm>
          <a:custGeom>
            <a:avLst/>
            <a:gdLst/>
            <a:ahLst/>
            <a:cxnLst/>
            <a:rect l="0" t="0" r="r" b="b"/>
            <a:pathLst>
              <a:path w="68" h="1610">
                <a:moveTo>
                  <a:pt x="0" y="0"/>
                </a:moveTo>
                <a:lnTo>
                  <a:pt x="68" y="0"/>
                </a:lnTo>
                <a:lnTo>
                  <a:pt x="68" y="1610"/>
                </a:lnTo>
                <a:lnTo>
                  <a:pt x="0" y="1610"/>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76" name="图片 775"/>
          <p:cNvPicPr/>
          <p:nvPr/>
        </p:nvPicPr>
        <p:blipFill>
          <a:blip r:embed="rId7"/>
          <a:stretch/>
        </p:blipFill>
        <p:spPr>
          <a:xfrm>
            <a:off x="5364360" y="3667320"/>
            <a:ext cx="216720" cy="192600"/>
          </a:xfrm>
          <a:prstGeom prst="rect">
            <a:avLst/>
          </a:prstGeom>
          <a:noFill/>
          <a:ln w="0">
            <a:noFill/>
          </a:ln>
        </p:spPr>
      </p:pic>
      <p:sp>
        <p:nvSpPr>
          <p:cNvPr id="777" name="文本框 776"/>
          <p:cNvSpPr txBox="1"/>
          <p:nvPr/>
        </p:nvSpPr>
        <p:spPr>
          <a:xfrm>
            <a:off x="973080" y="4580280"/>
            <a:ext cx="293292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每一步生成内容被动态加入上下文，确保生成的逻辑连续性</a:t>
            </a:r>
            <a:endParaRPr lang="en-US" sz="880" b="0" u="none" strike="noStrike">
              <a:solidFill>
                <a:srgbClr val="000000"/>
              </a:solidFill>
              <a:effectLst/>
              <a:uFillTx/>
              <a:latin typeface="Times New Roman"/>
            </a:endParaRPr>
          </a:p>
        </p:txBody>
      </p:sp>
      <p:sp>
        <p:nvSpPr>
          <p:cNvPr id="778" name="文本框 777"/>
          <p:cNvSpPr txBox="1"/>
          <p:nvPr/>
        </p:nvSpPr>
        <p:spPr>
          <a:xfrm>
            <a:off x="5677920" y="3656520"/>
            <a:ext cx="724680" cy="181800"/>
          </a:xfrm>
          <a:prstGeom prst="rect">
            <a:avLst/>
          </a:prstGeom>
          <a:noFill/>
          <a:ln w="0">
            <a:noFill/>
          </a:ln>
        </p:spPr>
        <p:txBody>
          <a:bodyPr wrap="none" lIns="0" tIns="0" rIns="0" bIns="0" anchor="t">
            <a:spAutoFit/>
          </a:bodyPr>
          <a:lstStyle/>
          <a:p>
            <a:r>
              <a:rPr lang="zh-CN" sz="1140" b="0" u="none" strike="noStrike">
                <a:solidFill>
                  <a:srgbClr val="FFFFFF"/>
                </a:solidFill>
                <a:effectLst/>
                <a:uFillTx/>
                <a:latin typeface="WenQuanYiZenHei"/>
                <a:ea typeface="WenQuanYiZenHei"/>
              </a:rPr>
              <a:t>任务连贯性</a:t>
            </a:r>
            <a:endParaRPr lang="en-US" sz="1140" b="0" u="none" strike="noStrike">
              <a:solidFill>
                <a:srgbClr val="000000"/>
              </a:solidFill>
              <a:effectLst/>
              <a:uFillTx/>
              <a:latin typeface="Times New Roman"/>
            </a:endParaRPr>
          </a:p>
        </p:txBody>
      </p:sp>
      <p:pic>
        <p:nvPicPr>
          <p:cNvPr id="779" name="图片 778"/>
          <p:cNvPicPr/>
          <p:nvPr/>
        </p:nvPicPr>
        <p:blipFill>
          <a:blip r:embed="rId8"/>
          <a:stretch/>
        </p:blipFill>
        <p:spPr>
          <a:xfrm>
            <a:off x="5364360" y="4375080"/>
            <a:ext cx="144360" cy="192600"/>
          </a:xfrm>
          <a:prstGeom prst="rect">
            <a:avLst/>
          </a:prstGeom>
          <a:noFill/>
          <a:ln w="0">
            <a:noFill/>
          </a:ln>
        </p:spPr>
      </p:pic>
      <p:sp>
        <p:nvSpPr>
          <p:cNvPr id="780" name="文本框 779"/>
          <p:cNvSpPr txBox="1"/>
          <p:nvPr/>
        </p:nvSpPr>
        <p:spPr>
          <a:xfrm>
            <a:off x="5677920" y="3872520"/>
            <a:ext cx="293292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各步骤生成内容相互关联，保持输出内容的一致性和完整性</a:t>
            </a:r>
            <a:endParaRPr lang="en-US" sz="880" b="0" u="none" strike="noStrike">
              <a:solidFill>
                <a:srgbClr val="000000"/>
              </a:solidFill>
              <a:effectLst/>
              <a:uFillTx/>
              <a:latin typeface="Times New Roman"/>
            </a:endParaRPr>
          </a:p>
        </p:txBody>
      </p:sp>
      <p:sp>
        <p:nvSpPr>
          <p:cNvPr id="781" name="文本框 780"/>
          <p:cNvSpPr txBox="1"/>
          <p:nvPr/>
        </p:nvSpPr>
        <p:spPr>
          <a:xfrm>
            <a:off x="5605560" y="4364280"/>
            <a:ext cx="869400" cy="181800"/>
          </a:xfrm>
          <a:prstGeom prst="rect">
            <a:avLst/>
          </a:prstGeom>
          <a:noFill/>
          <a:ln w="0">
            <a:noFill/>
          </a:ln>
        </p:spPr>
        <p:txBody>
          <a:bodyPr wrap="none" lIns="0" tIns="0" rIns="0" bIns="0" anchor="t">
            <a:spAutoFit/>
          </a:bodyPr>
          <a:lstStyle/>
          <a:p>
            <a:r>
              <a:rPr lang="zh-CN" sz="1140" b="0" u="none" strike="noStrike">
                <a:solidFill>
                  <a:srgbClr val="FFFFFF"/>
                </a:solidFill>
                <a:effectLst/>
                <a:uFillTx/>
                <a:latin typeface="WenQuanYiZenHei"/>
                <a:ea typeface="WenQuanYiZenHei"/>
              </a:rPr>
              <a:t>实际应用场景</a:t>
            </a:r>
            <a:endParaRPr lang="en-US" sz="1140" b="0" u="none" strike="noStrike">
              <a:solidFill>
                <a:srgbClr val="000000"/>
              </a:solidFill>
              <a:effectLst/>
              <a:uFillTx/>
              <a:latin typeface="Times New Roman"/>
            </a:endParaRPr>
          </a:p>
        </p:txBody>
      </p:sp>
      <p:pic>
        <p:nvPicPr>
          <p:cNvPr id="782" name="图片 781"/>
          <p:cNvPicPr/>
          <p:nvPr/>
        </p:nvPicPr>
        <p:blipFill>
          <a:blip r:embed="rId9"/>
          <a:stretch/>
        </p:blipFill>
        <p:spPr>
          <a:xfrm>
            <a:off x="619200" y="5090760"/>
            <a:ext cx="96120" cy="128160"/>
          </a:xfrm>
          <a:prstGeom prst="rect">
            <a:avLst/>
          </a:prstGeom>
          <a:noFill/>
          <a:ln w="0">
            <a:noFill/>
          </a:ln>
        </p:spPr>
      </p:pic>
      <p:sp>
        <p:nvSpPr>
          <p:cNvPr id="783" name="文本框 782"/>
          <p:cNvSpPr txBox="1"/>
          <p:nvPr/>
        </p:nvSpPr>
        <p:spPr>
          <a:xfrm>
            <a:off x="5605560" y="4580280"/>
            <a:ext cx="327132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适用于长文档生成、复杂问答及任务规划等需要结构化输出的场景</a:t>
            </a:r>
            <a:endParaRPr lang="en-US" sz="880" b="0" u="none" strike="noStrike">
              <a:solidFill>
                <a:srgbClr val="000000"/>
              </a:solidFill>
              <a:effectLst/>
              <a:uFillTx/>
              <a:latin typeface="Times New Roman"/>
            </a:endParaRPr>
          </a:p>
        </p:txBody>
      </p:sp>
      <p:sp>
        <p:nvSpPr>
          <p:cNvPr id="784" name="文本框 783"/>
          <p:cNvSpPr txBox="1"/>
          <p:nvPr/>
        </p:nvSpPr>
        <p:spPr>
          <a:xfrm>
            <a:off x="780120" y="5071680"/>
            <a:ext cx="116676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实例：项目提案生成</a:t>
            </a:r>
            <a:endParaRPr lang="en-US" sz="1010" b="0" u="none" strike="noStrike">
              <a:solidFill>
                <a:srgbClr val="000000"/>
              </a:solidFill>
              <a:effectLst/>
              <a:uFillTx/>
              <a:latin typeface="Times New Roman"/>
            </a:endParaRPr>
          </a:p>
        </p:txBody>
      </p:sp>
      <p:pic>
        <p:nvPicPr>
          <p:cNvPr id="785" name="图片 784"/>
          <p:cNvPicPr/>
          <p:nvPr/>
        </p:nvPicPr>
        <p:blipFill>
          <a:blip r:embed="rId10"/>
          <a:stretch/>
        </p:blipFill>
        <p:spPr>
          <a:xfrm>
            <a:off x="514800" y="1286640"/>
            <a:ext cx="8846280" cy="1769040"/>
          </a:xfrm>
          <a:prstGeom prst="rect">
            <a:avLst/>
          </a:prstGeom>
          <a:noFill/>
          <a:ln w="0">
            <a:noFill/>
          </a:ln>
        </p:spPr>
      </p:pic>
      <p:sp>
        <p:nvSpPr>
          <p:cNvPr id="786" name="文本框 785"/>
          <p:cNvSpPr txBox="1"/>
          <p:nvPr/>
        </p:nvSpPr>
        <p:spPr>
          <a:xfrm>
            <a:off x="619200" y="5328360"/>
            <a:ext cx="879732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通过五个步骤分解（项目背景介绍、技术实现方法、预期成果、进度安排、关键创新点），逐步构建完整项目提案，每一步都基于前一步的内容进行生成，保持整体逻辑一致性。</a:t>
            </a:r>
            <a:endParaRPr lang="en-US" sz="88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7" name="图片 786"/>
          <p:cNvPicPr/>
          <p:nvPr/>
        </p:nvPicPr>
        <p:blipFill>
          <a:blip r:embed="rId2"/>
          <a:stretch/>
        </p:blipFill>
        <p:spPr>
          <a:xfrm>
            <a:off x="0" y="0"/>
            <a:ext cx="10294200" cy="6594480"/>
          </a:xfrm>
          <a:prstGeom prst="rect">
            <a:avLst/>
          </a:prstGeom>
          <a:noFill/>
          <a:ln w="0">
            <a:noFill/>
          </a:ln>
        </p:spPr>
      </p:pic>
      <p:sp>
        <p:nvSpPr>
          <p:cNvPr id="788" name="任意多边形 787"/>
          <p:cNvSpPr/>
          <p:nvPr/>
        </p:nvSpPr>
        <p:spPr>
          <a:xfrm>
            <a:off x="514440" y="643320"/>
            <a:ext cx="772560" cy="32400"/>
          </a:xfrm>
          <a:custGeom>
            <a:avLst/>
            <a:gdLst/>
            <a:ahLst/>
            <a:cxnLst/>
            <a:rect l="0" t="0" r="r" b="b"/>
            <a:pathLst>
              <a:path w="2146" h="90">
                <a:moveTo>
                  <a:pt x="0" y="0"/>
                </a:moveTo>
                <a:lnTo>
                  <a:pt x="2146" y="0"/>
                </a:lnTo>
                <a:lnTo>
                  <a:pt x="2146" y="90"/>
                </a:lnTo>
                <a:lnTo>
                  <a:pt x="0" y="90"/>
                </a:lnTo>
                <a:lnTo>
                  <a:pt x="0" y="0"/>
                </a:ln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89" name="文本框 788"/>
          <p:cNvSpPr txBox="1"/>
          <p:nvPr/>
        </p:nvSpPr>
        <p:spPr>
          <a:xfrm>
            <a:off x="514800" y="235800"/>
            <a:ext cx="1448640" cy="364680"/>
          </a:xfrm>
          <a:prstGeom prst="rect">
            <a:avLst/>
          </a:prstGeom>
          <a:noFill/>
          <a:ln w="0">
            <a:noFill/>
          </a:ln>
        </p:spPr>
        <p:txBody>
          <a:bodyPr wrap="none" lIns="0" tIns="0" rIns="0" bIns="0" anchor="t">
            <a:spAutoFit/>
          </a:bodyPr>
          <a:lstStyle/>
          <a:p>
            <a:r>
              <a:rPr lang="zh-CN" sz="2280" b="0" u="none" strike="noStrike">
                <a:solidFill>
                  <a:srgbClr val="FFFFFF"/>
                </a:solidFill>
                <a:effectLst/>
                <a:uFillTx/>
                <a:latin typeface="WenQuanYiZenHei"/>
                <a:ea typeface="WenQuanYiZenHei"/>
              </a:rPr>
              <a:t>总结与展望</a:t>
            </a:r>
            <a:endParaRPr lang="en-US" sz="2280" b="0" u="none" strike="noStrike">
              <a:solidFill>
                <a:srgbClr val="000000"/>
              </a:solidFill>
              <a:effectLst/>
              <a:uFillTx/>
              <a:latin typeface="Times New Roman"/>
            </a:endParaRPr>
          </a:p>
        </p:txBody>
      </p:sp>
      <p:sp>
        <p:nvSpPr>
          <p:cNvPr id="790" name="文本框 789"/>
          <p:cNvSpPr txBox="1"/>
          <p:nvPr/>
        </p:nvSpPr>
        <p:spPr>
          <a:xfrm>
            <a:off x="514800" y="6285960"/>
            <a:ext cx="130320" cy="163440"/>
          </a:xfrm>
          <a:prstGeom prst="rect">
            <a:avLst/>
          </a:prstGeom>
          <a:noFill/>
          <a:ln w="0">
            <a:noFill/>
          </a:ln>
        </p:spPr>
        <p:txBody>
          <a:bodyPr wrap="none" lIns="0" tIns="0" rIns="0" bIns="0" anchor="t">
            <a:spAutoFit/>
          </a:bodyPr>
          <a:lstStyle/>
          <a:p>
            <a:r>
              <a:rPr lang="zh-CN" sz="1010" b="0" u="none" strike="noStrike">
                <a:solidFill>
                  <a:srgbClr val="FF6900"/>
                </a:solidFill>
                <a:effectLst/>
                <a:uFillTx/>
                <a:latin typeface="WenQuanYiZenHei"/>
                <a:ea typeface="WenQuanYiZenHei"/>
              </a:rPr>
              <a:t>第</a:t>
            </a:r>
            <a:endParaRPr lang="en-US" sz="1010" b="0" u="none" strike="noStrike">
              <a:solidFill>
                <a:srgbClr val="000000"/>
              </a:solidFill>
              <a:effectLst/>
              <a:uFillTx/>
              <a:latin typeface="Times New Roman"/>
            </a:endParaRPr>
          </a:p>
        </p:txBody>
      </p:sp>
      <p:sp>
        <p:nvSpPr>
          <p:cNvPr id="791" name="文本框 790"/>
          <p:cNvSpPr txBox="1"/>
          <p:nvPr/>
        </p:nvSpPr>
        <p:spPr>
          <a:xfrm>
            <a:off x="643320" y="6290640"/>
            <a:ext cx="128160" cy="151200"/>
          </a:xfrm>
          <a:prstGeom prst="rect">
            <a:avLst/>
          </a:prstGeom>
          <a:noFill/>
          <a:ln w="0">
            <a:noFill/>
          </a:ln>
        </p:spPr>
        <p:txBody>
          <a:bodyPr wrap="none" lIns="0" tIns="0" rIns="0" bIns="0" anchor="t">
            <a:spAutoFit/>
          </a:bodyPr>
          <a:lstStyle/>
          <a:p>
            <a:r>
              <a:rPr lang="en-US" sz="1010" b="1" u="none" strike="noStrike">
                <a:solidFill>
                  <a:srgbClr val="FF6900"/>
                </a:solidFill>
                <a:effectLst/>
                <a:uFillTx/>
                <a:latin typeface="DejaVuSans"/>
                <a:ea typeface="DejaVuSans"/>
              </a:rPr>
              <a:t>6</a:t>
            </a:r>
            <a:endParaRPr lang="en-US" sz="1010" b="0" u="none" strike="noStrike">
              <a:solidFill>
                <a:srgbClr val="000000"/>
              </a:solidFill>
              <a:effectLst/>
              <a:uFillTx/>
              <a:latin typeface="Times New Roman"/>
            </a:endParaRPr>
          </a:p>
        </p:txBody>
      </p:sp>
      <p:sp>
        <p:nvSpPr>
          <p:cNvPr id="792" name="文本框 791"/>
          <p:cNvSpPr txBox="1"/>
          <p:nvPr/>
        </p:nvSpPr>
        <p:spPr>
          <a:xfrm>
            <a:off x="732960" y="6285960"/>
            <a:ext cx="130320" cy="163440"/>
          </a:xfrm>
          <a:prstGeom prst="rect">
            <a:avLst/>
          </a:prstGeom>
          <a:noFill/>
          <a:ln w="0">
            <a:noFill/>
          </a:ln>
        </p:spPr>
        <p:txBody>
          <a:bodyPr wrap="none" lIns="0" tIns="0" rIns="0" bIns="0" anchor="t">
            <a:spAutoFit/>
          </a:bodyPr>
          <a:lstStyle/>
          <a:p>
            <a:r>
              <a:rPr lang="zh-CN" sz="1010" b="0" u="none" strike="noStrike">
                <a:solidFill>
                  <a:srgbClr val="FF6900"/>
                </a:solidFill>
                <a:effectLst/>
                <a:uFillTx/>
                <a:latin typeface="WenQuanYiZenHei"/>
                <a:ea typeface="WenQuanYiZenHei"/>
              </a:rPr>
              <a:t>章</a:t>
            </a:r>
            <a:endParaRPr lang="en-US" sz="1010" b="0" u="none" strike="noStrike">
              <a:solidFill>
                <a:srgbClr val="000000"/>
              </a:solidFill>
              <a:effectLst/>
              <a:uFillTx/>
              <a:latin typeface="Times New Roman"/>
            </a:endParaRPr>
          </a:p>
        </p:txBody>
      </p:sp>
      <p:sp>
        <p:nvSpPr>
          <p:cNvPr id="793" name="文本框 792"/>
          <p:cNvSpPr txBox="1"/>
          <p:nvPr/>
        </p:nvSpPr>
        <p:spPr>
          <a:xfrm>
            <a:off x="861840" y="6290640"/>
            <a:ext cx="128160" cy="151200"/>
          </a:xfrm>
          <a:prstGeom prst="rect">
            <a:avLst/>
          </a:prstGeom>
          <a:noFill/>
          <a:ln w="0">
            <a:noFill/>
          </a:ln>
        </p:spPr>
        <p:txBody>
          <a:bodyPr wrap="none" lIns="0" tIns="0" rIns="0" bIns="0" anchor="t">
            <a:spAutoFit/>
          </a:bodyPr>
          <a:lstStyle/>
          <a:p>
            <a:r>
              <a:rPr lang="en-US" sz="1010" b="0" u="none" strike="noStrike">
                <a:solidFill>
                  <a:srgbClr val="93C5FD"/>
                </a:solidFill>
                <a:effectLst/>
                <a:uFillTx/>
                <a:latin typeface="DejaVuSans"/>
                <a:ea typeface="DejaVuSans"/>
              </a:rPr>
              <a:t> </a:t>
            </a:r>
            <a:endParaRPr lang="en-US" sz="1010" b="0" u="none" strike="noStrike">
              <a:solidFill>
                <a:srgbClr val="000000"/>
              </a:solidFill>
              <a:effectLst/>
              <a:uFillTx/>
              <a:latin typeface="Times New Roman"/>
            </a:endParaRPr>
          </a:p>
        </p:txBody>
      </p:sp>
      <p:sp>
        <p:nvSpPr>
          <p:cNvPr id="794" name="任意多边形 793"/>
          <p:cNvSpPr/>
          <p:nvPr/>
        </p:nvSpPr>
        <p:spPr>
          <a:xfrm>
            <a:off x="9329040" y="6273000"/>
            <a:ext cx="450720" cy="193320"/>
          </a:xfrm>
          <a:custGeom>
            <a:avLst/>
            <a:gdLst/>
            <a:ahLst/>
            <a:cxnLst/>
            <a:rect l="0" t="0" r="r" b="b"/>
            <a:pathLst>
              <a:path w="1252" h="537">
                <a:moveTo>
                  <a:pt x="0" y="268"/>
                </a:moveTo>
                <a:cubicBezTo>
                  <a:pt x="0" y="250"/>
                  <a:pt x="2" y="233"/>
                  <a:pt x="5" y="216"/>
                </a:cubicBezTo>
                <a:cubicBezTo>
                  <a:pt x="9" y="199"/>
                  <a:pt x="14" y="182"/>
                  <a:pt x="21" y="165"/>
                </a:cubicBezTo>
                <a:cubicBezTo>
                  <a:pt x="27" y="149"/>
                  <a:pt x="36" y="134"/>
                  <a:pt x="46" y="119"/>
                </a:cubicBezTo>
                <a:cubicBezTo>
                  <a:pt x="55" y="105"/>
                  <a:pt x="66" y="91"/>
                  <a:pt x="79" y="79"/>
                </a:cubicBezTo>
                <a:cubicBezTo>
                  <a:pt x="91" y="66"/>
                  <a:pt x="105" y="55"/>
                  <a:pt x="119" y="45"/>
                </a:cubicBezTo>
                <a:cubicBezTo>
                  <a:pt x="134" y="35"/>
                  <a:pt x="150" y="27"/>
                  <a:pt x="166" y="20"/>
                </a:cubicBezTo>
                <a:cubicBezTo>
                  <a:pt x="182" y="14"/>
                  <a:pt x="199" y="9"/>
                  <a:pt x="216" y="5"/>
                </a:cubicBezTo>
                <a:cubicBezTo>
                  <a:pt x="233" y="2"/>
                  <a:pt x="251" y="0"/>
                  <a:pt x="268" y="0"/>
                </a:cubicBezTo>
                <a:lnTo>
                  <a:pt x="984" y="0"/>
                </a:lnTo>
                <a:cubicBezTo>
                  <a:pt x="1002" y="0"/>
                  <a:pt x="1019" y="2"/>
                  <a:pt x="1037" y="5"/>
                </a:cubicBezTo>
                <a:cubicBezTo>
                  <a:pt x="1054" y="9"/>
                  <a:pt x="1071" y="14"/>
                  <a:pt x="1087" y="20"/>
                </a:cubicBezTo>
                <a:cubicBezTo>
                  <a:pt x="1103" y="27"/>
                  <a:pt x="1119" y="35"/>
                  <a:pt x="1133" y="45"/>
                </a:cubicBezTo>
                <a:cubicBezTo>
                  <a:pt x="1148" y="55"/>
                  <a:pt x="1161" y="66"/>
                  <a:pt x="1174" y="79"/>
                </a:cubicBezTo>
                <a:cubicBezTo>
                  <a:pt x="1186" y="91"/>
                  <a:pt x="1197" y="105"/>
                  <a:pt x="1207" y="119"/>
                </a:cubicBezTo>
                <a:cubicBezTo>
                  <a:pt x="1217" y="134"/>
                  <a:pt x="1225" y="149"/>
                  <a:pt x="1232" y="165"/>
                </a:cubicBezTo>
                <a:cubicBezTo>
                  <a:pt x="1239" y="182"/>
                  <a:pt x="1244" y="199"/>
                  <a:pt x="1247" y="216"/>
                </a:cubicBezTo>
                <a:cubicBezTo>
                  <a:pt x="1251" y="233"/>
                  <a:pt x="1252" y="250"/>
                  <a:pt x="1252" y="268"/>
                </a:cubicBezTo>
                <a:cubicBezTo>
                  <a:pt x="1252" y="286"/>
                  <a:pt x="1251" y="303"/>
                  <a:pt x="1247" y="320"/>
                </a:cubicBezTo>
                <a:cubicBezTo>
                  <a:pt x="1244" y="338"/>
                  <a:pt x="1239" y="354"/>
                  <a:pt x="1232" y="371"/>
                </a:cubicBezTo>
                <a:cubicBezTo>
                  <a:pt x="1225" y="387"/>
                  <a:pt x="1217" y="402"/>
                  <a:pt x="1207" y="417"/>
                </a:cubicBezTo>
                <a:cubicBezTo>
                  <a:pt x="1197" y="432"/>
                  <a:pt x="1186" y="445"/>
                  <a:pt x="1174" y="458"/>
                </a:cubicBezTo>
                <a:cubicBezTo>
                  <a:pt x="1161" y="470"/>
                  <a:pt x="1148" y="481"/>
                  <a:pt x="1133" y="491"/>
                </a:cubicBezTo>
                <a:cubicBezTo>
                  <a:pt x="1119" y="501"/>
                  <a:pt x="1103" y="509"/>
                  <a:pt x="1087" y="516"/>
                </a:cubicBezTo>
                <a:cubicBezTo>
                  <a:pt x="1071" y="522"/>
                  <a:pt x="1054" y="528"/>
                  <a:pt x="1037" y="532"/>
                </a:cubicBezTo>
                <a:cubicBezTo>
                  <a:pt x="1019" y="535"/>
                  <a:pt x="1002" y="537"/>
                  <a:pt x="984" y="537"/>
                </a:cubicBezTo>
                <a:lnTo>
                  <a:pt x="268" y="537"/>
                </a:lnTo>
                <a:cubicBezTo>
                  <a:pt x="251" y="537"/>
                  <a:pt x="233" y="535"/>
                  <a:pt x="216" y="532"/>
                </a:cubicBezTo>
                <a:cubicBezTo>
                  <a:pt x="199" y="528"/>
                  <a:pt x="182" y="522"/>
                  <a:pt x="166" y="516"/>
                </a:cubicBezTo>
                <a:cubicBezTo>
                  <a:pt x="150" y="509"/>
                  <a:pt x="134" y="501"/>
                  <a:pt x="119" y="491"/>
                </a:cubicBezTo>
                <a:cubicBezTo>
                  <a:pt x="105" y="481"/>
                  <a:pt x="91" y="470"/>
                  <a:pt x="79" y="458"/>
                </a:cubicBezTo>
                <a:cubicBezTo>
                  <a:pt x="66" y="445"/>
                  <a:pt x="55" y="432"/>
                  <a:pt x="46" y="417"/>
                </a:cubicBezTo>
                <a:cubicBezTo>
                  <a:pt x="36" y="402"/>
                  <a:pt x="27" y="387"/>
                  <a:pt x="21" y="371"/>
                </a:cubicBezTo>
                <a:cubicBezTo>
                  <a:pt x="14" y="354"/>
                  <a:pt x="9" y="338"/>
                  <a:pt x="5" y="320"/>
                </a:cubicBezTo>
                <a:cubicBezTo>
                  <a:pt x="2" y="303"/>
                  <a:pt x="0" y="286"/>
                  <a:pt x="0" y="268"/>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95" name="文本框 794"/>
          <p:cNvSpPr txBox="1"/>
          <p:nvPr/>
        </p:nvSpPr>
        <p:spPr>
          <a:xfrm>
            <a:off x="902520" y="6285960"/>
            <a:ext cx="1555200" cy="163440"/>
          </a:xfrm>
          <a:prstGeom prst="rect">
            <a:avLst/>
          </a:prstGeom>
          <a:noFill/>
          <a:ln w="0">
            <a:noFill/>
          </a:ln>
        </p:spPr>
        <p:txBody>
          <a:bodyPr wrap="none" lIns="0" tIns="0" rIns="0" bIns="0" anchor="t">
            <a:spAutoFit/>
          </a:bodyPr>
          <a:lstStyle/>
          <a:p>
            <a:r>
              <a:rPr lang="zh-CN" sz="1010" b="0" u="none" strike="noStrike">
                <a:solidFill>
                  <a:srgbClr val="93C5FD"/>
                </a:solidFill>
                <a:effectLst/>
                <a:uFillTx/>
                <a:latin typeface="WenQuanYiZenHei"/>
                <a:ea typeface="WenQuanYiZenHei"/>
              </a:rPr>
              <a:t>文本检索增强与上下文构建</a:t>
            </a:r>
            <a:endParaRPr lang="en-US" sz="1010" b="0" u="none" strike="noStrike">
              <a:solidFill>
                <a:srgbClr val="000000"/>
              </a:solidFill>
              <a:effectLst/>
              <a:uFillTx/>
              <a:latin typeface="Times New Roman"/>
            </a:endParaRPr>
          </a:p>
        </p:txBody>
      </p:sp>
      <p:pic>
        <p:nvPicPr>
          <p:cNvPr id="796" name="图片 795"/>
          <p:cNvPicPr/>
          <p:nvPr/>
        </p:nvPicPr>
        <p:blipFill>
          <a:blip r:embed="rId3"/>
          <a:stretch/>
        </p:blipFill>
        <p:spPr>
          <a:xfrm>
            <a:off x="8283960" y="4986360"/>
            <a:ext cx="2412360" cy="2412360"/>
          </a:xfrm>
          <a:prstGeom prst="rect">
            <a:avLst/>
          </a:prstGeom>
          <a:noFill/>
          <a:ln w="0">
            <a:noFill/>
          </a:ln>
        </p:spPr>
      </p:pic>
      <p:pic>
        <p:nvPicPr>
          <p:cNvPr id="797" name="图片 796"/>
          <p:cNvPicPr/>
          <p:nvPr/>
        </p:nvPicPr>
        <p:blipFill>
          <a:blip r:embed="rId4"/>
          <a:stretch/>
        </p:blipFill>
        <p:spPr>
          <a:xfrm>
            <a:off x="-402120" y="804240"/>
            <a:ext cx="1608120" cy="1608120"/>
          </a:xfrm>
          <a:prstGeom prst="rect">
            <a:avLst/>
          </a:prstGeom>
          <a:noFill/>
          <a:ln w="0">
            <a:noFill/>
          </a:ln>
        </p:spPr>
      </p:pic>
      <p:sp>
        <p:nvSpPr>
          <p:cNvPr id="798" name="任意多边形 797"/>
          <p:cNvSpPr/>
          <p:nvPr/>
        </p:nvSpPr>
        <p:spPr>
          <a:xfrm>
            <a:off x="530640" y="1383120"/>
            <a:ext cx="4230720" cy="579600"/>
          </a:xfrm>
          <a:custGeom>
            <a:avLst/>
            <a:gdLst/>
            <a:ahLst/>
            <a:cxnLst/>
            <a:rect l="0" t="0" r="r" b="b"/>
            <a:pathLst>
              <a:path w="11752" h="1610">
                <a:moveTo>
                  <a:pt x="0" y="1610"/>
                </a:moveTo>
                <a:lnTo>
                  <a:pt x="0" y="0"/>
                </a:lnTo>
                <a:lnTo>
                  <a:pt x="11573" y="0"/>
                </a:lnTo>
                <a:cubicBezTo>
                  <a:pt x="11585" y="0"/>
                  <a:pt x="11597" y="1"/>
                  <a:pt x="11608" y="3"/>
                </a:cubicBezTo>
                <a:cubicBezTo>
                  <a:pt x="11620" y="6"/>
                  <a:pt x="11631" y="9"/>
                  <a:pt x="11642" y="14"/>
                </a:cubicBezTo>
                <a:cubicBezTo>
                  <a:pt x="11653" y="18"/>
                  <a:pt x="11663" y="24"/>
                  <a:pt x="11673" y="30"/>
                </a:cubicBezTo>
                <a:cubicBezTo>
                  <a:pt x="11682" y="37"/>
                  <a:pt x="11691" y="44"/>
                  <a:pt x="11700" y="52"/>
                </a:cubicBezTo>
                <a:cubicBezTo>
                  <a:pt x="11708" y="61"/>
                  <a:pt x="11715" y="70"/>
                  <a:pt x="11722" y="79"/>
                </a:cubicBezTo>
                <a:cubicBezTo>
                  <a:pt x="11728" y="89"/>
                  <a:pt x="11734" y="100"/>
                  <a:pt x="11738" y="110"/>
                </a:cubicBezTo>
                <a:cubicBezTo>
                  <a:pt x="11743" y="121"/>
                  <a:pt x="11746" y="132"/>
                  <a:pt x="11749" y="144"/>
                </a:cubicBezTo>
                <a:cubicBezTo>
                  <a:pt x="11751" y="155"/>
                  <a:pt x="11752" y="167"/>
                  <a:pt x="11752" y="180"/>
                </a:cubicBezTo>
                <a:lnTo>
                  <a:pt x="11752" y="1431"/>
                </a:lnTo>
                <a:cubicBezTo>
                  <a:pt x="11752" y="1443"/>
                  <a:pt x="11751" y="1454"/>
                  <a:pt x="11749" y="1466"/>
                </a:cubicBezTo>
                <a:cubicBezTo>
                  <a:pt x="11746" y="1477"/>
                  <a:pt x="11743" y="1488"/>
                  <a:pt x="11738" y="1499"/>
                </a:cubicBezTo>
                <a:cubicBezTo>
                  <a:pt x="11734" y="1510"/>
                  <a:pt x="11728" y="1520"/>
                  <a:pt x="11722" y="1530"/>
                </a:cubicBezTo>
                <a:cubicBezTo>
                  <a:pt x="11715" y="1540"/>
                  <a:pt x="11708" y="1549"/>
                  <a:pt x="11700" y="1557"/>
                </a:cubicBezTo>
                <a:cubicBezTo>
                  <a:pt x="11691" y="1566"/>
                  <a:pt x="11682" y="1573"/>
                  <a:pt x="11673" y="1579"/>
                </a:cubicBezTo>
                <a:cubicBezTo>
                  <a:pt x="11663" y="1586"/>
                  <a:pt x="11653" y="1591"/>
                  <a:pt x="11642" y="1596"/>
                </a:cubicBezTo>
                <a:cubicBezTo>
                  <a:pt x="11631" y="1600"/>
                  <a:pt x="11620" y="1604"/>
                  <a:pt x="11608" y="1606"/>
                </a:cubicBezTo>
                <a:cubicBezTo>
                  <a:pt x="11597" y="1608"/>
                  <a:pt x="11585" y="1610"/>
                  <a:pt x="11573" y="1610"/>
                </a:cubicBezTo>
                <a:lnTo>
                  <a:pt x="0" y="161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99" name="任意多边形 798"/>
          <p:cNvSpPr/>
          <p:nvPr/>
        </p:nvSpPr>
        <p:spPr>
          <a:xfrm>
            <a:off x="514440" y="1383120"/>
            <a:ext cx="32760" cy="579600"/>
          </a:xfrm>
          <a:custGeom>
            <a:avLst/>
            <a:gdLst/>
            <a:ahLst/>
            <a:cxnLst/>
            <a:rect l="0" t="0" r="r" b="b"/>
            <a:pathLst>
              <a:path w="91" h="1610">
                <a:moveTo>
                  <a:pt x="0" y="0"/>
                </a:moveTo>
                <a:lnTo>
                  <a:pt x="91" y="0"/>
                </a:lnTo>
                <a:lnTo>
                  <a:pt x="91" y="1610"/>
                </a:lnTo>
                <a:lnTo>
                  <a:pt x="0" y="1610"/>
                </a:lnTo>
                <a:lnTo>
                  <a:pt x="0" y="0"/>
                </a:lnTo>
                <a:close/>
              </a:path>
            </a:pathLst>
          </a:custGeom>
          <a:solidFill>
            <a:srgbClr val="4DA6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00" name="任意多边形 799"/>
          <p:cNvSpPr/>
          <p:nvPr/>
        </p:nvSpPr>
        <p:spPr>
          <a:xfrm>
            <a:off x="530640" y="2058840"/>
            <a:ext cx="4230720" cy="579240"/>
          </a:xfrm>
          <a:custGeom>
            <a:avLst/>
            <a:gdLst/>
            <a:ahLst/>
            <a:cxnLst/>
            <a:rect l="0" t="0" r="r" b="b"/>
            <a:pathLst>
              <a:path w="11752" h="1609">
                <a:moveTo>
                  <a:pt x="0" y="1609"/>
                </a:moveTo>
                <a:lnTo>
                  <a:pt x="0" y="0"/>
                </a:lnTo>
                <a:lnTo>
                  <a:pt x="11573" y="0"/>
                </a:lnTo>
                <a:cubicBezTo>
                  <a:pt x="11585" y="0"/>
                  <a:pt x="11597" y="1"/>
                  <a:pt x="11608" y="3"/>
                </a:cubicBezTo>
                <a:cubicBezTo>
                  <a:pt x="11620" y="5"/>
                  <a:pt x="11631" y="9"/>
                  <a:pt x="11642" y="13"/>
                </a:cubicBezTo>
                <a:cubicBezTo>
                  <a:pt x="11653" y="18"/>
                  <a:pt x="11663" y="23"/>
                  <a:pt x="11673" y="30"/>
                </a:cubicBezTo>
                <a:cubicBezTo>
                  <a:pt x="11682" y="36"/>
                  <a:pt x="11691" y="44"/>
                  <a:pt x="11700" y="52"/>
                </a:cubicBezTo>
                <a:cubicBezTo>
                  <a:pt x="11708" y="60"/>
                  <a:pt x="11715" y="69"/>
                  <a:pt x="11722" y="79"/>
                </a:cubicBezTo>
                <a:cubicBezTo>
                  <a:pt x="11728" y="89"/>
                  <a:pt x="11734" y="99"/>
                  <a:pt x="11738" y="110"/>
                </a:cubicBezTo>
                <a:cubicBezTo>
                  <a:pt x="11743" y="121"/>
                  <a:pt x="11746" y="132"/>
                  <a:pt x="11749" y="143"/>
                </a:cubicBezTo>
                <a:cubicBezTo>
                  <a:pt x="11751" y="155"/>
                  <a:pt x="11752" y="167"/>
                  <a:pt x="11752" y="178"/>
                </a:cubicBezTo>
                <a:lnTo>
                  <a:pt x="11752" y="1429"/>
                </a:lnTo>
                <a:cubicBezTo>
                  <a:pt x="11752" y="1441"/>
                  <a:pt x="11751" y="1453"/>
                  <a:pt x="11749" y="1464"/>
                </a:cubicBezTo>
                <a:cubicBezTo>
                  <a:pt x="11746" y="1476"/>
                  <a:pt x="11743" y="1487"/>
                  <a:pt x="11738" y="1498"/>
                </a:cubicBezTo>
                <a:cubicBezTo>
                  <a:pt x="11734" y="1509"/>
                  <a:pt x="11728" y="1520"/>
                  <a:pt x="11722" y="1530"/>
                </a:cubicBezTo>
                <a:cubicBezTo>
                  <a:pt x="11715" y="1539"/>
                  <a:pt x="11708" y="1548"/>
                  <a:pt x="11700" y="1557"/>
                </a:cubicBezTo>
                <a:cubicBezTo>
                  <a:pt x="11691" y="1565"/>
                  <a:pt x="11682" y="1573"/>
                  <a:pt x="11673" y="1579"/>
                </a:cubicBezTo>
                <a:cubicBezTo>
                  <a:pt x="11663" y="1586"/>
                  <a:pt x="11653" y="1591"/>
                  <a:pt x="11642" y="1596"/>
                </a:cubicBezTo>
                <a:cubicBezTo>
                  <a:pt x="11631" y="1600"/>
                  <a:pt x="11620" y="1603"/>
                  <a:pt x="11608" y="1606"/>
                </a:cubicBezTo>
                <a:cubicBezTo>
                  <a:pt x="11597" y="1608"/>
                  <a:pt x="11585" y="1609"/>
                  <a:pt x="11573" y="1609"/>
                </a:cubicBezTo>
                <a:lnTo>
                  <a:pt x="0" y="1609"/>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01" name="任意多边形 800"/>
          <p:cNvSpPr/>
          <p:nvPr/>
        </p:nvSpPr>
        <p:spPr>
          <a:xfrm>
            <a:off x="514440" y="2058840"/>
            <a:ext cx="32760" cy="579240"/>
          </a:xfrm>
          <a:custGeom>
            <a:avLst/>
            <a:gdLst/>
            <a:ahLst/>
            <a:cxnLst/>
            <a:rect l="0" t="0" r="r" b="b"/>
            <a:pathLst>
              <a:path w="91" h="1609">
                <a:moveTo>
                  <a:pt x="0" y="0"/>
                </a:moveTo>
                <a:lnTo>
                  <a:pt x="91" y="0"/>
                </a:lnTo>
                <a:lnTo>
                  <a:pt x="91" y="1609"/>
                </a:lnTo>
                <a:lnTo>
                  <a:pt x="0" y="1609"/>
                </a:lnTo>
                <a:lnTo>
                  <a:pt x="0" y="0"/>
                </a:lnTo>
                <a:close/>
              </a:path>
            </a:pathLst>
          </a:custGeom>
          <a:solidFill>
            <a:srgbClr val="4DA6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02" name="任意多边形 801"/>
          <p:cNvSpPr/>
          <p:nvPr/>
        </p:nvSpPr>
        <p:spPr>
          <a:xfrm>
            <a:off x="530640" y="2734200"/>
            <a:ext cx="4230720" cy="579600"/>
          </a:xfrm>
          <a:custGeom>
            <a:avLst/>
            <a:gdLst/>
            <a:ahLst/>
            <a:cxnLst/>
            <a:rect l="0" t="0" r="r" b="b"/>
            <a:pathLst>
              <a:path w="11752" h="1610">
                <a:moveTo>
                  <a:pt x="0" y="1610"/>
                </a:moveTo>
                <a:lnTo>
                  <a:pt x="0" y="0"/>
                </a:lnTo>
                <a:lnTo>
                  <a:pt x="11573" y="0"/>
                </a:lnTo>
                <a:cubicBezTo>
                  <a:pt x="11585" y="0"/>
                  <a:pt x="11597" y="1"/>
                  <a:pt x="11608" y="4"/>
                </a:cubicBezTo>
                <a:cubicBezTo>
                  <a:pt x="11620" y="6"/>
                  <a:pt x="11631" y="9"/>
                  <a:pt x="11642" y="14"/>
                </a:cubicBezTo>
                <a:cubicBezTo>
                  <a:pt x="11653" y="18"/>
                  <a:pt x="11663" y="24"/>
                  <a:pt x="11673" y="30"/>
                </a:cubicBezTo>
                <a:cubicBezTo>
                  <a:pt x="11682" y="37"/>
                  <a:pt x="11691" y="44"/>
                  <a:pt x="11700" y="53"/>
                </a:cubicBezTo>
                <a:cubicBezTo>
                  <a:pt x="11708" y="61"/>
                  <a:pt x="11715" y="70"/>
                  <a:pt x="11722" y="80"/>
                </a:cubicBezTo>
                <a:cubicBezTo>
                  <a:pt x="11728" y="89"/>
                  <a:pt x="11734" y="100"/>
                  <a:pt x="11738" y="111"/>
                </a:cubicBezTo>
                <a:cubicBezTo>
                  <a:pt x="11743" y="121"/>
                  <a:pt x="11746" y="133"/>
                  <a:pt x="11749" y="144"/>
                </a:cubicBezTo>
                <a:cubicBezTo>
                  <a:pt x="11751" y="156"/>
                  <a:pt x="11752" y="167"/>
                  <a:pt x="11752" y="179"/>
                </a:cubicBezTo>
                <a:lnTo>
                  <a:pt x="11752" y="1431"/>
                </a:lnTo>
                <a:cubicBezTo>
                  <a:pt x="11752" y="1443"/>
                  <a:pt x="11751" y="1454"/>
                  <a:pt x="11749" y="1466"/>
                </a:cubicBezTo>
                <a:cubicBezTo>
                  <a:pt x="11746" y="1477"/>
                  <a:pt x="11743" y="1489"/>
                  <a:pt x="11738" y="1499"/>
                </a:cubicBezTo>
                <a:cubicBezTo>
                  <a:pt x="11734" y="1510"/>
                  <a:pt x="11728" y="1521"/>
                  <a:pt x="11722" y="1530"/>
                </a:cubicBezTo>
                <a:cubicBezTo>
                  <a:pt x="11715" y="1540"/>
                  <a:pt x="11708" y="1549"/>
                  <a:pt x="11700" y="1557"/>
                </a:cubicBezTo>
                <a:cubicBezTo>
                  <a:pt x="11691" y="1566"/>
                  <a:pt x="11682" y="1573"/>
                  <a:pt x="11673" y="1580"/>
                </a:cubicBezTo>
                <a:cubicBezTo>
                  <a:pt x="11663" y="1586"/>
                  <a:pt x="11653" y="1592"/>
                  <a:pt x="11642" y="1596"/>
                </a:cubicBezTo>
                <a:cubicBezTo>
                  <a:pt x="11631" y="1601"/>
                  <a:pt x="11620" y="1604"/>
                  <a:pt x="11608" y="1606"/>
                </a:cubicBezTo>
                <a:cubicBezTo>
                  <a:pt x="11597" y="1609"/>
                  <a:pt x="11585" y="1610"/>
                  <a:pt x="11573" y="1610"/>
                </a:cubicBezTo>
                <a:lnTo>
                  <a:pt x="0" y="161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03" name="任意多边形 802"/>
          <p:cNvSpPr/>
          <p:nvPr/>
        </p:nvSpPr>
        <p:spPr>
          <a:xfrm>
            <a:off x="514440" y="2734200"/>
            <a:ext cx="32760" cy="579600"/>
          </a:xfrm>
          <a:custGeom>
            <a:avLst/>
            <a:gdLst/>
            <a:ahLst/>
            <a:cxnLst/>
            <a:rect l="0" t="0" r="r" b="b"/>
            <a:pathLst>
              <a:path w="91" h="1610">
                <a:moveTo>
                  <a:pt x="0" y="0"/>
                </a:moveTo>
                <a:lnTo>
                  <a:pt x="91" y="0"/>
                </a:lnTo>
                <a:lnTo>
                  <a:pt x="91" y="1610"/>
                </a:lnTo>
                <a:lnTo>
                  <a:pt x="0" y="1610"/>
                </a:lnTo>
                <a:lnTo>
                  <a:pt x="0" y="0"/>
                </a:lnTo>
                <a:close/>
              </a:path>
            </a:pathLst>
          </a:custGeom>
          <a:solidFill>
            <a:srgbClr val="4DA6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04" name="任意多边形 803"/>
          <p:cNvSpPr/>
          <p:nvPr/>
        </p:nvSpPr>
        <p:spPr>
          <a:xfrm>
            <a:off x="530640" y="3409920"/>
            <a:ext cx="4230720" cy="579240"/>
          </a:xfrm>
          <a:custGeom>
            <a:avLst/>
            <a:gdLst/>
            <a:ahLst/>
            <a:cxnLst/>
            <a:rect l="0" t="0" r="r" b="b"/>
            <a:pathLst>
              <a:path w="11752" h="1609">
                <a:moveTo>
                  <a:pt x="0" y="1609"/>
                </a:moveTo>
                <a:lnTo>
                  <a:pt x="0" y="0"/>
                </a:lnTo>
                <a:lnTo>
                  <a:pt x="11573" y="0"/>
                </a:lnTo>
                <a:cubicBezTo>
                  <a:pt x="11585" y="0"/>
                  <a:pt x="11597" y="1"/>
                  <a:pt x="11608" y="3"/>
                </a:cubicBezTo>
                <a:cubicBezTo>
                  <a:pt x="11620" y="6"/>
                  <a:pt x="11631" y="9"/>
                  <a:pt x="11642" y="13"/>
                </a:cubicBezTo>
                <a:cubicBezTo>
                  <a:pt x="11653" y="18"/>
                  <a:pt x="11663" y="23"/>
                  <a:pt x="11673" y="30"/>
                </a:cubicBezTo>
                <a:cubicBezTo>
                  <a:pt x="11682" y="36"/>
                  <a:pt x="11691" y="44"/>
                  <a:pt x="11700" y="52"/>
                </a:cubicBezTo>
                <a:cubicBezTo>
                  <a:pt x="11708" y="60"/>
                  <a:pt x="11715" y="69"/>
                  <a:pt x="11722" y="79"/>
                </a:cubicBezTo>
                <a:cubicBezTo>
                  <a:pt x="11728" y="89"/>
                  <a:pt x="11734" y="99"/>
                  <a:pt x="11738" y="110"/>
                </a:cubicBezTo>
                <a:cubicBezTo>
                  <a:pt x="11743" y="121"/>
                  <a:pt x="11746" y="132"/>
                  <a:pt x="11749" y="144"/>
                </a:cubicBezTo>
                <a:cubicBezTo>
                  <a:pt x="11751" y="155"/>
                  <a:pt x="11752" y="167"/>
                  <a:pt x="11752" y="179"/>
                </a:cubicBezTo>
                <a:lnTo>
                  <a:pt x="11752" y="1431"/>
                </a:lnTo>
                <a:cubicBezTo>
                  <a:pt x="11752" y="1442"/>
                  <a:pt x="11751" y="1454"/>
                  <a:pt x="11749" y="1465"/>
                </a:cubicBezTo>
                <a:cubicBezTo>
                  <a:pt x="11746" y="1477"/>
                  <a:pt x="11743" y="1488"/>
                  <a:pt x="11738" y="1499"/>
                </a:cubicBezTo>
                <a:cubicBezTo>
                  <a:pt x="11734" y="1510"/>
                  <a:pt x="11728" y="1520"/>
                  <a:pt x="11722" y="1530"/>
                </a:cubicBezTo>
                <a:cubicBezTo>
                  <a:pt x="11715" y="1540"/>
                  <a:pt x="11708" y="1549"/>
                  <a:pt x="11700" y="1557"/>
                </a:cubicBezTo>
                <a:cubicBezTo>
                  <a:pt x="11691" y="1565"/>
                  <a:pt x="11682" y="1573"/>
                  <a:pt x="11673" y="1579"/>
                </a:cubicBezTo>
                <a:cubicBezTo>
                  <a:pt x="11663" y="1586"/>
                  <a:pt x="11653" y="1591"/>
                  <a:pt x="11642" y="1596"/>
                </a:cubicBezTo>
                <a:cubicBezTo>
                  <a:pt x="11631" y="1600"/>
                  <a:pt x="11620" y="1604"/>
                  <a:pt x="11608" y="1606"/>
                </a:cubicBezTo>
                <a:cubicBezTo>
                  <a:pt x="11597" y="1608"/>
                  <a:pt x="11585" y="1609"/>
                  <a:pt x="11573" y="1609"/>
                </a:cubicBezTo>
                <a:lnTo>
                  <a:pt x="0" y="1609"/>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05" name="任意多边形 804"/>
          <p:cNvSpPr/>
          <p:nvPr/>
        </p:nvSpPr>
        <p:spPr>
          <a:xfrm>
            <a:off x="514440" y="3409920"/>
            <a:ext cx="32760" cy="579240"/>
          </a:xfrm>
          <a:custGeom>
            <a:avLst/>
            <a:gdLst/>
            <a:ahLst/>
            <a:cxnLst/>
            <a:rect l="0" t="0" r="r" b="b"/>
            <a:pathLst>
              <a:path w="91" h="1609">
                <a:moveTo>
                  <a:pt x="0" y="0"/>
                </a:moveTo>
                <a:lnTo>
                  <a:pt x="91" y="0"/>
                </a:lnTo>
                <a:lnTo>
                  <a:pt x="91" y="1609"/>
                </a:lnTo>
                <a:lnTo>
                  <a:pt x="0" y="1609"/>
                </a:lnTo>
                <a:lnTo>
                  <a:pt x="0" y="0"/>
                </a:lnTo>
                <a:close/>
              </a:path>
            </a:pathLst>
          </a:custGeom>
          <a:solidFill>
            <a:srgbClr val="4DA6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06" name="图片 805"/>
          <p:cNvPicPr/>
          <p:nvPr/>
        </p:nvPicPr>
        <p:blipFill>
          <a:blip r:embed="rId5"/>
          <a:stretch/>
        </p:blipFill>
        <p:spPr>
          <a:xfrm>
            <a:off x="514800" y="1029600"/>
            <a:ext cx="192600" cy="192600"/>
          </a:xfrm>
          <a:prstGeom prst="rect">
            <a:avLst/>
          </a:prstGeom>
          <a:noFill/>
          <a:ln w="0">
            <a:noFill/>
          </a:ln>
        </p:spPr>
      </p:pic>
      <p:sp>
        <p:nvSpPr>
          <p:cNvPr id="807" name="文本框 806"/>
          <p:cNvSpPr txBox="1"/>
          <p:nvPr/>
        </p:nvSpPr>
        <p:spPr>
          <a:xfrm>
            <a:off x="9390960" y="6305400"/>
            <a:ext cx="325800" cy="131400"/>
          </a:xfrm>
          <a:prstGeom prst="rect">
            <a:avLst/>
          </a:prstGeom>
          <a:noFill/>
          <a:ln w="0">
            <a:noFill/>
          </a:ln>
        </p:spPr>
        <p:txBody>
          <a:bodyPr wrap="none" lIns="0" tIns="0" rIns="0" bIns="0" anchor="t">
            <a:spAutoFit/>
          </a:bodyPr>
          <a:lstStyle/>
          <a:p>
            <a:r>
              <a:rPr lang="en-US" sz="880" b="0" u="none" strike="noStrike">
                <a:solidFill>
                  <a:srgbClr val="FFFFFF"/>
                </a:solidFill>
                <a:effectLst/>
                <a:uFillTx/>
                <a:latin typeface="DejaVuSans"/>
                <a:ea typeface="DejaVuSans"/>
              </a:rPr>
              <a:t>15/15</a:t>
            </a:r>
            <a:endParaRPr lang="en-US" sz="880" b="0" u="none" strike="noStrike">
              <a:solidFill>
                <a:srgbClr val="000000"/>
              </a:solidFill>
              <a:effectLst/>
              <a:uFillTx/>
              <a:latin typeface="Times New Roman"/>
            </a:endParaRPr>
          </a:p>
        </p:txBody>
      </p:sp>
      <p:pic>
        <p:nvPicPr>
          <p:cNvPr id="808" name="图片 807"/>
          <p:cNvPicPr/>
          <p:nvPr/>
        </p:nvPicPr>
        <p:blipFill>
          <a:blip r:embed="rId6"/>
          <a:stretch/>
        </p:blipFill>
        <p:spPr>
          <a:xfrm>
            <a:off x="643320" y="1512000"/>
            <a:ext cx="160560" cy="128160"/>
          </a:xfrm>
          <a:prstGeom prst="rect">
            <a:avLst/>
          </a:prstGeom>
          <a:noFill/>
          <a:ln w="0">
            <a:noFill/>
          </a:ln>
        </p:spPr>
      </p:pic>
      <p:sp>
        <p:nvSpPr>
          <p:cNvPr id="809" name="文本框 808"/>
          <p:cNvSpPr txBox="1"/>
          <p:nvPr/>
        </p:nvSpPr>
        <p:spPr>
          <a:xfrm>
            <a:off x="804240" y="1004400"/>
            <a:ext cx="1162080" cy="244080"/>
          </a:xfrm>
          <a:prstGeom prst="rect">
            <a:avLst/>
          </a:prstGeom>
          <a:noFill/>
          <a:ln w="0">
            <a:noFill/>
          </a:ln>
        </p:spPr>
        <p:txBody>
          <a:bodyPr wrap="none" lIns="0" tIns="0" rIns="0" bIns="0" anchor="t">
            <a:spAutoFit/>
          </a:bodyPr>
          <a:lstStyle/>
          <a:p>
            <a:r>
              <a:rPr lang="zh-CN" sz="1520" b="0" u="none" strike="noStrike">
                <a:solidFill>
                  <a:srgbClr val="FFFFFF"/>
                </a:solidFill>
                <a:effectLst/>
                <a:uFillTx/>
                <a:latin typeface="WenQuanYiZenHei"/>
                <a:ea typeface="WenQuanYiZenHei"/>
              </a:rPr>
              <a:t>关键技术总结</a:t>
            </a:r>
            <a:endParaRPr lang="en-US" sz="1520" b="0" u="none" strike="noStrike">
              <a:solidFill>
                <a:srgbClr val="000000"/>
              </a:solidFill>
              <a:effectLst/>
              <a:uFillTx/>
              <a:latin typeface="Times New Roman"/>
            </a:endParaRPr>
          </a:p>
        </p:txBody>
      </p:sp>
      <p:sp>
        <p:nvSpPr>
          <p:cNvPr id="810" name="文本框 809"/>
          <p:cNvSpPr txBox="1"/>
          <p:nvPr/>
        </p:nvSpPr>
        <p:spPr>
          <a:xfrm>
            <a:off x="900720" y="1492560"/>
            <a:ext cx="142560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检索与生成的无缝衔接：</a:t>
            </a:r>
            <a:endParaRPr lang="en-US" sz="1010" b="0" u="none" strike="noStrike">
              <a:solidFill>
                <a:srgbClr val="000000"/>
              </a:solidFill>
              <a:effectLst/>
              <a:uFillTx/>
              <a:latin typeface="Times New Roman"/>
            </a:endParaRPr>
          </a:p>
        </p:txBody>
      </p:sp>
      <p:sp>
        <p:nvSpPr>
          <p:cNvPr id="811" name="文本框 810"/>
          <p:cNvSpPr txBox="1"/>
          <p:nvPr/>
        </p:nvSpPr>
        <p:spPr>
          <a:xfrm>
            <a:off x="2316240" y="1497240"/>
            <a:ext cx="128160" cy="151200"/>
          </a:xfrm>
          <a:prstGeom prst="rect">
            <a:avLst/>
          </a:prstGeom>
          <a:noFill/>
          <a:ln w="0">
            <a:noFill/>
          </a:ln>
        </p:spPr>
        <p:txBody>
          <a:bodyPr wrap="none" lIns="0" tIns="0" rIns="0" bIns="0" anchor="t">
            <a:spAutoFit/>
          </a:bodyPr>
          <a:lstStyle/>
          <a:p>
            <a:r>
              <a:rPr lang="en-US" sz="1010" b="0" u="none" strike="noStrike">
                <a:solidFill>
                  <a:srgbClr val="D1D5DB"/>
                </a:solidFill>
                <a:effectLst/>
                <a:uFillTx/>
                <a:latin typeface="DejaVuSans"/>
                <a:ea typeface="DejaVuSans"/>
              </a:rPr>
              <a:t> </a:t>
            </a:r>
            <a:endParaRPr lang="en-US" sz="1010" b="0" u="none" strike="noStrike">
              <a:solidFill>
                <a:srgbClr val="000000"/>
              </a:solidFill>
              <a:effectLst/>
              <a:uFillTx/>
              <a:latin typeface="Times New Roman"/>
            </a:endParaRPr>
          </a:p>
        </p:txBody>
      </p:sp>
      <p:sp>
        <p:nvSpPr>
          <p:cNvPr id="812" name="文本框 811"/>
          <p:cNvSpPr txBox="1"/>
          <p:nvPr/>
        </p:nvSpPr>
        <p:spPr>
          <a:xfrm>
            <a:off x="2357280" y="1492560"/>
            <a:ext cx="220284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通过嵌入技术和语义理解实现检索内容</a:t>
            </a:r>
            <a:endParaRPr lang="en-US" sz="1010" b="0" u="none" strike="noStrike">
              <a:solidFill>
                <a:srgbClr val="000000"/>
              </a:solidFill>
              <a:effectLst/>
              <a:uFillTx/>
              <a:latin typeface="Times New Roman"/>
            </a:endParaRPr>
          </a:p>
        </p:txBody>
      </p:sp>
      <p:pic>
        <p:nvPicPr>
          <p:cNvPr id="813" name="图片 812"/>
          <p:cNvPicPr/>
          <p:nvPr/>
        </p:nvPicPr>
        <p:blipFill>
          <a:blip r:embed="rId7"/>
          <a:stretch/>
        </p:blipFill>
        <p:spPr>
          <a:xfrm>
            <a:off x="643320" y="2187720"/>
            <a:ext cx="128160" cy="128160"/>
          </a:xfrm>
          <a:prstGeom prst="rect">
            <a:avLst/>
          </a:prstGeom>
          <a:noFill/>
          <a:ln w="0">
            <a:noFill/>
          </a:ln>
        </p:spPr>
      </p:pic>
      <p:sp>
        <p:nvSpPr>
          <p:cNvPr id="814" name="文本框 813"/>
          <p:cNvSpPr txBox="1"/>
          <p:nvPr/>
        </p:nvSpPr>
        <p:spPr>
          <a:xfrm>
            <a:off x="900720" y="1685520"/>
            <a:ext cx="129600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与生成模型的有效对接</a:t>
            </a:r>
            <a:endParaRPr lang="en-US" sz="1010" b="0" u="none" strike="noStrike">
              <a:solidFill>
                <a:srgbClr val="000000"/>
              </a:solidFill>
              <a:effectLst/>
              <a:uFillTx/>
              <a:latin typeface="Times New Roman"/>
            </a:endParaRPr>
          </a:p>
        </p:txBody>
      </p:sp>
      <p:sp>
        <p:nvSpPr>
          <p:cNvPr id="815" name="文本框 814"/>
          <p:cNvSpPr txBox="1"/>
          <p:nvPr/>
        </p:nvSpPr>
        <p:spPr>
          <a:xfrm>
            <a:off x="868680" y="2168280"/>
            <a:ext cx="116676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语义相似度与匹配：</a:t>
            </a:r>
            <a:endParaRPr lang="en-US" sz="1010" b="0" u="none" strike="noStrike">
              <a:solidFill>
                <a:srgbClr val="000000"/>
              </a:solidFill>
              <a:effectLst/>
              <a:uFillTx/>
              <a:latin typeface="Times New Roman"/>
            </a:endParaRPr>
          </a:p>
        </p:txBody>
      </p:sp>
      <p:sp>
        <p:nvSpPr>
          <p:cNvPr id="816" name="文本框 815"/>
          <p:cNvSpPr txBox="1"/>
          <p:nvPr/>
        </p:nvSpPr>
        <p:spPr>
          <a:xfrm>
            <a:off x="2026800" y="2172600"/>
            <a:ext cx="128160" cy="151200"/>
          </a:xfrm>
          <a:prstGeom prst="rect">
            <a:avLst/>
          </a:prstGeom>
          <a:noFill/>
          <a:ln w="0">
            <a:noFill/>
          </a:ln>
        </p:spPr>
        <p:txBody>
          <a:bodyPr wrap="none" lIns="0" tIns="0" rIns="0" bIns="0" anchor="t">
            <a:spAutoFit/>
          </a:bodyPr>
          <a:lstStyle/>
          <a:p>
            <a:r>
              <a:rPr lang="en-US" sz="1010" b="0" u="none" strike="noStrike">
                <a:solidFill>
                  <a:srgbClr val="D1D5DB"/>
                </a:solidFill>
                <a:effectLst/>
                <a:uFillTx/>
                <a:latin typeface="DejaVuSans"/>
                <a:ea typeface="DejaVuSans"/>
              </a:rPr>
              <a:t> </a:t>
            </a:r>
            <a:endParaRPr lang="en-US" sz="1010" b="0" u="none" strike="noStrike">
              <a:solidFill>
                <a:srgbClr val="000000"/>
              </a:solidFill>
              <a:effectLst/>
              <a:uFillTx/>
              <a:latin typeface="Times New Roman"/>
            </a:endParaRPr>
          </a:p>
        </p:txBody>
      </p:sp>
      <p:sp>
        <p:nvSpPr>
          <p:cNvPr id="817" name="文本框 816"/>
          <p:cNvSpPr txBox="1"/>
          <p:nvPr/>
        </p:nvSpPr>
        <p:spPr>
          <a:xfrm>
            <a:off x="2067480" y="2168280"/>
            <a:ext cx="259164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利用语义相似度计算提升生成内容的准确性和</a:t>
            </a:r>
            <a:endParaRPr lang="en-US" sz="1010" b="0" u="none" strike="noStrike">
              <a:solidFill>
                <a:srgbClr val="000000"/>
              </a:solidFill>
              <a:effectLst/>
              <a:uFillTx/>
              <a:latin typeface="Times New Roman"/>
            </a:endParaRPr>
          </a:p>
        </p:txBody>
      </p:sp>
      <p:pic>
        <p:nvPicPr>
          <p:cNvPr id="818" name="图片 817"/>
          <p:cNvPicPr/>
          <p:nvPr/>
        </p:nvPicPr>
        <p:blipFill>
          <a:blip r:embed="rId8"/>
          <a:stretch/>
        </p:blipFill>
        <p:spPr>
          <a:xfrm>
            <a:off x="643320" y="2863080"/>
            <a:ext cx="144360" cy="128160"/>
          </a:xfrm>
          <a:prstGeom prst="rect">
            <a:avLst/>
          </a:prstGeom>
          <a:noFill/>
          <a:ln w="0">
            <a:noFill/>
          </a:ln>
        </p:spPr>
      </p:pic>
      <p:sp>
        <p:nvSpPr>
          <p:cNvPr id="819" name="文本框 818"/>
          <p:cNvSpPr txBox="1"/>
          <p:nvPr/>
        </p:nvSpPr>
        <p:spPr>
          <a:xfrm>
            <a:off x="868680" y="2361240"/>
            <a:ext cx="38952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相关性</a:t>
            </a:r>
            <a:endParaRPr lang="en-US" sz="1010" b="0" u="none" strike="noStrike">
              <a:solidFill>
                <a:srgbClr val="000000"/>
              </a:solidFill>
              <a:effectLst/>
              <a:uFillTx/>
              <a:latin typeface="Times New Roman"/>
            </a:endParaRPr>
          </a:p>
        </p:txBody>
      </p:sp>
      <p:sp>
        <p:nvSpPr>
          <p:cNvPr id="820" name="文本框 819"/>
          <p:cNvSpPr txBox="1"/>
          <p:nvPr/>
        </p:nvSpPr>
        <p:spPr>
          <a:xfrm>
            <a:off x="884520" y="2843640"/>
            <a:ext cx="116676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上下文构建与传递：</a:t>
            </a:r>
            <a:endParaRPr lang="en-US" sz="1010" b="0" u="none" strike="noStrike">
              <a:solidFill>
                <a:srgbClr val="000000"/>
              </a:solidFill>
              <a:effectLst/>
              <a:uFillTx/>
              <a:latin typeface="Times New Roman"/>
            </a:endParaRPr>
          </a:p>
        </p:txBody>
      </p:sp>
      <p:sp>
        <p:nvSpPr>
          <p:cNvPr id="821" name="文本框 820"/>
          <p:cNvSpPr txBox="1"/>
          <p:nvPr/>
        </p:nvSpPr>
        <p:spPr>
          <a:xfrm>
            <a:off x="2042640" y="2848320"/>
            <a:ext cx="128160" cy="151200"/>
          </a:xfrm>
          <a:prstGeom prst="rect">
            <a:avLst/>
          </a:prstGeom>
          <a:noFill/>
          <a:ln w="0">
            <a:noFill/>
          </a:ln>
        </p:spPr>
        <p:txBody>
          <a:bodyPr wrap="none" lIns="0" tIns="0" rIns="0" bIns="0" anchor="t">
            <a:spAutoFit/>
          </a:bodyPr>
          <a:lstStyle/>
          <a:p>
            <a:r>
              <a:rPr lang="en-US" sz="1010" b="0" u="none" strike="noStrike">
                <a:solidFill>
                  <a:srgbClr val="D1D5DB"/>
                </a:solidFill>
                <a:effectLst/>
                <a:uFillTx/>
                <a:latin typeface="DejaVuSans"/>
                <a:ea typeface="DejaVuSans"/>
              </a:rPr>
              <a:t> </a:t>
            </a:r>
            <a:endParaRPr lang="en-US" sz="1010" b="0" u="none" strike="noStrike">
              <a:solidFill>
                <a:srgbClr val="000000"/>
              </a:solidFill>
              <a:effectLst/>
              <a:uFillTx/>
              <a:latin typeface="Times New Roman"/>
            </a:endParaRPr>
          </a:p>
        </p:txBody>
      </p:sp>
      <p:sp>
        <p:nvSpPr>
          <p:cNvPr id="822" name="文本框 821"/>
          <p:cNvSpPr txBox="1"/>
          <p:nvPr/>
        </p:nvSpPr>
        <p:spPr>
          <a:xfrm>
            <a:off x="2083680" y="2843640"/>
            <a:ext cx="259164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通过筛选、重组和优化上下文，确保生成内容</a:t>
            </a:r>
            <a:endParaRPr lang="en-US" sz="1010" b="0" u="none" strike="noStrike">
              <a:solidFill>
                <a:srgbClr val="000000"/>
              </a:solidFill>
              <a:effectLst/>
              <a:uFillTx/>
              <a:latin typeface="Times New Roman"/>
            </a:endParaRPr>
          </a:p>
        </p:txBody>
      </p:sp>
      <p:pic>
        <p:nvPicPr>
          <p:cNvPr id="823" name="图片 822"/>
          <p:cNvPicPr/>
          <p:nvPr/>
        </p:nvPicPr>
        <p:blipFill>
          <a:blip r:embed="rId9"/>
          <a:stretch/>
        </p:blipFill>
        <p:spPr>
          <a:xfrm>
            <a:off x="643320" y="3538800"/>
            <a:ext cx="160560" cy="128160"/>
          </a:xfrm>
          <a:prstGeom prst="rect">
            <a:avLst/>
          </a:prstGeom>
          <a:noFill/>
          <a:ln w="0">
            <a:noFill/>
          </a:ln>
        </p:spPr>
      </p:pic>
      <p:sp>
        <p:nvSpPr>
          <p:cNvPr id="824" name="文本框 823"/>
          <p:cNvSpPr txBox="1"/>
          <p:nvPr/>
        </p:nvSpPr>
        <p:spPr>
          <a:xfrm>
            <a:off x="884520" y="3036960"/>
            <a:ext cx="51876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的连贯性</a:t>
            </a:r>
            <a:endParaRPr lang="en-US" sz="1010" b="0" u="none" strike="noStrike">
              <a:solidFill>
                <a:srgbClr val="000000"/>
              </a:solidFill>
              <a:effectLst/>
              <a:uFillTx/>
              <a:latin typeface="Times New Roman"/>
            </a:endParaRPr>
          </a:p>
        </p:txBody>
      </p:sp>
      <p:sp>
        <p:nvSpPr>
          <p:cNvPr id="825" name="文本框 824"/>
          <p:cNvSpPr txBox="1"/>
          <p:nvPr/>
        </p:nvSpPr>
        <p:spPr>
          <a:xfrm>
            <a:off x="900720" y="3519360"/>
            <a:ext cx="129600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多轮对话与任务分解：</a:t>
            </a:r>
            <a:endParaRPr lang="en-US" sz="1010" b="0" u="none" strike="noStrike">
              <a:solidFill>
                <a:srgbClr val="000000"/>
              </a:solidFill>
              <a:effectLst/>
              <a:uFillTx/>
              <a:latin typeface="Times New Roman"/>
            </a:endParaRPr>
          </a:p>
        </p:txBody>
      </p:sp>
      <p:sp>
        <p:nvSpPr>
          <p:cNvPr id="826" name="文本框 825"/>
          <p:cNvSpPr txBox="1"/>
          <p:nvPr/>
        </p:nvSpPr>
        <p:spPr>
          <a:xfrm>
            <a:off x="2187720" y="3523680"/>
            <a:ext cx="128160" cy="151200"/>
          </a:xfrm>
          <a:prstGeom prst="rect">
            <a:avLst/>
          </a:prstGeom>
          <a:noFill/>
          <a:ln w="0">
            <a:noFill/>
          </a:ln>
        </p:spPr>
        <p:txBody>
          <a:bodyPr wrap="none" lIns="0" tIns="0" rIns="0" bIns="0" anchor="t">
            <a:spAutoFit/>
          </a:bodyPr>
          <a:lstStyle/>
          <a:p>
            <a:r>
              <a:rPr lang="en-US" sz="1010" b="0" u="none" strike="noStrike">
                <a:solidFill>
                  <a:srgbClr val="D1D5DB"/>
                </a:solidFill>
                <a:effectLst/>
                <a:uFillTx/>
                <a:latin typeface="DejaVuSans"/>
                <a:ea typeface="DejaVuSans"/>
              </a:rPr>
              <a:t> </a:t>
            </a:r>
            <a:endParaRPr lang="en-US" sz="1010" b="0" u="none" strike="noStrike">
              <a:solidFill>
                <a:srgbClr val="000000"/>
              </a:solidFill>
              <a:effectLst/>
              <a:uFillTx/>
              <a:latin typeface="Times New Roman"/>
            </a:endParaRPr>
          </a:p>
        </p:txBody>
      </p:sp>
      <p:sp>
        <p:nvSpPr>
          <p:cNvPr id="827" name="文本框 826"/>
          <p:cNvSpPr txBox="1"/>
          <p:nvPr/>
        </p:nvSpPr>
        <p:spPr>
          <a:xfrm>
            <a:off x="2228400" y="3519360"/>
            <a:ext cx="233244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实现模型在复杂交互中的记忆能力和多步</a:t>
            </a:r>
            <a:endParaRPr lang="en-US" sz="1010" b="0" u="none" strike="noStrike">
              <a:solidFill>
                <a:srgbClr val="000000"/>
              </a:solidFill>
              <a:effectLst/>
              <a:uFillTx/>
              <a:latin typeface="Times New Roman"/>
            </a:endParaRPr>
          </a:p>
        </p:txBody>
      </p:sp>
      <p:sp>
        <p:nvSpPr>
          <p:cNvPr id="828" name="任意多边形 827"/>
          <p:cNvSpPr/>
          <p:nvPr/>
        </p:nvSpPr>
        <p:spPr>
          <a:xfrm>
            <a:off x="5428440" y="1383120"/>
            <a:ext cx="4351320" cy="579600"/>
          </a:xfrm>
          <a:custGeom>
            <a:avLst/>
            <a:gdLst/>
            <a:ahLst/>
            <a:cxnLst/>
            <a:rect l="0" t="0" r="r" b="b"/>
            <a:pathLst>
              <a:path w="12087" h="1610">
                <a:moveTo>
                  <a:pt x="0" y="1610"/>
                </a:moveTo>
                <a:lnTo>
                  <a:pt x="0" y="0"/>
                </a:lnTo>
                <a:lnTo>
                  <a:pt x="11909" y="0"/>
                </a:lnTo>
                <a:cubicBezTo>
                  <a:pt x="11920" y="0"/>
                  <a:pt x="11932" y="1"/>
                  <a:pt x="11944" y="3"/>
                </a:cubicBezTo>
                <a:cubicBezTo>
                  <a:pt x="11955" y="6"/>
                  <a:pt x="11966" y="9"/>
                  <a:pt x="11977" y="14"/>
                </a:cubicBezTo>
                <a:cubicBezTo>
                  <a:pt x="11988" y="18"/>
                  <a:pt x="11998" y="24"/>
                  <a:pt x="12008" y="30"/>
                </a:cubicBezTo>
                <a:cubicBezTo>
                  <a:pt x="12018" y="37"/>
                  <a:pt x="12027" y="44"/>
                  <a:pt x="12035" y="52"/>
                </a:cubicBezTo>
                <a:cubicBezTo>
                  <a:pt x="12043" y="61"/>
                  <a:pt x="12051" y="70"/>
                  <a:pt x="12057" y="79"/>
                </a:cubicBezTo>
                <a:cubicBezTo>
                  <a:pt x="12064" y="89"/>
                  <a:pt x="12069" y="100"/>
                  <a:pt x="12074" y="110"/>
                </a:cubicBezTo>
                <a:cubicBezTo>
                  <a:pt x="12078" y="121"/>
                  <a:pt x="12082" y="132"/>
                  <a:pt x="12084" y="144"/>
                </a:cubicBezTo>
                <a:cubicBezTo>
                  <a:pt x="12086" y="155"/>
                  <a:pt x="12087" y="167"/>
                  <a:pt x="12087" y="180"/>
                </a:cubicBezTo>
                <a:lnTo>
                  <a:pt x="12087" y="1431"/>
                </a:lnTo>
                <a:cubicBezTo>
                  <a:pt x="12087" y="1443"/>
                  <a:pt x="12086" y="1454"/>
                  <a:pt x="12084" y="1466"/>
                </a:cubicBezTo>
                <a:cubicBezTo>
                  <a:pt x="12082" y="1477"/>
                  <a:pt x="12078" y="1488"/>
                  <a:pt x="12074" y="1499"/>
                </a:cubicBezTo>
                <a:cubicBezTo>
                  <a:pt x="12069" y="1510"/>
                  <a:pt x="12064" y="1520"/>
                  <a:pt x="12057" y="1530"/>
                </a:cubicBezTo>
                <a:cubicBezTo>
                  <a:pt x="12051" y="1540"/>
                  <a:pt x="12043" y="1549"/>
                  <a:pt x="12035" y="1557"/>
                </a:cubicBezTo>
                <a:cubicBezTo>
                  <a:pt x="12027" y="1566"/>
                  <a:pt x="12018" y="1573"/>
                  <a:pt x="12008" y="1579"/>
                </a:cubicBezTo>
                <a:cubicBezTo>
                  <a:pt x="11998" y="1586"/>
                  <a:pt x="11988" y="1591"/>
                  <a:pt x="11977" y="1596"/>
                </a:cubicBezTo>
                <a:cubicBezTo>
                  <a:pt x="11966" y="1600"/>
                  <a:pt x="11955" y="1604"/>
                  <a:pt x="11944" y="1606"/>
                </a:cubicBezTo>
                <a:cubicBezTo>
                  <a:pt x="11932" y="1608"/>
                  <a:pt x="11920" y="1610"/>
                  <a:pt x="11909" y="1610"/>
                </a:cubicBezTo>
                <a:lnTo>
                  <a:pt x="0" y="161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29" name="任意多边形 828"/>
          <p:cNvSpPr/>
          <p:nvPr/>
        </p:nvSpPr>
        <p:spPr>
          <a:xfrm>
            <a:off x="5412600" y="1383120"/>
            <a:ext cx="32400" cy="579600"/>
          </a:xfrm>
          <a:custGeom>
            <a:avLst/>
            <a:gdLst/>
            <a:ahLst/>
            <a:cxnLst/>
            <a:rect l="0" t="0" r="r" b="b"/>
            <a:pathLst>
              <a:path w="90" h="1610">
                <a:moveTo>
                  <a:pt x="0" y="0"/>
                </a:moveTo>
                <a:lnTo>
                  <a:pt x="90" y="0"/>
                </a:lnTo>
                <a:lnTo>
                  <a:pt x="90" y="1610"/>
                </a:lnTo>
                <a:lnTo>
                  <a:pt x="0" y="1610"/>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30" name="任意多边形 829"/>
          <p:cNvSpPr/>
          <p:nvPr/>
        </p:nvSpPr>
        <p:spPr>
          <a:xfrm>
            <a:off x="5428440" y="2058840"/>
            <a:ext cx="4351320" cy="579240"/>
          </a:xfrm>
          <a:custGeom>
            <a:avLst/>
            <a:gdLst/>
            <a:ahLst/>
            <a:cxnLst/>
            <a:rect l="0" t="0" r="r" b="b"/>
            <a:pathLst>
              <a:path w="12087" h="1609">
                <a:moveTo>
                  <a:pt x="0" y="1609"/>
                </a:moveTo>
                <a:lnTo>
                  <a:pt x="0" y="0"/>
                </a:lnTo>
                <a:lnTo>
                  <a:pt x="11909" y="0"/>
                </a:lnTo>
                <a:cubicBezTo>
                  <a:pt x="11920" y="0"/>
                  <a:pt x="11932" y="1"/>
                  <a:pt x="11944" y="3"/>
                </a:cubicBezTo>
                <a:cubicBezTo>
                  <a:pt x="11955" y="5"/>
                  <a:pt x="11966" y="9"/>
                  <a:pt x="11977" y="13"/>
                </a:cubicBezTo>
                <a:cubicBezTo>
                  <a:pt x="11988" y="18"/>
                  <a:pt x="11998" y="23"/>
                  <a:pt x="12008" y="30"/>
                </a:cubicBezTo>
                <a:cubicBezTo>
                  <a:pt x="12018" y="36"/>
                  <a:pt x="12027" y="44"/>
                  <a:pt x="12035" y="52"/>
                </a:cubicBezTo>
                <a:cubicBezTo>
                  <a:pt x="12043" y="60"/>
                  <a:pt x="12051" y="69"/>
                  <a:pt x="12057" y="79"/>
                </a:cubicBezTo>
                <a:cubicBezTo>
                  <a:pt x="12064" y="89"/>
                  <a:pt x="12069" y="99"/>
                  <a:pt x="12074" y="110"/>
                </a:cubicBezTo>
                <a:cubicBezTo>
                  <a:pt x="12078" y="121"/>
                  <a:pt x="12082" y="132"/>
                  <a:pt x="12084" y="143"/>
                </a:cubicBezTo>
                <a:cubicBezTo>
                  <a:pt x="12086" y="155"/>
                  <a:pt x="12087" y="167"/>
                  <a:pt x="12087" y="178"/>
                </a:cubicBezTo>
                <a:lnTo>
                  <a:pt x="12087" y="1429"/>
                </a:lnTo>
                <a:cubicBezTo>
                  <a:pt x="12087" y="1441"/>
                  <a:pt x="12086" y="1453"/>
                  <a:pt x="12084" y="1464"/>
                </a:cubicBezTo>
                <a:cubicBezTo>
                  <a:pt x="12082" y="1476"/>
                  <a:pt x="12078" y="1487"/>
                  <a:pt x="12074" y="1498"/>
                </a:cubicBezTo>
                <a:cubicBezTo>
                  <a:pt x="12069" y="1509"/>
                  <a:pt x="12064" y="1520"/>
                  <a:pt x="12057" y="1530"/>
                </a:cubicBezTo>
                <a:cubicBezTo>
                  <a:pt x="12051" y="1539"/>
                  <a:pt x="12043" y="1548"/>
                  <a:pt x="12035" y="1557"/>
                </a:cubicBezTo>
                <a:cubicBezTo>
                  <a:pt x="12027" y="1565"/>
                  <a:pt x="12018" y="1573"/>
                  <a:pt x="12008" y="1579"/>
                </a:cubicBezTo>
                <a:cubicBezTo>
                  <a:pt x="11998" y="1586"/>
                  <a:pt x="11988" y="1591"/>
                  <a:pt x="11977" y="1596"/>
                </a:cubicBezTo>
                <a:cubicBezTo>
                  <a:pt x="11966" y="1600"/>
                  <a:pt x="11955" y="1603"/>
                  <a:pt x="11944" y="1606"/>
                </a:cubicBezTo>
                <a:cubicBezTo>
                  <a:pt x="11932" y="1608"/>
                  <a:pt x="11920" y="1609"/>
                  <a:pt x="11909" y="1609"/>
                </a:cubicBezTo>
                <a:lnTo>
                  <a:pt x="0" y="1609"/>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31" name="任意多边形 830"/>
          <p:cNvSpPr/>
          <p:nvPr/>
        </p:nvSpPr>
        <p:spPr>
          <a:xfrm>
            <a:off x="5412600" y="2058840"/>
            <a:ext cx="32400" cy="579240"/>
          </a:xfrm>
          <a:custGeom>
            <a:avLst/>
            <a:gdLst/>
            <a:ahLst/>
            <a:cxnLst/>
            <a:rect l="0" t="0" r="r" b="b"/>
            <a:pathLst>
              <a:path w="90" h="1609">
                <a:moveTo>
                  <a:pt x="0" y="0"/>
                </a:moveTo>
                <a:lnTo>
                  <a:pt x="90" y="0"/>
                </a:lnTo>
                <a:lnTo>
                  <a:pt x="90" y="1609"/>
                </a:lnTo>
                <a:lnTo>
                  <a:pt x="0" y="1609"/>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32" name="任意多边形 831"/>
          <p:cNvSpPr/>
          <p:nvPr/>
        </p:nvSpPr>
        <p:spPr>
          <a:xfrm>
            <a:off x="5428440" y="2734200"/>
            <a:ext cx="4351320" cy="579600"/>
          </a:xfrm>
          <a:custGeom>
            <a:avLst/>
            <a:gdLst/>
            <a:ahLst/>
            <a:cxnLst/>
            <a:rect l="0" t="0" r="r" b="b"/>
            <a:pathLst>
              <a:path w="12087" h="1610">
                <a:moveTo>
                  <a:pt x="0" y="1610"/>
                </a:moveTo>
                <a:lnTo>
                  <a:pt x="0" y="0"/>
                </a:lnTo>
                <a:lnTo>
                  <a:pt x="11909" y="0"/>
                </a:lnTo>
                <a:cubicBezTo>
                  <a:pt x="11920" y="0"/>
                  <a:pt x="11932" y="1"/>
                  <a:pt x="11944" y="4"/>
                </a:cubicBezTo>
                <a:cubicBezTo>
                  <a:pt x="11955" y="6"/>
                  <a:pt x="11966" y="9"/>
                  <a:pt x="11977" y="14"/>
                </a:cubicBezTo>
                <a:cubicBezTo>
                  <a:pt x="11988" y="18"/>
                  <a:pt x="11998" y="24"/>
                  <a:pt x="12008" y="30"/>
                </a:cubicBezTo>
                <a:cubicBezTo>
                  <a:pt x="12018" y="37"/>
                  <a:pt x="12027" y="44"/>
                  <a:pt x="12035" y="53"/>
                </a:cubicBezTo>
                <a:cubicBezTo>
                  <a:pt x="12043" y="61"/>
                  <a:pt x="12051" y="70"/>
                  <a:pt x="12057" y="80"/>
                </a:cubicBezTo>
                <a:cubicBezTo>
                  <a:pt x="12064" y="89"/>
                  <a:pt x="12069" y="100"/>
                  <a:pt x="12074" y="111"/>
                </a:cubicBezTo>
                <a:cubicBezTo>
                  <a:pt x="12078" y="121"/>
                  <a:pt x="12082" y="133"/>
                  <a:pt x="12084" y="144"/>
                </a:cubicBezTo>
                <a:cubicBezTo>
                  <a:pt x="12086" y="156"/>
                  <a:pt x="12087" y="167"/>
                  <a:pt x="12087" y="179"/>
                </a:cubicBezTo>
                <a:lnTo>
                  <a:pt x="12087" y="1431"/>
                </a:lnTo>
                <a:cubicBezTo>
                  <a:pt x="12087" y="1443"/>
                  <a:pt x="12086" y="1454"/>
                  <a:pt x="12084" y="1466"/>
                </a:cubicBezTo>
                <a:cubicBezTo>
                  <a:pt x="12082" y="1477"/>
                  <a:pt x="12078" y="1489"/>
                  <a:pt x="12074" y="1499"/>
                </a:cubicBezTo>
                <a:cubicBezTo>
                  <a:pt x="12069" y="1510"/>
                  <a:pt x="12064" y="1521"/>
                  <a:pt x="12057" y="1530"/>
                </a:cubicBezTo>
                <a:cubicBezTo>
                  <a:pt x="12051" y="1540"/>
                  <a:pt x="12043" y="1549"/>
                  <a:pt x="12035" y="1557"/>
                </a:cubicBezTo>
                <a:cubicBezTo>
                  <a:pt x="12027" y="1566"/>
                  <a:pt x="12018" y="1573"/>
                  <a:pt x="12008" y="1580"/>
                </a:cubicBezTo>
                <a:cubicBezTo>
                  <a:pt x="11998" y="1586"/>
                  <a:pt x="11988" y="1592"/>
                  <a:pt x="11977" y="1596"/>
                </a:cubicBezTo>
                <a:cubicBezTo>
                  <a:pt x="11966" y="1601"/>
                  <a:pt x="11955" y="1604"/>
                  <a:pt x="11944" y="1606"/>
                </a:cubicBezTo>
                <a:cubicBezTo>
                  <a:pt x="11932" y="1609"/>
                  <a:pt x="11920" y="1610"/>
                  <a:pt x="11909" y="1610"/>
                </a:cubicBezTo>
                <a:lnTo>
                  <a:pt x="0" y="161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33" name="任意多边形 832"/>
          <p:cNvSpPr/>
          <p:nvPr/>
        </p:nvSpPr>
        <p:spPr>
          <a:xfrm>
            <a:off x="5412600" y="2734200"/>
            <a:ext cx="32400" cy="579600"/>
          </a:xfrm>
          <a:custGeom>
            <a:avLst/>
            <a:gdLst/>
            <a:ahLst/>
            <a:cxnLst/>
            <a:rect l="0" t="0" r="r" b="b"/>
            <a:pathLst>
              <a:path w="90" h="1610">
                <a:moveTo>
                  <a:pt x="0" y="0"/>
                </a:moveTo>
                <a:lnTo>
                  <a:pt x="90" y="0"/>
                </a:lnTo>
                <a:lnTo>
                  <a:pt x="90" y="1610"/>
                </a:lnTo>
                <a:lnTo>
                  <a:pt x="0" y="1610"/>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34" name="任意多边形 833"/>
          <p:cNvSpPr/>
          <p:nvPr/>
        </p:nvSpPr>
        <p:spPr>
          <a:xfrm>
            <a:off x="5428440" y="3409920"/>
            <a:ext cx="4351320" cy="579240"/>
          </a:xfrm>
          <a:custGeom>
            <a:avLst/>
            <a:gdLst/>
            <a:ahLst/>
            <a:cxnLst/>
            <a:rect l="0" t="0" r="r" b="b"/>
            <a:pathLst>
              <a:path w="12087" h="1609">
                <a:moveTo>
                  <a:pt x="0" y="1609"/>
                </a:moveTo>
                <a:lnTo>
                  <a:pt x="0" y="0"/>
                </a:lnTo>
                <a:lnTo>
                  <a:pt x="11909" y="0"/>
                </a:lnTo>
                <a:cubicBezTo>
                  <a:pt x="11920" y="0"/>
                  <a:pt x="11932" y="1"/>
                  <a:pt x="11944" y="3"/>
                </a:cubicBezTo>
                <a:cubicBezTo>
                  <a:pt x="11955" y="6"/>
                  <a:pt x="11966" y="9"/>
                  <a:pt x="11977" y="13"/>
                </a:cubicBezTo>
                <a:cubicBezTo>
                  <a:pt x="11988" y="18"/>
                  <a:pt x="11998" y="23"/>
                  <a:pt x="12008" y="30"/>
                </a:cubicBezTo>
                <a:cubicBezTo>
                  <a:pt x="12018" y="36"/>
                  <a:pt x="12027" y="44"/>
                  <a:pt x="12035" y="52"/>
                </a:cubicBezTo>
                <a:cubicBezTo>
                  <a:pt x="12043" y="60"/>
                  <a:pt x="12051" y="69"/>
                  <a:pt x="12057" y="79"/>
                </a:cubicBezTo>
                <a:cubicBezTo>
                  <a:pt x="12064" y="89"/>
                  <a:pt x="12069" y="99"/>
                  <a:pt x="12074" y="110"/>
                </a:cubicBezTo>
                <a:cubicBezTo>
                  <a:pt x="12078" y="121"/>
                  <a:pt x="12082" y="132"/>
                  <a:pt x="12084" y="144"/>
                </a:cubicBezTo>
                <a:cubicBezTo>
                  <a:pt x="12086" y="155"/>
                  <a:pt x="12087" y="167"/>
                  <a:pt x="12087" y="179"/>
                </a:cubicBezTo>
                <a:lnTo>
                  <a:pt x="12087" y="1431"/>
                </a:lnTo>
                <a:cubicBezTo>
                  <a:pt x="12087" y="1442"/>
                  <a:pt x="12086" y="1454"/>
                  <a:pt x="12084" y="1465"/>
                </a:cubicBezTo>
                <a:cubicBezTo>
                  <a:pt x="12082" y="1477"/>
                  <a:pt x="12078" y="1488"/>
                  <a:pt x="12074" y="1499"/>
                </a:cubicBezTo>
                <a:cubicBezTo>
                  <a:pt x="12069" y="1510"/>
                  <a:pt x="12064" y="1520"/>
                  <a:pt x="12057" y="1530"/>
                </a:cubicBezTo>
                <a:cubicBezTo>
                  <a:pt x="12051" y="1540"/>
                  <a:pt x="12043" y="1549"/>
                  <a:pt x="12035" y="1557"/>
                </a:cubicBezTo>
                <a:cubicBezTo>
                  <a:pt x="12027" y="1565"/>
                  <a:pt x="12018" y="1573"/>
                  <a:pt x="12008" y="1579"/>
                </a:cubicBezTo>
                <a:cubicBezTo>
                  <a:pt x="11998" y="1586"/>
                  <a:pt x="11988" y="1591"/>
                  <a:pt x="11977" y="1596"/>
                </a:cubicBezTo>
                <a:cubicBezTo>
                  <a:pt x="11966" y="1600"/>
                  <a:pt x="11955" y="1604"/>
                  <a:pt x="11944" y="1606"/>
                </a:cubicBezTo>
                <a:cubicBezTo>
                  <a:pt x="11932" y="1608"/>
                  <a:pt x="11920" y="1609"/>
                  <a:pt x="11909" y="1609"/>
                </a:cubicBezTo>
                <a:lnTo>
                  <a:pt x="0" y="1609"/>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35" name="任意多边形 834"/>
          <p:cNvSpPr/>
          <p:nvPr/>
        </p:nvSpPr>
        <p:spPr>
          <a:xfrm>
            <a:off x="5412600" y="3409920"/>
            <a:ext cx="32400" cy="579240"/>
          </a:xfrm>
          <a:custGeom>
            <a:avLst/>
            <a:gdLst/>
            <a:ahLst/>
            <a:cxnLst/>
            <a:rect l="0" t="0" r="r" b="b"/>
            <a:pathLst>
              <a:path w="90" h="1609">
                <a:moveTo>
                  <a:pt x="0" y="0"/>
                </a:moveTo>
                <a:lnTo>
                  <a:pt x="90" y="0"/>
                </a:lnTo>
                <a:lnTo>
                  <a:pt x="90" y="1609"/>
                </a:lnTo>
                <a:lnTo>
                  <a:pt x="0" y="1609"/>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36" name="图片 835"/>
          <p:cNvPicPr/>
          <p:nvPr/>
        </p:nvPicPr>
        <p:blipFill>
          <a:blip r:embed="rId10"/>
          <a:stretch/>
        </p:blipFill>
        <p:spPr>
          <a:xfrm>
            <a:off x="5412600" y="1029600"/>
            <a:ext cx="144360" cy="192600"/>
          </a:xfrm>
          <a:prstGeom prst="rect">
            <a:avLst/>
          </a:prstGeom>
          <a:noFill/>
          <a:ln w="0">
            <a:noFill/>
          </a:ln>
        </p:spPr>
      </p:pic>
      <p:sp>
        <p:nvSpPr>
          <p:cNvPr id="837" name="文本框 836"/>
          <p:cNvSpPr txBox="1"/>
          <p:nvPr/>
        </p:nvSpPr>
        <p:spPr>
          <a:xfrm>
            <a:off x="900720" y="3712320"/>
            <a:ext cx="64836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骤任务处理</a:t>
            </a:r>
            <a:endParaRPr lang="en-US" sz="1010" b="0" u="none" strike="noStrike">
              <a:solidFill>
                <a:srgbClr val="000000"/>
              </a:solidFill>
              <a:effectLst/>
              <a:uFillTx/>
              <a:latin typeface="Times New Roman"/>
            </a:endParaRPr>
          </a:p>
        </p:txBody>
      </p:sp>
      <p:pic>
        <p:nvPicPr>
          <p:cNvPr id="838" name="图片 837"/>
          <p:cNvPicPr/>
          <p:nvPr/>
        </p:nvPicPr>
        <p:blipFill>
          <a:blip r:embed="rId11"/>
          <a:stretch/>
        </p:blipFill>
        <p:spPr>
          <a:xfrm>
            <a:off x="5541480" y="1512000"/>
            <a:ext cx="128160" cy="128160"/>
          </a:xfrm>
          <a:prstGeom prst="rect">
            <a:avLst/>
          </a:prstGeom>
          <a:noFill/>
          <a:ln w="0">
            <a:noFill/>
          </a:ln>
        </p:spPr>
      </p:pic>
      <p:sp>
        <p:nvSpPr>
          <p:cNvPr id="839" name="文本框 838"/>
          <p:cNvSpPr txBox="1"/>
          <p:nvPr/>
        </p:nvSpPr>
        <p:spPr>
          <a:xfrm>
            <a:off x="5651640" y="1004400"/>
            <a:ext cx="775080" cy="244080"/>
          </a:xfrm>
          <a:prstGeom prst="rect">
            <a:avLst/>
          </a:prstGeom>
          <a:noFill/>
          <a:ln w="0">
            <a:noFill/>
          </a:ln>
        </p:spPr>
        <p:txBody>
          <a:bodyPr wrap="none" lIns="0" tIns="0" rIns="0" bIns="0" anchor="t">
            <a:spAutoFit/>
          </a:bodyPr>
          <a:lstStyle/>
          <a:p>
            <a:r>
              <a:rPr lang="zh-CN" sz="1520" b="0" u="none" strike="noStrike">
                <a:solidFill>
                  <a:srgbClr val="FFFFFF"/>
                </a:solidFill>
                <a:effectLst/>
                <a:uFillTx/>
                <a:latin typeface="WenQuanYiZenHei"/>
                <a:ea typeface="WenQuanYiZenHei"/>
              </a:rPr>
              <a:t>未来展望</a:t>
            </a:r>
            <a:endParaRPr lang="en-US" sz="1520" b="0" u="none" strike="noStrike">
              <a:solidFill>
                <a:srgbClr val="000000"/>
              </a:solidFill>
              <a:effectLst/>
              <a:uFillTx/>
              <a:latin typeface="Times New Roman"/>
            </a:endParaRPr>
          </a:p>
        </p:txBody>
      </p:sp>
      <p:sp>
        <p:nvSpPr>
          <p:cNvPr id="840" name="文本框 839"/>
          <p:cNvSpPr txBox="1"/>
          <p:nvPr/>
        </p:nvSpPr>
        <p:spPr>
          <a:xfrm>
            <a:off x="5764320" y="1492560"/>
            <a:ext cx="129600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更高效的上下文管理：</a:t>
            </a:r>
            <a:endParaRPr lang="en-US" sz="1010" b="0" u="none" strike="noStrike">
              <a:solidFill>
                <a:srgbClr val="000000"/>
              </a:solidFill>
              <a:effectLst/>
              <a:uFillTx/>
              <a:latin typeface="Times New Roman"/>
            </a:endParaRPr>
          </a:p>
        </p:txBody>
      </p:sp>
      <p:sp>
        <p:nvSpPr>
          <p:cNvPr id="841" name="文本框 840"/>
          <p:cNvSpPr txBox="1"/>
          <p:nvPr/>
        </p:nvSpPr>
        <p:spPr>
          <a:xfrm>
            <a:off x="7050960" y="1497240"/>
            <a:ext cx="128160" cy="151200"/>
          </a:xfrm>
          <a:prstGeom prst="rect">
            <a:avLst/>
          </a:prstGeom>
          <a:noFill/>
          <a:ln w="0">
            <a:noFill/>
          </a:ln>
        </p:spPr>
        <p:txBody>
          <a:bodyPr wrap="none" lIns="0" tIns="0" rIns="0" bIns="0" anchor="t">
            <a:spAutoFit/>
          </a:bodyPr>
          <a:lstStyle/>
          <a:p>
            <a:r>
              <a:rPr lang="en-US" sz="1010" b="0" u="none" strike="noStrike">
                <a:solidFill>
                  <a:srgbClr val="D1D5DB"/>
                </a:solidFill>
                <a:effectLst/>
                <a:uFillTx/>
                <a:latin typeface="DejaVuSans"/>
                <a:ea typeface="DejaVuSans"/>
              </a:rPr>
              <a:t> </a:t>
            </a:r>
            <a:endParaRPr lang="en-US" sz="1010" b="0" u="none" strike="noStrike">
              <a:solidFill>
                <a:srgbClr val="000000"/>
              </a:solidFill>
              <a:effectLst/>
              <a:uFillTx/>
              <a:latin typeface="Times New Roman"/>
            </a:endParaRPr>
          </a:p>
        </p:txBody>
      </p:sp>
      <p:sp>
        <p:nvSpPr>
          <p:cNvPr id="842" name="文本框 841"/>
          <p:cNvSpPr txBox="1"/>
          <p:nvPr/>
        </p:nvSpPr>
        <p:spPr>
          <a:xfrm>
            <a:off x="7092000" y="1492560"/>
            <a:ext cx="259164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发展更智能的上下文筛选和压缩算法，提高信</a:t>
            </a:r>
            <a:endParaRPr lang="en-US" sz="1010" b="0" u="none" strike="noStrike">
              <a:solidFill>
                <a:srgbClr val="000000"/>
              </a:solidFill>
              <a:effectLst/>
              <a:uFillTx/>
              <a:latin typeface="Times New Roman"/>
            </a:endParaRPr>
          </a:p>
        </p:txBody>
      </p:sp>
      <p:pic>
        <p:nvPicPr>
          <p:cNvPr id="843" name="图片 842"/>
          <p:cNvPicPr/>
          <p:nvPr/>
        </p:nvPicPr>
        <p:blipFill>
          <a:blip r:embed="rId12"/>
          <a:stretch/>
        </p:blipFill>
        <p:spPr>
          <a:xfrm>
            <a:off x="5541480" y="2187720"/>
            <a:ext cx="128160" cy="128160"/>
          </a:xfrm>
          <a:prstGeom prst="rect">
            <a:avLst/>
          </a:prstGeom>
          <a:noFill/>
          <a:ln w="0">
            <a:noFill/>
          </a:ln>
        </p:spPr>
      </p:pic>
      <p:sp>
        <p:nvSpPr>
          <p:cNvPr id="844" name="文本框 843"/>
          <p:cNvSpPr txBox="1"/>
          <p:nvPr/>
        </p:nvSpPr>
        <p:spPr>
          <a:xfrm>
            <a:off x="5764320" y="1685520"/>
            <a:ext cx="64836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息传递效率</a:t>
            </a:r>
            <a:endParaRPr lang="en-US" sz="1010" b="0" u="none" strike="noStrike">
              <a:solidFill>
                <a:srgbClr val="000000"/>
              </a:solidFill>
              <a:effectLst/>
              <a:uFillTx/>
              <a:latin typeface="Times New Roman"/>
            </a:endParaRPr>
          </a:p>
        </p:txBody>
      </p:sp>
      <p:sp>
        <p:nvSpPr>
          <p:cNvPr id="845" name="文本框 844"/>
          <p:cNvSpPr txBox="1"/>
          <p:nvPr/>
        </p:nvSpPr>
        <p:spPr>
          <a:xfrm>
            <a:off x="5764320" y="2168280"/>
            <a:ext cx="103716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增强长对话能力：</a:t>
            </a:r>
            <a:endParaRPr lang="en-US" sz="1010" b="0" u="none" strike="noStrike">
              <a:solidFill>
                <a:srgbClr val="000000"/>
              </a:solidFill>
              <a:effectLst/>
              <a:uFillTx/>
              <a:latin typeface="Times New Roman"/>
            </a:endParaRPr>
          </a:p>
        </p:txBody>
      </p:sp>
      <p:sp>
        <p:nvSpPr>
          <p:cNvPr id="846" name="文本框 845"/>
          <p:cNvSpPr txBox="1"/>
          <p:nvPr/>
        </p:nvSpPr>
        <p:spPr>
          <a:xfrm>
            <a:off x="6793560" y="2172600"/>
            <a:ext cx="128160" cy="151200"/>
          </a:xfrm>
          <a:prstGeom prst="rect">
            <a:avLst/>
          </a:prstGeom>
          <a:noFill/>
          <a:ln w="0">
            <a:noFill/>
          </a:ln>
        </p:spPr>
        <p:txBody>
          <a:bodyPr wrap="none" lIns="0" tIns="0" rIns="0" bIns="0" anchor="t">
            <a:spAutoFit/>
          </a:bodyPr>
          <a:lstStyle/>
          <a:p>
            <a:r>
              <a:rPr lang="en-US" sz="1010" b="0" u="none" strike="noStrike">
                <a:solidFill>
                  <a:srgbClr val="D1D5DB"/>
                </a:solidFill>
                <a:effectLst/>
                <a:uFillTx/>
                <a:latin typeface="DejaVuSans"/>
                <a:ea typeface="DejaVuSans"/>
              </a:rPr>
              <a:t> </a:t>
            </a:r>
            <a:endParaRPr lang="en-US" sz="1010" b="0" u="none" strike="noStrike">
              <a:solidFill>
                <a:srgbClr val="000000"/>
              </a:solidFill>
              <a:effectLst/>
              <a:uFillTx/>
              <a:latin typeface="Times New Roman"/>
            </a:endParaRPr>
          </a:p>
        </p:txBody>
      </p:sp>
      <p:sp>
        <p:nvSpPr>
          <p:cNvPr id="847" name="文本框 846"/>
          <p:cNvSpPr txBox="1"/>
          <p:nvPr/>
        </p:nvSpPr>
        <p:spPr>
          <a:xfrm>
            <a:off x="6834600" y="2168280"/>
            <a:ext cx="272124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提升模型在长时间对话中的记忆和上下文管理能</a:t>
            </a:r>
            <a:endParaRPr lang="en-US" sz="1010" b="0" u="none" strike="noStrike">
              <a:solidFill>
                <a:srgbClr val="000000"/>
              </a:solidFill>
              <a:effectLst/>
              <a:uFillTx/>
              <a:latin typeface="Times New Roman"/>
            </a:endParaRPr>
          </a:p>
        </p:txBody>
      </p:sp>
      <p:pic>
        <p:nvPicPr>
          <p:cNvPr id="848" name="图片 847"/>
          <p:cNvPicPr/>
          <p:nvPr/>
        </p:nvPicPr>
        <p:blipFill>
          <a:blip r:embed="rId13"/>
          <a:stretch/>
        </p:blipFill>
        <p:spPr>
          <a:xfrm>
            <a:off x="5541480" y="2863080"/>
            <a:ext cx="128160" cy="128160"/>
          </a:xfrm>
          <a:prstGeom prst="rect">
            <a:avLst/>
          </a:prstGeom>
          <a:noFill/>
          <a:ln w="0">
            <a:noFill/>
          </a:ln>
        </p:spPr>
      </p:pic>
      <p:sp>
        <p:nvSpPr>
          <p:cNvPr id="849" name="文本框 848"/>
          <p:cNvSpPr txBox="1"/>
          <p:nvPr/>
        </p:nvSpPr>
        <p:spPr>
          <a:xfrm>
            <a:off x="5764320" y="2361240"/>
            <a:ext cx="129600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力，实现更自然的交互</a:t>
            </a:r>
            <a:endParaRPr lang="en-US" sz="1010" b="0" u="none" strike="noStrike">
              <a:solidFill>
                <a:srgbClr val="000000"/>
              </a:solidFill>
              <a:effectLst/>
              <a:uFillTx/>
              <a:latin typeface="Times New Roman"/>
            </a:endParaRPr>
          </a:p>
        </p:txBody>
      </p:sp>
      <p:sp>
        <p:nvSpPr>
          <p:cNvPr id="850" name="文本框 849"/>
          <p:cNvSpPr txBox="1"/>
          <p:nvPr/>
        </p:nvSpPr>
        <p:spPr>
          <a:xfrm>
            <a:off x="5764320" y="2843640"/>
            <a:ext cx="90756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复杂任务解决：</a:t>
            </a:r>
            <a:endParaRPr lang="en-US" sz="1010" b="0" u="none" strike="noStrike">
              <a:solidFill>
                <a:srgbClr val="000000"/>
              </a:solidFill>
              <a:effectLst/>
              <a:uFillTx/>
              <a:latin typeface="Times New Roman"/>
            </a:endParaRPr>
          </a:p>
        </p:txBody>
      </p:sp>
      <p:sp>
        <p:nvSpPr>
          <p:cNvPr id="851" name="文本框 850"/>
          <p:cNvSpPr txBox="1"/>
          <p:nvPr/>
        </p:nvSpPr>
        <p:spPr>
          <a:xfrm>
            <a:off x="6665040" y="2848320"/>
            <a:ext cx="128160" cy="151200"/>
          </a:xfrm>
          <a:prstGeom prst="rect">
            <a:avLst/>
          </a:prstGeom>
          <a:noFill/>
          <a:ln w="0">
            <a:noFill/>
          </a:ln>
        </p:spPr>
        <p:txBody>
          <a:bodyPr wrap="none" lIns="0" tIns="0" rIns="0" bIns="0" anchor="t">
            <a:spAutoFit/>
          </a:bodyPr>
          <a:lstStyle/>
          <a:p>
            <a:r>
              <a:rPr lang="en-US" sz="1010" b="0" u="none" strike="noStrike">
                <a:solidFill>
                  <a:srgbClr val="D1D5DB"/>
                </a:solidFill>
                <a:effectLst/>
                <a:uFillTx/>
                <a:latin typeface="DejaVuSans"/>
                <a:ea typeface="DejaVuSans"/>
              </a:rPr>
              <a:t> </a:t>
            </a:r>
            <a:endParaRPr lang="en-US" sz="1010" b="0" u="none" strike="noStrike">
              <a:solidFill>
                <a:srgbClr val="000000"/>
              </a:solidFill>
              <a:effectLst/>
              <a:uFillTx/>
              <a:latin typeface="Times New Roman"/>
            </a:endParaRPr>
          </a:p>
        </p:txBody>
      </p:sp>
      <p:sp>
        <p:nvSpPr>
          <p:cNvPr id="852" name="文本框 851"/>
          <p:cNvSpPr txBox="1"/>
          <p:nvPr/>
        </p:nvSpPr>
        <p:spPr>
          <a:xfrm>
            <a:off x="6706080" y="2843640"/>
            <a:ext cx="298008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开发更先进的任务分解技术，使模型能处理更复杂的</a:t>
            </a:r>
            <a:endParaRPr lang="en-US" sz="1010" b="0" u="none" strike="noStrike">
              <a:solidFill>
                <a:srgbClr val="000000"/>
              </a:solidFill>
              <a:effectLst/>
              <a:uFillTx/>
              <a:latin typeface="Times New Roman"/>
            </a:endParaRPr>
          </a:p>
        </p:txBody>
      </p:sp>
      <p:pic>
        <p:nvPicPr>
          <p:cNvPr id="853" name="图片 852"/>
          <p:cNvPicPr/>
          <p:nvPr/>
        </p:nvPicPr>
        <p:blipFill>
          <a:blip r:embed="rId14"/>
          <a:stretch/>
        </p:blipFill>
        <p:spPr>
          <a:xfrm>
            <a:off x="5541480" y="3538800"/>
            <a:ext cx="128160" cy="128160"/>
          </a:xfrm>
          <a:prstGeom prst="rect">
            <a:avLst/>
          </a:prstGeom>
          <a:noFill/>
          <a:ln w="0">
            <a:noFill/>
          </a:ln>
        </p:spPr>
      </p:pic>
      <p:sp>
        <p:nvSpPr>
          <p:cNvPr id="854" name="文本框 853"/>
          <p:cNvSpPr txBox="1"/>
          <p:nvPr/>
        </p:nvSpPr>
        <p:spPr>
          <a:xfrm>
            <a:off x="5764320" y="3036960"/>
            <a:ext cx="90756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多步骤生成任务</a:t>
            </a:r>
            <a:endParaRPr lang="en-US" sz="1010" b="0" u="none" strike="noStrike">
              <a:solidFill>
                <a:srgbClr val="000000"/>
              </a:solidFill>
              <a:effectLst/>
              <a:uFillTx/>
              <a:latin typeface="Times New Roman"/>
            </a:endParaRPr>
          </a:p>
        </p:txBody>
      </p:sp>
      <p:sp>
        <p:nvSpPr>
          <p:cNvPr id="855" name="文本框 854"/>
          <p:cNvSpPr txBox="1"/>
          <p:nvPr/>
        </p:nvSpPr>
        <p:spPr>
          <a:xfrm>
            <a:off x="5764320" y="3519360"/>
            <a:ext cx="90756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语义理解深化：</a:t>
            </a:r>
            <a:endParaRPr lang="en-US" sz="1010" b="0" u="none" strike="noStrike">
              <a:solidFill>
                <a:srgbClr val="000000"/>
              </a:solidFill>
              <a:effectLst/>
              <a:uFillTx/>
              <a:latin typeface="Times New Roman"/>
            </a:endParaRPr>
          </a:p>
        </p:txBody>
      </p:sp>
      <p:sp>
        <p:nvSpPr>
          <p:cNvPr id="856" name="文本框 855"/>
          <p:cNvSpPr txBox="1"/>
          <p:nvPr/>
        </p:nvSpPr>
        <p:spPr>
          <a:xfrm>
            <a:off x="6665040" y="3523680"/>
            <a:ext cx="128160" cy="151200"/>
          </a:xfrm>
          <a:prstGeom prst="rect">
            <a:avLst/>
          </a:prstGeom>
          <a:noFill/>
          <a:ln w="0">
            <a:noFill/>
          </a:ln>
        </p:spPr>
        <p:txBody>
          <a:bodyPr wrap="none" lIns="0" tIns="0" rIns="0" bIns="0" anchor="t">
            <a:spAutoFit/>
          </a:bodyPr>
          <a:lstStyle/>
          <a:p>
            <a:r>
              <a:rPr lang="en-US" sz="1010" b="0" u="none" strike="noStrike">
                <a:solidFill>
                  <a:srgbClr val="D1D5DB"/>
                </a:solidFill>
                <a:effectLst/>
                <a:uFillTx/>
                <a:latin typeface="DejaVuSans"/>
                <a:ea typeface="DejaVuSans"/>
              </a:rPr>
              <a:t> </a:t>
            </a:r>
            <a:endParaRPr lang="en-US" sz="1010" b="0" u="none" strike="noStrike">
              <a:solidFill>
                <a:srgbClr val="000000"/>
              </a:solidFill>
              <a:effectLst/>
              <a:uFillTx/>
              <a:latin typeface="Times New Roman"/>
            </a:endParaRPr>
          </a:p>
        </p:txBody>
      </p:sp>
      <p:sp>
        <p:nvSpPr>
          <p:cNvPr id="857" name="文本框 856"/>
          <p:cNvSpPr txBox="1"/>
          <p:nvPr/>
        </p:nvSpPr>
        <p:spPr>
          <a:xfrm>
            <a:off x="6706080" y="3519360"/>
            <a:ext cx="298008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提升模型对检索内容的理解深度，实现更精准的语义</a:t>
            </a:r>
            <a:endParaRPr lang="en-US" sz="1010" b="0" u="none" strike="noStrike">
              <a:solidFill>
                <a:srgbClr val="000000"/>
              </a:solidFill>
              <a:effectLst/>
              <a:uFillTx/>
              <a:latin typeface="Times New Roman"/>
            </a:endParaRPr>
          </a:p>
        </p:txBody>
      </p:sp>
      <p:sp>
        <p:nvSpPr>
          <p:cNvPr id="858" name="文本框 857"/>
          <p:cNvSpPr txBox="1"/>
          <p:nvPr/>
        </p:nvSpPr>
        <p:spPr>
          <a:xfrm>
            <a:off x="5764320" y="3712320"/>
            <a:ext cx="90756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匹配和内容生成</a:t>
            </a:r>
            <a:endParaRPr lang="en-US" sz="101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p:nvPr/>
        </p:nvPicPr>
        <p:blipFill>
          <a:blip r:embed="rId2"/>
          <a:stretch/>
        </p:blipFill>
        <p:spPr>
          <a:xfrm>
            <a:off x="0" y="0"/>
            <a:ext cx="10294200" cy="6192360"/>
          </a:xfrm>
          <a:prstGeom prst="rect">
            <a:avLst/>
          </a:prstGeom>
          <a:noFill/>
          <a:ln w="0">
            <a:noFill/>
          </a:ln>
        </p:spPr>
      </p:pic>
      <p:sp>
        <p:nvSpPr>
          <p:cNvPr id="49" name="任意多边形 48"/>
          <p:cNvSpPr/>
          <p:nvPr/>
        </p:nvSpPr>
        <p:spPr>
          <a:xfrm>
            <a:off x="514440" y="643320"/>
            <a:ext cx="772560" cy="32400"/>
          </a:xfrm>
          <a:custGeom>
            <a:avLst/>
            <a:gdLst/>
            <a:ahLst/>
            <a:cxnLst/>
            <a:rect l="0" t="0" r="r" b="b"/>
            <a:pathLst>
              <a:path w="2146" h="90">
                <a:moveTo>
                  <a:pt x="0" y="0"/>
                </a:moveTo>
                <a:lnTo>
                  <a:pt x="2146" y="0"/>
                </a:lnTo>
                <a:lnTo>
                  <a:pt x="2146" y="90"/>
                </a:lnTo>
                <a:lnTo>
                  <a:pt x="0" y="90"/>
                </a:lnTo>
                <a:lnTo>
                  <a:pt x="0" y="0"/>
                </a:ln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0" name="文本框 49"/>
          <p:cNvSpPr txBox="1"/>
          <p:nvPr/>
        </p:nvSpPr>
        <p:spPr>
          <a:xfrm>
            <a:off x="514800" y="235800"/>
            <a:ext cx="1158840" cy="364680"/>
          </a:xfrm>
          <a:prstGeom prst="rect">
            <a:avLst/>
          </a:prstGeom>
          <a:noFill/>
          <a:ln w="0">
            <a:noFill/>
          </a:ln>
        </p:spPr>
        <p:txBody>
          <a:bodyPr wrap="none" lIns="0" tIns="0" rIns="0" bIns="0" anchor="t">
            <a:spAutoFit/>
          </a:bodyPr>
          <a:lstStyle/>
          <a:p>
            <a:r>
              <a:rPr lang="zh-CN" sz="2280" b="0" u="none" strike="noStrike">
                <a:solidFill>
                  <a:srgbClr val="FFFFFF"/>
                </a:solidFill>
                <a:effectLst/>
                <a:uFillTx/>
                <a:latin typeface="WenQuanYiZenHei"/>
                <a:ea typeface="WenQuanYiZenHei"/>
              </a:rPr>
              <a:t>内容概览</a:t>
            </a:r>
            <a:endParaRPr lang="en-US" sz="2280" b="0" u="none" strike="noStrike">
              <a:solidFill>
                <a:srgbClr val="000000"/>
              </a:solidFill>
              <a:effectLst/>
              <a:uFillTx/>
              <a:latin typeface="Times New Roman"/>
            </a:endParaRPr>
          </a:p>
        </p:txBody>
      </p:sp>
      <p:sp>
        <p:nvSpPr>
          <p:cNvPr id="51" name="文本框 50"/>
          <p:cNvSpPr txBox="1"/>
          <p:nvPr/>
        </p:nvSpPr>
        <p:spPr>
          <a:xfrm>
            <a:off x="514800" y="5883840"/>
            <a:ext cx="130320" cy="163440"/>
          </a:xfrm>
          <a:prstGeom prst="rect">
            <a:avLst/>
          </a:prstGeom>
          <a:noFill/>
          <a:ln w="0">
            <a:noFill/>
          </a:ln>
        </p:spPr>
        <p:txBody>
          <a:bodyPr wrap="none" lIns="0" tIns="0" rIns="0" bIns="0" anchor="t">
            <a:spAutoFit/>
          </a:bodyPr>
          <a:lstStyle/>
          <a:p>
            <a:r>
              <a:rPr lang="zh-CN" sz="1010" b="0" u="none" strike="noStrike">
                <a:solidFill>
                  <a:srgbClr val="FF6900"/>
                </a:solidFill>
                <a:effectLst/>
                <a:uFillTx/>
                <a:latin typeface="WenQuanYiZenHei"/>
                <a:ea typeface="WenQuanYiZenHei"/>
              </a:rPr>
              <a:t>第</a:t>
            </a:r>
            <a:endParaRPr lang="en-US" sz="1010" b="0" u="none" strike="noStrike">
              <a:solidFill>
                <a:srgbClr val="000000"/>
              </a:solidFill>
              <a:effectLst/>
              <a:uFillTx/>
              <a:latin typeface="Times New Roman"/>
            </a:endParaRPr>
          </a:p>
        </p:txBody>
      </p:sp>
      <p:sp>
        <p:nvSpPr>
          <p:cNvPr id="52" name="文本框 51"/>
          <p:cNvSpPr txBox="1"/>
          <p:nvPr/>
        </p:nvSpPr>
        <p:spPr>
          <a:xfrm>
            <a:off x="643320" y="5888520"/>
            <a:ext cx="128160" cy="151200"/>
          </a:xfrm>
          <a:prstGeom prst="rect">
            <a:avLst/>
          </a:prstGeom>
          <a:noFill/>
          <a:ln w="0">
            <a:noFill/>
          </a:ln>
        </p:spPr>
        <p:txBody>
          <a:bodyPr wrap="none" lIns="0" tIns="0" rIns="0" bIns="0" anchor="t">
            <a:spAutoFit/>
          </a:bodyPr>
          <a:lstStyle/>
          <a:p>
            <a:r>
              <a:rPr lang="en-US" sz="1010" b="1" u="none" strike="noStrike">
                <a:solidFill>
                  <a:srgbClr val="FF6900"/>
                </a:solidFill>
                <a:effectLst/>
                <a:uFillTx/>
                <a:latin typeface="DejaVuSans"/>
                <a:ea typeface="DejaVuSans"/>
              </a:rPr>
              <a:t>6</a:t>
            </a:r>
            <a:endParaRPr lang="en-US" sz="1010" b="0" u="none" strike="noStrike">
              <a:solidFill>
                <a:srgbClr val="000000"/>
              </a:solidFill>
              <a:effectLst/>
              <a:uFillTx/>
              <a:latin typeface="Times New Roman"/>
            </a:endParaRPr>
          </a:p>
        </p:txBody>
      </p:sp>
      <p:sp>
        <p:nvSpPr>
          <p:cNvPr id="53" name="文本框 52"/>
          <p:cNvSpPr txBox="1"/>
          <p:nvPr/>
        </p:nvSpPr>
        <p:spPr>
          <a:xfrm>
            <a:off x="732960" y="5883840"/>
            <a:ext cx="130320" cy="163440"/>
          </a:xfrm>
          <a:prstGeom prst="rect">
            <a:avLst/>
          </a:prstGeom>
          <a:noFill/>
          <a:ln w="0">
            <a:noFill/>
          </a:ln>
        </p:spPr>
        <p:txBody>
          <a:bodyPr wrap="none" lIns="0" tIns="0" rIns="0" bIns="0" anchor="t">
            <a:spAutoFit/>
          </a:bodyPr>
          <a:lstStyle/>
          <a:p>
            <a:r>
              <a:rPr lang="zh-CN" sz="1010" b="0" u="none" strike="noStrike">
                <a:solidFill>
                  <a:srgbClr val="FF6900"/>
                </a:solidFill>
                <a:effectLst/>
                <a:uFillTx/>
                <a:latin typeface="WenQuanYiZenHei"/>
                <a:ea typeface="WenQuanYiZenHei"/>
              </a:rPr>
              <a:t>章</a:t>
            </a:r>
            <a:endParaRPr lang="en-US" sz="1010" b="0" u="none" strike="noStrike">
              <a:solidFill>
                <a:srgbClr val="000000"/>
              </a:solidFill>
              <a:effectLst/>
              <a:uFillTx/>
              <a:latin typeface="Times New Roman"/>
            </a:endParaRPr>
          </a:p>
        </p:txBody>
      </p:sp>
      <p:sp>
        <p:nvSpPr>
          <p:cNvPr id="54" name="文本框 53"/>
          <p:cNvSpPr txBox="1"/>
          <p:nvPr/>
        </p:nvSpPr>
        <p:spPr>
          <a:xfrm>
            <a:off x="861840" y="5888520"/>
            <a:ext cx="128160" cy="151200"/>
          </a:xfrm>
          <a:prstGeom prst="rect">
            <a:avLst/>
          </a:prstGeom>
          <a:noFill/>
          <a:ln w="0">
            <a:noFill/>
          </a:ln>
        </p:spPr>
        <p:txBody>
          <a:bodyPr wrap="none" lIns="0" tIns="0" rIns="0" bIns="0" anchor="t">
            <a:spAutoFit/>
          </a:bodyPr>
          <a:lstStyle/>
          <a:p>
            <a:r>
              <a:rPr lang="en-US" sz="1010" b="0" u="none" strike="noStrike">
                <a:solidFill>
                  <a:srgbClr val="93C5FD"/>
                </a:solidFill>
                <a:effectLst/>
                <a:uFillTx/>
                <a:latin typeface="DejaVuSans"/>
                <a:ea typeface="DejaVuSans"/>
              </a:rPr>
              <a:t> </a:t>
            </a:r>
            <a:endParaRPr lang="en-US" sz="1010" b="0" u="none" strike="noStrike">
              <a:solidFill>
                <a:srgbClr val="000000"/>
              </a:solidFill>
              <a:effectLst/>
              <a:uFillTx/>
              <a:latin typeface="Times New Roman"/>
            </a:endParaRPr>
          </a:p>
        </p:txBody>
      </p:sp>
      <p:sp>
        <p:nvSpPr>
          <p:cNvPr id="55" name="任意多边形 54"/>
          <p:cNvSpPr/>
          <p:nvPr/>
        </p:nvSpPr>
        <p:spPr>
          <a:xfrm>
            <a:off x="9401400" y="5870880"/>
            <a:ext cx="378360" cy="193320"/>
          </a:xfrm>
          <a:custGeom>
            <a:avLst/>
            <a:gdLst/>
            <a:ahLst/>
            <a:cxnLst/>
            <a:rect l="0" t="0" r="r" b="b"/>
            <a:pathLst>
              <a:path w="1051" h="537">
                <a:moveTo>
                  <a:pt x="0" y="269"/>
                </a:moveTo>
                <a:cubicBezTo>
                  <a:pt x="0" y="251"/>
                  <a:pt x="2" y="234"/>
                  <a:pt x="6" y="217"/>
                </a:cubicBezTo>
                <a:cubicBezTo>
                  <a:pt x="9" y="199"/>
                  <a:pt x="14" y="183"/>
                  <a:pt x="21" y="166"/>
                </a:cubicBezTo>
                <a:cubicBezTo>
                  <a:pt x="28" y="150"/>
                  <a:pt x="36" y="135"/>
                  <a:pt x="46" y="120"/>
                </a:cubicBezTo>
                <a:cubicBezTo>
                  <a:pt x="55" y="105"/>
                  <a:pt x="66" y="92"/>
                  <a:pt x="79" y="79"/>
                </a:cubicBezTo>
                <a:cubicBezTo>
                  <a:pt x="91" y="67"/>
                  <a:pt x="105" y="56"/>
                  <a:pt x="120" y="46"/>
                </a:cubicBezTo>
                <a:cubicBezTo>
                  <a:pt x="134" y="35"/>
                  <a:pt x="150" y="27"/>
                  <a:pt x="166" y="20"/>
                </a:cubicBezTo>
                <a:cubicBezTo>
                  <a:pt x="182" y="14"/>
                  <a:pt x="199" y="9"/>
                  <a:pt x="216" y="5"/>
                </a:cubicBezTo>
                <a:cubicBezTo>
                  <a:pt x="233" y="2"/>
                  <a:pt x="251" y="0"/>
                  <a:pt x="268" y="0"/>
                </a:cubicBezTo>
                <a:lnTo>
                  <a:pt x="783" y="0"/>
                </a:lnTo>
                <a:cubicBezTo>
                  <a:pt x="801" y="0"/>
                  <a:pt x="818" y="2"/>
                  <a:pt x="836" y="5"/>
                </a:cubicBezTo>
                <a:cubicBezTo>
                  <a:pt x="853" y="9"/>
                  <a:pt x="870" y="14"/>
                  <a:pt x="886" y="20"/>
                </a:cubicBezTo>
                <a:cubicBezTo>
                  <a:pt x="902" y="27"/>
                  <a:pt x="918" y="35"/>
                  <a:pt x="932" y="46"/>
                </a:cubicBezTo>
                <a:cubicBezTo>
                  <a:pt x="947" y="56"/>
                  <a:pt x="960" y="67"/>
                  <a:pt x="973" y="79"/>
                </a:cubicBezTo>
                <a:cubicBezTo>
                  <a:pt x="985" y="92"/>
                  <a:pt x="996" y="105"/>
                  <a:pt x="1006" y="120"/>
                </a:cubicBezTo>
                <a:cubicBezTo>
                  <a:pt x="1016" y="135"/>
                  <a:pt x="1024" y="150"/>
                  <a:pt x="1031" y="166"/>
                </a:cubicBezTo>
                <a:cubicBezTo>
                  <a:pt x="1038" y="183"/>
                  <a:pt x="1043" y="199"/>
                  <a:pt x="1046" y="217"/>
                </a:cubicBezTo>
                <a:cubicBezTo>
                  <a:pt x="1050" y="234"/>
                  <a:pt x="1051" y="251"/>
                  <a:pt x="1051" y="269"/>
                </a:cubicBezTo>
                <a:cubicBezTo>
                  <a:pt x="1051" y="287"/>
                  <a:pt x="1050" y="304"/>
                  <a:pt x="1046" y="321"/>
                </a:cubicBezTo>
                <a:cubicBezTo>
                  <a:pt x="1043" y="339"/>
                  <a:pt x="1038" y="355"/>
                  <a:pt x="1031" y="372"/>
                </a:cubicBezTo>
                <a:cubicBezTo>
                  <a:pt x="1024" y="388"/>
                  <a:pt x="1016" y="403"/>
                  <a:pt x="1006" y="418"/>
                </a:cubicBezTo>
                <a:cubicBezTo>
                  <a:pt x="996" y="433"/>
                  <a:pt x="985" y="446"/>
                  <a:pt x="973" y="459"/>
                </a:cubicBezTo>
                <a:cubicBezTo>
                  <a:pt x="960" y="471"/>
                  <a:pt x="947" y="482"/>
                  <a:pt x="932" y="492"/>
                </a:cubicBezTo>
                <a:cubicBezTo>
                  <a:pt x="918" y="502"/>
                  <a:pt x="902" y="510"/>
                  <a:pt x="886" y="517"/>
                </a:cubicBezTo>
                <a:cubicBezTo>
                  <a:pt x="870" y="523"/>
                  <a:pt x="853" y="529"/>
                  <a:pt x="836" y="532"/>
                </a:cubicBezTo>
                <a:cubicBezTo>
                  <a:pt x="818" y="535"/>
                  <a:pt x="801" y="537"/>
                  <a:pt x="783" y="537"/>
                </a:cubicBezTo>
                <a:lnTo>
                  <a:pt x="268" y="537"/>
                </a:lnTo>
                <a:cubicBezTo>
                  <a:pt x="251" y="537"/>
                  <a:pt x="233" y="535"/>
                  <a:pt x="216" y="532"/>
                </a:cubicBezTo>
                <a:cubicBezTo>
                  <a:pt x="199" y="529"/>
                  <a:pt x="182" y="523"/>
                  <a:pt x="166" y="517"/>
                </a:cubicBezTo>
                <a:cubicBezTo>
                  <a:pt x="150" y="510"/>
                  <a:pt x="134" y="502"/>
                  <a:pt x="120" y="492"/>
                </a:cubicBezTo>
                <a:cubicBezTo>
                  <a:pt x="105" y="482"/>
                  <a:pt x="91" y="471"/>
                  <a:pt x="79" y="459"/>
                </a:cubicBezTo>
                <a:cubicBezTo>
                  <a:pt x="66" y="446"/>
                  <a:pt x="55" y="433"/>
                  <a:pt x="46" y="418"/>
                </a:cubicBezTo>
                <a:cubicBezTo>
                  <a:pt x="36" y="403"/>
                  <a:pt x="28" y="388"/>
                  <a:pt x="21" y="372"/>
                </a:cubicBezTo>
                <a:cubicBezTo>
                  <a:pt x="14" y="355"/>
                  <a:pt x="9" y="339"/>
                  <a:pt x="6" y="321"/>
                </a:cubicBezTo>
                <a:cubicBezTo>
                  <a:pt x="2" y="304"/>
                  <a:pt x="0" y="287"/>
                  <a:pt x="0" y="269"/>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6" name="文本框 55"/>
          <p:cNvSpPr txBox="1"/>
          <p:nvPr/>
        </p:nvSpPr>
        <p:spPr>
          <a:xfrm>
            <a:off x="902520" y="5883840"/>
            <a:ext cx="1555200" cy="163440"/>
          </a:xfrm>
          <a:prstGeom prst="rect">
            <a:avLst/>
          </a:prstGeom>
          <a:noFill/>
          <a:ln w="0">
            <a:noFill/>
          </a:ln>
        </p:spPr>
        <p:txBody>
          <a:bodyPr wrap="none" lIns="0" tIns="0" rIns="0" bIns="0" anchor="t">
            <a:spAutoFit/>
          </a:bodyPr>
          <a:lstStyle/>
          <a:p>
            <a:r>
              <a:rPr lang="zh-CN" sz="1010" b="0" u="none" strike="noStrike">
                <a:solidFill>
                  <a:srgbClr val="93C5FD"/>
                </a:solidFill>
                <a:effectLst/>
                <a:uFillTx/>
                <a:latin typeface="WenQuanYiZenHei"/>
                <a:ea typeface="WenQuanYiZenHei"/>
              </a:rPr>
              <a:t>文本检索增强与上下文构建</a:t>
            </a:r>
            <a:endParaRPr lang="en-US" sz="1010" b="0" u="none" strike="noStrike">
              <a:solidFill>
                <a:srgbClr val="000000"/>
              </a:solidFill>
              <a:effectLst/>
              <a:uFillTx/>
              <a:latin typeface="Times New Roman"/>
            </a:endParaRPr>
          </a:p>
        </p:txBody>
      </p:sp>
      <p:pic>
        <p:nvPicPr>
          <p:cNvPr id="57" name="图片 56"/>
          <p:cNvPicPr/>
          <p:nvPr/>
        </p:nvPicPr>
        <p:blipFill>
          <a:blip r:embed="rId3"/>
          <a:stretch/>
        </p:blipFill>
        <p:spPr>
          <a:xfrm>
            <a:off x="8283960" y="-804240"/>
            <a:ext cx="2412360" cy="2412360"/>
          </a:xfrm>
          <a:prstGeom prst="rect">
            <a:avLst/>
          </a:prstGeom>
          <a:noFill/>
          <a:ln w="0">
            <a:noFill/>
          </a:ln>
        </p:spPr>
      </p:pic>
      <p:pic>
        <p:nvPicPr>
          <p:cNvPr id="58" name="图片 57"/>
          <p:cNvPicPr/>
          <p:nvPr/>
        </p:nvPicPr>
        <p:blipFill>
          <a:blip r:embed="rId4"/>
          <a:stretch/>
        </p:blipFill>
        <p:spPr>
          <a:xfrm>
            <a:off x="804240" y="4986360"/>
            <a:ext cx="1608120" cy="1608120"/>
          </a:xfrm>
          <a:prstGeom prst="rect">
            <a:avLst/>
          </a:prstGeom>
          <a:noFill/>
          <a:ln w="0">
            <a:noFill/>
          </a:ln>
        </p:spPr>
      </p:pic>
      <p:sp>
        <p:nvSpPr>
          <p:cNvPr id="59" name="任意多边形 58"/>
          <p:cNvSpPr/>
          <p:nvPr/>
        </p:nvSpPr>
        <p:spPr>
          <a:xfrm>
            <a:off x="530640" y="1544040"/>
            <a:ext cx="9249120" cy="772560"/>
          </a:xfrm>
          <a:custGeom>
            <a:avLst/>
            <a:gdLst/>
            <a:ahLst/>
            <a:cxnLst/>
            <a:rect l="0" t="0" r="r" b="b"/>
            <a:pathLst>
              <a:path w="25692" h="2146">
                <a:moveTo>
                  <a:pt x="0" y="2146"/>
                </a:moveTo>
                <a:lnTo>
                  <a:pt x="0" y="0"/>
                </a:lnTo>
                <a:lnTo>
                  <a:pt x="25514" y="0"/>
                </a:lnTo>
                <a:cubicBezTo>
                  <a:pt x="25525" y="0"/>
                  <a:pt x="25537" y="1"/>
                  <a:pt x="25549" y="3"/>
                </a:cubicBezTo>
                <a:cubicBezTo>
                  <a:pt x="25560" y="6"/>
                  <a:pt x="25571" y="9"/>
                  <a:pt x="25582" y="13"/>
                </a:cubicBezTo>
                <a:cubicBezTo>
                  <a:pt x="25593" y="18"/>
                  <a:pt x="25603" y="23"/>
                  <a:pt x="25613" y="30"/>
                </a:cubicBezTo>
                <a:cubicBezTo>
                  <a:pt x="25623" y="36"/>
                  <a:pt x="25632" y="44"/>
                  <a:pt x="25640" y="52"/>
                </a:cubicBezTo>
                <a:cubicBezTo>
                  <a:pt x="25648" y="60"/>
                  <a:pt x="25656" y="70"/>
                  <a:pt x="25662" y="79"/>
                </a:cubicBezTo>
                <a:cubicBezTo>
                  <a:pt x="25669" y="89"/>
                  <a:pt x="25674" y="99"/>
                  <a:pt x="25679" y="110"/>
                </a:cubicBezTo>
                <a:cubicBezTo>
                  <a:pt x="25683" y="121"/>
                  <a:pt x="25687" y="132"/>
                  <a:pt x="25689" y="144"/>
                </a:cubicBezTo>
                <a:cubicBezTo>
                  <a:pt x="25691" y="155"/>
                  <a:pt x="25692" y="167"/>
                  <a:pt x="25692" y="179"/>
                </a:cubicBezTo>
                <a:lnTo>
                  <a:pt x="25692" y="1967"/>
                </a:lnTo>
                <a:cubicBezTo>
                  <a:pt x="25692" y="1979"/>
                  <a:pt x="25691" y="1990"/>
                  <a:pt x="25689" y="2002"/>
                </a:cubicBezTo>
                <a:cubicBezTo>
                  <a:pt x="25687" y="2013"/>
                  <a:pt x="25683" y="2024"/>
                  <a:pt x="25679" y="2035"/>
                </a:cubicBezTo>
                <a:cubicBezTo>
                  <a:pt x="25674" y="2046"/>
                  <a:pt x="25669" y="2056"/>
                  <a:pt x="25662" y="2066"/>
                </a:cubicBezTo>
                <a:cubicBezTo>
                  <a:pt x="25656" y="2076"/>
                  <a:pt x="25648" y="2085"/>
                  <a:pt x="25640" y="2093"/>
                </a:cubicBezTo>
                <a:cubicBezTo>
                  <a:pt x="25632" y="2101"/>
                  <a:pt x="25623" y="2109"/>
                  <a:pt x="25613" y="2115"/>
                </a:cubicBezTo>
                <a:cubicBezTo>
                  <a:pt x="25603" y="2122"/>
                  <a:pt x="25593" y="2127"/>
                  <a:pt x="25582" y="2132"/>
                </a:cubicBezTo>
                <a:cubicBezTo>
                  <a:pt x="25571" y="2136"/>
                  <a:pt x="25560" y="2140"/>
                  <a:pt x="25549" y="2142"/>
                </a:cubicBezTo>
                <a:cubicBezTo>
                  <a:pt x="25537" y="2144"/>
                  <a:pt x="25525" y="2146"/>
                  <a:pt x="25514" y="2146"/>
                </a:cubicBezTo>
                <a:lnTo>
                  <a:pt x="0" y="2146"/>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0" name="任意多边形 59"/>
          <p:cNvSpPr/>
          <p:nvPr/>
        </p:nvSpPr>
        <p:spPr>
          <a:xfrm>
            <a:off x="514440" y="1544040"/>
            <a:ext cx="32760" cy="772560"/>
          </a:xfrm>
          <a:custGeom>
            <a:avLst/>
            <a:gdLst/>
            <a:ahLst/>
            <a:cxnLst/>
            <a:rect l="0" t="0" r="r" b="b"/>
            <a:pathLst>
              <a:path w="91" h="2146">
                <a:moveTo>
                  <a:pt x="0" y="0"/>
                </a:moveTo>
                <a:lnTo>
                  <a:pt x="91" y="0"/>
                </a:lnTo>
                <a:lnTo>
                  <a:pt x="91" y="2146"/>
                </a:lnTo>
                <a:lnTo>
                  <a:pt x="0" y="2146"/>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1" name="任意多边形 60"/>
          <p:cNvSpPr/>
          <p:nvPr/>
        </p:nvSpPr>
        <p:spPr>
          <a:xfrm>
            <a:off x="530640" y="2509200"/>
            <a:ext cx="9249120" cy="772200"/>
          </a:xfrm>
          <a:custGeom>
            <a:avLst/>
            <a:gdLst/>
            <a:ahLst/>
            <a:cxnLst/>
            <a:rect l="0" t="0" r="r" b="b"/>
            <a:pathLst>
              <a:path w="25692" h="2145">
                <a:moveTo>
                  <a:pt x="0" y="2145"/>
                </a:moveTo>
                <a:lnTo>
                  <a:pt x="0" y="0"/>
                </a:lnTo>
                <a:lnTo>
                  <a:pt x="25514" y="0"/>
                </a:lnTo>
                <a:cubicBezTo>
                  <a:pt x="25525" y="0"/>
                  <a:pt x="25537" y="1"/>
                  <a:pt x="25549" y="3"/>
                </a:cubicBezTo>
                <a:cubicBezTo>
                  <a:pt x="25560" y="5"/>
                  <a:pt x="25571" y="9"/>
                  <a:pt x="25582" y="13"/>
                </a:cubicBezTo>
                <a:cubicBezTo>
                  <a:pt x="25593" y="18"/>
                  <a:pt x="25603" y="23"/>
                  <a:pt x="25613" y="30"/>
                </a:cubicBezTo>
                <a:cubicBezTo>
                  <a:pt x="25623" y="36"/>
                  <a:pt x="25632" y="44"/>
                  <a:pt x="25640" y="52"/>
                </a:cubicBezTo>
                <a:cubicBezTo>
                  <a:pt x="25648" y="60"/>
                  <a:pt x="25656" y="69"/>
                  <a:pt x="25662" y="79"/>
                </a:cubicBezTo>
                <a:cubicBezTo>
                  <a:pt x="25669" y="89"/>
                  <a:pt x="25674" y="99"/>
                  <a:pt x="25679" y="110"/>
                </a:cubicBezTo>
                <a:cubicBezTo>
                  <a:pt x="25683" y="121"/>
                  <a:pt x="25687" y="132"/>
                  <a:pt x="25689" y="144"/>
                </a:cubicBezTo>
                <a:cubicBezTo>
                  <a:pt x="25691" y="155"/>
                  <a:pt x="25692" y="167"/>
                  <a:pt x="25692" y="178"/>
                </a:cubicBezTo>
                <a:lnTo>
                  <a:pt x="25692" y="1967"/>
                </a:lnTo>
                <a:cubicBezTo>
                  <a:pt x="25692" y="1978"/>
                  <a:pt x="25691" y="1990"/>
                  <a:pt x="25689" y="2002"/>
                </a:cubicBezTo>
                <a:cubicBezTo>
                  <a:pt x="25687" y="2013"/>
                  <a:pt x="25683" y="2024"/>
                  <a:pt x="25679" y="2035"/>
                </a:cubicBezTo>
                <a:cubicBezTo>
                  <a:pt x="25674" y="2046"/>
                  <a:pt x="25669" y="2056"/>
                  <a:pt x="25662" y="2066"/>
                </a:cubicBezTo>
                <a:cubicBezTo>
                  <a:pt x="25656" y="2076"/>
                  <a:pt x="25648" y="2085"/>
                  <a:pt x="25640" y="2093"/>
                </a:cubicBezTo>
                <a:cubicBezTo>
                  <a:pt x="25632" y="2101"/>
                  <a:pt x="25623" y="2109"/>
                  <a:pt x="25613" y="2115"/>
                </a:cubicBezTo>
                <a:cubicBezTo>
                  <a:pt x="25603" y="2122"/>
                  <a:pt x="25593" y="2127"/>
                  <a:pt x="25582" y="2132"/>
                </a:cubicBezTo>
                <a:cubicBezTo>
                  <a:pt x="25571" y="2136"/>
                  <a:pt x="25560" y="2140"/>
                  <a:pt x="25549" y="2142"/>
                </a:cubicBezTo>
                <a:cubicBezTo>
                  <a:pt x="25537" y="2144"/>
                  <a:pt x="25525" y="2145"/>
                  <a:pt x="25514" y="2145"/>
                </a:cubicBezTo>
                <a:lnTo>
                  <a:pt x="0" y="2145"/>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2" name="任意多边形 61"/>
          <p:cNvSpPr/>
          <p:nvPr/>
        </p:nvSpPr>
        <p:spPr>
          <a:xfrm>
            <a:off x="514440" y="2509200"/>
            <a:ext cx="32760" cy="772200"/>
          </a:xfrm>
          <a:custGeom>
            <a:avLst/>
            <a:gdLst/>
            <a:ahLst/>
            <a:cxnLst/>
            <a:rect l="0" t="0" r="r" b="b"/>
            <a:pathLst>
              <a:path w="91" h="2145">
                <a:moveTo>
                  <a:pt x="0" y="0"/>
                </a:moveTo>
                <a:lnTo>
                  <a:pt x="91" y="0"/>
                </a:lnTo>
                <a:lnTo>
                  <a:pt x="91" y="2145"/>
                </a:lnTo>
                <a:lnTo>
                  <a:pt x="0" y="2145"/>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3" name="任意多边形 62"/>
          <p:cNvSpPr/>
          <p:nvPr/>
        </p:nvSpPr>
        <p:spPr>
          <a:xfrm>
            <a:off x="530640" y="3474360"/>
            <a:ext cx="9249120" cy="772200"/>
          </a:xfrm>
          <a:custGeom>
            <a:avLst/>
            <a:gdLst/>
            <a:ahLst/>
            <a:cxnLst/>
            <a:rect l="0" t="0" r="r" b="b"/>
            <a:pathLst>
              <a:path w="25692" h="2145">
                <a:moveTo>
                  <a:pt x="0" y="2145"/>
                </a:moveTo>
                <a:lnTo>
                  <a:pt x="0" y="0"/>
                </a:lnTo>
                <a:lnTo>
                  <a:pt x="25514" y="0"/>
                </a:lnTo>
                <a:cubicBezTo>
                  <a:pt x="25525" y="0"/>
                  <a:pt x="25537" y="1"/>
                  <a:pt x="25549" y="3"/>
                </a:cubicBezTo>
                <a:cubicBezTo>
                  <a:pt x="25560" y="5"/>
                  <a:pt x="25571" y="9"/>
                  <a:pt x="25582" y="13"/>
                </a:cubicBezTo>
                <a:cubicBezTo>
                  <a:pt x="25593" y="18"/>
                  <a:pt x="25603" y="23"/>
                  <a:pt x="25613" y="30"/>
                </a:cubicBezTo>
                <a:cubicBezTo>
                  <a:pt x="25623" y="36"/>
                  <a:pt x="25632" y="44"/>
                  <a:pt x="25640" y="52"/>
                </a:cubicBezTo>
                <a:cubicBezTo>
                  <a:pt x="25648" y="60"/>
                  <a:pt x="25656" y="69"/>
                  <a:pt x="25662" y="79"/>
                </a:cubicBezTo>
                <a:cubicBezTo>
                  <a:pt x="25669" y="89"/>
                  <a:pt x="25674" y="99"/>
                  <a:pt x="25679" y="110"/>
                </a:cubicBezTo>
                <a:cubicBezTo>
                  <a:pt x="25683" y="121"/>
                  <a:pt x="25687" y="132"/>
                  <a:pt x="25689" y="143"/>
                </a:cubicBezTo>
                <a:cubicBezTo>
                  <a:pt x="25691" y="155"/>
                  <a:pt x="25692" y="167"/>
                  <a:pt x="25692" y="178"/>
                </a:cubicBezTo>
                <a:lnTo>
                  <a:pt x="25692" y="1965"/>
                </a:lnTo>
                <a:cubicBezTo>
                  <a:pt x="25692" y="1977"/>
                  <a:pt x="25691" y="1989"/>
                  <a:pt x="25689" y="2000"/>
                </a:cubicBezTo>
                <a:cubicBezTo>
                  <a:pt x="25687" y="2012"/>
                  <a:pt x="25683" y="2023"/>
                  <a:pt x="25679" y="2034"/>
                </a:cubicBezTo>
                <a:cubicBezTo>
                  <a:pt x="25674" y="2045"/>
                  <a:pt x="25669" y="2055"/>
                  <a:pt x="25662" y="2065"/>
                </a:cubicBezTo>
                <a:cubicBezTo>
                  <a:pt x="25656" y="2075"/>
                  <a:pt x="25648" y="2084"/>
                  <a:pt x="25640" y="2092"/>
                </a:cubicBezTo>
                <a:cubicBezTo>
                  <a:pt x="25632" y="2100"/>
                  <a:pt x="25623" y="2108"/>
                  <a:pt x="25613" y="2114"/>
                </a:cubicBezTo>
                <a:cubicBezTo>
                  <a:pt x="25603" y="2121"/>
                  <a:pt x="25593" y="2126"/>
                  <a:pt x="25582" y="2131"/>
                </a:cubicBezTo>
                <a:cubicBezTo>
                  <a:pt x="25571" y="2135"/>
                  <a:pt x="25560" y="2138"/>
                  <a:pt x="25549" y="2141"/>
                </a:cubicBezTo>
                <a:cubicBezTo>
                  <a:pt x="25537" y="2144"/>
                  <a:pt x="25525" y="2145"/>
                  <a:pt x="25514" y="2145"/>
                </a:cubicBezTo>
                <a:lnTo>
                  <a:pt x="0" y="2145"/>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4" name="任意多边形 63"/>
          <p:cNvSpPr/>
          <p:nvPr/>
        </p:nvSpPr>
        <p:spPr>
          <a:xfrm>
            <a:off x="514440" y="3474360"/>
            <a:ext cx="32760" cy="772200"/>
          </a:xfrm>
          <a:custGeom>
            <a:avLst/>
            <a:gdLst/>
            <a:ahLst/>
            <a:cxnLst/>
            <a:rect l="0" t="0" r="r" b="b"/>
            <a:pathLst>
              <a:path w="91" h="2145">
                <a:moveTo>
                  <a:pt x="0" y="0"/>
                </a:moveTo>
                <a:lnTo>
                  <a:pt x="91" y="0"/>
                </a:lnTo>
                <a:lnTo>
                  <a:pt x="91" y="2145"/>
                </a:lnTo>
                <a:lnTo>
                  <a:pt x="0" y="2145"/>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5" name="文本框 64"/>
          <p:cNvSpPr txBox="1"/>
          <p:nvPr/>
        </p:nvSpPr>
        <p:spPr>
          <a:xfrm>
            <a:off x="9462600" y="5903280"/>
            <a:ext cx="253800" cy="131400"/>
          </a:xfrm>
          <a:prstGeom prst="rect">
            <a:avLst/>
          </a:prstGeom>
          <a:noFill/>
          <a:ln w="0">
            <a:noFill/>
          </a:ln>
        </p:spPr>
        <p:txBody>
          <a:bodyPr wrap="none" lIns="0" tIns="0" rIns="0" bIns="0" anchor="t">
            <a:spAutoFit/>
          </a:bodyPr>
          <a:lstStyle/>
          <a:p>
            <a:r>
              <a:rPr lang="en-US" sz="880" b="0" u="none" strike="noStrike">
                <a:solidFill>
                  <a:srgbClr val="FFFFFF"/>
                </a:solidFill>
                <a:effectLst/>
                <a:uFillTx/>
                <a:latin typeface="DejaVuSans"/>
                <a:ea typeface="DejaVuSans"/>
              </a:rPr>
              <a:t>2/15</a:t>
            </a:r>
            <a:endParaRPr lang="en-US" sz="880" b="0" u="none" strike="noStrike">
              <a:solidFill>
                <a:srgbClr val="000000"/>
              </a:solidFill>
              <a:effectLst/>
              <a:uFillTx/>
              <a:latin typeface="Times New Roman"/>
            </a:endParaRPr>
          </a:p>
        </p:txBody>
      </p:sp>
      <p:pic>
        <p:nvPicPr>
          <p:cNvPr id="66" name="图片 65"/>
          <p:cNvPicPr/>
          <p:nvPr/>
        </p:nvPicPr>
        <p:blipFill>
          <a:blip r:embed="rId5"/>
          <a:stretch/>
        </p:blipFill>
        <p:spPr>
          <a:xfrm>
            <a:off x="675720" y="1680840"/>
            <a:ext cx="240840" cy="240840"/>
          </a:xfrm>
          <a:prstGeom prst="rect">
            <a:avLst/>
          </a:prstGeom>
          <a:noFill/>
          <a:ln w="0">
            <a:noFill/>
          </a:ln>
        </p:spPr>
      </p:pic>
      <p:sp>
        <p:nvSpPr>
          <p:cNvPr id="67" name="文本框 66"/>
          <p:cNvSpPr txBox="1"/>
          <p:nvPr/>
        </p:nvSpPr>
        <p:spPr>
          <a:xfrm>
            <a:off x="514800" y="1075680"/>
            <a:ext cx="7681680" cy="201600"/>
          </a:xfrm>
          <a:prstGeom prst="rect">
            <a:avLst/>
          </a:prstGeom>
          <a:noFill/>
          <a:ln w="0">
            <a:noFill/>
          </a:ln>
        </p:spPr>
        <p:txBody>
          <a:bodyPr wrap="none" lIns="0" tIns="0" rIns="0" bIns="0" anchor="t">
            <a:spAutoFit/>
          </a:bodyPr>
          <a:lstStyle/>
          <a:p>
            <a:r>
              <a:rPr lang="zh-CN" sz="1260" b="0" u="none" strike="noStrike">
                <a:solidFill>
                  <a:srgbClr val="93C5FD"/>
                </a:solidFill>
                <a:effectLst/>
                <a:uFillTx/>
                <a:latin typeface="WenQuanYiZenHei"/>
                <a:ea typeface="WenQuanYiZenHei"/>
              </a:rPr>
              <a:t>本章将深入探讨生成模型如何基于检索内容构建上下文并传递关键信息，提升生成模型在复杂任务中的表现。</a:t>
            </a:r>
            <a:endParaRPr lang="en-US" sz="1260" b="0" u="none" strike="noStrike">
              <a:solidFill>
                <a:srgbClr val="000000"/>
              </a:solidFill>
              <a:effectLst/>
              <a:uFillTx/>
              <a:latin typeface="Times New Roman"/>
            </a:endParaRPr>
          </a:p>
        </p:txBody>
      </p:sp>
      <p:sp>
        <p:nvSpPr>
          <p:cNvPr id="68" name="文本框 67"/>
          <p:cNvSpPr txBox="1"/>
          <p:nvPr/>
        </p:nvSpPr>
        <p:spPr>
          <a:xfrm>
            <a:off x="1045440" y="1680120"/>
            <a:ext cx="968400" cy="244080"/>
          </a:xfrm>
          <a:prstGeom prst="rect">
            <a:avLst/>
          </a:prstGeom>
          <a:noFill/>
          <a:ln w="0">
            <a:noFill/>
          </a:ln>
        </p:spPr>
        <p:txBody>
          <a:bodyPr wrap="none" lIns="0" tIns="0" rIns="0" bIns="0" anchor="t">
            <a:spAutoFit/>
          </a:bodyPr>
          <a:lstStyle/>
          <a:p>
            <a:r>
              <a:rPr lang="zh-CN" sz="1520" b="0" u="none" strike="noStrike">
                <a:solidFill>
                  <a:srgbClr val="FFFFFF"/>
                </a:solidFill>
                <a:effectLst/>
                <a:uFillTx/>
                <a:latin typeface="WenQuanYiZenHei"/>
                <a:ea typeface="WenQuanYiZenHei"/>
              </a:rPr>
              <a:t>让生成模型</a:t>
            </a:r>
            <a:endParaRPr lang="en-US" sz="1520" b="0" u="none" strike="noStrike">
              <a:solidFill>
                <a:srgbClr val="000000"/>
              </a:solidFill>
              <a:effectLst/>
              <a:uFillTx/>
              <a:latin typeface="Times New Roman"/>
            </a:endParaRPr>
          </a:p>
        </p:txBody>
      </p:sp>
      <p:sp>
        <p:nvSpPr>
          <p:cNvPr id="69" name="文本框 68"/>
          <p:cNvSpPr txBox="1"/>
          <p:nvPr/>
        </p:nvSpPr>
        <p:spPr>
          <a:xfrm>
            <a:off x="2010600" y="1686600"/>
            <a:ext cx="192600" cy="226080"/>
          </a:xfrm>
          <a:prstGeom prst="rect">
            <a:avLst/>
          </a:prstGeom>
          <a:noFill/>
          <a:ln w="0">
            <a:noFill/>
          </a:ln>
        </p:spPr>
        <p:txBody>
          <a:bodyPr wrap="none" lIns="0" tIns="0" rIns="0" bIns="0" anchor="t">
            <a:spAutoFit/>
          </a:bodyPr>
          <a:lstStyle/>
          <a:p>
            <a:r>
              <a:rPr lang="en-US" sz="1520" b="1" u="none" strike="noStrike">
                <a:solidFill>
                  <a:srgbClr val="FFFFFF"/>
                </a:solidFill>
                <a:effectLst/>
                <a:uFillTx/>
                <a:latin typeface="DejaVuSans"/>
                <a:ea typeface="DejaVuSans"/>
              </a:rPr>
              <a:t>"</a:t>
            </a:r>
            <a:endParaRPr lang="en-US" sz="1520" b="0" u="none" strike="noStrike">
              <a:solidFill>
                <a:srgbClr val="000000"/>
              </a:solidFill>
              <a:effectLst/>
              <a:uFillTx/>
              <a:latin typeface="Times New Roman"/>
            </a:endParaRPr>
          </a:p>
        </p:txBody>
      </p:sp>
      <p:sp>
        <p:nvSpPr>
          <p:cNvPr id="70" name="文本框 69"/>
          <p:cNvSpPr txBox="1"/>
          <p:nvPr/>
        </p:nvSpPr>
        <p:spPr>
          <a:xfrm>
            <a:off x="2111040" y="1680120"/>
            <a:ext cx="387720" cy="244080"/>
          </a:xfrm>
          <a:prstGeom prst="rect">
            <a:avLst/>
          </a:prstGeom>
          <a:noFill/>
          <a:ln w="0">
            <a:noFill/>
          </a:ln>
        </p:spPr>
        <p:txBody>
          <a:bodyPr wrap="none" lIns="0" tIns="0" rIns="0" bIns="0" anchor="t">
            <a:spAutoFit/>
          </a:bodyPr>
          <a:lstStyle/>
          <a:p>
            <a:r>
              <a:rPr lang="zh-CN" sz="1520" b="0" u="none" strike="noStrike">
                <a:solidFill>
                  <a:srgbClr val="FFFFFF"/>
                </a:solidFill>
                <a:effectLst/>
                <a:uFillTx/>
                <a:latin typeface="WenQuanYiZenHei"/>
                <a:ea typeface="WenQuanYiZenHei"/>
              </a:rPr>
              <a:t>理解</a:t>
            </a:r>
            <a:endParaRPr lang="en-US" sz="1520" b="0" u="none" strike="noStrike">
              <a:solidFill>
                <a:srgbClr val="000000"/>
              </a:solidFill>
              <a:effectLst/>
              <a:uFillTx/>
              <a:latin typeface="Times New Roman"/>
            </a:endParaRPr>
          </a:p>
        </p:txBody>
      </p:sp>
      <p:sp>
        <p:nvSpPr>
          <p:cNvPr id="71" name="文本框 70"/>
          <p:cNvSpPr txBox="1"/>
          <p:nvPr/>
        </p:nvSpPr>
        <p:spPr>
          <a:xfrm>
            <a:off x="2497320" y="1686600"/>
            <a:ext cx="192600" cy="226080"/>
          </a:xfrm>
          <a:prstGeom prst="rect">
            <a:avLst/>
          </a:prstGeom>
          <a:noFill/>
          <a:ln w="0">
            <a:noFill/>
          </a:ln>
        </p:spPr>
        <p:txBody>
          <a:bodyPr wrap="none" lIns="0" tIns="0" rIns="0" bIns="0" anchor="t">
            <a:spAutoFit/>
          </a:bodyPr>
          <a:lstStyle/>
          <a:p>
            <a:r>
              <a:rPr lang="en-US" sz="1520" b="1" u="none" strike="noStrike">
                <a:solidFill>
                  <a:srgbClr val="FFFFFF"/>
                </a:solidFill>
                <a:effectLst/>
                <a:uFillTx/>
                <a:latin typeface="DejaVuSans"/>
                <a:ea typeface="DejaVuSans"/>
              </a:rPr>
              <a:t>"</a:t>
            </a:r>
            <a:endParaRPr lang="en-US" sz="1520" b="0" u="none" strike="noStrike">
              <a:solidFill>
                <a:srgbClr val="000000"/>
              </a:solidFill>
              <a:effectLst/>
              <a:uFillTx/>
              <a:latin typeface="Times New Roman"/>
            </a:endParaRPr>
          </a:p>
        </p:txBody>
      </p:sp>
      <p:sp>
        <p:nvSpPr>
          <p:cNvPr id="72" name="文本框 71"/>
          <p:cNvSpPr txBox="1"/>
          <p:nvPr/>
        </p:nvSpPr>
        <p:spPr>
          <a:xfrm>
            <a:off x="2597760" y="1680120"/>
            <a:ext cx="775080" cy="244080"/>
          </a:xfrm>
          <a:prstGeom prst="rect">
            <a:avLst/>
          </a:prstGeom>
          <a:noFill/>
          <a:ln w="0">
            <a:noFill/>
          </a:ln>
        </p:spPr>
        <p:txBody>
          <a:bodyPr wrap="none" lIns="0" tIns="0" rIns="0" bIns="0" anchor="t">
            <a:spAutoFit/>
          </a:bodyPr>
          <a:lstStyle/>
          <a:p>
            <a:r>
              <a:rPr lang="zh-CN" sz="1520" b="0" u="none" strike="noStrike">
                <a:solidFill>
                  <a:srgbClr val="FFFFFF"/>
                </a:solidFill>
                <a:effectLst/>
                <a:uFillTx/>
                <a:latin typeface="WenQuanYiZenHei"/>
                <a:ea typeface="WenQuanYiZenHei"/>
              </a:rPr>
              <a:t>检索内容</a:t>
            </a:r>
            <a:endParaRPr lang="en-US" sz="1520" b="0" u="none" strike="noStrike">
              <a:solidFill>
                <a:srgbClr val="000000"/>
              </a:solidFill>
              <a:effectLst/>
              <a:uFillTx/>
              <a:latin typeface="Times New Roman"/>
            </a:endParaRPr>
          </a:p>
        </p:txBody>
      </p:sp>
      <p:sp>
        <p:nvSpPr>
          <p:cNvPr id="73" name="文本框 72"/>
          <p:cNvSpPr txBox="1"/>
          <p:nvPr/>
        </p:nvSpPr>
        <p:spPr>
          <a:xfrm>
            <a:off x="1061640" y="2007360"/>
            <a:ext cx="181440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探讨生成模型如何在更高层次上</a:t>
            </a:r>
            <a:endParaRPr lang="en-US" sz="1010" b="0" u="none" strike="noStrike">
              <a:solidFill>
                <a:srgbClr val="000000"/>
              </a:solidFill>
              <a:effectLst/>
              <a:uFillTx/>
              <a:latin typeface="Times New Roman"/>
            </a:endParaRPr>
          </a:p>
        </p:txBody>
      </p:sp>
      <p:sp>
        <p:nvSpPr>
          <p:cNvPr id="74" name="文本框 73"/>
          <p:cNvSpPr txBox="1"/>
          <p:nvPr/>
        </p:nvSpPr>
        <p:spPr>
          <a:xfrm>
            <a:off x="2863080" y="2011680"/>
            <a:ext cx="128160" cy="151200"/>
          </a:xfrm>
          <a:prstGeom prst="rect">
            <a:avLst/>
          </a:prstGeom>
          <a:noFill/>
          <a:ln w="0">
            <a:noFill/>
          </a:ln>
        </p:spPr>
        <p:txBody>
          <a:bodyPr wrap="none" lIns="0" tIns="0" rIns="0" bIns="0" anchor="t">
            <a:spAutoFit/>
          </a:bodyPr>
          <a:lstStyle/>
          <a:p>
            <a:r>
              <a:rPr lang="en-US" sz="1010" b="0" u="none" strike="noStrike">
                <a:solidFill>
                  <a:srgbClr val="D1D5DB"/>
                </a:solidFill>
                <a:effectLst/>
                <a:uFillTx/>
                <a:latin typeface="DejaVuSans"/>
                <a:ea typeface="DejaVuSans"/>
              </a:rPr>
              <a:t>"</a:t>
            </a:r>
            <a:endParaRPr lang="en-US" sz="1010" b="0" u="none" strike="noStrike">
              <a:solidFill>
                <a:srgbClr val="000000"/>
              </a:solidFill>
              <a:effectLst/>
              <a:uFillTx/>
              <a:latin typeface="Times New Roman"/>
            </a:endParaRPr>
          </a:p>
        </p:txBody>
      </p:sp>
      <p:sp>
        <p:nvSpPr>
          <p:cNvPr id="75" name="文本框 74"/>
          <p:cNvSpPr txBox="1"/>
          <p:nvPr/>
        </p:nvSpPr>
        <p:spPr>
          <a:xfrm>
            <a:off x="2922480" y="2007360"/>
            <a:ext cx="25992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理解</a:t>
            </a:r>
            <a:endParaRPr lang="en-US" sz="1010" b="0" u="none" strike="noStrike">
              <a:solidFill>
                <a:srgbClr val="000000"/>
              </a:solidFill>
              <a:effectLst/>
              <a:uFillTx/>
              <a:latin typeface="Times New Roman"/>
            </a:endParaRPr>
          </a:p>
        </p:txBody>
      </p:sp>
      <p:sp>
        <p:nvSpPr>
          <p:cNvPr id="76" name="文本框 75"/>
          <p:cNvSpPr txBox="1"/>
          <p:nvPr/>
        </p:nvSpPr>
        <p:spPr>
          <a:xfrm>
            <a:off x="3179520" y="2011680"/>
            <a:ext cx="128160" cy="151200"/>
          </a:xfrm>
          <a:prstGeom prst="rect">
            <a:avLst/>
          </a:prstGeom>
          <a:noFill/>
          <a:ln w="0">
            <a:noFill/>
          </a:ln>
        </p:spPr>
        <p:txBody>
          <a:bodyPr wrap="none" lIns="0" tIns="0" rIns="0" bIns="0" anchor="t">
            <a:spAutoFit/>
          </a:bodyPr>
          <a:lstStyle/>
          <a:p>
            <a:r>
              <a:rPr lang="en-US" sz="1010" b="0" u="none" strike="noStrike">
                <a:solidFill>
                  <a:srgbClr val="D1D5DB"/>
                </a:solidFill>
                <a:effectLst/>
                <a:uFillTx/>
                <a:latin typeface="DejaVuSans"/>
                <a:ea typeface="DejaVuSans"/>
              </a:rPr>
              <a:t>"</a:t>
            </a:r>
            <a:endParaRPr lang="en-US" sz="1010" b="0" u="none" strike="noStrike">
              <a:solidFill>
                <a:srgbClr val="000000"/>
              </a:solidFill>
              <a:effectLst/>
              <a:uFillTx/>
              <a:latin typeface="Times New Roman"/>
            </a:endParaRPr>
          </a:p>
        </p:txBody>
      </p:sp>
      <p:pic>
        <p:nvPicPr>
          <p:cNvPr id="77" name="图片 76"/>
          <p:cNvPicPr/>
          <p:nvPr/>
        </p:nvPicPr>
        <p:blipFill>
          <a:blip r:embed="rId6"/>
          <a:stretch/>
        </p:blipFill>
        <p:spPr>
          <a:xfrm>
            <a:off x="675720" y="2646000"/>
            <a:ext cx="273240" cy="240840"/>
          </a:xfrm>
          <a:prstGeom prst="rect">
            <a:avLst/>
          </a:prstGeom>
          <a:noFill/>
          <a:ln w="0">
            <a:noFill/>
          </a:ln>
        </p:spPr>
      </p:pic>
      <p:sp>
        <p:nvSpPr>
          <p:cNvPr id="78" name="文本框 77"/>
          <p:cNvSpPr txBox="1"/>
          <p:nvPr/>
        </p:nvSpPr>
        <p:spPr>
          <a:xfrm>
            <a:off x="3238920" y="2007360"/>
            <a:ext cx="336888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检索结果，构建更深层次的语义关联，实现有效的内容生成</a:t>
            </a:r>
            <a:endParaRPr lang="en-US" sz="1010" b="0" u="none" strike="noStrike">
              <a:solidFill>
                <a:srgbClr val="000000"/>
              </a:solidFill>
              <a:effectLst/>
              <a:uFillTx/>
              <a:latin typeface="Times New Roman"/>
            </a:endParaRPr>
          </a:p>
        </p:txBody>
      </p:sp>
      <p:sp>
        <p:nvSpPr>
          <p:cNvPr id="79" name="文本框 78"/>
          <p:cNvSpPr txBox="1"/>
          <p:nvPr/>
        </p:nvSpPr>
        <p:spPr>
          <a:xfrm>
            <a:off x="1077840" y="2644920"/>
            <a:ext cx="1742760" cy="244080"/>
          </a:xfrm>
          <a:prstGeom prst="rect">
            <a:avLst/>
          </a:prstGeom>
          <a:noFill/>
          <a:ln w="0">
            <a:noFill/>
          </a:ln>
        </p:spPr>
        <p:txBody>
          <a:bodyPr wrap="none" lIns="0" tIns="0" rIns="0" bIns="0" anchor="t">
            <a:spAutoFit/>
          </a:bodyPr>
          <a:lstStyle/>
          <a:p>
            <a:r>
              <a:rPr lang="zh-CN" sz="1520" b="0" u="none" strike="noStrike">
                <a:solidFill>
                  <a:srgbClr val="FFFFFF"/>
                </a:solidFill>
                <a:effectLst/>
                <a:uFillTx/>
                <a:latin typeface="WenQuanYiZenHei"/>
                <a:ea typeface="WenQuanYiZenHei"/>
              </a:rPr>
              <a:t>上下文的构建与传递</a:t>
            </a:r>
            <a:endParaRPr lang="en-US" sz="1520" b="0" u="none" strike="noStrike">
              <a:solidFill>
                <a:srgbClr val="000000"/>
              </a:solidFill>
              <a:effectLst/>
              <a:uFillTx/>
              <a:latin typeface="Times New Roman"/>
            </a:endParaRPr>
          </a:p>
        </p:txBody>
      </p:sp>
      <p:pic>
        <p:nvPicPr>
          <p:cNvPr id="80" name="图片 79"/>
          <p:cNvPicPr/>
          <p:nvPr/>
        </p:nvPicPr>
        <p:blipFill>
          <a:blip r:embed="rId7"/>
          <a:stretch/>
        </p:blipFill>
        <p:spPr>
          <a:xfrm>
            <a:off x="675720" y="3611160"/>
            <a:ext cx="305280" cy="240840"/>
          </a:xfrm>
          <a:prstGeom prst="rect">
            <a:avLst/>
          </a:prstGeom>
          <a:noFill/>
          <a:ln w="0">
            <a:noFill/>
          </a:ln>
        </p:spPr>
      </p:pic>
      <p:sp>
        <p:nvSpPr>
          <p:cNvPr id="81" name="文本框 80"/>
          <p:cNvSpPr txBox="1"/>
          <p:nvPr/>
        </p:nvSpPr>
        <p:spPr>
          <a:xfrm>
            <a:off x="1061640" y="2972520"/>
            <a:ext cx="505296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研究如何构建有效的上下文、实现多步上下文传递，以及优化上下文内容以提高生成质量</a:t>
            </a:r>
            <a:endParaRPr lang="en-US" sz="1010" b="0" u="none" strike="noStrike">
              <a:solidFill>
                <a:srgbClr val="000000"/>
              </a:solidFill>
              <a:effectLst/>
              <a:uFillTx/>
              <a:latin typeface="Times New Roman"/>
            </a:endParaRPr>
          </a:p>
        </p:txBody>
      </p:sp>
      <p:sp>
        <p:nvSpPr>
          <p:cNvPr id="82" name="文本框 81"/>
          <p:cNvSpPr txBox="1"/>
          <p:nvPr/>
        </p:nvSpPr>
        <p:spPr>
          <a:xfrm>
            <a:off x="1109880" y="3610080"/>
            <a:ext cx="2710440" cy="244080"/>
          </a:xfrm>
          <a:prstGeom prst="rect">
            <a:avLst/>
          </a:prstGeom>
          <a:noFill/>
          <a:ln w="0">
            <a:noFill/>
          </a:ln>
        </p:spPr>
        <p:txBody>
          <a:bodyPr wrap="none" lIns="0" tIns="0" rIns="0" bIns="0" anchor="t">
            <a:spAutoFit/>
          </a:bodyPr>
          <a:lstStyle/>
          <a:p>
            <a:r>
              <a:rPr lang="zh-CN" sz="1520" b="0" u="none" strike="noStrike">
                <a:solidFill>
                  <a:srgbClr val="FFFFFF"/>
                </a:solidFill>
                <a:effectLst/>
                <a:uFillTx/>
                <a:latin typeface="WenQuanYiZenHei"/>
                <a:ea typeface="WenQuanYiZenHei"/>
              </a:rPr>
              <a:t>多轮对话与复杂生成任务的实现</a:t>
            </a:r>
            <a:endParaRPr lang="en-US" sz="1520" b="0" u="none" strike="noStrike">
              <a:solidFill>
                <a:srgbClr val="000000"/>
              </a:solidFill>
              <a:effectLst/>
              <a:uFillTx/>
              <a:latin typeface="Times New Roman"/>
            </a:endParaRPr>
          </a:p>
        </p:txBody>
      </p:sp>
      <p:sp>
        <p:nvSpPr>
          <p:cNvPr id="83" name="文本框 82"/>
          <p:cNvSpPr txBox="1"/>
          <p:nvPr/>
        </p:nvSpPr>
        <p:spPr>
          <a:xfrm>
            <a:off x="1061640" y="3937680"/>
            <a:ext cx="466416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介绍多轮交互的构建方法、长对话的上下文管理策略，以及如何分解复杂生成任务</a:t>
            </a:r>
            <a:endParaRPr lang="en-US" sz="101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83"/>
          <p:cNvPicPr/>
          <p:nvPr/>
        </p:nvPicPr>
        <p:blipFill>
          <a:blip r:embed="rId2"/>
          <a:stretch/>
        </p:blipFill>
        <p:spPr>
          <a:xfrm>
            <a:off x="0" y="0"/>
            <a:ext cx="10696320" cy="7269840"/>
          </a:xfrm>
          <a:prstGeom prst="rect">
            <a:avLst/>
          </a:prstGeom>
          <a:noFill/>
          <a:ln w="0">
            <a:noFill/>
          </a:ln>
        </p:spPr>
      </p:pic>
      <p:sp>
        <p:nvSpPr>
          <p:cNvPr id="85" name="任意多边形 84"/>
          <p:cNvSpPr/>
          <p:nvPr/>
        </p:nvSpPr>
        <p:spPr>
          <a:xfrm>
            <a:off x="534600" y="668520"/>
            <a:ext cx="1069920" cy="33480"/>
          </a:xfrm>
          <a:custGeom>
            <a:avLst/>
            <a:gdLst/>
            <a:ahLst/>
            <a:cxnLst/>
            <a:rect l="0" t="0" r="r" b="b"/>
            <a:pathLst>
              <a:path w="2972" h="93">
                <a:moveTo>
                  <a:pt x="0" y="0"/>
                </a:moveTo>
                <a:lnTo>
                  <a:pt x="2972" y="0"/>
                </a:lnTo>
                <a:lnTo>
                  <a:pt x="2972" y="93"/>
                </a:lnTo>
                <a:lnTo>
                  <a:pt x="0" y="93"/>
                </a:lnTo>
                <a:lnTo>
                  <a:pt x="0" y="0"/>
                </a:ln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6" name="文本框 85"/>
          <p:cNvSpPr txBox="1"/>
          <p:nvPr/>
        </p:nvSpPr>
        <p:spPr>
          <a:xfrm>
            <a:off x="534960" y="245160"/>
            <a:ext cx="150192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让生成模型</a:t>
            </a:r>
            <a:endParaRPr lang="en-US" sz="2370" b="0" u="none" strike="noStrike">
              <a:solidFill>
                <a:srgbClr val="000000"/>
              </a:solidFill>
              <a:effectLst/>
              <a:uFillTx/>
              <a:latin typeface="Times New Roman"/>
            </a:endParaRPr>
          </a:p>
        </p:txBody>
      </p:sp>
      <p:sp>
        <p:nvSpPr>
          <p:cNvPr id="87" name="文本框 86"/>
          <p:cNvSpPr txBox="1"/>
          <p:nvPr/>
        </p:nvSpPr>
        <p:spPr>
          <a:xfrm>
            <a:off x="2039040" y="255600"/>
            <a:ext cx="30060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a:t>
            </a:r>
            <a:endParaRPr lang="en-US" sz="2370" b="0" u="none" strike="noStrike">
              <a:solidFill>
                <a:srgbClr val="000000"/>
              </a:solidFill>
              <a:effectLst/>
              <a:uFillTx/>
              <a:latin typeface="Times New Roman"/>
            </a:endParaRPr>
          </a:p>
        </p:txBody>
      </p:sp>
      <p:sp>
        <p:nvSpPr>
          <p:cNvPr id="88" name="文本框 87"/>
          <p:cNvSpPr txBox="1"/>
          <p:nvPr/>
        </p:nvSpPr>
        <p:spPr>
          <a:xfrm>
            <a:off x="2195640" y="245160"/>
            <a:ext cx="6012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理解</a:t>
            </a:r>
            <a:endParaRPr lang="en-US" sz="2370" b="0" u="none" strike="noStrike">
              <a:solidFill>
                <a:srgbClr val="000000"/>
              </a:solidFill>
              <a:effectLst/>
              <a:uFillTx/>
              <a:latin typeface="Times New Roman"/>
            </a:endParaRPr>
          </a:p>
        </p:txBody>
      </p:sp>
      <p:sp>
        <p:nvSpPr>
          <p:cNvPr id="89" name="文本框 88"/>
          <p:cNvSpPr txBox="1"/>
          <p:nvPr/>
        </p:nvSpPr>
        <p:spPr>
          <a:xfrm>
            <a:off x="2797560" y="255600"/>
            <a:ext cx="30060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a:t>
            </a:r>
            <a:endParaRPr lang="en-US" sz="2370" b="0" u="none" strike="noStrike">
              <a:solidFill>
                <a:srgbClr val="000000"/>
              </a:solidFill>
              <a:effectLst/>
              <a:uFillTx/>
              <a:latin typeface="Times New Roman"/>
            </a:endParaRPr>
          </a:p>
        </p:txBody>
      </p:sp>
      <p:sp>
        <p:nvSpPr>
          <p:cNvPr id="90" name="文本框 89"/>
          <p:cNvSpPr txBox="1"/>
          <p:nvPr/>
        </p:nvSpPr>
        <p:spPr>
          <a:xfrm>
            <a:off x="2954160" y="245160"/>
            <a:ext cx="120168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检索内容</a:t>
            </a:r>
            <a:endParaRPr lang="en-US" sz="2370" b="0" u="none" strike="noStrike">
              <a:solidFill>
                <a:srgbClr val="000000"/>
              </a:solidFill>
              <a:effectLst/>
              <a:uFillTx/>
              <a:latin typeface="Times New Roman"/>
            </a:endParaRPr>
          </a:p>
        </p:txBody>
      </p:sp>
      <p:sp>
        <p:nvSpPr>
          <p:cNvPr id="91" name="文本框 90"/>
          <p:cNvSpPr txBox="1"/>
          <p:nvPr/>
        </p:nvSpPr>
        <p:spPr>
          <a:xfrm>
            <a:off x="534960" y="6949440"/>
            <a:ext cx="135000" cy="169560"/>
          </a:xfrm>
          <a:prstGeom prst="rect">
            <a:avLst/>
          </a:prstGeom>
          <a:noFill/>
          <a:ln w="0">
            <a:noFill/>
          </a:ln>
        </p:spPr>
        <p:txBody>
          <a:bodyPr wrap="none" lIns="0" tIns="0" rIns="0" bIns="0" anchor="t">
            <a:spAutoFit/>
          </a:bodyPr>
          <a:lstStyle/>
          <a:p>
            <a:r>
              <a:rPr lang="zh-CN" sz="1050" b="0" u="none" strike="noStrike">
                <a:solidFill>
                  <a:srgbClr val="FF6900"/>
                </a:solidFill>
                <a:effectLst/>
                <a:uFillTx/>
                <a:latin typeface="WenQuanYiZenHei"/>
                <a:ea typeface="WenQuanYiZenHei"/>
              </a:rPr>
              <a:t>第</a:t>
            </a:r>
            <a:endParaRPr lang="en-US" sz="1050" b="0" u="none" strike="noStrike">
              <a:solidFill>
                <a:srgbClr val="000000"/>
              </a:solidFill>
              <a:effectLst/>
              <a:uFillTx/>
              <a:latin typeface="Times New Roman"/>
            </a:endParaRPr>
          </a:p>
        </p:txBody>
      </p:sp>
      <p:sp>
        <p:nvSpPr>
          <p:cNvPr id="92" name="文本框 91"/>
          <p:cNvSpPr txBox="1"/>
          <p:nvPr/>
        </p:nvSpPr>
        <p:spPr>
          <a:xfrm>
            <a:off x="668520" y="6954120"/>
            <a:ext cx="133200" cy="157320"/>
          </a:xfrm>
          <a:prstGeom prst="rect">
            <a:avLst/>
          </a:prstGeom>
          <a:noFill/>
          <a:ln w="0">
            <a:noFill/>
          </a:ln>
        </p:spPr>
        <p:txBody>
          <a:bodyPr wrap="none" lIns="0" tIns="0" rIns="0" bIns="0" anchor="t">
            <a:spAutoFit/>
          </a:bodyPr>
          <a:lstStyle/>
          <a:p>
            <a:r>
              <a:rPr lang="en-US" sz="1050" b="1" u="none" strike="noStrike">
                <a:solidFill>
                  <a:srgbClr val="FF6900"/>
                </a:solidFill>
                <a:effectLst/>
                <a:uFillTx/>
                <a:latin typeface="DejaVuSans"/>
                <a:ea typeface="DejaVuSans"/>
              </a:rPr>
              <a:t>6</a:t>
            </a:r>
            <a:endParaRPr lang="en-US" sz="1050" b="0" u="none" strike="noStrike">
              <a:solidFill>
                <a:srgbClr val="000000"/>
              </a:solidFill>
              <a:effectLst/>
              <a:uFillTx/>
              <a:latin typeface="Times New Roman"/>
            </a:endParaRPr>
          </a:p>
        </p:txBody>
      </p:sp>
      <p:sp>
        <p:nvSpPr>
          <p:cNvPr id="93" name="文本框 92"/>
          <p:cNvSpPr txBox="1"/>
          <p:nvPr/>
        </p:nvSpPr>
        <p:spPr>
          <a:xfrm>
            <a:off x="761400" y="6949440"/>
            <a:ext cx="135000" cy="169560"/>
          </a:xfrm>
          <a:prstGeom prst="rect">
            <a:avLst/>
          </a:prstGeom>
          <a:noFill/>
          <a:ln w="0">
            <a:noFill/>
          </a:ln>
        </p:spPr>
        <p:txBody>
          <a:bodyPr wrap="none" lIns="0" tIns="0" rIns="0" bIns="0" anchor="t">
            <a:spAutoFit/>
          </a:bodyPr>
          <a:lstStyle/>
          <a:p>
            <a:r>
              <a:rPr lang="zh-CN" sz="1050" b="0" u="none" strike="noStrike">
                <a:solidFill>
                  <a:srgbClr val="FF6900"/>
                </a:solidFill>
                <a:effectLst/>
                <a:uFillTx/>
                <a:latin typeface="WenQuanYiZenHei"/>
                <a:ea typeface="WenQuanYiZenHei"/>
              </a:rPr>
              <a:t>章</a:t>
            </a:r>
            <a:endParaRPr lang="en-US" sz="1050" b="0" u="none" strike="noStrike">
              <a:solidFill>
                <a:srgbClr val="000000"/>
              </a:solidFill>
              <a:effectLst/>
              <a:uFillTx/>
              <a:latin typeface="Times New Roman"/>
            </a:endParaRPr>
          </a:p>
        </p:txBody>
      </p:sp>
      <p:sp>
        <p:nvSpPr>
          <p:cNvPr id="94" name="文本框 93"/>
          <p:cNvSpPr txBox="1"/>
          <p:nvPr/>
        </p:nvSpPr>
        <p:spPr>
          <a:xfrm>
            <a:off x="895320" y="6954120"/>
            <a:ext cx="133200" cy="157320"/>
          </a:xfrm>
          <a:prstGeom prst="rect">
            <a:avLst/>
          </a:prstGeom>
          <a:noFill/>
          <a:ln w="0">
            <a:noFill/>
          </a:ln>
        </p:spPr>
        <p:txBody>
          <a:bodyPr wrap="none" lIns="0" tIns="0" rIns="0" bIns="0" anchor="t">
            <a:spAutoFit/>
          </a:bodyPr>
          <a:lstStyle/>
          <a:p>
            <a:r>
              <a:rPr lang="en-US" sz="1050" b="0" u="none" strike="noStrike">
                <a:solidFill>
                  <a:srgbClr val="93C5FD"/>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95" name="任意多边形 94"/>
          <p:cNvSpPr/>
          <p:nvPr/>
        </p:nvSpPr>
        <p:spPr>
          <a:xfrm>
            <a:off x="9768960" y="6935760"/>
            <a:ext cx="393120" cy="200880"/>
          </a:xfrm>
          <a:custGeom>
            <a:avLst/>
            <a:gdLst/>
            <a:ahLst/>
            <a:cxnLst/>
            <a:rect l="0" t="0" r="r" b="b"/>
            <a:pathLst>
              <a:path w="1092" h="558">
                <a:moveTo>
                  <a:pt x="0" y="279"/>
                </a:moveTo>
                <a:cubicBezTo>
                  <a:pt x="0" y="261"/>
                  <a:pt x="1" y="242"/>
                  <a:pt x="5" y="225"/>
                </a:cubicBezTo>
                <a:cubicBezTo>
                  <a:pt x="8" y="207"/>
                  <a:pt x="14" y="189"/>
                  <a:pt x="21" y="172"/>
                </a:cubicBezTo>
                <a:cubicBezTo>
                  <a:pt x="28" y="155"/>
                  <a:pt x="36" y="139"/>
                  <a:pt x="47" y="124"/>
                </a:cubicBezTo>
                <a:cubicBezTo>
                  <a:pt x="57" y="109"/>
                  <a:pt x="68" y="95"/>
                  <a:pt x="81" y="82"/>
                </a:cubicBezTo>
                <a:cubicBezTo>
                  <a:pt x="94" y="69"/>
                  <a:pt x="108" y="57"/>
                  <a:pt x="123" y="47"/>
                </a:cubicBezTo>
                <a:cubicBezTo>
                  <a:pt x="139" y="37"/>
                  <a:pt x="155" y="29"/>
                  <a:pt x="172" y="22"/>
                </a:cubicBezTo>
                <a:cubicBezTo>
                  <a:pt x="188" y="15"/>
                  <a:pt x="206" y="9"/>
                  <a:pt x="224" y="6"/>
                </a:cubicBezTo>
                <a:cubicBezTo>
                  <a:pt x="242" y="2"/>
                  <a:pt x="260" y="0"/>
                  <a:pt x="278" y="0"/>
                </a:cubicBezTo>
                <a:lnTo>
                  <a:pt x="813" y="0"/>
                </a:lnTo>
                <a:cubicBezTo>
                  <a:pt x="831" y="0"/>
                  <a:pt x="849" y="2"/>
                  <a:pt x="867" y="6"/>
                </a:cubicBezTo>
                <a:cubicBezTo>
                  <a:pt x="885" y="9"/>
                  <a:pt x="903" y="15"/>
                  <a:pt x="920" y="22"/>
                </a:cubicBezTo>
                <a:cubicBezTo>
                  <a:pt x="937" y="29"/>
                  <a:pt x="953" y="37"/>
                  <a:pt x="968" y="47"/>
                </a:cubicBezTo>
                <a:cubicBezTo>
                  <a:pt x="983" y="57"/>
                  <a:pt x="997" y="69"/>
                  <a:pt x="1010" y="82"/>
                </a:cubicBezTo>
                <a:cubicBezTo>
                  <a:pt x="1023" y="95"/>
                  <a:pt x="1034" y="109"/>
                  <a:pt x="1045" y="124"/>
                </a:cubicBezTo>
                <a:cubicBezTo>
                  <a:pt x="1055" y="139"/>
                  <a:pt x="1063" y="155"/>
                  <a:pt x="1070" y="172"/>
                </a:cubicBezTo>
                <a:cubicBezTo>
                  <a:pt x="1077" y="189"/>
                  <a:pt x="1083" y="207"/>
                  <a:pt x="1086" y="225"/>
                </a:cubicBezTo>
                <a:cubicBezTo>
                  <a:pt x="1090" y="242"/>
                  <a:pt x="1092" y="261"/>
                  <a:pt x="1092" y="279"/>
                </a:cubicBezTo>
                <a:cubicBezTo>
                  <a:pt x="1092" y="297"/>
                  <a:pt x="1090" y="315"/>
                  <a:pt x="1086" y="333"/>
                </a:cubicBezTo>
                <a:cubicBezTo>
                  <a:pt x="1083" y="351"/>
                  <a:pt x="1077" y="369"/>
                  <a:pt x="1070" y="385"/>
                </a:cubicBezTo>
                <a:cubicBezTo>
                  <a:pt x="1063" y="402"/>
                  <a:pt x="1055" y="418"/>
                  <a:pt x="1045" y="434"/>
                </a:cubicBezTo>
                <a:cubicBezTo>
                  <a:pt x="1034" y="449"/>
                  <a:pt x="1023" y="463"/>
                  <a:pt x="1010" y="476"/>
                </a:cubicBezTo>
                <a:cubicBezTo>
                  <a:pt x="997" y="489"/>
                  <a:pt x="983" y="500"/>
                  <a:pt x="968" y="511"/>
                </a:cubicBezTo>
                <a:cubicBezTo>
                  <a:pt x="953" y="522"/>
                  <a:pt x="937" y="530"/>
                  <a:pt x="920" y="537"/>
                </a:cubicBezTo>
                <a:cubicBezTo>
                  <a:pt x="903" y="544"/>
                  <a:pt x="885" y="550"/>
                  <a:pt x="867" y="553"/>
                </a:cubicBezTo>
                <a:cubicBezTo>
                  <a:pt x="849" y="557"/>
                  <a:pt x="831" y="558"/>
                  <a:pt x="813" y="558"/>
                </a:cubicBezTo>
                <a:lnTo>
                  <a:pt x="278" y="558"/>
                </a:lnTo>
                <a:cubicBezTo>
                  <a:pt x="260" y="558"/>
                  <a:pt x="242" y="557"/>
                  <a:pt x="224" y="553"/>
                </a:cubicBezTo>
                <a:cubicBezTo>
                  <a:pt x="206" y="550"/>
                  <a:pt x="188" y="544"/>
                  <a:pt x="172" y="537"/>
                </a:cubicBezTo>
                <a:cubicBezTo>
                  <a:pt x="155" y="530"/>
                  <a:pt x="139" y="522"/>
                  <a:pt x="123" y="512"/>
                </a:cubicBezTo>
                <a:cubicBezTo>
                  <a:pt x="108" y="500"/>
                  <a:pt x="94" y="489"/>
                  <a:pt x="81" y="476"/>
                </a:cubicBezTo>
                <a:cubicBezTo>
                  <a:pt x="68" y="463"/>
                  <a:pt x="57" y="449"/>
                  <a:pt x="47" y="434"/>
                </a:cubicBezTo>
                <a:cubicBezTo>
                  <a:pt x="36" y="418"/>
                  <a:pt x="28" y="402"/>
                  <a:pt x="21" y="385"/>
                </a:cubicBezTo>
                <a:cubicBezTo>
                  <a:pt x="14" y="369"/>
                  <a:pt x="8" y="351"/>
                  <a:pt x="5" y="333"/>
                </a:cubicBezTo>
                <a:cubicBezTo>
                  <a:pt x="1" y="315"/>
                  <a:pt x="0" y="297"/>
                  <a:pt x="0" y="279"/>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6" name="文本框 95"/>
          <p:cNvSpPr txBox="1"/>
          <p:nvPr/>
        </p:nvSpPr>
        <p:spPr>
          <a:xfrm>
            <a:off x="937800" y="6949440"/>
            <a:ext cx="1609920" cy="169560"/>
          </a:xfrm>
          <a:prstGeom prst="rect">
            <a:avLst/>
          </a:prstGeom>
          <a:noFill/>
          <a:ln w="0">
            <a:noFill/>
          </a:ln>
        </p:spPr>
        <p:txBody>
          <a:bodyPr wrap="none" lIns="0" tIns="0" rIns="0" bIns="0" anchor="t">
            <a:spAutoFit/>
          </a:bodyPr>
          <a:lstStyle/>
          <a:p>
            <a:r>
              <a:rPr lang="zh-CN" sz="1050" b="0" u="none" strike="noStrike">
                <a:solidFill>
                  <a:srgbClr val="93C5FD"/>
                </a:solidFill>
                <a:effectLst/>
                <a:uFillTx/>
                <a:latin typeface="WenQuanYiZenHei"/>
                <a:ea typeface="WenQuanYiZenHei"/>
              </a:rPr>
              <a:t>文本检索增强与上下文构建</a:t>
            </a:r>
            <a:endParaRPr lang="en-US" sz="1050" b="0" u="none" strike="noStrike">
              <a:solidFill>
                <a:srgbClr val="000000"/>
              </a:solidFill>
              <a:effectLst/>
              <a:uFillTx/>
              <a:latin typeface="Times New Roman"/>
            </a:endParaRPr>
          </a:p>
        </p:txBody>
      </p:sp>
      <p:pic>
        <p:nvPicPr>
          <p:cNvPr id="97" name="图片 96"/>
          <p:cNvPicPr/>
          <p:nvPr/>
        </p:nvPicPr>
        <p:blipFill>
          <a:blip r:embed="rId3"/>
          <a:stretch/>
        </p:blipFill>
        <p:spPr>
          <a:xfrm>
            <a:off x="-835560" y="835560"/>
            <a:ext cx="2088720" cy="2088720"/>
          </a:xfrm>
          <a:prstGeom prst="rect">
            <a:avLst/>
          </a:prstGeom>
          <a:noFill/>
          <a:ln w="0">
            <a:noFill/>
          </a:ln>
        </p:spPr>
      </p:pic>
      <p:pic>
        <p:nvPicPr>
          <p:cNvPr id="98" name="图片 97"/>
          <p:cNvPicPr/>
          <p:nvPr/>
        </p:nvPicPr>
        <p:blipFill>
          <a:blip r:embed="rId4"/>
          <a:stretch/>
        </p:blipFill>
        <p:spPr>
          <a:xfrm>
            <a:off x="7353720" y="6016680"/>
            <a:ext cx="2506680" cy="2506680"/>
          </a:xfrm>
          <a:prstGeom prst="rect">
            <a:avLst/>
          </a:prstGeom>
          <a:noFill/>
          <a:ln w="0">
            <a:noFill/>
          </a:ln>
        </p:spPr>
      </p:pic>
      <p:sp>
        <p:nvSpPr>
          <p:cNvPr id="99" name="文本框 98"/>
          <p:cNvSpPr txBox="1"/>
          <p:nvPr/>
        </p:nvSpPr>
        <p:spPr>
          <a:xfrm>
            <a:off x="9831960" y="6969600"/>
            <a:ext cx="2642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3/15</a:t>
            </a:r>
            <a:endParaRPr lang="en-US" sz="920" b="0" u="none" strike="noStrike">
              <a:solidFill>
                <a:srgbClr val="000000"/>
              </a:solidFill>
              <a:effectLst/>
              <a:uFillTx/>
              <a:latin typeface="Times New Roman"/>
            </a:endParaRPr>
          </a:p>
        </p:txBody>
      </p:sp>
      <p:sp>
        <p:nvSpPr>
          <p:cNvPr id="100" name="文本框 99"/>
          <p:cNvSpPr txBox="1"/>
          <p:nvPr/>
        </p:nvSpPr>
        <p:spPr>
          <a:xfrm>
            <a:off x="534960" y="1117800"/>
            <a:ext cx="6035760" cy="212400"/>
          </a:xfrm>
          <a:prstGeom prst="rect">
            <a:avLst/>
          </a:prstGeom>
          <a:noFill/>
          <a:ln w="0">
            <a:noFill/>
          </a:ln>
        </p:spPr>
        <p:txBody>
          <a:bodyPr wrap="none" lIns="0" tIns="0" rIns="0" bIns="0" anchor="t">
            <a:spAutoFit/>
          </a:bodyPr>
          <a:lstStyle/>
          <a:p>
            <a:r>
              <a:rPr lang="zh-CN" sz="1320" b="0" u="none" strike="noStrike">
                <a:solidFill>
                  <a:srgbClr val="93C5FD"/>
                </a:solidFill>
                <a:effectLst/>
                <a:uFillTx/>
                <a:latin typeface="WenQuanYiZenHei"/>
                <a:ea typeface="WenQuanYiZenHei"/>
              </a:rPr>
              <a:t>探讨如何提升生成模型对检索内容的语义理解能力，从而实现更精准的内容生成。</a:t>
            </a:r>
            <a:endParaRPr lang="en-US" sz="1320" b="0" u="none" strike="noStrike">
              <a:solidFill>
                <a:srgbClr val="000000"/>
              </a:solidFill>
              <a:effectLst/>
              <a:uFillTx/>
              <a:latin typeface="Times New Roman"/>
            </a:endParaRPr>
          </a:p>
        </p:txBody>
      </p:sp>
      <p:sp>
        <p:nvSpPr>
          <p:cNvPr id="101" name="文本框 100"/>
          <p:cNvSpPr txBox="1"/>
          <p:nvPr/>
        </p:nvSpPr>
        <p:spPr>
          <a:xfrm>
            <a:off x="534960" y="3082680"/>
            <a:ext cx="80532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提升模型</a:t>
            </a:r>
            <a:endParaRPr lang="en-US" sz="1580" b="0" u="none" strike="noStrike">
              <a:solidFill>
                <a:srgbClr val="000000"/>
              </a:solidFill>
              <a:effectLst/>
              <a:uFillTx/>
              <a:latin typeface="Times New Roman"/>
            </a:endParaRPr>
          </a:p>
        </p:txBody>
      </p:sp>
      <p:sp>
        <p:nvSpPr>
          <p:cNvPr id="102" name="文本框 101"/>
          <p:cNvSpPr txBox="1"/>
          <p:nvPr/>
        </p:nvSpPr>
        <p:spPr>
          <a:xfrm>
            <a:off x="1337040" y="3089880"/>
            <a:ext cx="200160" cy="235080"/>
          </a:xfrm>
          <a:prstGeom prst="rect">
            <a:avLst/>
          </a:prstGeom>
          <a:noFill/>
          <a:ln w="0">
            <a:noFill/>
          </a:ln>
        </p:spPr>
        <p:txBody>
          <a:bodyPr wrap="none" lIns="0" tIns="0" rIns="0" bIns="0" anchor="t">
            <a:spAutoFit/>
          </a:bodyPr>
          <a:lstStyle/>
          <a:p>
            <a:r>
              <a:rPr lang="en-US" sz="1580" b="1" u="none" strike="noStrike">
                <a:solidFill>
                  <a:srgbClr val="FFFFFF"/>
                </a:solidFill>
                <a:effectLst/>
                <a:uFillTx/>
                <a:latin typeface="DejaVuSans"/>
                <a:ea typeface="DejaVuSans"/>
              </a:rPr>
              <a:t>"</a:t>
            </a:r>
            <a:endParaRPr lang="en-US" sz="1580" b="0" u="none" strike="noStrike">
              <a:solidFill>
                <a:srgbClr val="000000"/>
              </a:solidFill>
              <a:effectLst/>
              <a:uFillTx/>
              <a:latin typeface="Times New Roman"/>
            </a:endParaRPr>
          </a:p>
        </p:txBody>
      </p:sp>
      <p:sp>
        <p:nvSpPr>
          <p:cNvPr id="103" name="文本框 102"/>
          <p:cNvSpPr txBox="1"/>
          <p:nvPr/>
        </p:nvSpPr>
        <p:spPr>
          <a:xfrm>
            <a:off x="1441440" y="3082680"/>
            <a:ext cx="40320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理解</a:t>
            </a:r>
            <a:endParaRPr lang="en-US" sz="1580" b="0" u="none" strike="noStrike">
              <a:solidFill>
                <a:srgbClr val="000000"/>
              </a:solidFill>
              <a:effectLst/>
              <a:uFillTx/>
              <a:latin typeface="Times New Roman"/>
            </a:endParaRPr>
          </a:p>
        </p:txBody>
      </p:sp>
      <p:sp>
        <p:nvSpPr>
          <p:cNvPr id="104" name="文本框 103"/>
          <p:cNvSpPr txBox="1"/>
          <p:nvPr/>
        </p:nvSpPr>
        <p:spPr>
          <a:xfrm>
            <a:off x="1842840" y="3089880"/>
            <a:ext cx="200160" cy="235080"/>
          </a:xfrm>
          <a:prstGeom prst="rect">
            <a:avLst/>
          </a:prstGeom>
          <a:noFill/>
          <a:ln w="0">
            <a:noFill/>
          </a:ln>
        </p:spPr>
        <p:txBody>
          <a:bodyPr wrap="none" lIns="0" tIns="0" rIns="0" bIns="0" anchor="t">
            <a:spAutoFit/>
          </a:bodyPr>
          <a:lstStyle/>
          <a:p>
            <a:r>
              <a:rPr lang="en-US" sz="1580" b="1" u="none" strike="noStrike">
                <a:solidFill>
                  <a:srgbClr val="FFFFFF"/>
                </a:solidFill>
                <a:effectLst/>
                <a:uFillTx/>
                <a:latin typeface="DejaVuSans"/>
                <a:ea typeface="DejaVuSans"/>
              </a:rPr>
              <a:t>"</a:t>
            </a:r>
            <a:endParaRPr lang="en-US" sz="1580" b="0" u="none" strike="noStrike">
              <a:solidFill>
                <a:srgbClr val="000000"/>
              </a:solidFill>
              <a:effectLst/>
              <a:uFillTx/>
              <a:latin typeface="Times New Roman"/>
            </a:endParaRPr>
          </a:p>
        </p:txBody>
      </p:sp>
      <p:sp>
        <p:nvSpPr>
          <p:cNvPr id="105" name="任意多边形 104"/>
          <p:cNvSpPr/>
          <p:nvPr/>
        </p:nvSpPr>
        <p:spPr>
          <a:xfrm>
            <a:off x="534600" y="3476160"/>
            <a:ext cx="267840" cy="334800"/>
          </a:xfrm>
          <a:custGeom>
            <a:avLst/>
            <a:gdLst/>
            <a:ahLst/>
            <a:cxnLst/>
            <a:rect l="0" t="0" r="r" b="b"/>
            <a:pathLst>
              <a:path w="744" h="930">
                <a:moveTo>
                  <a:pt x="0" y="558"/>
                </a:moveTo>
                <a:lnTo>
                  <a:pt x="0" y="373"/>
                </a:lnTo>
                <a:cubicBezTo>
                  <a:pt x="0" y="348"/>
                  <a:pt x="3" y="324"/>
                  <a:pt x="7" y="300"/>
                </a:cubicBezTo>
                <a:cubicBezTo>
                  <a:pt x="12" y="276"/>
                  <a:pt x="19" y="253"/>
                  <a:pt x="28" y="230"/>
                </a:cubicBezTo>
                <a:cubicBezTo>
                  <a:pt x="38" y="208"/>
                  <a:pt x="49" y="186"/>
                  <a:pt x="63" y="166"/>
                </a:cubicBezTo>
                <a:cubicBezTo>
                  <a:pt x="76" y="146"/>
                  <a:pt x="92" y="127"/>
                  <a:pt x="109" y="110"/>
                </a:cubicBezTo>
                <a:cubicBezTo>
                  <a:pt x="126" y="93"/>
                  <a:pt x="145" y="76"/>
                  <a:pt x="165" y="63"/>
                </a:cubicBezTo>
                <a:cubicBezTo>
                  <a:pt x="185" y="49"/>
                  <a:pt x="207" y="38"/>
                  <a:pt x="229" y="28"/>
                </a:cubicBezTo>
                <a:cubicBezTo>
                  <a:pt x="252" y="19"/>
                  <a:pt x="275" y="12"/>
                  <a:pt x="299" y="7"/>
                </a:cubicBezTo>
                <a:cubicBezTo>
                  <a:pt x="323" y="3"/>
                  <a:pt x="347" y="0"/>
                  <a:pt x="373" y="0"/>
                </a:cubicBezTo>
                <a:cubicBezTo>
                  <a:pt x="397" y="0"/>
                  <a:pt x="421" y="3"/>
                  <a:pt x="445" y="7"/>
                </a:cubicBezTo>
                <a:cubicBezTo>
                  <a:pt x="469" y="12"/>
                  <a:pt x="492" y="19"/>
                  <a:pt x="515" y="28"/>
                </a:cubicBezTo>
                <a:cubicBezTo>
                  <a:pt x="537" y="38"/>
                  <a:pt x="559" y="49"/>
                  <a:pt x="579" y="63"/>
                </a:cubicBezTo>
                <a:cubicBezTo>
                  <a:pt x="599" y="76"/>
                  <a:pt x="618" y="93"/>
                  <a:pt x="635" y="110"/>
                </a:cubicBezTo>
                <a:cubicBezTo>
                  <a:pt x="652" y="127"/>
                  <a:pt x="668" y="146"/>
                  <a:pt x="681" y="166"/>
                </a:cubicBezTo>
                <a:cubicBezTo>
                  <a:pt x="695" y="186"/>
                  <a:pt x="706" y="208"/>
                  <a:pt x="716" y="230"/>
                </a:cubicBezTo>
                <a:cubicBezTo>
                  <a:pt x="725" y="253"/>
                  <a:pt x="732" y="276"/>
                  <a:pt x="737" y="300"/>
                </a:cubicBezTo>
                <a:cubicBezTo>
                  <a:pt x="742" y="324"/>
                  <a:pt x="744" y="348"/>
                  <a:pt x="744" y="373"/>
                </a:cubicBezTo>
                <a:lnTo>
                  <a:pt x="744" y="558"/>
                </a:lnTo>
                <a:cubicBezTo>
                  <a:pt x="744" y="583"/>
                  <a:pt x="742" y="607"/>
                  <a:pt x="737" y="631"/>
                </a:cubicBezTo>
                <a:cubicBezTo>
                  <a:pt x="732" y="655"/>
                  <a:pt x="725" y="678"/>
                  <a:pt x="716" y="700"/>
                </a:cubicBezTo>
                <a:cubicBezTo>
                  <a:pt x="706" y="723"/>
                  <a:pt x="695" y="744"/>
                  <a:pt x="681" y="765"/>
                </a:cubicBezTo>
                <a:cubicBezTo>
                  <a:pt x="668" y="785"/>
                  <a:pt x="652" y="804"/>
                  <a:pt x="635" y="821"/>
                </a:cubicBezTo>
                <a:cubicBezTo>
                  <a:pt x="618" y="838"/>
                  <a:pt x="599" y="854"/>
                  <a:pt x="579" y="867"/>
                </a:cubicBezTo>
                <a:cubicBezTo>
                  <a:pt x="559" y="881"/>
                  <a:pt x="537" y="892"/>
                  <a:pt x="515" y="901"/>
                </a:cubicBezTo>
                <a:cubicBezTo>
                  <a:pt x="492" y="911"/>
                  <a:pt x="469" y="918"/>
                  <a:pt x="445" y="923"/>
                </a:cubicBezTo>
                <a:cubicBezTo>
                  <a:pt x="421" y="927"/>
                  <a:pt x="397" y="930"/>
                  <a:pt x="373" y="930"/>
                </a:cubicBezTo>
                <a:cubicBezTo>
                  <a:pt x="347" y="930"/>
                  <a:pt x="323" y="927"/>
                  <a:pt x="299" y="923"/>
                </a:cubicBezTo>
                <a:cubicBezTo>
                  <a:pt x="275" y="918"/>
                  <a:pt x="252" y="911"/>
                  <a:pt x="229" y="901"/>
                </a:cubicBezTo>
                <a:cubicBezTo>
                  <a:pt x="207" y="892"/>
                  <a:pt x="185" y="881"/>
                  <a:pt x="165" y="867"/>
                </a:cubicBezTo>
                <a:cubicBezTo>
                  <a:pt x="145" y="854"/>
                  <a:pt x="126" y="838"/>
                  <a:pt x="109" y="821"/>
                </a:cubicBezTo>
                <a:cubicBezTo>
                  <a:pt x="92" y="804"/>
                  <a:pt x="76" y="785"/>
                  <a:pt x="63" y="765"/>
                </a:cubicBezTo>
                <a:cubicBezTo>
                  <a:pt x="49" y="744"/>
                  <a:pt x="38" y="723"/>
                  <a:pt x="28" y="700"/>
                </a:cubicBezTo>
                <a:cubicBezTo>
                  <a:pt x="19" y="678"/>
                  <a:pt x="12" y="655"/>
                  <a:pt x="7" y="631"/>
                </a:cubicBezTo>
                <a:cubicBezTo>
                  <a:pt x="3" y="607"/>
                  <a:pt x="0" y="583"/>
                  <a:pt x="0" y="558"/>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6" name="图片 105"/>
          <p:cNvPicPr/>
          <p:nvPr/>
        </p:nvPicPr>
        <p:blipFill>
          <a:blip r:embed="rId5"/>
          <a:stretch/>
        </p:blipFill>
        <p:spPr>
          <a:xfrm>
            <a:off x="601560" y="3568320"/>
            <a:ext cx="133200" cy="133200"/>
          </a:xfrm>
          <a:prstGeom prst="rect">
            <a:avLst/>
          </a:prstGeom>
          <a:noFill/>
          <a:ln w="0">
            <a:noFill/>
          </a:ln>
        </p:spPr>
      </p:pic>
      <p:sp>
        <p:nvSpPr>
          <p:cNvPr id="107" name="文本框 106"/>
          <p:cNvSpPr txBox="1"/>
          <p:nvPr/>
        </p:nvSpPr>
        <p:spPr>
          <a:xfrm>
            <a:off x="1947240" y="3082680"/>
            <a:ext cx="140904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能力的关键策略</a:t>
            </a:r>
            <a:endParaRPr lang="en-US" sz="1580" b="0" u="none" strike="noStrike">
              <a:solidFill>
                <a:srgbClr val="000000"/>
              </a:solidFill>
              <a:effectLst/>
              <a:uFillTx/>
              <a:latin typeface="Times New Roman"/>
            </a:endParaRPr>
          </a:p>
        </p:txBody>
      </p:sp>
      <p:sp>
        <p:nvSpPr>
          <p:cNvPr id="108" name="文本框 107"/>
          <p:cNvSpPr txBox="1"/>
          <p:nvPr/>
        </p:nvSpPr>
        <p:spPr>
          <a:xfrm>
            <a:off x="936000" y="3498840"/>
            <a:ext cx="135864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内容重构与语义理解</a:t>
            </a:r>
            <a:endParaRPr lang="en-US" sz="1180" b="0" u="none" strike="noStrike">
              <a:solidFill>
                <a:srgbClr val="000000"/>
              </a:solidFill>
              <a:effectLst/>
              <a:uFillTx/>
              <a:latin typeface="Times New Roman"/>
            </a:endParaRPr>
          </a:p>
        </p:txBody>
      </p:sp>
      <p:sp>
        <p:nvSpPr>
          <p:cNvPr id="109" name="文本框 108"/>
          <p:cNvSpPr txBox="1"/>
          <p:nvPr/>
        </p:nvSpPr>
        <p:spPr>
          <a:xfrm>
            <a:off x="936000" y="3723840"/>
            <a:ext cx="32194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通过语义嵌入和内容重构，使生成模型能从语言模式上</a:t>
            </a:r>
            <a:endParaRPr lang="en-US" sz="1050" b="0" u="none" strike="noStrike">
              <a:solidFill>
                <a:srgbClr val="000000"/>
              </a:solidFill>
              <a:effectLst/>
              <a:uFillTx/>
              <a:latin typeface="Times New Roman"/>
            </a:endParaRPr>
          </a:p>
        </p:txBody>
      </p:sp>
      <p:sp>
        <p:nvSpPr>
          <p:cNvPr id="110" name="文本框 109"/>
          <p:cNvSpPr txBox="1"/>
          <p:nvPr/>
        </p:nvSpPr>
        <p:spPr>
          <a:xfrm>
            <a:off x="4145040" y="3728520"/>
            <a:ext cx="1332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a:t>
            </a:r>
            <a:endParaRPr lang="en-US" sz="1050" b="0" u="none" strike="noStrike">
              <a:solidFill>
                <a:srgbClr val="000000"/>
              </a:solidFill>
              <a:effectLst/>
              <a:uFillTx/>
              <a:latin typeface="Times New Roman"/>
            </a:endParaRPr>
          </a:p>
        </p:txBody>
      </p:sp>
      <p:sp>
        <p:nvSpPr>
          <p:cNvPr id="111" name="文本框 110"/>
          <p:cNvSpPr txBox="1"/>
          <p:nvPr/>
        </p:nvSpPr>
        <p:spPr>
          <a:xfrm>
            <a:off x="4206600" y="372384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理解</a:t>
            </a:r>
            <a:endParaRPr lang="en-US" sz="1050" b="0" u="none" strike="noStrike">
              <a:solidFill>
                <a:srgbClr val="000000"/>
              </a:solidFill>
              <a:effectLst/>
              <a:uFillTx/>
              <a:latin typeface="Times New Roman"/>
            </a:endParaRPr>
          </a:p>
        </p:txBody>
      </p:sp>
      <p:sp>
        <p:nvSpPr>
          <p:cNvPr id="112" name="文本框 111"/>
          <p:cNvSpPr txBox="1"/>
          <p:nvPr/>
        </p:nvSpPr>
        <p:spPr>
          <a:xfrm>
            <a:off x="4473720" y="3728520"/>
            <a:ext cx="1332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a:t>
            </a:r>
            <a:endParaRPr lang="en-US" sz="1050" b="0" u="none" strike="noStrike">
              <a:solidFill>
                <a:srgbClr val="000000"/>
              </a:solidFill>
              <a:effectLst/>
              <a:uFillTx/>
              <a:latin typeface="Times New Roman"/>
            </a:endParaRPr>
          </a:p>
        </p:txBody>
      </p:sp>
      <p:sp>
        <p:nvSpPr>
          <p:cNvPr id="113" name="任意多边形 112"/>
          <p:cNvSpPr/>
          <p:nvPr/>
        </p:nvSpPr>
        <p:spPr>
          <a:xfrm>
            <a:off x="5448240" y="3476160"/>
            <a:ext cx="267840" cy="334800"/>
          </a:xfrm>
          <a:custGeom>
            <a:avLst/>
            <a:gdLst/>
            <a:ahLst/>
            <a:cxnLst/>
            <a:rect l="0" t="0" r="r" b="b"/>
            <a:pathLst>
              <a:path w="744" h="930">
                <a:moveTo>
                  <a:pt x="0" y="558"/>
                </a:moveTo>
                <a:lnTo>
                  <a:pt x="0" y="373"/>
                </a:lnTo>
                <a:cubicBezTo>
                  <a:pt x="0" y="348"/>
                  <a:pt x="3" y="324"/>
                  <a:pt x="8" y="300"/>
                </a:cubicBezTo>
                <a:cubicBezTo>
                  <a:pt x="12" y="276"/>
                  <a:pt x="19" y="253"/>
                  <a:pt x="29" y="230"/>
                </a:cubicBezTo>
                <a:cubicBezTo>
                  <a:pt x="38" y="208"/>
                  <a:pt x="49" y="186"/>
                  <a:pt x="63" y="166"/>
                </a:cubicBezTo>
                <a:cubicBezTo>
                  <a:pt x="78" y="146"/>
                  <a:pt x="93" y="127"/>
                  <a:pt x="110" y="110"/>
                </a:cubicBezTo>
                <a:cubicBezTo>
                  <a:pt x="127" y="93"/>
                  <a:pt x="146" y="76"/>
                  <a:pt x="166" y="63"/>
                </a:cubicBezTo>
                <a:cubicBezTo>
                  <a:pt x="187" y="49"/>
                  <a:pt x="208" y="38"/>
                  <a:pt x="231" y="28"/>
                </a:cubicBezTo>
                <a:cubicBezTo>
                  <a:pt x="253" y="19"/>
                  <a:pt x="276" y="12"/>
                  <a:pt x="300" y="7"/>
                </a:cubicBezTo>
                <a:cubicBezTo>
                  <a:pt x="324" y="3"/>
                  <a:pt x="348" y="0"/>
                  <a:pt x="373" y="0"/>
                </a:cubicBezTo>
                <a:cubicBezTo>
                  <a:pt x="397" y="0"/>
                  <a:pt x="421" y="3"/>
                  <a:pt x="445" y="7"/>
                </a:cubicBezTo>
                <a:cubicBezTo>
                  <a:pt x="469" y="12"/>
                  <a:pt x="492" y="19"/>
                  <a:pt x="515" y="28"/>
                </a:cubicBezTo>
                <a:cubicBezTo>
                  <a:pt x="537" y="38"/>
                  <a:pt x="559" y="49"/>
                  <a:pt x="579" y="63"/>
                </a:cubicBezTo>
                <a:cubicBezTo>
                  <a:pt x="599" y="76"/>
                  <a:pt x="618" y="93"/>
                  <a:pt x="635" y="110"/>
                </a:cubicBezTo>
                <a:cubicBezTo>
                  <a:pt x="653" y="127"/>
                  <a:pt x="668" y="146"/>
                  <a:pt x="682" y="166"/>
                </a:cubicBezTo>
                <a:cubicBezTo>
                  <a:pt x="695" y="186"/>
                  <a:pt x="707" y="208"/>
                  <a:pt x="716" y="230"/>
                </a:cubicBezTo>
                <a:cubicBezTo>
                  <a:pt x="725" y="253"/>
                  <a:pt x="732" y="276"/>
                  <a:pt x="737" y="300"/>
                </a:cubicBezTo>
                <a:cubicBezTo>
                  <a:pt x="742" y="324"/>
                  <a:pt x="744" y="348"/>
                  <a:pt x="744" y="373"/>
                </a:cubicBezTo>
                <a:lnTo>
                  <a:pt x="744" y="558"/>
                </a:lnTo>
                <a:cubicBezTo>
                  <a:pt x="744" y="583"/>
                  <a:pt x="742" y="607"/>
                  <a:pt x="737" y="631"/>
                </a:cubicBezTo>
                <a:cubicBezTo>
                  <a:pt x="732" y="655"/>
                  <a:pt x="725" y="678"/>
                  <a:pt x="716" y="700"/>
                </a:cubicBezTo>
                <a:cubicBezTo>
                  <a:pt x="707" y="723"/>
                  <a:pt x="695" y="744"/>
                  <a:pt x="682" y="765"/>
                </a:cubicBezTo>
                <a:cubicBezTo>
                  <a:pt x="668" y="785"/>
                  <a:pt x="653" y="804"/>
                  <a:pt x="635" y="821"/>
                </a:cubicBezTo>
                <a:cubicBezTo>
                  <a:pt x="618" y="838"/>
                  <a:pt x="599" y="854"/>
                  <a:pt x="579" y="867"/>
                </a:cubicBezTo>
                <a:cubicBezTo>
                  <a:pt x="559" y="881"/>
                  <a:pt x="537" y="892"/>
                  <a:pt x="515" y="901"/>
                </a:cubicBezTo>
                <a:cubicBezTo>
                  <a:pt x="492" y="911"/>
                  <a:pt x="469" y="918"/>
                  <a:pt x="445" y="923"/>
                </a:cubicBezTo>
                <a:cubicBezTo>
                  <a:pt x="421" y="927"/>
                  <a:pt x="397" y="930"/>
                  <a:pt x="373" y="930"/>
                </a:cubicBezTo>
                <a:cubicBezTo>
                  <a:pt x="348" y="930"/>
                  <a:pt x="324" y="927"/>
                  <a:pt x="300" y="923"/>
                </a:cubicBezTo>
                <a:cubicBezTo>
                  <a:pt x="276" y="918"/>
                  <a:pt x="253" y="911"/>
                  <a:pt x="231" y="901"/>
                </a:cubicBezTo>
                <a:cubicBezTo>
                  <a:pt x="208" y="892"/>
                  <a:pt x="187" y="881"/>
                  <a:pt x="166" y="867"/>
                </a:cubicBezTo>
                <a:cubicBezTo>
                  <a:pt x="146" y="854"/>
                  <a:pt x="127" y="838"/>
                  <a:pt x="110" y="821"/>
                </a:cubicBezTo>
                <a:cubicBezTo>
                  <a:pt x="93" y="804"/>
                  <a:pt x="78" y="785"/>
                  <a:pt x="63" y="765"/>
                </a:cubicBezTo>
                <a:cubicBezTo>
                  <a:pt x="49" y="744"/>
                  <a:pt x="38" y="723"/>
                  <a:pt x="29" y="700"/>
                </a:cubicBezTo>
                <a:cubicBezTo>
                  <a:pt x="19" y="678"/>
                  <a:pt x="12" y="655"/>
                  <a:pt x="8" y="631"/>
                </a:cubicBezTo>
                <a:cubicBezTo>
                  <a:pt x="3" y="607"/>
                  <a:pt x="0" y="583"/>
                  <a:pt x="0" y="558"/>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4" name="图片 113"/>
          <p:cNvPicPr/>
          <p:nvPr/>
        </p:nvPicPr>
        <p:blipFill>
          <a:blip r:embed="rId6"/>
          <a:stretch/>
        </p:blipFill>
        <p:spPr>
          <a:xfrm>
            <a:off x="5515560" y="3568320"/>
            <a:ext cx="133200" cy="133200"/>
          </a:xfrm>
          <a:prstGeom prst="rect">
            <a:avLst/>
          </a:prstGeom>
          <a:noFill/>
          <a:ln w="0">
            <a:noFill/>
          </a:ln>
        </p:spPr>
      </p:pic>
      <p:sp>
        <p:nvSpPr>
          <p:cNvPr id="115" name="文本框 114"/>
          <p:cNvSpPr txBox="1"/>
          <p:nvPr/>
        </p:nvSpPr>
        <p:spPr>
          <a:xfrm>
            <a:off x="4535280" y="372384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内容</a:t>
            </a:r>
            <a:endParaRPr lang="en-US" sz="1050" b="0" u="none" strike="noStrike">
              <a:solidFill>
                <a:srgbClr val="000000"/>
              </a:solidFill>
              <a:effectLst/>
              <a:uFillTx/>
              <a:latin typeface="Times New Roman"/>
            </a:endParaRPr>
          </a:p>
        </p:txBody>
      </p:sp>
      <p:sp>
        <p:nvSpPr>
          <p:cNvPr id="116" name="文本框 115"/>
          <p:cNvSpPr txBox="1"/>
          <p:nvPr/>
        </p:nvSpPr>
        <p:spPr>
          <a:xfrm>
            <a:off x="5849640" y="3498840"/>
            <a:ext cx="120780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语义相似度与匹配</a:t>
            </a:r>
            <a:endParaRPr lang="en-US" sz="1180" b="0" u="none" strike="noStrike">
              <a:solidFill>
                <a:srgbClr val="000000"/>
              </a:solidFill>
              <a:effectLst/>
              <a:uFillTx/>
              <a:latin typeface="Times New Roman"/>
            </a:endParaRPr>
          </a:p>
        </p:txBody>
      </p:sp>
      <p:sp>
        <p:nvSpPr>
          <p:cNvPr id="117" name="任意多边形 116"/>
          <p:cNvSpPr/>
          <p:nvPr/>
        </p:nvSpPr>
        <p:spPr>
          <a:xfrm>
            <a:off x="534600" y="4111200"/>
            <a:ext cx="267840" cy="334800"/>
          </a:xfrm>
          <a:custGeom>
            <a:avLst/>
            <a:gdLst/>
            <a:ahLst/>
            <a:cxnLst/>
            <a:rect l="0" t="0" r="r" b="b"/>
            <a:pathLst>
              <a:path w="744" h="930">
                <a:moveTo>
                  <a:pt x="0" y="558"/>
                </a:moveTo>
                <a:lnTo>
                  <a:pt x="0" y="373"/>
                </a:lnTo>
                <a:cubicBezTo>
                  <a:pt x="0" y="348"/>
                  <a:pt x="3" y="324"/>
                  <a:pt x="7" y="300"/>
                </a:cubicBezTo>
                <a:cubicBezTo>
                  <a:pt x="12" y="276"/>
                  <a:pt x="19" y="253"/>
                  <a:pt x="28" y="231"/>
                </a:cubicBezTo>
                <a:cubicBezTo>
                  <a:pt x="38" y="208"/>
                  <a:pt x="49" y="187"/>
                  <a:pt x="63" y="165"/>
                </a:cubicBezTo>
                <a:cubicBezTo>
                  <a:pt x="76" y="145"/>
                  <a:pt x="92" y="126"/>
                  <a:pt x="109" y="109"/>
                </a:cubicBezTo>
                <a:cubicBezTo>
                  <a:pt x="126" y="92"/>
                  <a:pt x="145" y="76"/>
                  <a:pt x="165" y="63"/>
                </a:cubicBezTo>
                <a:cubicBezTo>
                  <a:pt x="185" y="49"/>
                  <a:pt x="207" y="38"/>
                  <a:pt x="229" y="29"/>
                </a:cubicBezTo>
                <a:cubicBezTo>
                  <a:pt x="252" y="19"/>
                  <a:pt x="275" y="12"/>
                  <a:pt x="299" y="7"/>
                </a:cubicBezTo>
                <a:cubicBezTo>
                  <a:pt x="323" y="3"/>
                  <a:pt x="347" y="0"/>
                  <a:pt x="373" y="0"/>
                </a:cubicBezTo>
                <a:cubicBezTo>
                  <a:pt x="397" y="0"/>
                  <a:pt x="421" y="3"/>
                  <a:pt x="445" y="7"/>
                </a:cubicBezTo>
                <a:cubicBezTo>
                  <a:pt x="469" y="12"/>
                  <a:pt x="492" y="19"/>
                  <a:pt x="515" y="29"/>
                </a:cubicBezTo>
                <a:cubicBezTo>
                  <a:pt x="537" y="38"/>
                  <a:pt x="559" y="49"/>
                  <a:pt x="579" y="63"/>
                </a:cubicBezTo>
                <a:cubicBezTo>
                  <a:pt x="599" y="76"/>
                  <a:pt x="618" y="92"/>
                  <a:pt x="635" y="109"/>
                </a:cubicBezTo>
                <a:cubicBezTo>
                  <a:pt x="652" y="126"/>
                  <a:pt x="668" y="145"/>
                  <a:pt x="681" y="165"/>
                </a:cubicBezTo>
                <a:cubicBezTo>
                  <a:pt x="695" y="187"/>
                  <a:pt x="706" y="208"/>
                  <a:pt x="716" y="231"/>
                </a:cubicBezTo>
                <a:cubicBezTo>
                  <a:pt x="725" y="253"/>
                  <a:pt x="732" y="276"/>
                  <a:pt x="737" y="300"/>
                </a:cubicBezTo>
                <a:cubicBezTo>
                  <a:pt x="742" y="324"/>
                  <a:pt x="744" y="348"/>
                  <a:pt x="744" y="373"/>
                </a:cubicBezTo>
                <a:lnTo>
                  <a:pt x="744" y="558"/>
                </a:lnTo>
                <a:cubicBezTo>
                  <a:pt x="744" y="583"/>
                  <a:pt x="742" y="607"/>
                  <a:pt x="737" y="631"/>
                </a:cubicBezTo>
                <a:cubicBezTo>
                  <a:pt x="732" y="655"/>
                  <a:pt x="725" y="678"/>
                  <a:pt x="716" y="701"/>
                </a:cubicBezTo>
                <a:cubicBezTo>
                  <a:pt x="706" y="723"/>
                  <a:pt x="695" y="745"/>
                  <a:pt x="681" y="765"/>
                </a:cubicBezTo>
                <a:cubicBezTo>
                  <a:pt x="668" y="785"/>
                  <a:pt x="652" y="804"/>
                  <a:pt x="635" y="821"/>
                </a:cubicBezTo>
                <a:cubicBezTo>
                  <a:pt x="618" y="838"/>
                  <a:pt x="599" y="854"/>
                  <a:pt x="579" y="867"/>
                </a:cubicBezTo>
                <a:cubicBezTo>
                  <a:pt x="559" y="881"/>
                  <a:pt x="537" y="892"/>
                  <a:pt x="515" y="902"/>
                </a:cubicBezTo>
                <a:cubicBezTo>
                  <a:pt x="492" y="911"/>
                  <a:pt x="469" y="918"/>
                  <a:pt x="445" y="923"/>
                </a:cubicBezTo>
                <a:cubicBezTo>
                  <a:pt x="421" y="927"/>
                  <a:pt x="397" y="930"/>
                  <a:pt x="373" y="930"/>
                </a:cubicBezTo>
                <a:cubicBezTo>
                  <a:pt x="347" y="930"/>
                  <a:pt x="323" y="927"/>
                  <a:pt x="299" y="923"/>
                </a:cubicBezTo>
                <a:cubicBezTo>
                  <a:pt x="275" y="918"/>
                  <a:pt x="252" y="911"/>
                  <a:pt x="229" y="902"/>
                </a:cubicBezTo>
                <a:cubicBezTo>
                  <a:pt x="207" y="892"/>
                  <a:pt x="185" y="881"/>
                  <a:pt x="165" y="867"/>
                </a:cubicBezTo>
                <a:cubicBezTo>
                  <a:pt x="145" y="854"/>
                  <a:pt x="126" y="838"/>
                  <a:pt x="109" y="821"/>
                </a:cubicBezTo>
                <a:cubicBezTo>
                  <a:pt x="92" y="804"/>
                  <a:pt x="76" y="785"/>
                  <a:pt x="63" y="765"/>
                </a:cubicBezTo>
                <a:cubicBezTo>
                  <a:pt x="49" y="745"/>
                  <a:pt x="38" y="723"/>
                  <a:pt x="28" y="701"/>
                </a:cubicBezTo>
                <a:cubicBezTo>
                  <a:pt x="19" y="678"/>
                  <a:pt x="12" y="655"/>
                  <a:pt x="7" y="631"/>
                </a:cubicBezTo>
                <a:cubicBezTo>
                  <a:pt x="3" y="607"/>
                  <a:pt x="0" y="583"/>
                  <a:pt x="0" y="558"/>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8" name="图片 117"/>
          <p:cNvPicPr/>
          <p:nvPr/>
        </p:nvPicPr>
        <p:blipFill>
          <a:blip r:embed="rId7"/>
          <a:stretch/>
        </p:blipFill>
        <p:spPr>
          <a:xfrm>
            <a:off x="601560" y="4203360"/>
            <a:ext cx="133200" cy="133200"/>
          </a:xfrm>
          <a:prstGeom prst="rect">
            <a:avLst/>
          </a:prstGeom>
          <a:noFill/>
          <a:ln w="0">
            <a:noFill/>
          </a:ln>
        </p:spPr>
      </p:pic>
      <p:sp>
        <p:nvSpPr>
          <p:cNvPr id="119" name="文本框 118"/>
          <p:cNvSpPr txBox="1"/>
          <p:nvPr/>
        </p:nvSpPr>
        <p:spPr>
          <a:xfrm>
            <a:off x="5849640" y="3723840"/>
            <a:ext cx="32194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利用嵌入模型计算语义相似度，找到最相关的检索结果</a:t>
            </a:r>
            <a:endParaRPr lang="en-US" sz="1050" b="0" u="none" strike="noStrike">
              <a:solidFill>
                <a:srgbClr val="000000"/>
              </a:solidFill>
              <a:effectLst/>
              <a:uFillTx/>
              <a:latin typeface="Times New Roman"/>
            </a:endParaRPr>
          </a:p>
        </p:txBody>
      </p:sp>
      <p:sp>
        <p:nvSpPr>
          <p:cNvPr id="120" name="文本框 119"/>
          <p:cNvSpPr txBox="1"/>
          <p:nvPr/>
        </p:nvSpPr>
        <p:spPr>
          <a:xfrm>
            <a:off x="936000" y="4133880"/>
            <a:ext cx="16603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从检索到生成的优化路径</a:t>
            </a:r>
            <a:endParaRPr lang="en-US" sz="1180" b="0" u="none" strike="noStrike">
              <a:solidFill>
                <a:srgbClr val="000000"/>
              </a:solidFill>
              <a:effectLst/>
              <a:uFillTx/>
              <a:latin typeface="Times New Roman"/>
            </a:endParaRPr>
          </a:p>
        </p:txBody>
      </p:sp>
      <p:sp>
        <p:nvSpPr>
          <p:cNvPr id="121" name="任意多边形 120"/>
          <p:cNvSpPr/>
          <p:nvPr/>
        </p:nvSpPr>
        <p:spPr>
          <a:xfrm>
            <a:off x="5448240" y="4111200"/>
            <a:ext cx="284760" cy="334800"/>
          </a:xfrm>
          <a:custGeom>
            <a:avLst/>
            <a:gdLst/>
            <a:ahLst/>
            <a:cxnLst/>
            <a:rect l="0" t="0" r="r" b="b"/>
            <a:pathLst>
              <a:path w="791" h="930">
                <a:moveTo>
                  <a:pt x="0" y="535"/>
                </a:moveTo>
                <a:lnTo>
                  <a:pt x="0" y="396"/>
                </a:lnTo>
                <a:cubicBezTo>
                  <a:pt x="0" y="370"/>
                  <a:pt x="3" y="344"/>
                  <a:pt x="8" y="319"/>
                </a:cubicBezTo>
                <a:cubicBezTo>
                  <a:pt x="13" y="294"/>
                  <a:pt x="21" y="269"/>
                  <a:pt x="30" y="245"/>
                </a:cubicBezTo>
                <a:cubicBezTo>
                  <a:pt x="40" y="221"/>
                  <a:pt x="53" y="198"/>
                  <a:pt x="67" y="176"/>
                </a:cubicBezTo>
                <a:cubicBezTo>
                  <a:pt x="81" y="154"/>
                  <a:pt x="98" y="134"/>
                  <a:pt x="116" y="116"/>
                </a:cubicBezTo>
                <a:cubicBezTo>
                  <a:pt x="134" y="98"/>
                  <a:pt x="154" y="81"/>
                  <a:pt x="176" y="67"/>
                </a:cubicBezTo>
                <a:cubicBezTo>
                  <a:pt x="197" y="52"/>
                  <a:pt x="220" y="40"/>
                  <a:pt x="244" y="30"/>
                </a:cubicBezTo>
                <a:cubicBezTo>
                  <a:pt x="269" y="20"/>
                  <a:pt x="294" y="13"/>
                  <a:pt x="319" y="8"/>
                </a:cubicBezTo>
                <a:cubicBezTo>
                  <a:pt x="344" y="3"/>
                  <a:pt x="370" y="0"/>
                  <a:pt x="396" y="0"/>
                </a:cubicBezTo>
                <a:cubicBezTo>
                  <a:pt x="422" y="0"/>
                  <a:pt x="448" y="3"/>
                  <a:pt x="473" y="8"/>
                </a:cubicBezTo>
                <a:cubicBezTo>
                  <a:pt x="498" y="13"/>
                  <a:pt x="523" y="20"/>
                  <a:pt x="547" y="30"/>
                </a:cubicBezTo>
                <a:cubicBezTo>
                  <a:pt x="571" y="40"/>
                  <a:pt x="594" y="52"/>
                  <a:pt x="615" y="67"/>
                </a:cubicBezTo>
                <a:cubicBezTo>
                  <a:pt x="637" y="81"/>
                  <a:pt x="657" y="98"/>
                  <a:pt x="675" y="116"/>
                </a:cubicBezTo>
                <a:cubicBezTo>
                  <a:pt x="693" y="134"/>
                  <a:pt x="710" y="154"/>
                  <a:pt x="724" y="176"/>
                </a:cubicBezTo>
                <a:cubicBezTo>
                  <a:pt x="739" y="198"/>
                  <a:pt x="751" y="221"/>
                  <a:pt x="761" y="245"/>
                </a:cubicBezTo>
                <a:cubicBezTo>
                  <a:pt x="771" y="269"/>
                  <a:pt x="778" y="294"/>
                  <a:pt x="783" y="319"/>
                </a:cubicBezTo>
                <a:cubicBezTo>
                  <a:pt x="788" y="344"/>
                  <a:pt x="791" y="370"/>
                  <a:pt x="791" y="396"/>
                </a:cubicBezTo>
                <a:lnTo>
                  <a:pt x="791" y="535"/>
                </a:lnTo>
                <a:cubicBezTo>
                  <a:pt x="791" y="561"/>
                  <a:pt x="788" y="587"/>
                  <a:pt x="783" y="612"/>
                </a:cubicBezTo>
                <a:cubicBezTo>
                  <a:pt x="778" y="638"/>
                  <a:pt x="771" y="662"/>
                  <a:pt x="761" y="686"/>
                </a:cubicBezTo>
                <a:cubicBezTo>
                  <a:pt x="751" y="710"/>
                  <a:pt x="739" y="733"/>
                  <a:pt x="724" y="754"/>
                </a:cubicBezTo>
                <a:cubicBezTo>
                  <a:pt x="710" y="776"/>
                  <a:pt x="693" y="796"/>
                  <a:pt x="675" y="814"/>
                </a:cubicBezTo>
                <a:cubicBezTo>
                  <a:pt x="657" y="833"/>
                  <a:pt x="637" y="849"/>
                  <a:pt x="615" y="863"/>
                </a:cubicBezTo>
                <a:cubicBezTo>
                  <a:pt x="594" y="878"/>
                  <a:pt x="571" y="890"/>
                  <a:pt x="547" y="900"/>
                </a:cubicBezTo>
                <a:cubicBezTo>
                  <a:pt x="523" y="910"/>
                  <a:pt x="498" y="917"/>
                  <a:pt x="473" y="922"/>
                </a:cubicBezTo>
                <a:cubicBezTo>
                  <a:pt x="448" y="927"/>
                  <a:pt x="422" y="930"/>
                  <a:pt x="396" y="930"/>
                </a:cubicBezTo>
                <a:cubicBezTo>
                  <a:pt x="370" y="930"/>
                  <a:pt x="344" y="927"/>
                  <a:pt x="319" y="922"/>
                </a:cubicBezTo>
                <a:cubicBezTo>
                  <a:pt x="294" y="917"/>
                  <a:pt x="269" y="910"/>
                  <a:pt x="244" y="900"/>
                </a:cubicBezTo>
                <a:cubicBezTo>
                  <a:pt x="220" y="890"/>
                  <a:pt x="197" y="878"/>
                  <a:pt x="176" y="863"/>
                </a:cubicBezTo>
                <a:cubicBezTo>
                  <a:pt x="154" y="849"/>
                  <a:pt x="134" y="833"/>
                  <a:pt x="116" y="814"/>
                </a:cubicBezTo>
                <a:cubicBezTo>
                  <a:pt x="98" y="796"/>
                  <a:pt x="81" y="776"/>
                  <a:pt x="67" y="754"/>
                </a:cubicBezTo>
                <a:cubicBezTo>
                  <a:pt x="53" y="733"/>
                  <a:pt x="40" y="710"/>
                  <a:pt x="30" y="686"/>
                </a:cubicBezTo>
                <a:cubicBezTo>
                  <a:pt x="21" y="662"/>
                  <a:pt x="13" y="638"/>
                  <a:pt x="8" y="612"/>
                </a:cubicBezTo>
                <a:cubicBezTo>
                  <a:pt x="3" y="587"/>
                  <a:pt x="0" y="561"/>
                  <a:pt x="0" y="535"/>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2" name="图片 121"/>
          <p:cNvPicPr/>
          <p:nvPr/>
        </p:nvPicPr>
        <p:blipFill>
          <a:blip r:embed="rId8"/>
          <a:stretch/>
        </p:blipFill>
        <p:spPr>
          <a:xfrm>
            <a:off x="5515560" y="4203360"/>
            <a:ext cx="150120" cy="133200"/>
          </a:xfrm>
          <a:prstGeom prst="rect">
            <a:avLst/>
          </a:prstGeom>
          <a:noFill/>
          <a:ln w="0">
            <a:noFill/>
          </a:ln>
        </p:spPr>
      </p:pic>
      <p:sp>
        <p:nvSpPr>
          <p:cNvPr id="123" name="文本框 122"/>
          <p:cNvSpPr txBox="1"/>
          <p:nvPr/>
        </p:nvSpPr>
        <p:spPr>
          <a:xfrm>
            <a:off x="936000" y="4358880"/>
            <a:ext cx="3487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通过语义重构、动态上下文构建及调优，增强模型响应能力</a:t>
            </a:r>
            <a:endParaRPr lang="en-US" sz="1050" b="0" u="none" strike="noStrike">
              <a:solidFill>
                <a:srgbClr val="000000"/>
              </a:solidFill>
              <a:effectLst/>
              <a:uFillTx/>
              <a:latin typeface="Times New Roman"/>
            </a:endParaRPr>
          </a:p>
        </p:txBody>
      </p:sp>
      <p:sp>
        <p:nvSpPr>
          <p:cNvPr id="124" name="文本框 123"/>
          <p:cNvSpPr txBox="1"/>
          <p:nvPr/>
        </p:nvSpPr>
        <p:spPr>
          <a:xfrm>
            <a:off x="5866560" y="413388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上下文重构策略</a:t>
            </a:r>
            <a:endParaRPr lang="en-US" sz="1180" b="0" u="none" strike="noStrike">
              <a:solidFill>
                <a:srgbClr val="000000"/>
              </a:solidFill>
              <a:effectLst/>
              <a:uFillTx/>
              <a:latin typeface="Times New Roman"/>
            </a:endParaRPr>
          </a:p>
        </p:txBody>
      </p:sp>
      <p:sp>
        <p:nvSpPr>
          <p:cNvPr id="125" name="任意多边形 124"/>
          <p:cNvSpPr/>
          <p:nvPr/>
        </p:nvSpPr>
        <p:spPr>
          <a:xfrm>
            <a:off x="534600" y="1604160"/>
            <a:ext cx="2139840" cy="1136880"/>
          </a:xfrm>
          <a:custGeom>
            <a:avLst/>
            <a:gdLst/>
            <a:ahLst/>
            <a:cxnLst/>
            <a:rect l="0" t="0" r="r" b="b"/>
            <a:pathLst>
              <a:path w="5944" h="3158">
                <a:moveTo>
                  <a:pt x="0" y="2973"/>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8"/>
                  <a:pt x="83" y="32"/>
                </a:cubicBezTo>
                <a:cubicBezTo>
                  <a:pt x="93" y="25"/>
                  <a:pt x="104" y="19"/>
                  <a:pt x="115" y="15"/>
                </a:cubicBezTo>
                <a:cubicBezTo>
                  <a:pt x="126" y="10"/>
                  <a:pt x="138" y="6"/>
                  <a:pt x="150" y="4"/>
                </a:cubicBezTo>
                <a:cubicBezTo>
                  <a:pt x="162" y="2"/>
                  <a:pt x="174" y="0"/>
                  <a:pt x="186" y="0"/>
                </a:cubicBezTo>
                <a:lnTo>
                  <a:pt x="5758" y="0"/>
                </a:lnTo>
                <a:cubicBezTo>
                  <a:pt x="5770" y="0"/>
                  <a:pt x="5782" y="2"/>
                  <a:pt x="5794" y="4"/>
                </a:cubicBezTo>
                <a:cubicBezTo>
                  <a:pt x="5806" y="6"/>
                  <a:pt x="5818" y="10"/>
                  <a:pt x="5829" y="15"/>
                </a:cubicBezTo>
                <a:cubicBezTo>
                  <a:pt x="5840" y="19"/>
                  <a:pt x="5851" y="25"/>
                  <a:pt x="5861" y="32"/>
                </a:cubicBezTo>
                <a:cubicBezTo>
                  <a:pt x="5871" y="38"/>
                  <a:pt x="5881" y="46"/>
                  <a:pt x="5889" y="55"/>
                </a:cubicBezTo>
                <a:cubicBezTo>
                  <a:pt x="5898" y="63"/>
                  <a:pt x="5906" y="73"/>
                  <a:pt x="5912" y="83"/>
                </a:cubicBezTo>
                <a:cubicBezTo>
                  <a:pt x="5919" y="93"/>
                  <a:pt x="5925" y="104"/>
                  <a:pt x="5930" y="115"/>
                </a:cubicBezTo>
                <a:cubicBezTo>
                  <a:pt x="5934" y="126"/>
                  <a:pt x="5938" y="138"/>
                  <a:pt x="5940" y="150"/>
                </a:cubicBezTo>
                <a:cubicBezTo>
                  <a:pt x="5942" y="162"/>
                  <a:pt x="5944" y="174"/>
                  <a:pt x="5944" y="186"/>
                </a:cubicBezTo>
                <a:lnTo>
                  <a:pt x="5944" y="2973"/>
                </a:lnTo>
                <a:cubicBezTo>
                  <a:pt x="5944" y="2985"/>
                  <a:pt x="5942" y="2997"/>
                  <a:pt x="5940" y="3009"/>
                </a:cubicBezTo>
                <a:cubicBezTo>
                  <a:pt x="5938" y="3021"/>
                  <a:pt x="5934" y="3032"/>
                  <a:pt x="5930" y="3044"/>
                </a:cubicBezTo>
                <a:cubicBezTo>
                  <a:pt x="5925" y="3055"/>
                  <a:pt x="5919" y="3066"/>
                  <a:pt x="5912" y="3076"/>
                </a:cubicBezTo>
                <a:cubicBezTo>
                  <a:pt x="5906" y="3086"/>
                  <a:pt x="5898" y="3095"/>
                  <a:pt x="5889" y="3104"/>
                </a:cubicBezTo>
                <a:cubicBezTo>
                  <a:pt x="5881" y="3113"/>
                  <a:pt x="5871" y="3120"/>
                  <a:pt x="5861" y="3127"/>
                </a:cubicBezTo>
                <a:cubicBezTo>
                  <a:pt x="5851" y="3134"/>
                  <a:pt x="5840" y="3140"/>
                  <a:pt x="5829" y="3144"/>
                </a:cubicBezTo>
                <a:cubicBezTo>
                  <a:pt x="5818" y="3149"/>
                  <a:pt x="5806" y="3152"/>
                  <a:pt x="5794" y="3155"/>
                </a:cubicBezTo>
                <a:cubicBezTo>
                  <a:pt x="5782" y="3157"/>
                  <a:pt x="5770" y="3158"/>
                  <a:pt x="5758" y="3158"/>
                </a:cubicBezTo>
                <a:lnTo>
                  <a:pt x="186" y="3158"/>
                </a:lnTo>
                <a:cubicBezTo>
                  <a:pt x="174" y="3158"/>
                  <a:pt x="162" y="3157"/>
                  <a:pt x="150" y="3155"/>
                </a:cubicBezTo>
                <a:cubicBezTo>
                  <a:pt x="138" y="3152"/>
                  <a:pt x="126" y="3149"/>
                  <a:pt x="115" y="3144"/>
                </a:cubicBezTo>
                <a:cubicBezTo>
                  <a:pt x="104" y="3140"/>
                  <a:pt x="93" y="3134"/>
                  <a:pt x="83" y="3127"/>
                </a:cubicBezTo>
                <a:cubicBezTo>
                  <a:pt x="73" y="3120"/>
                  <a:pt x="63" y="3113"/>
                  <a:pt x="55" y="3104"/>
                </a:cubicBezTo>
                <a:cubicBezTo>
                  <a:pt x="46" y="3095"/>
                  <a:pt x="38" y="3086"/>
                  <a:pt x="31" y="3076"/>
                </a:cubicBezTo>
                <a:cubicBezTo>
                  <a:pt x="25" y="3066"/>
                  <a:pt x="19" y="3055"/>
                  <a:pt x="14" y="3044"/>
                </a:cubicBezTo>
                <a:cubicBezTo>
                  <a:pt x="10" y="3032"/>
                  <a:pt x="6" y="3021"/>
                  <a:pt x="4" y="3009"/>
                </a:cubicBezTo>
                <a:cubicBezTo>
                  <a:pt x="1" y="2997"/>
                  <a:pt x="0" y="2985"/>
                  <a:pt x="0" y="2973"/>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6" name="图片 125"/>
          <p:cNvPicPr/>
          <p:nvPr/>
        </p:nvPicPr>
        <p:blipFill>
          <a:blip r:embed="rId9"/>
          <a:stretch/>
        </p:blipFill>
        <p:spPr>
          <a:xfrm>
            <a:off x="1454040" y="1738080"/>
            <a:ext cx="300600" cy="300600"/>
          </a:xfrm>
          <a:prstGeom prst="rect">
            <a:avLst/>
          </a:prstGeom>
          <a:noFill/>
          <a:ln w="0">
            <a:noFill/>
          </a:ln>
        </p:spPr>
      </p:pic>
      <p:sp>
        <p:nvSpPr>
          <p:cNvPr id="127" name="文本框 126"/>
          <p:cNvSpPr txBox="1"/>
          <p:nvPr/>
        </p:nvSpPr>
        <p:spPr>
          <a:xfrm>
            <a:off x="5866560" y="4358880"/>
            <a:ext cx="3755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在多轮对话与复杂任务中引入上下文重构，提高内容生成连贯性</a:t>
            </a:r>
            <a:endParaRPr lang="en-US" sz="1050" b="0" u="none" strike="noStrike">
              <a:solidFill>
                <a:srgbClr val="000000"/>
              </a:solidFill>
              <a:effectLst/>
              <a:uFillTx/>
              <a:latin typeface="Times New Roman"/>
            </a:endParaRPr>
          </a:p>
        </p:txBody>
      </p:sp>
      <p:sp>
        <p:nvSpPr>
          <p:cNvPr id="128" name="文本框 127"/>
          <p:cNvSpPr txBox="1"/>
          <p:nvPr/>
        </p:nvSpPr>
        <p:spPr>
          <a:xfrm>
            <a:off x="1270080" y="215388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检索内容</a:t>
            </a:r>
            <a:endParaRPr lang="en-US" sz="1320" b="0" u="none" strike="noStrike">
              <a:solidFill>
                <a:srgbClr val="000000"/>
              </a:solidFill>
              <a:effectLst/>
              <a:uFillTx/>
              <a:latin typeface="Times New Roman"/>
            </a:endParaRPr>
          </a:p>
        </p:txBody>
      </p:sp>
      <p:sp>
        <p:nvSpPr>
          <p:cNvPr id="129" name="任意多边形 128"/>
          <p:cNvSpPr/>
          <p:nvPr/>
        </p:nvSpPr>
        <p:spPr>
          <a:xfrm>
            <a:off x="4278600" y="1604160"/>
            <a:ext cx="2139480" cy="1136880"/>
          </a:xfrm>
          <a:custGeom>
            <a:avLst/>
            <a:gdLst/>
            <a:ahLst/>
            <a:cxnLst/>
            <a:rect l="0" t="0" r="r" b="b"/>
            <a:pathLst>
              <a:path w="5943" h="3158">
                <a:moveTo>
                  <a:pt x="0" y="2973"/>
                </a:moveTo>
                <a:lnTo>
                  <a:pt x="0" y="186"/>
                </a:lnTo>
                <a:cubicBezTo>
                  <a:pt x="0" y="174"/>
                  <a:pt x="1" y="162"/>
                  <a:pt x="3" y="150"/>
                </a:cubicBezTo>
                <a:cubicBezTo>
                  <a:pt x="6" y="138"/>
                  <a:pt x="9" y="126"/>
                  <a:pt x="14" y="115"/>
                </a:cubicBezTo>
                <a:cubicBezTo>
                  <a:pt x="18" y="104"/>
                  <a:pt x="24" y="93"/>
                  <a:pt x="31" y="83"/>
                </a:cubicBezTo>
                <a:cubicBezTo>
                  <a:pt x="38" y="73"/>
                  <a:pt x="45" y="63"/>
                  <a:pt x="54" y="55"/>
                </a:cubicBezTo>
                <a:cubicBezTo>
                  <a:pt x="63" y="46"/>
                  <a:pt x="72" y="38"/>
                  <a:pt x="82" y="32"/>
                </a:cubicBezTo>
                <a:cubicBezTo>
                  <a:pt x="92" y="25"/>
                  <a:pt x="103" y="19"/>
                  <a:pt x="114" y="15"/>
                </a:cubicBezTo>
                <a:cubicBezTo>
                  <a:pt x="125" y="10"/>
                  <a:pt x="137" y="6"/>
                  <a:pt x="149" y="4"/>
                </a:cubicBezTo>
                <a:cubicBezTo>
                  <a:pt x="161" y="2"/>
                  <a:pt x="173" y="0"/>
                  <a:pt x="185" y="0"/>
                </a:cubicBezTo>
                <a:lnTo>
                  <a:pt x="5757" y="0"/>
                </a:lnTo>
                <a:cubicBezTo>
                  <a:pt x="5770" y="0"/>
                  <a:pt x="5782" y="2"/>
                  <a:pt x="5794" y="4"/>
                </a:cubicBezTo>
                <a:cubicBezTo>
                  <a:pt x="5806" y="6"/>
                  <a:pt x="5817" y="10"/>
                  <a:pt x="5828" y="15"/>
                </a:cubicBezTo>
                <a:cubicBezTo>
                  <a:pt x="5840" y="19"/>
                  <a:pt x="5850" y="25"/>
                  <a:pt x="5861" y="32"/>
                </a:cubicBezTo>
                <a:cubicBezTo>
                  <a:pt x="5871" y="38"/>
                  <a:pt x="5880" y="46"/>
                  <a:pt x="5889" y="55"/>
                </a:cubicBezTo>
                <a:cubicBezTo>
                  <a:pt x="5897" y="63"/>
                  <a:pt x="5905" y="73"/>
                  <a:pt x="5912" y="83"/>
                </a:cubicBezTo>
                <a:cubicBezTo>
                  <a:pt x="5919" y="93"/>
                  <a:pt x="5924" y="104"/>
                  <a:pt x="5929" y="115"/>
                </a:cubicBezTo>
                <a:cubicBezTo>
                  <a:pt x="5934" y="126"/>
                  <a:pt x="5937" y="138"/>
                  <a:pt x="5940" y="150"/>
                </a:cubicBezTo>
                <a:cubicBezTo>
                  <a:pt x="5942" y="162"/>
                  <a:pt x="5943" y="174"/>
                  <a:pt x="5943" y="186"/>
                </a:cubicBezTo>
                <a:lnTo>
                  <a:pt x="5943" y="2973"/>
                </a:lnTo>
                <a:cubicBezTo>
                  <a:pt x="5943" y="2985"/>
                  <a:pt x="5942" y="2997"/>
                  <a:pt x="5940" y="3009"/>
                </a:cubicBezTo>
                <a:cubicBezTo>
                  <a:pt x="5937" y="3021"/>
                  <a:pt x="5934" y="3032"/>
                  <a:pt x="5929" y="3044"/>
                </a:cubicBezTo>
                <a:cubicBezTo>
                  <a:pt x="5924" y="3055"/>
                  <a:pt x="5919" y="3066"/>
                  <a:pt x="5912" y="3076"/>
                </a:cubicBezTo>
                <a:cubicBezTo>
                  <a:pt x="5905" y="3086"/>
                  <a:pt x="5897" y="3095"/>
                  <a:pt x="5889" y="3104"/>
                </a:cubicBezTo>
                <a:cubicBezTo>
                  <a:pt x="5880" y="3113"/>
                  <a:pt x="5871" y="3120"/>
                  <a:pt x="5861" y="3127"/>
                </a:cubicBezTo>
                <a:cubicBezTo>
                  <a:pt x="5850" y="3134"/>
                  <a:pt x="5840" y="3140"/>
                  <a:pt x="5828" y="3144"/>
                </a:cubicBezTo>
                <a:cubicBezTo>
                  <a:pt x="5817" y="3149"/>
                  <a:pt x="5806" y="3152"/>
                  <a:pt x="5794" y="3155"/>
                </a:cubicBezTo>
                <a:cubicBezTo>
                  <a:pt x="5782" y="3157"/>
                  <a:pt x="5770" y="3158"/>
                  <a:pt x="5757" y="3158"/>
                </a:cubicBezTo>
                <a:lnTo>
                  <a:pt x="185" y="3158"/>
                </a:lnTo>
                <a:cubicBezTo>
                  <a:pt x="173" y="3158"/>
                  <a:pt x="161" y="3157"/>
                  <a:pt x="149" y="3155"/>
                </a:cubicBezTo>
                <a:cubicBezTo>
                  <a:pt x="137" y="3152"/>
                  <a:pt x="125" y="3149"/>
                  <a:pt x="114" y="3144"/>
                </a:cubicBezTo>
                <a:cubicBezTo>
                  <a:pt x="103" y="3140"/>
                  <a:pt x="92" y="3134"/>
                  <a:pt x="82" y="3127"/>
                </a:cubicBezTo>
                <a:cubicBezTo>
                  <a:pt x="72" y="3120"/>
                  <a:pt x="63" y="3113"/>
                  <a:pt x="54" y="3104"/>
                </a:cubicBezTo>
                <a:cubicBezTo>
                  <a:pt x="45" y="3095"/>
                  <a:pt x="38" y="3086"/>
                  <a:pt x="31" y="3076"/>
                </a:cubicBezTo>
                <a:cubicBezTo>
                  <a:pt x="24" y="3066"/>
                  <a:pt x="18" y="3055"/>
                  <a:pt x="14" y="3044"/>
                </a:cubicBezTo>
                <a:cubicBezTo>
                  <a:pt x="9" y="3032"/>
                  <a:pt x="6" y="3021"/>
                  <a:pt x="3" y="3009"/>
                </a:cubicBezTo>
                <a:cubicBezTo>
                  <a:pt x="1" y="2997"/>
                  <a:pt x="0" y="2985"/>
                  <a:pt x="0" y="2973"/>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30" name="图片 129"/>
          <p:cNvPicPr/>
          <p:nvPr/>
        </p:nvPicPr>
        <p:blipFill>
          <a:blip r:embed="rId10"/>
          <a:stretch/>
        </p:blipFill>
        <p:spPr>
          <a:xfrm>
            <a:off x="5198040" y="1738080"/>
            <a:ext cx="300600" cy="300600"/>
          </a:xfrm>
          <a:prstGeom prst="rect">
            <a:avLst/>
          </a:prstGeom>
          <a:noFill/>
          <a:ln w="0">
            <a:noFill/>
          </a:ln>
        </p:spPr>
      </p:pic>
      <p:sp>
        <p:nvSpPr>
          <p:cNvPr id="131" name="文本框 130"/>
          <p:cNvSpPr txBox="1"/>
          <p:nvPr/>
        </p:nvSpPr>
        <p:spPr>
          <a:xfrm>
            <a:off x="727200" y="2452680"/>
            <a:ext cx="1761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从知识库或数据库中提取相关信息</a:t>
            </a:r>
            <a:endParaRPr lang="en-US" sz="920" b="0" u="none" strike="noStrike">
              <a:solidFill>
                <a:srgbClr val="000000"/>
              </a:solidFill>
              <a:effectLst/>
              <a:uFillTx/>
              <a:latin typeface="Times New Roman"/>
            </a:endParaRPr>
          </a:p>
        </p:txBody>
      </p:sp>
      <p:sp>
        <p:nvSpPr>
          <p:cNvPr id="132" name="文本框 131"/>
          <p:cNvSpPr txBox="1"/>
          <p:nvPr/>
        </p:nvSpPr>
        <p:spPr>
          <a:xfrm>
            <a:off x="5014080" y="215388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语义理解</a:t>
            </a:r>
            <a:endParaRPr lang="en-US" sz="1320" b="0" u="none" strike="noStrike">
              <a:solidFill>
                <a:srgbClr val="000000"/>
              </a:solidFill>
              <a:effectLst/>
              <a:uFillTx/>
              <a:latin typeface="Times New Roman"/>
            </a:endParaRPr>
          </a:p>
        </p:txBody>
      </p:sp>
      <p:sp>
        <p:nvSpPr>
          <p:cNvPr id="133" name="任意多边形 132"/>
          <p:cNvSpPr/>
          <p:nvPr/>
        </p:nvSpPr>
        <p:spPr>
          <a:xfrm>
            <a:off x="8022240" y="1604160"/>
            <a:ext cx="2139840" cy="1136880"/>
          </a:xfrm>
          <a:custGeom>
            <a:avLst/>
            <a:gdLst/>
            <a:ahLst/>
            <a:cxnLst/>
            <a:rect l="0" t="0" r="r" b="b"/>
            <a:pathLst>
              <a:path w="5944" h="3158">
                <a:moveTo>
                  <a:pt x="0" y="2973"/>
                </a:moveTo>
                <a:lnTo>
                  <a:pt x="0" y="186"/>
                </a:lnTo>
                <a:cubicBezTo>
                  <a:pt x="0" y="174"/>
                  <a:pt x="1" y="162"/>
                  <a:pt x="4" y="150"/>
                </a:cubicBezTo>
                <a:cubicBezTo>
                  <a:pt x="6" y="138"/>
                  <a:pt x="9" y="126"/>
                  <a:pt x="14" y="115"/>
                </a:cubicBezTo>
                <a:cubicBezTo>
                  <a:pt x="19" y="104"/>
                  <a:pt x="25" y="93"/>
                  <a:pt x="31" y="83"/>
                </a:cubicBezTo>
                <a:cubicBezTo>
                  <a:pt x="38" y="73"/>
                  <a:pt x="46" y="63"/>
                  <a:pt x="54" y="55"/>
                </a:cubicBezTo>
                <a:cubicBezTo>
                  <a:pt x="63" y="46"/>
                  <a:pt x="72" y="38"/>
                  <a:pt x="83" y="32"/>
                </a:cubicBezTo>
                <a:cubicBezTo>
                  <a:pt x="93" y="25"/>
                  <a:pt x="103" y="19"/>
                  <a:pt x="115" y="15"/>
                </a:cubicBezTo>
                <a:cubicBezTo>
                  <a:pt x="126" y="10"/>
                  <a:pt x="138" y="6"/>
                  <a:pt x="150" y="4"/>
                </a:cubicBezTo>
                <a:cubicBezTo>
                  <a:pt x="161" y="2"/>
                  <a:pt x="174" y="0"/>
                  <a:pt x="186" y="0"/>
                </a:cubicBezTo>
                <a:lnTo>
                  <a:pt x="5758" y="0"/>
                </a:lnTo>
                <a:cubicBezTo>
                  <a:pt x="5770" y="0"/>
                  <a:pt x="5782" y="2"/>
                  <a:pt x="5794" y="4"/>
                </a:cubicBezTo>
                <a:cubicBezTo>
                  <a:pt x="5806" y="6"/>
                  <a:pt x="5818" y="10"/>
                  <a:pt x="5829" y="15"/>
                </a:cubicBezTo>
                <a:cubicBezTo>
                  <a:pt x="5840" y="19"/>
                  <a:pt x="5851" y="25"/>
                  <a:pt x="5861" y="32"/>
                </a:cubicBezTo>
                <a:cubicBezTo>
                  <a:pt x="5871" y="38"/>
                  <a:pt x="5881" y="46"/>
                  <a:pt x="5889" y="55"/>
                </a:cubicBezTo>
                <a:cubicBezTo>
                  <a:pt x="5898" y="63"/>
                  <a:pt x="5905" y="73"/>
                  <a:pt x="5912" y="83"/>
                </a:cubicBezTo>
                <a:cubicBezTo>
                  <a:pt x="5919" y="93"/>
                  <a:pt x="5925" y="104"/>
                  <a:pt x="5929" y="115"/>
                </a:cubicBezTo>
                <a:cubicBezTo>
                  <a:pt x="5934" y="126"/>
                  <a:pt x="5938" y="138"/>
                  <a:pt x="5940" y="150"/>
                </a:cubicBezTo>
                <a:cubicBezTo>
                  <a:pt x="5942" y="162"/>
                  <a:pt x="5944" y="174"/>
                  <a:pt x="5944" y="186"/>
                </a:cubicBezTo>
                <a:lnTo>
                  <a:pt x="5944" y="2973"/>
                </a:lnTo>
                <a:cubicBezTo>
                  <a:pt x="5944" y="2985"/>
                  <a:pt x="5942" y="2997"/>
                  <a:pt x="5940" y="3009"/>
                </a:cubicBezTo>
                <a:cubicBezTo>
                  <a:pt x="5938" y="3021"/>
                  <a:pt x="5934" y="3032"/>
                  <a:pt x="5929" y="3044"/>
                </a:cubicBezTo>
                <a:cubicBezTo>
                  <a:pt x="5925" y="3055"/>
                  <a:pt x="5919" y="3066"/>
                  <a:pt x="5912" y="3076"/>
                </a:cubicBezTo>
                <a:cubicBezTo>
                  <a:pt x="5905" y="3086"/>
                  <a:pt x="5898" y="3095"/>
                  <a:pt x="5889" y="3104"/>
                </a:cubicBezTo>
                <a:cubicBezTo>
                  <a:pt x="5881" y="3113"/>
                  <a:pt x="5871" y="3120"/>
                  <a:pt x="5861" y="3127"/>
                </a:cubicBezTo>
                <a:cubicBezTo>
                  <a:pt x="5851" y="3134"/>
                  <a:pt x="5840" y="3140"/>
                  <a:pt x="5829" y="3144"/>
                </a:cubicBezTo>
                <a:cubicBezTo>
                  <a:pt x="5818" y="3149"/>
                  <a:pt x="5806" y="3152"/>
                  <a:pt x="5794" y="3155"/>
                </a:cubicBezTo>
                <a:cubicBezTo>
                  <a:pt x="5782" y="3157"/>
                  <a:pt x="5770" y="3158"/>
                  <a:pt x="5758" y="3158"/>
                </a:cubicBezTo>
                <a:lnTo>
                  <a:pt x="186" y="3158"/>
                </a:lnTo>
                <a:cubicBezTo>
                  <a:pt x="174" y="3158"/>
                  <a:pt x="161" y="3157"/>
                  <a:pt x="150" y="3155"/>
                </a:cubicBezTo>
                <a:cubicBezTo>
                  <a:pt x="138" y="3152"/>
                  <a:pt x="126" y="3149"/>
                  <a:pt x="115" y="3144"/>
                </a:cubicBezTo>
                <a:cubicBezTo>
                  <a:pt x="103" y="3140"/>
                  <a:pt x="93" y="3134"/>
                  <a:pt x="83" y="3127"/>
                </a:cubicBezTo>
                <a:cubicBezTo>
                  <a:pt x="72" y="3120"/>
                  <a:pt x="63" y="3113"/>
                  <a:pt x="54" y="3104"/>
                </a:cubicBezTo>
                <a:cubicBezTo>
                  <a:pt x="46" y="3095"/>
                  <a:pt x="38" y="3086"/>
                  <a:pt x="31" y="3076"/>
                </a:cubicBezTo>
                <a:cubicBezTo>
                  <a:pt x="25" y="3066"/>
                  <a:pt x="19" y="3055"/>
                  <a:pt x="14" y="3044"/>
                </a:cubicBezTo>
                <a:cubicBezTo>
                  <a:pt x="9" y="3032"/>
                  <a:pt x="6" y="3021"/>
                  <a:pt x="4" y="3009"/>
                </a:cubicBezTo>
                <a:cubicBezTo>
                  <a:pt x="1" y="2997"/>
                  <a:pt x="0" y="2985"/>
                  <a:pt x="0" y="2973"/>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34" name="图片 133"/>
          <p:cNvPicPr/>
          <p:nvPr/>
        </p:nvPicPr>
        <p:blipFill>
          <a:blip r:embed="rId11"/>
          <a:stretch/>
        </p:blipFill>
        <p:spPr>
          <a:xfrm>
            <a:off x="8983440" y="1738080"/>
            <a:ext cx="225360" cy="300600"/>
          </a:xfrm>
          <a:prstGeom prst="rect">
            <a:avLst/>
          </a:prstGeom>
          <a:noFill/>
          <a:ln w="0">
            <a:noFill/>
          </a:ln>
        </p:spPr>
      </p:pic>
      <p:sp>
        <p:nvSpPr>
          <p:cNvPr id="135" name="文本框 134"/>
          <p:cNvSpPr txBox="1"/>
          <p:nvPr/>
        </p:nvSpPr>
        <p:spPr>
          <a:xfrm>
            <a:off x="4704840" y="245268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构建更深层次的语义关联</a:t>
            </a:r>
            <a:endParaRPr lang="en-US" sz="920" b="0" u="none" strike="noStrike">
              <a:solidFill>
                <a:srgbClr val="000000"/>
              </a:solidFill>
              <a:effectLst/>
              <a:uFillTx/>
              <a:latin typeface="Times New Roman"/>
            </a:endParaRPr>
          </a:p>
        </p:txBody>
      </p:sp>
      <p:sp>
        <p:nvSpPr>
          <p:cNvPr id="136" name="文本框 135"/>
          <p:cNvSpPr txBox="1"/>
          <p:nvPr/>
        </p:nvSpPr>
        <p:spPr>
          <a:xfrm>
            <a:off x="8757720" y="215388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内容生成</a:t>
            </a:r>
            <a:endParaRPr lang="en-US" sz="1320" b="0" u="none" strike="noStrike">
              <a:solidFill>
                <a:srgbClr val="000000"/>
              </a:solidFill>
              <a:effectLst/>
              <a:uFillTx/>
              <a:latin typeface="Times New Roman"/>
            </a:endParaRPr>
          </a:p>
        </p:txBody>
      </p:sp>
      <p:pic>
        <p:nvPicPr>
          <p:cNvPr id="137" name="图片 136"/>
          <p:cNvPicPr/>
          <p:nvPr/>
        </p:nvPicPr>
        <p:blipFill>
          <a:blip r:embed="rId12"/>
          <a:stretch/>
        </p:blipFill>
        <p:spPr>
          <a:xfrm>
            <a:off x="2715840" y="2055600"/>
            <a:ext cx="124920" cy="200160"/>
          </a:xfrm>
          <a:prstGeom prst="rect">
            <a:avLst/>
          </a:prstGeom>
          <a:noFill/>
          <a:ln w="0">
            <a:noFill/>
          </a:ln>
        </p:spPr>
      </p:pic>
      <p:pic>
        <p:nvPicPr>
          <p:cNvPr id="138" name="图片 137"/>
          <p:cNvPicPr/>
          <p:nvPr/>
        </p:nvPicPr>
        <p:blipFill>
          <a:blip r:embed="rId12"/>
          <a:stretch/>
        </p:blipFill>
        <p:spPr>
          <a:xfrm>
            <a:off x="6459840" y="2055600"/>
            <a:ext cx="124920" cy="200160"/>
          </a:xfrm>
          <a:prstGeom prst="rect">
            <a:avLst/>
          </a:prstGeom>
          <a:noFill/>
          <a:ln w="0">
            <a:noFill/>
          </a:ln>
        </p:spPr>
      </p:pic>
      <p:sp>
        <p:nvSpPr>
          <p:cNvPr id="139" name="文本框 138"/>
          <p:cNvSpPr txBox="1"/>
          <p:nvPr/>
        </p:nvSpPr>
        <p:spPr>
          <a:xfrm>
            <a:off x="8507160" y="245268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形成更合理的语义输出</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 name="图片 139"/>
          <p:cNvPicPr/>
          <p:nvPr/>
        </p:nvPicPr>
        <p:blipFill>
          <a:blip r:embed="rId2"/>
          <a:stretch/>
        </p:blipFill>
        <p:spPr>
          <a:xfrm>
            <a:off x="0" y="0"/>
            <a:ext cx="10696320" cy="6852240"/>
          </a:xfrm>
          <a:prstGeom prst="rect">
            <a:avLst/>
          </a:prstGeom>
          <a:noFill/>
          <a:ln w="0">
            <a:noFill/>
          </a:ln>
        </p:spPr>
      </p:pic>
      <p:sp>
        <p:nvSpPr>
          <p:cNvPr id="141" name="任意多边形 140"/>
          <p:cNvSpPr/>
          <p:nvPr/>
        </p:nvSpPr>
        <p:spPr>
          <a:xfrm>
            <a:off x="534600" y="601560"/>
            <a:ext cx="802800" cy="33840"/>
          </a:xfrm>
          <a:custGeom>
            <a:avLst/>
            <a:gdLst/>
            <a:ahLst/>
            <a:cxnLst/>
            <a:rect l="0" t="0" r="r" b="b"/>
            <a:pathLst>
              <a:path w="2230" h="94">
                <a:moveTo>
                  <a:pt x="0" y="0"/>
                </a:moveTo>
                <a:lnTo>
                  <a:pt x="2230" y="0"/>
                </a:lnTo>
                <a:lnTo>
                  <a:pt x="2230" y="94"/>
                </a:lnTo>
                <a:lnTo>
                  <a:pt x="0" y="94"/>
                </a:lnTo>
                <a:lnTo>
                  <a:pt x="0" y="0"/>
                </a:ln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42" name="文本框 141"/>
          <p:cNvSpPr txBox="1"/>
          <p:nvPr/>
        </p:nvSpPr>
        <p:spPr>
          <a:xfrm>
            <a:off x="534960" y="178200"/>
            <a:ext cx="300312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检索与生成的无缝衔接</a:t>
            </a:r>
            <a:endParaRPr lang="en-US" sz="2370" b="0" u="none" strike="noStrike">
              <a:solidFill>
                <a:srgbClr val="000000"/>
              </a:solidFill>
              <a:effectLst/>
              <a:uFillTx/>
              <a:latin typeface="Times New Roman"/>
            </a:endParaRPr>
          </a:p>
        </p:txBody>
      </p:sp>
      <p:sp>
        <p:nvSpPr>
          <p:cNvPr id="143" name="文本框 142"/>
          <p:cNvSpPr txBox="1"/>
          <p:nvPr/>
        </p:nvSpPr>
        <p:spPr>
          <a:xfrm>
            <a:off x="534960" y="783360"/>
            <a:ext cx="6538680" cy="212400"/>
          </a:xfrm>
          <a:prstGeom prst="rect">
            <a:avLst/>
          </a:prstGeom>
          <a:noFill/>
          <a:ln w="0">
            <a:noFill/>
          </a:ln>
        </p:spPr>
        <p:txBody>
          <a:bodyPr wrap="none" lIns="0" tIns="0" rIns="0" bIns="0" anchor="t">
            <a:spAutoFit/>
          </a:bodyPr>
          <a:lstStyle/>
          <a:p>
            <a:r>
              <a:rPr lang="zh-CN" sz="1320" b="0" u="none" strike="noStrike">
                <a:solidFill>
                  <a:srgbClr val="93C5FD"/>
                </a:solidFill>
                <a:effectLst/>
                <a:uFillTx/>
                <a:latin typeface="WenQuanYiZenHei"/>
                <a:ea typeface="WenQuanYiZenHei"/>
              </a:rPr>
              <a:t>介绍如何通过内容重构与语义理解，实现检索模块与生成模块的有效连接，提高生成质量</a:t>
            </a:r>
            <a:endParaRPr lang="en-US" sz="1320" b="0" u="none" strike="noStrike">
              <a:solidFill>
                <a:srgbClr val="000000"/>
              </a:solidFill>
              <a:effectLst/>
              <a:uFillTx/>
              <a:latin typeface="Times New Roman"/>
            </a:endParaRPr>
          </a:p>
        </p:txBody>
      </p:sp>
      <p:sp>
        <p:nvSpPr>
          <p:cNvPr id="144" name="文本框 143"/>
          <p:cNvSpPr txBox="1"/>
          <p:nvPr/>
        </p:nvSpPr>
        <p:spPr>
          <a:xfrm>
            <a:off x="534960" y="6531480"/>
            <a:ext cx="135000" cy="169560"/>
          </a:xfrm>
          <a:prstGeom prst="rect">
            <a:avLst/>
          </a:prstGeom>
          <a:noFill/>
          <a:ln w="0">
            <a:noFill/>
          </a:ln>
        </p:spPr>
        <p:txBody>
          <a:bodyPr wrap="none" lIns="0" tIns="0" rIns="0" bIns="0" anchor="t">
            <a:spAutoFit/>
          </a:bodyPr>
          <a:lstStyle/>
          <a:p>
            <a:r>
              <a:rPr lang="zh-CN" sz="1050" b="0" u="none" strike="noStrike">
                <a:solidFill>
                  <a:srgbClr val="FF6900"/>
                </a:solidFill>
                <a:effectLst/>
                <a:uFillTx/>
                <a:latin typeface="WenQuanYiZenHei"/>
                <a:ea typeface="WenQuanYiZenHei"/>
              </a:rPr>
              <a:t>第</a:t>
            </a:r>
            <a:endParaRPr lang="en-US" sz="1050" b="0" u="none" strike="noStrike">
              <a:solidFill>
                <a:srgbClr val="000000"/>
              </a:solidFill>
              <a:effectLst/>
              <a:uFillTx/>
              <a:latin typeface="Times New Roman"/>
            </a:endParaRPr>
          </a:p>
        </p:txBody>
      </p:sp>
      <p:sp>
        <p:nvSpPr>
          <p:cNvPr id="145" name="文本框 144"/>
          <p:cNvSpPr txBox="1"/>
          <p:nvPr/>
        </p:nvSpPr>
        <p:spPr>
          <a:xfrm>
            <a:off x="668520" y="6536160"/>
            <a:ext cx="133200" cy="157320"/>
          </a:xfrm>
          <a:prstGeom prst="rect">
            <a:avLst/>
          </a:prstGeom>
          <a:noFill/>
          <a:ln w="0">
            <a:noFill/>
          </a:ln>
        </p:spPr>
        <p:txBody>
          <a:bodyPr wrap="none" lIns="0" tIns="0" rIns="0" bIns="0" anchor="t">
            <a:spAutoFit/>
          </a:bodyPr>
          <a:lstStyle/>
          <a:p>
            <a:r>
              <a:rPr lang="en-US" sz="1050" b="1" u="none" strike="noStrike">
                <a:solidFill>
                  <a:srgbClr val="FF6900"/>
                </a:solidFill>
                <a:effectLst/>
                <a:uFillTx/>
                <a:latin typeface="DejaVuSans"/>
                <a:ea typeface="DejaVuSans"/>
              </a:rPr>
              <a:t>6</a:t>
            </a:r>
            <a:endParaRPr lang="en-US" sz="1050" b="0" u="none" strike="noStrike">
              <a:solidFill>
                <a:srgbClr val="000000"/>
              </a:solidFill>
              <a:effectLst/>
              <a:uFillTx/>
              <a:latin typeface="Times New Roman"/>
            </a:endParaRPr>
          </a:p>
        </p:txBody>
      </p:sp>
      <p:sp>
        <p:nvSpPr>
          <p:cNvPr id="146" name="文本框 145"/>
          <p:cNvSpPr txBox="1"/>
          <p:nvPr/>
        </p:nvSpPr>
        <p:spPr>
          <a:xfrm>
            <a:off x="761400" y="6531480"/>
            <a:ext cx="135000" cy="169560"/>
          </a:xfrm>
          <a:prstGeom prst="rect">
            <a:avLst/>
          </a:prstGeom>
          <a:noFill/>
          <a:ln w="0">
            <a:noFill/>
          </a:ln>
        </p:spPr>
        <p:txBody>
          <a:bodyPr wrap="none" lIns="0" tIns="0" rIns="0" bIns="0" anchor="t">
            <a:spAutoFit/>
          </a:bodyPr>
          <a:lstStyle/>
          <a:p>
            <a:r>
              <a:rPr lang="zh-CN" sz="1050" b="0" u="none" strike="noStrike">
                <a:solidFill>
                  <a:srgbClr val="FF6900"/>
                </a:solidFill>
                <a:effectLst/>
                <a:uFillTx/>
                <a:latin typeface="WenQuanYiZenHei"/>
                <a:ea typeface="WenQuanYiZenHei"/>
              </a:rPr>
              <a:t>章</a:t>
            </a:r>
            <a:endParaRPr lang="en-US" sz="1050" b="0" u="none" strike="noStrike">
              <a:solidFill>
                <a:srgbClr val="000000"/>
              </a:solidFill>
              <a:effectLst/>
              <a:uFillTx/>
              <a:latin typeface="Times New Roman"/>
            </a:endParaRPr>
          </a:p>
        </p:txBody>
      </p:sp>
      <p:sp>
        <p:nvSpPr>
          <p:cNvPr id="147" name="文本框 146"/>
          <p:cNvSpPr txBox="1"/>
          <p:nvPr/>
        </p:nvSpPr>
        <p:spPr>
          <a:xfrm>
            <a:off x="895320" y="6536160"/>
            <a:ext cx="133200" cy="157320"/>
          </a:xfrm>
          <a:prstGeom prst="rect">
            <a:avLst/>
          </a:prstGeom>
          <a:noFill/>
          <a:ln w="0">
            <a:noFill/>
          </a:ln>
        </p:spPr>
        <p:txBody>
          <a:bodyPr wrap="none" lIns="0" tIns="0" rIns="0" bIns="0" anchor="t">
            <a:spAutoFit/>
          </a:bodyPr>
          <a:lstStyle/>
          <a:p>
            <a:r>
              <a:rPr lang="en-US" sz="1050" b="0" u="none" strike="noStrike">
                <a:solidFill>
                  <a:srgbClr val="93C5FD"/>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148" name="任意多边形 147"/>
          <p:cNvSpPr/>
          <p:nvPr/>
        </p:nvSpPr>
        <p:spPr>
          <a:xfrm>
            <a:off x="9768960" y="6518160"/>
            <a:ext cx="393120" cy="200880"/>
          </a:xfrm>
          <a:custGeom>
            <a:avLst/>
            <a:gdLst/>
            <a:ahLst/>
            <a:cxnLst/>
            <a:rect l="0" t="0" r="r" b="b"/>
            <a:pathLst>
              <a:path w="1092" h="558">
                <a:moveTo>
                  <a:pt x="0" y="278"/>
                </a:moveTo>
                <a:cubicBezTo>
                  <a:pt x="0" y="260"/>
                  <a:pt x="1" y="242"/>
                  <a:pt x="5" y="224"/>
                </a:cubicBezTo>
                <a:cubicBezTo>
                  <a:pt x="8" y="206"/>
                  <a:pt x="14" y="189"/>
                  <a:pt x="21" y="172"/>
                </a:cubicBezTo>
                <a:cubicBezTo>
                  <a:pt x="28" y="155"/>
                  <a:pt x="36" y="139"/>
                  <a:pt x="47" y="123"/>
                </a:cubicBezTo>
                <a:cubicBezTo>
                  <a:pt x="57" y="108"/>
                  <a:pt x="68" y="94"/>
                  <a:pt x="81" y="81"/>
                </a:cubicBezTo>
                <a:cubicBezTo>
                  <a:pt x="94" y="68"/>
                  <a:pt x="108" y="57"/>
                  <a:pt x="123" y="47"/>
                </a:cubicBezTo>
                <a:cubicBezTo>
                  <a:pt x="139" y="36"/>
                  <a:pt x="155" y="28"/>
                  <a:pt x="172" y="21"/>
                </a:cubicBezTo>
                <a:cubicBezTo>
                  <a:pt x="188" y="14"/>
                  <a:pt x="206" y="9"/>
                  <a:pt x="224" y="5"/>
                </a:cubicBezTo>
                <a:cubicBezTo>
                  <a:pt x="242" y="1"/>
                  <a:pt x="260" y="0"/>
                  <a:pt x="278" y="0"/>
                </a:cubicBezTo>
                <a:lnTo>
                  <a:pt x="813" y="0"/>
                </a:lnTo>
                <a:cubicBezTo>
                  <a:pt x="831" y="0"/>
                  <a:pt x="849" y="1"/>
                  <a:pt x="867" y="5"/>
                </a:cubicBezTo>
                <a:cubicBezTo>
                  <a:pt x="885" y="9"/>
                  <a:pt x="903" y="14"/>
                  <a:pt x="920" y="21"/>
                </a:cubicBezTo>
                <a:cubicBezTo>
                  <a:pt x="937" y="28"/>
                  <a:pt x="953" y="36"/>
                  <a:pt x="968" y="47"/>
                </a:cubicBezTo>
                <a:cubicBezTo>
                  <a:pt x="983" y="57"/>
                  <a:pt x="997" y="68"/>
                  <a:pt x="1010" y="81"/>
                </a:cubicBezTo>
                <a:cubicBezTo>
                  <a:pt x="1023" y="94"/>
                  <a:pt x="1034" y="108"/>
                  <a:pt x="1045" y="123"/>
                </a:cubicBezTo>
                <a:cubicBezTo>
                  <a:pt x="1055" y="139"/>
                  <a:pt x="1063" y="155"/>
                  <a:pt x="1070" y="172"/>
                </a:cubicBezTo>
                <a:cubicBezTo>
                  <a:pt x="1077" y="189"/>
                  <a:pt x="1083" y="206"/>
                  <a:pt x="1086" y="224"/>
                </a:cubicBezTo>
                <a:cubicBezTo>
                  <a:pt x="1090" y="242"/>
                  <a:pt x="1092" y="260"/>
                  <a:pt x="1092" y="278"/>
                </a:cubicBezTo>
                <a:cubicBezTo>
                  <a:pt x="1092" y="297"/>
                  <a:pt x="1090" y="315"/>
                  <a:pt x="1086" y="333"/>
                </a:cubicBezTo>
                <a:cubicBezTo>
                  <a:pt x="1083" y="351"/>
                  <a:pt x="1077" y="368"/>
                  <a:pt x="1070" y="385"/>
                </a:cubicBezTo>
                <a:cubicBezTo>
                  <a:pt x="1063" y="402"/>
                  <a:pt x="1055" y="418"/>
                  <a:pt x="1045" y="433"/>
                </a:cubicBezTo>
                <a:cubicBezTo>
                  <a:pt x="1034" y="448"/>
                  <a:pt x="1023" y="462"/>
                  <a:pt x="1010" y="475"/>
                </a:cubicBezTo>
                <a:cubicBezTo>
                  <a:pt x="997" y="488"/>
                  <a:pt x="983" y="500"/>
                  <a:pt x="968" y="510"/>
                </a:cubicBezTo>
                <a:cubicBezTo>
                  <a:pt x="953" y="520"/>
                  <a:pt x="937" y="529"/>
                  <a:pt x="920" y="536"/>
                </a:cubicBezTo>
                <a:cubicBezTo>
                  <a:pt x="903" y="543"/>
                  <a:pt x="885" y="548"/>
                  <a:pt x="867" y="551"/>
                </a:cubicBezTo>
                <a:cubicBezTo>
                  <a:pt x="849" y="556"/>
                  <a:pt x="831" y="558"/>
                  <a:pt x="813" y="558"/>
                </a:cubicBezTo>
                <a:lnTo>
                  <a:pt x="278" y="558"/>
                </a:lnTo>
                <a:cubicBezTo>
                  <a:pt x="260" y="558"/>
                  <a:pt x="242" y="556"/>
                  <a:pt x="224" y="551"/>
                </a:cubicBezTo>
                <a:cubicBezTo>
                  <a:pt x="206" y="548"/>
                  <a:pt x="188" y="543"/>
                  <a:pt x="172" y="536"/>
                </a:cubicBezTo>
                <a:cubicBezTo>
                  <a:pt x="155" y="529"/>
                  <a:pt x="139" y="520"/>
                  <a:pt x="123" y="510"/>
                </a:cubicBezTo>
                <a:cubicBezTo>
                  <a:pt x="108" y="500"/>
                  <a:pt x="94" y="488"/>
                  <a:pt x="81" y="475"/>
                </a:cubicBezTo>
                <a:cubicBezTo>
                  <a:pt x="68" y="462"/>
                  <a:pt x="57" y="448"/>
                  <a:pt x="47" y="433"/>
                </a:cubicBezTo>
                <a:cubicBezTo>
                  <a:pt x="36" y="418"/>
                  <a:pt x="28" y="402"/>
                  <a:pt x="21" y="385"/>
                </a:cubicBezTo>
                <a:cubicBezTo>
                  <a:pt x="14" y="368"/>
                  <a:pt x="8" y="351"/>
                  <a:pt x="5" y="333"/>
                </a:cubicBezTo>
                <a:cubicBezTo>
                  <a:pt x="1" y="315"/>
                  <a:pt x="0" y="297"/>
                  <a:pt x="0" y="278"/>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49" name="文本框 148"/>
          <p:cNvSpPr txBox="1"/>
          <p:nvPr/>
        </p:nvSpPr>
        <p:spPr>
          <a:xfrm>
            <a:off x="937800" y="6531480"/>
            <a:ext cx="1609920" cy="169560"/>
          </a:xfrm>
          <a:prstGeom prst="rect">
            <a:avLst/>
          </a:prstGeom>
          <a:noFill/>
          <a:ln w="0">
            <a:noFill/>
          </a:ln>
        </p:spPr>
        <p:txBody>
          <a:bodyPr wrap="none" lIns="0" tIns="0" rIns="0" bIns="0" anchor="t">
            <a:spAutoFit/>
          </a:bodyPr>
          <a:lstStyle/>
          <a:p>
            <a:r>
              <a:rPr lang="zh-CN" sz="1050" b="0" u="none" strike="noStrike">
                <a:solidFill>
                  <a:srgbClr val="93C5FD"/>
                </a:solidFill>
                <a:effectLst/>
                <a:uFillTx/>
                <a:latin typeface="WenQuanYiZenHei"/>
                <a:ea typeface="WenQuanYiZenHei"/>
              </a:rPr>
              <a:t>文本检索增强与上下文构建</a:t>
            </a:r>
            <a:endParaRPr lang="en-US" sz="1050" b="0" u="none" strike="noStrike">
              <a:solidFill>
                <a:srgbClr val="000000"/>
              </a:solidFill>
              <a:effectLst/>
              <a:uFillTx/>
              <a:latin typeface="Times New Roman"/>
            </a:endParaRPr>
          </a:p>
        </p:txBody>
      </p:sp>
      <p:pic>
        <p:nvPicPr>
          <p:cNvPr id="150" name="图片 149"/>
          <p:cNvPicPr/>
          <p:nvPr/>
        </p:nvPicPr>
        <p:blipFill>
          <a:blip r:embed="rId3"/>
          <a:stretch/>
        </p:blipFill>
        <p:spPr>
          <a:xfrm>
            <a:off x="417960" y="-1253520"/>
            <a:ext cx="2506680" cy="2506680"/>
          </a:xfrm>
          <a:prstGeom prst="rect">
            <a:avLst/>
          </a:prstGeom>
          <a:noFill/>
          <a:ln w="0">
            <a:noFill/>
          </a:ln>
        </p:spPr>
      </p:pic>
      <p:pic>
        <p:nvPicPr>
          <p:cNvPr id="151" name="图片 150"/>
          <p:cNvPicPr/>
          <p:nvPr/>
        </p:nvPicPr>
        <p:blipFill>
          <a:blip r:embed="rId4"/>
          <a:stretch/>
        </p:blipFill>
        <p:spPr>
          <a:xfrm>
            <a:off x="7771680" y="5599080"/>
            <a:ext cx="2088720" cy="2088720"/>
          </a:xfrm>
          <a:prstGeom prst="rect">
            <a:avLst/>
          </a:prstGeom>
          <a:noFill/>
          <a:ln w="0">
            <a:noFill/>
          </a:ln>
        </p:spPr>
      </p:pic>
      <p:sp>
        <p:nvSpPr>
          <p:cNvPr id="152" name="任意多边形 151"/>
          <p:cNvSpPr/>
          <p:nvPr/>
        </p:nvSpPr>
        <p:spPr>
          <a:xfrm>
            <a:off x="534600" y="1604160"/>
            <a:ext cx="2139840" cy="1153800"/>
          </a:xfrm>
          <a:custGeom>
            <a:avLst/>
            <a:gdLst/>
            <a:ahLst/>
            <a:cxnLst/>
            <a:rect l="0" t="0" r="r" b="b"/>
            <a:pathLst>
              <a:path w="5944" h="3205">
                <a:moveTo>
                  <a:pt x="0" y="3019"/>
                </a:moveTo>
                <a:lnTo>
                  <a:pt x="0" y="186"/>
                </a:lnTo>
                <a:cubicBezTo>
                  <a:pt x="0" y="161"/>
                  <a:pt x="5" y="138"/>
                  <a:pt x="14" y="115"/>
                </a:cubicBezTo>
                <a:cubicBezTo>
                  <a:pt x="24" y="92"/>
                  <a:pt x="37" y="72"/>
                  <a:pt x="55" y="55"/>
                </a:cubicBezTo>
                <a:cubicBezTo>
                  <a:pt x="72" y="37"/>
                  <a:pt x="92" y="24"/>
                  <a:pt x="115" y="15"/>
                </a:cubicBezTo>
                <a:cubicBezTo>
                  <a:pt x="138" y="5"/>
                  <a:pt x="161" y="0"/>
                  <a:pt x="186" y="0"/>
                </a:cubicBezTo>
                <a:lnTo>
                  <a:pt x="5758" y="0"/>
                </a:lnTo>
                <a:cubicBezTo>
                  <a:pt x="5783" y="0"/>
                  <a:pt x="5806" y="5"/>
                  <a:pt x="5829" y="15"/>
                </a:cubicBezTo>
                <a:cubicBezTo>
                  <a:pt x="5852" y="24"/>
                  <a:pt x="5872" y="37"/>
                  <a:pt x="5889" y="55"/>
                </a:cubicBezTo>
                <a:cubicBezTo>
                  <a:pt x="5907" y="72"/>
                  <a:pt x="5920" y="92"/>
                  <a:pt x="5930" y="115"/>
                </a:cubicBezTo>
                <a:cubicBezTo>
                  <a:pt x="5939" y="138"/>
                  <a:pt x="5944" y="161"/>
                  <a:pt x="5944" y="186"/>
                </a:cubicBezTo>
                <a:lnTo>
                  <a:pt x="5944" y="3019"/>
                </a:lnTo>
                <a:cubicBezTo>
                  <a:pt x="5944" y="3044"/>
                  <a:pt x="5939" y="3067"/>
                  <a:pt x="5930" y="3090"/>
                </a:cubicBezTo>
                <a:cubicBezTo>
                  <a:pt x="5920" y="3113"/>
                  <a:pt x="5907" y="3133"/>
                  <a:pt x="5889" y="3150"/>
                </a:cubicBezTo>
                <a:cubicBezTo>
                  <a:pt x="5872" y="3168"/>
                  <a:pt x="5852" y="3181"/>
                  <a:pt x="5829" y="3191"/>
                </a:cubicBezTo>
                <a:cubicBezTo>
                  <a:pt x="5806" y="3200"/>
                  <a:pt x="5783" y="3205"/>
                  <a:pt x="5758" y="3205"/>
                </a:cubicBezTo>
                <a:lnTo>
                  <a:pt x="186" y="3205"/>
                </a:lnTo>
                <a:cubicBezTo>
                  <a:pt x="161" y="3205"/>
                  <a:pt x="138" y="3200"/>
                  <a:pt x="115" y="3191"/>
                </a:cubicBezTo>
                <a:cubicBezTo>
                  <a:pt x="92" y="3181"/>
                  <a:pt x="72" y="3168"/>
                  <a:pt x="55" y="3150"/>
                </a:cubicBezTo>
                <a:cubicBezTo>
                  <a:pt x="37" y="3133"/>
                  <a:pt x="24" y="3113"/>
                  <a:pt x="14" y="3090"/>
                </a:cubicBezTo>
                <a:cubicBezTo>
                  <a:pt x="5" y="3067"/>
                  <a:pt x="0" y="3044"/>
                  <a:pt x="0" y="3019"/>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3" name="任意多边形 152"/>
          <p:cNvSpPr/>
          <p:nvPr/>
        </p:nvSpPr>
        <p:spPr>
          <a:xfrm>
            <a:off x="534600" y="1604160"/>
            <a:ext cx="2139840" cy="1153800"/>
          </a:xfrm>
          <a:custGeom>
            <a:avLst/>
            <a:gdLst/>
            <a:ahLst/>
            <a:cxnLst/>
            <a:rect l="0" t="0" r="r" b="b"/>
            <a:pathLst>
              <a:path w="5944" h="3205">
                <a:moveTo>
                  <a:pt x="0" y="3019"/>
                </a:moveTo>
                <a:lnTo>
                  <a:pt x="0" y="186"/>
                </a:lnTo>
                <a:cubicBezTo>
                  <a:pt x="0" y="161"/>
                  <a:pt x="5" y="138"/>
                  <a:pt x="14" y="115"/>
                </a:cubicBezTo>
                <a:cubicBezTo>
                  <a:pt x="24" y="92"/>
                  <a:pt x="37" y="72"/>
                  <a:pt x="55" y="55"/>
                </a:cubicBezTo>
                <a:cubicBezTo>
                  <a:pt x="72" y="37"/>
                  <a:pt x="92" y="24"/>
                  <a:pt x="115" y="15"/>
                </a:cubicBezTo>
                <a:cubicBezTo>
                  <a:pt x="138" y="5"/>
                  <a:pt x="161" y="0"/>
                  <a:pt x="186" y="0"/>
                </a:cubicBezTo>
                <a:lnTo>
                  <a:pt x="5758" y="0"/>
                </a:lnTo>
                <a:cubicBezTo>
                  <a:pt x="5783" y="0"/>
                  <a:pt x="5806" y="5"/>
                  <a:pt x="5829" y="15"/>
                </a:cubicBezTo>
                <a:cubicBezTo>
                  <a:pt x="5852" y="24"/>
                  <a:pt x="5872" y="37"/>
                  <a:pt x="5889" y="55"/>
                </a:cubicBezTo>
                <a:cubicBezTo>
                  <a:pt x="5907" y="72"/>
                  <a:pt x="5920" y="92"/>
                  <a:pt x="5930" y="115"/>
                </a:cubicBezTo>
                <a:cubicBezTo>
                  <a:pt x="5939" y="138"/>
                  <a:pt x="5944" y="161"/>
                  <a:pt x="5944" y="186"/>
                </a:cubicBezTo>
                <a:lnTo>
                  <a:pt x="5944" y="3019"/>
                </a:lnTo>
                <a:cubicBezTo>
                  <a:pt x="5944" y="3044"/>
                  <a:pt x="5939" y="3067"/>
                  <a:pt x="5930" y="3090"/>
                </a:cubicBezTo>
                <a:cubicBezTo>
                  <a:pt x="5920" y="3113"/>
                  <a:pt x="5907" y="3133"/>
                  <a:pt x="5889" y="3150"/>
                </a:cubicBezTo>
                <a:cubicBezTo>
                  <a:pt x="5872" y="3168"/>
                  <a:pt x="5852" y="3181"/>
                  <a:pt x="5829" y="3191"/>
                </a:cubicBezTo>
                <a:cubicBezTo>
                  <a:pt x="5806" y="3200"/>
                  <a:pt x="5783" y="3205"/>
                  <a:pt x="5758" y="3205"/>
                </a:cubicBezTo>
                <a:lnTo>
                  <a:pt x="186" y="3205"/>
                </a:lnTo>
                <a:cubicBezTo>
                  <a:pt x="161" y="3205"/>
                  <a:pt x="138" y="3200"/>
                  <a:pt x="115" y="3191"/>
                </a:cubicBezTo>
                <a:cubicBezTo>
                  <a:pt x="92" y="3181"/>
                  <a:pt x="72" y="3168"/>
                  <a:pt x="55" y="3150"/>
                </a:cubicBezTo>
                <a:cubicBezTo>
                  <a:pt x="37" y="3133"/>
                  <a:pt x="24" y="3113"/>
                  <a:pt x="14" y="3090"/>
                </a:cubicBezTo>
                <a:cubicBezTo>
                  <a:pt x="5" y="3067"/>
                  <a:pt x="0" y="3044"/>
                  <a:pt x="0" y="3019"/>
                </a:cubicBezTo>
                <a:moveTo>
                  <a:pt x="23" y="186"/>
                </a:moveTo>
                <a:lnTo>
                  <a:pt x="23" y="3019"/>
                </a:lnTo>
                <a:cubicBezTo>
                  <a:pt x="23" y="3030"/>
                  <a:pt x="24" y="3040"/>
                  <a:pt x="26" y="3051"/>
                </a:cubicBezTo>
                <a:cubicBezTo>
                  <a:pt x="29" y="3061"/>
                  <a:pt x="32" y="3071"/>
                  <a:pt x="36" y="3081"/>
                </a:cubicBezTo>
                <a:cubicBezTo>
                  <a:pt x="40" y="3091"/>
                  <a:pt x="45" y="3101"/>
                  <a:pt x="51" y="3109"/>
                </a:cubicBezTo>
                <a:cubicBezTo>
                  <a:pt x="57" y="3118"/>
                  <a:pt x="63" y="3126"/>
                  <a:pt x="71" y="3134"/>
                </a:cubicBezTo>
                <a:cubicBezTo>
                  <a:pt x="78" y="3142"/>
                  <a:pt x="87" y="3148"/>
                  <a:pt x="96" y="3154"/>
                </a:cubicBezTo>
                <a:cubicBezTo>
                  <a:pt x="104" y="3160"/>
                  <a:pt x="114" y="3165"/>
                  <a:pt x="124" y="3169"/>
                </a:cubicBezTo>
                <a:cubicBezTo>
                  <a:pt x="134" y="3173"/>
                  <a:pt x="144" y="3176"/>
                  <a:pt x="154" y="3178"/>
                </a:cubicBezTo>
                <a:cubicBezTo>
                  <a:pt x="165" y="3181"/>
                  <a:pt x="175" y="3182"/>
                  <a:pt x="186" y="3182"/>
                </a:cubicBezTo>
                <a:lnTo>
                  <a:pt x="5758" y="3182"/>
                </a:lnTo>
                <a:cubicBezTo>
                  <a:pt x="5769" y="3182"/>
                  <a:pt x="5779" y="3181"/>
                  <a:pt x="5790" y="3178"/>
                </a:cubicBezTo>
                <a:cubicBezTo>
                  <a:pt x="5800" y="3176"/>
                  <a:pt x="5810" y="3173"/>
                  <a:pt x="5820" y="3169"/>
                </a:cubicBezTo>
                <a:cubicBezTo>
                  <a:pt x="5830" y="3165"/>
                  <a:pt x="5839" y="3160"/>
                  <a:pt x="5848" y="3154"/>
                </a:cubicBezTo>
                <a:cubicBezTo>
                  <a:pt x="5857" y="3148"/>
                  <a:pt x="5865" y="3142"/>
                  <a:pt x="5873" y="3134"/>
                </a:cubicBezTo>
                <a:cubicBezTo>
                  <a:pt x="5880" y="3126"/>
                  <a:pt x="5887" y="3118"/>
                  <a:pt x="5893" y="3109"/>
                </a:cubicBezTo>
                <a:cubicBezTo>
                  <a:pt x="5899" y="3101"/>
                  <a:pt x="5904" y="3091"/>
                  <a:pt x="5908" y="3081"/>
                </a:cubicBezTo>
                <a:cubicBezTo>
                  <a:pt x="5912" y="3071"/>
                  <a:pt x="5915" y="3061"/>
                  <a:pt x="5917" y="3051"/>
                </a:cubicBezTo>
                <a:cubicBezTo>
                  <a:pt x="5919" y="3040"/>
                  <a:pt x="5920" y="3030"/>
                  <a:pt x="5920" y="3019"/>
                </a:cubicBezTo>
                <a:lnTo>
                  <a:pt x="5920" y="186"/>
                </a:lnTo>
                <a:cubicBezTo>
                  <a:pt x="5920" y="175"/>
                  <a:pt x="5919" y="165"/>
                  <a:pt x="5917" y="154"/>
                </a:cubicBezTo>
                <a:cubicBezTo>
                  <a:pt x="5915" y="144"/>
                  <a:pt x="5912" y="134"/>
                  <a:pt x="5908" y="124"/>
                </a:cubicBezTo>
                <a:cubicBezTo>
                  <a:pt x="5904" y="114"/>
                  <a:pt x="5899" y="105"/>
                  <a:pt x="5893" y="96"/>
                </a:cubicBezTo>
                <a:cubicBezTo>
                  <a:pt x="5887" y="87"/>
                  <a:pt x="5880" y="79"/>
                  <a:pt x="5873" y="71"/>
                </a:cubicBezTo>
                <a:cubicBezTo>
                  <a:pt x="5865" y="64"/>
                  <a:pt x="5857" y="57"/>
                  <a:pt x="5848" y="51"/>
                </a:cubicBezTo>
                <a:cubicBezTo>
                  <a:pt x="5839" y="45"/>
                  <a:pt x="5830" y="40"/>
                  <a:pt x="5820" y="36"/>
                </a:cubicBezTo>
                <a:cubicBezTo>
                  <a:pt x="5810" y="32"/>
                  <a:pt x="5800" y="29"/>
                  <a:pt x="5790" y="27"/>
                </a:cubicBezTo>
                <a:cubicBezTo>
                  <a:pt x="5779" y="25"/>
                  <a:pt x="5769" y="24"/>
                  <a:pt x="5758" y="24"/>
                </a:cubicBezTo>
                <a:lnTo>
                  <a:pt x="186" y="24"/>
                </a:lnTo>
                <a:cubicBezTo>
                  <a:pt x="175" y="24"/>
                  <a:pt x="165" y="25"/>
                  <a:pt x="154" y="27"/>
                </a:cubicBezTo>
                <a:cubicBezTo>
                  <a:pt x="144" y="29"/>
                  <a:pt x="134" y="32"/>
                  <a:pt x="124" y="36"/>
                </a:cubicBezTo>
                <a:cubicBezTo>
                  <a:pt x="114" y="40"/>
                  <a:pt x="104" y="45"/>
                  <a:pt x="96" y="51"/>
                </a:cubicBezTo>
                <a:cubicBezTo>
                  <a:pt x="87" y="57"/>
                  <a:pt x="78" y="64"/>
                  <a:pt x="71" y="71"/>
                </a:cubicBezTo>
                <a:cubicBezTo>
                  <a:pt x="63" y="79"/>
                  <a:pt x="57" y="87"/>
                  <a:pt x="51" y="96"/>
                </a:cubicBezTo>
                <a:cubicBezTo>
                  <a:pt x="45" y="105"/>
                  <a:pt x="40" y="114"/>
                  <a:pt x="36" y="124"/>
                </a:cubicBezTo>
                <a:cubicBezTo>
                  <a:pt x="32" y="134"/>
                  <a:pt x="29" y="144"/>
                  <a:pt x="26" y="154"/>
                </a:cubicBezTo>
                <a:cubicBezTo>
                  <a:pt x="24" y="165"/>
                  <a:pt x="23" y="175"/>
                  <a:pt x="23" y="186"/>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54" name="图片 153"/>
          <p:cNvPicPr/>
          <p:nvPr/>
        </p:nvPicPr>
        <p:blipFill>
          <a:blip r:embed="rId5"/>
          <a:stretch/>
        </p:blipFill>
        <p:spPr>
          <a:xfrm>
            <a:off x="1454040" y="1746720"/>
            <a:ext cx="300600" cy="300600"/>
          </a:xfrm>
          <a:prstGeom prst="rect">
            <a:avLst/>
          </a:prstGeom>
          <a:noFill/>
          <a:ln w="0">
            <a:noFill/>
          </a:ln>
        </p:spPr>
      </p:pic>
      <p:sp>
        <p:nvSpPr>
          <p:cNvPr id="155" name="文本框 154"/>
          <p:cNvSpPr txBox="1"/>
          <p:nvPr/>
        </p:nvSpPr>
        <p:spPr>
          <a:xfrm>
            <a:off x="9831960" y="6551640"/>
            <a:ext cx="2642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4/15</a:t>
            </a:r>
            <a:endParaRPr lang="en-US" sz="920" b="0" u="none" strike="noStrike">
              <a:solidFill>
                <a:srgbClr val="000000"/>
              </a:solidFill>
              <a:effectLst/>
              <a:uFillTx/>
              <a:latin typeface="Times New Roman"/>
            </a:endParaRPr>
          </a:p>
        </p:txBody>
      </p:sp>
      <p:sp>
        <p:nvSpPr>
          <p:cNvPr id="156" name="文本框 155"/>
          <p:cNvSpPr txBox="1"/>
          <p:nvPr/>
        </p:nvSpPr>
        <p:spPr>
          <a:xfrm>
            <a:off x="1270080" y="216216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检索模块</a:t>
            </a:r>
            <a:endParaRPr lang="en-US" sz="1320" b="0" u="none" strike="noStrike">
              <a:solidFill>
                <a:srgbClr val="000000"/>
              </a:solidFill>
              <a:effectLst/>
              <a:uFillTx/>
              <a:latin typeface="Times New Roman"/>
            </a:endParaRPr>
          </a:p>
        </p:txBody>
      </p:sp>
      <p:sp>
        <p:nvSpPr>
          <p:cNvPr id="157" name="任意多边形 156"/>
          <p:cNvSpPr/>
          <p:nvPr/>
        </p:nvSpPr>
        <p:spPr>
          <a:xfrm>
            <a:off x="4278600" y="1604160"/>
            <a:ext cx="2139480" cy="1153800"/>
          </a:xfrm>
          <a:custGeom>
            <a:avLst/>
            <a:gdLst/>
            <a:ahLst/>
            <a:cxnLst/>
            <a:rect l="0" t="0" r="r" b="b"/>
            <a:pathLst>
              <a:path w="5943" h="3205">
                <a:moveTo>
                  <a:pt x="14" y="115"/>
                </a:moveTo>
                <a:cubicBezTo>
                  <a:pt x="23" y="92"/>
                  <a:pt x="37" y="72"/>
                  <a:pt x="54" y="55"/>
                </a:cubicBezTo>
                <a:cubicBezTo>
                  <a:pt x="71" y="37"/>
                  <a:pt x="91" y="24"/>
                  <a:pt x="114" y="15"/>
                </a:cubicBezTo>
                <a:cubicBezTo>
                  <a:pt x="137" y="5"/>
                  <a:pt x="161" y="0"/>
                  <a:pt x="185" y="0"/>
                </a:cubicBezTo>
                <a:lnTo>
                  <a:pt x="5757" y="0"/>
                </a:lnTo>
                <a:cubicBezTo>
                  <a:pt x="5782" y="0"/>
                  <a:pt x="5806" y="5"/>
                  <a:pt x="5828" y="15"/>
                </a:cubicBezTo>
                <a:cubicBezTo>
                  <a:pt x="5851" y="24"/>
                  <a:pt x="5871" y="37"/>
                  <a:pt x="5889" y="55"/>
                </a:cubicBezTo>
                <a:cubicBezTo>
                  <a:pt x="5906" y="72"/>
                  <a:pt x="5920" y="92"/>
                  <a:pt x="5929" y="115"/>
                </a:cubicBezTo>
                <a:cubicBezTo>
                  <a:pt x="5938" y="138"/>
                  <a:pt x="5943" y="161"/>
                  <a:pt x="5943" y="186"/>
                </a:cubicBezTo>
                <a:lnTo>
                  <a:pt x="5943" y="3019"/>
                </a:lnTo>
                <a:cubicBezTo>
                  <a:pt x="5943" y="3044"/>
                  <a:pt x="5938" y="3067"/>
                  <a:pt x="5929" y="3090"/>
                </a:cubicBezTo>
                <a:cubicBezTo>
                  <a:pt x="5920" y="3113"/>
                  <a:pt x="5906" y="3133"/>
                  <a:pt x="5889" y="3150"/>
                </a:cubicBezTo>
                <a:cubicBezTo>
                  <a:pt x="5871" y="3168"/>
                  <a:pt x="5851" y="3181"/>
                  <a:pt x="5828" y="3191"/>
                </a:cubicBezTo>
                <a:cubicBezTo>
                  <a:pt x="5806" y="3200"/>
                  <a:pt x="5782" y="3205"/>
                  <a:pt x="5757" y="3205"/>
                </a:cubicBezTo>
                <a:lnTo>
                  <a:pt x="185" y="3205"/>
                </a:lnTo>
                <a:cubicBezTo>
                  <a:pt x="161" y="3205"/>
                  <a:pt x="137" y="3200"/>
                  <a:pt x="114" y="3191"/>
                </a:cubicBezTo>
                <a:cubicBezTo>
                  <a:pt x="91" y="3181"/>
                  <a:pt x="71" y="3168"/>
                  <a:pt x="54" y="3150"/>
                </a:cubicBezTo>
                <a:cubicBezTo>
                  <a:pt x="37" y="3133"/>
                  <a:pt x="23" y="3113"/>
                  <a:pt x="14" y="3090"/>
                </a:cubicBezTo>
                <a:cubicBezTo>
                  <a:pt x="4" y="3067"/>
                  <a:pt x="0" y="3044"/>
                  <a:pt x="0" y="3019"/>
                </a:cubicBezTo>
                <a:lnTo>
                  <a:pt x="0" y="186"/>
                </a:lnTo>
                <a:cubicBezTo>
                  <a:pt x="0" y="161"/>
                  <a:pt x="4" y="138"/>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8" name="任意多边形 157"/>
          <p:cNvSpPr/>
          <p:nvPr/>
        </p:nvSpPr>
        <p:spPr>
          <a:xfrm>
            <a:off x="4278600" y="1604160"/>
            <a:ext cx="2139480" cy="1153800"/>
          </a:xfrm>
          <a:custGeom>
            <a:avLst/>
            <a:gdLst/>
            <a:ahLst/>
            <a:cxnLst/>
            <a:rect l="0" t="0" r="r" b="b"/>
            <a:pathLst>
              <a:path w="5943" h="3205">
                <a:moveTo>
                  <a:pt x="0" y="3019"/>
                </a:moveTo>
                <a:lnTo>
                  <a:pt x="0" y="186"/>
                </a:lnTo>
                <a:cubicBezTo>
                  <a:pt x="0" y="161"/>
                  <a:pt x="4" y="138"/>
                  <a:pt x="14" y="115"/>
                </a:cubicBezTo>
                <a:cubicBezTo>
                  <a:pt x="23" y="92"/>
                  <a:pt x="37" y="72"/>
                  <a:pt x="54" y="55"/>
                </a:cubicBezTo>
                <a:cubicBezTo>
                  <a:pt x="71" y="37"/>
                  <a:pt x="91" y="24"/>
                  <a:pt x="114" y="15"/>
                </a:cubicBezTo>
                <a:cubicBezTo>
                  <a:pt x="137" y="5"/>
                  <a:pt x="161" y="0"/>
                  <a:pt x="185" y="0"/>
                </a:cubicBezTo>
                <a:lnTo>
                  <a:pt x="5757" y="0"/>
                </a:lnTo>
                <a:cubicBezTo>
                  <a:pt x="5782" y="0"/>
                  <a:pt x="5806" y="5"/>
                  <a:pt x="5828" y="15"/>
                </a:cubicBezTo>
                <a:cubicBezTo>
                  <a:pt x="5851" y="24"/>
                  <a:pt x="5871" y="37"/>
                  <a:pt x="5889" y="55"/>
                </a:cubicBezTo>
                <a:cubicBezTo>
                  <a:pt x="5906" y="72"/>
                  <a:pt x="5920" y="92"/>
                  <a:pt x="5929" y="115"/>
                </a:cubicBezTo>
                <a:cubicBezTo>
                  <a:pt x="5938" y="138"/>
                  <a:pt x="5943" y="161"/>
                  <a:pt x="5943" y="186"/>
                </a:cubicBezTo>
                <a:lnTo>
                  <a:pt x="5943" y="3019"/>
                </a:lnTo>
                <a:cubicBezTo>
                  <a:pt x="5943" y="3044"/>
                  <a:pt x="5938" y="3067"/>
                  <a:pt x="5929" y="3090"/>
                </a:cubicBezTo>
                <a:cubicBezTo>
                  <a:pt x="5920" y="3113"/>
                  <a:pt x="5906" y="3133"/>
                  <a:pt x="5889" y="3150"/>
                </a:cubicBezTo>
                <a:cubicBezTo>
                  <a:pt x="5871" y="3168"/>
                  <a:pt x="5851" y="3181"/>
                  <a:pt x="5828" y="3191"/>
                </a:cubicBezTo>
                <a:cubicBezTo>
                  <a:pt x="5806" y="3200"/>
                  <a:pt x="5782" y="3205"/>
                  <a:pt x="5757" y="3205"/>
                </a:cubicBezTo>
                <a:lnTo>
                  <a:pt x="185" y="3205"/>
                </a:lnTo>
                <a:cubicBezTo>
                  <a:pt x="161" y="3205"/>
                  <a:pt x="137" y="3200"/>
                  <a:pt x="114" y="3191"/>
                </a:cubicBezTo>
                <a:cubicBezTo>
                  <a:pt x="91" y="3181"/>
                  <a:pt x="71" y="3168"/>
                  <a:pt x="54" y="3150"/>
                </a:cubicBezTo>
                <a:cubicBezTo>
                  <a:pt x="37" y="3133"/>
                  <a:pt x="23" y="3113"/>
                  <a:pt x="14" y="3090"/>
                </a:cubicBezTo>
                <a:cubicBezTo>
                  <a:pt x="4" y="3067"/>
                  <a:pt x="0" y="3044"/>
                  <a:pt x="0" y="3019"/>
                </a:cubicBezTo>
                <a:moveTo>
                  <a:pt x="23" y="186"/>
                </a:moveTo>
                <a:lnTo>
                  <a:pt x="23" y="3019"/>
                </a:lnTo>
                <a:cubicBezTo>
                  <a:pt x="23" y="3030"/>
                  <a:pt x="24" y="3040"/>
                  <a:pt x="26" y="3051"/>
                </a:cubicBezTo>
                <a:cubicBezTo>
                  <a:pt x="28" y="3061"/>
                  <a:pt x="31" y="3071"/>
                  <a:pt x="35" y="3081"/>
                </a:cubicBezTo>
                <a:cubicBezTo>
                  <a:pt x="39" y="3091"/>
                  <a:pt x="44" y="3101"/>
                  <a:pt x="50" y="3109"/>
                </a:cubicBezTo>
                <a:cubicBezTo>
                  <a:pt x="56" y="3118"/>
                  <a:pt x="63" y="3126"/>
                  <a:pt x="70" y="3134"/>
                </a:cubicBezTo>
                <a:cubicBezTo>
                  <a:pt x="78" y="3142"/>
                  <a:pt x="86" y="3148"/>
                  <a:pt x="95" y="3154"/>
                </a:cubicBezTo>
                <a:cubicBezTo>
                  <a:pt x="104" y="3160"/>
                  <a:pt x="113" y="3165"/>
                  <a:pt x="123" y="3169"/>
                </a:cubicBezTo>
                <a:cubicBezTo>
                  <a:pt x="133" y="3173"/>
                  <a:pt x="143" y="3176"/>
                  <a:pt x="154" y="3178"/>
                </a:cubicBezTo>
                <a:cubicBezTo>
                  <a:pt x="164" y="3181"/>
                  <a:pt x="175" y="3182"/>
                  <a:pt x="185" y="3182"/>
                </a:cubicBezTo>
                <a:lnTo>
                  <a:pt x="5757" y="3182"/>
                </a:lnTo>
                <a:cubicBezTo>
                  <a:pt x="5768" y="3182"/>
                  <a:pt x="5779" y="3181"/>
                  <a:pt x="5789" y="3178"/>
                </a:cubicBezTo>
                <a:cubicBezTo>
                  <a:pt x="5800" y="3176"/>
                  <a:pt x="5810" y="3173"/>
                  <a:pt x="5820" y="3169"/>
                </a:cubicBezTo>
                <a:cubicBezTo>
                  <a:pt x="5829" y="3165"/>
                  <a:pt x="5839" y="3160"/>
                  <a:pt x="5848" y="3154"/>
                </a:cubicBezTo>
                <a:cubicBezTo>
                  <a:pt x="5857" y="3148"/>
                  <a:pt x="5865" y="3142"/>
                  <a:pt x="5872" y="3134"/>
                </a:cubicBezTo>
                <a:cubicBezTo>
                  <a:pt x="5880" y="3126"/>
                  <a:pt x="5887" y="3118"/>
                  <a:pt x="5893" y="3109"/>
                </a:cubicBezTo>
                <a:cubicBezTo>
                  <a:pt x="5898" y="3101"/>
                  <a:pt x="5903" y="3091"/>
                  <a:pt x="5908" y="3081"/>
                </a:cubicBezTo>
                <a:cubicBezTo>
                  <a:pt x="5912" y="3071"/>
                  <a:pt x="5915" y="3061"/>
                  <a:pt x="5917" y="3051"/>
                </a:cubicBezTo>
                <a:cubicBezTo>
                  <a:pt x="5919" y="3040"/>
                  <a:pt x="5920" y="3030"/>
                  <a:pt x="5920" y="3019"/>
                </a:cubicBezTo>
                <a:lnTo>
                  <a:pt x="5920" y="186"/>
                </a:lnTo>
                <a:cubicBezTo>
                  <a:pt x="5920" y="175"/>
                  <a:pt x="5919" y="165"/>
                  <a:pt x="5917" y="154"/>
                </a:cubicBezTo>
                <a:cubicBezTo>
                  <a:pt x="5915" y="144"/>
                  <a:pt x="5912" y="134"/>
                  <a:pt x="5908" y="124"/>
                </a:cubicBezTo>
                <a:cubicBezTo>
                  <a:pt x="5903" y="114"/>
                  <a:pt x="5898" y="105"/>
                  <a:pt x="5893" y="96"/>
                </a:cubicBezTo>
                <a:cubicBezTo>
                  <a:pt x="5887" y="87"/>
                  <a:pt x="5880" y="79"/>
                  <a:pt x="5872" y="71"/>
                </a:cubicBezTo>
                <a:cubicBezTo>
                  <a:pt x="5865" y="64"/>
                  <a:pt x="5857" y="57"/>
                  <a:pt x="5848" y="51"/>
                </a:cubicBezTo>
                <a:cubicBezTo>
                  <a:pt x="5839" y="45"/>
                  <a:pt x="5829" y="40"/>
                  <a:pt x="5820" y="36"/>
                </a:cubicBezTo>
                <a:cubicBezTo>
                  <a:pt x="5810" y="32"/>
                  <a:pt x="5800" y="29"/>
                  <a:pt x="5789" y="27"/>
                </a:cubicBezTo>
                <a:cubicBezTo>
                  <a:pt x="5779" y="25"/>
                  <a:pt x="5768" y="24"/>
                  <a:pt x="5757" y="24"/>
                </a:cubicBezTo>
                <a:lnTo>
                  <a:pt x="185" y="24"/>
                </a:lnTo>
                <a:cubicBezTo>
                  <a:pt x="175" y="24"/>
                  <a:pt x="164" y="25"/>
                  <a:pt x="154" y="27"/>
                </a:cubicBezTo>
                <a:cubicBezTo>
                  <a:pt x="143" y="29"/>
                  <a:pt x="133" y="32"/>
                  <a:pt x="123" y="36"/>
                </a:cubicBezTo>
                <a:cubicBezTo>
                  <a:pt x="113" y="40"/>
                  <a:pt x="104" y="45"/>
                  <a:pt x="95" y="51"/>
                </a:cubicBezTo>
                <a:cubicBezTo>
                  <a:pt x="86" y="57"/>
                  <a:pt x="78" y="64"/>
                  <a:pt x="70" y="71"/>
                </a:cubicBezTo>
                <a:cubicBezTo>
                  <a:pt x="63" y="79"/>
                  <a:pt x="56" y="87"/>
                  <a:pt x="50" y="96"/>
                </a:cubicBezTo>
                <a:cubicBezTo>
                  <a:pt x="44" y="105"/>
                  <a:pt x="39" y="114"/>
                  <a:pt x="35" y="124"/>
                </a:cubicBezTo>
                <a:cubicBezTo>
                  <a:pt x="31" y="134"/>
                  <a:pt x="28" y="144"/>
                  <a:pt x="26" y="154"/>
                </a:cubicBezTo>
                <a:cubicBezTo>
                  <a:pt x="24" y="165"/>
                  <a:pt x="23" y="175"/>
                  <a:pt x="23" y="186"/>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59" name="图片 158"/>
          <p:cNvPicPr/>
          <p:nvPr/>
        </p:nvPicPr>
        <p:blipFill>
          <a:blip r:embed="rId6"/>
          <a:stretch/>
        </p:blipFill>
        <p:spPr>
          <a:xfrm>
            <a:off x="5198040" y="1746720"/>
            <a:ext cx="300600" cy="300600"/>
          </a:xfrm>
          <a:prstGeom prst="rect">
            <a:avLst/>
          </a:prstGeom>
          <a:noFill/>
          <a:ln w="0">
            <a:noFill/>
          </a:ln>
        </p:spPr>
      </p:pic>
      <p:sp>
        <p:nvSpPr>
          <p:cNvPr id="160" name="文本框 159"/>
          <p:cNvSpPr txBox="1"/>
          <p:nvPr/>
        </p:nvSpPr>
        <p:spPr>
          <a:xfrm>
            <a:off x="1019520" y="246132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从知识库提取相关信息</a:t>
            </a:r>
            <a:endParaRPr lang="en-US" sz="920" b="0" u="none" strike="noStrike">
              <a:solidFill>
                <a:srgbClr val="000000"/>
              </a:solidFill>
              <a:effectLst/>
              <a:uFillTx/>
              <a:latin typeface="Times New Roman"/>
            </a:endParaRPr>
          </a:p>
        </p:txBody>
      </p:sp>
      <p:sp>
        <p:nvSpPr>
          <p:cNvPr id="161" name="文本框 160"/>
          <p:cNvSpPr txBox="1"/>
          <p:nvPr/>
        </p:nvSpPr>
        <p:spPr>
          <a:xfrm>
            <a:off x="5014080" y="216216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内容重构</a:t>
            </a:r>
            <a:endParaRPr lang="en-US" sz="1320" b="0" u="none" strike="noStrike">
              <a:solidFill>
                <a:srgbClr val="000000"/>
              </a:solidFill>
              <a:effectLst/>
              <a:uFillTx/>
              <a:latin typeface="Times New Roman"/>
            </a:endParaRPr>
          </a:p>
        </p:txBody>
      </p:sp>
      <p:sp>
        <p:nvSpPr>
          <p:cNvPr id="162" name="任意多边形 161"/>
          <p:cNvSpPr/>
          <p:nvPr/>
        </p:nvSpPr>
        <p:spPr>
          <a:xfrm>
            <a:off x="8022240" y="1604160"/>
            <a:ext cx="2139840" cy="1153800"/>
          </a:xfrm>
          <a:custGeom>
            <a:avLst/>
            <a:gdLst/>
            <a:ahLst/>
            <a:cxnLst/>
            <a:rect l="0" t="0" r="r" b="b"/>
            <a:pathLst>
              <a:path w="5944" h="3205">
                <a:moveTo>
                  <a:pt x="14" y="115"/>
                </a:moveTo>
                <a:cubicBezTo>
                  <a:pt x="24" y="92"/>
                  <a:pt x="37" y="72"/>
                  <a:pt x="54" y="55"/>
                </a:cubicBezTo>
                <a:cubicBezTo>
                  <a:pt x="72" y="37"/>
                  <a:pt x="92" y="24"/>
                  <a:pt x="115" y="15"/>
                </a:cubicBezTo>
                <a:cubicBezTo>
                  <a:pt x="137" y="5"/>
                  <a:pt x="161" y="0"/>
                  <a:pt x="186" y="0"/>
                </a:cubicBezTo>
                <a:lnTo>
                  <a:pt x="5758" y="0"/>
                </a:lnTo>
                <a:cubicBezTo>
                  <a:pt x="5782" y="0"/>
                  <a:pt x="5806" y="5"/>
                  <a:pt x="5829" y="15"/>
                </a:cubicBezTo>
                <a:cubicBezTo>
                  <a:pt x="5852" y="24"/>
                  <a:pt x="5872" y="37"/>
                  <a:pt x="5889" y="55"/>
                </a:cubicBezTo>
                <a:cubicBezTo>
                  <a:pt x="5907" y="72"/>
                  <a:pt x="5920" y="92"/>
                  <a:pt x="5929" y="115"/>
                </a:cubicBezTo>
                <a:cubicBezTo>
                  <a:pt x="5939" y="138"/>
                  <a:pt x="5944" y="161"/>
                  <a:pt x="5944" y="186"/>
                </a:cubicBezTo>
                <a:lnTo>
                  <a:pt x="5944" y="3019"/>
                </a:lnTo>
                <a:cubicBezTo>
                  <a:pt x="5944" y="3044"/>
                  <a:pt x="5939" y="3067"/>
                  <a:pt x="5929" y="3090"/>
                </a:cubicBezTo>
                <a:cubicBezTo>
                  <a:pt x="5920" y="3113"/>
                  <a:pt x="5907" y="3133"/>
                  <a:pt x="5889" y="3150"/>
                </a:cubicBezTo>
                <a:cubicBezTo>
                  <a:pt x="5872" y="3168"/>
                  <a:pt x="5852" y="3181"/>
                  <a:pt x="5829" y="3191"/>
                </a:cubicBezTo>
                <a:cubicBezTo>
                  <a:pt x="5806" y="3200"/>
                  <a:pt x="5782" y="3205"/>
                  <a:pt x="5758" y="3205"/>
                </a:cubicBezTo>
                <a:lnTo>
                  <a:pt x="186" y="3205"/>
                </a:lnTo>
                <a:cubicBezTo>
                  <a:pt x="161" y="3205"/>
                  <a:pt x="137" y="3200"/>
                  <a:pt x="115" y="3191"/>
                </a:cubicBezTo>
                <a:cubicBezTo>
                  <a:pt x="92" y="3181"/>
                  <a:pt x="72" y="3168"/>
                  <a:pt x="54" y="3150"/>
                </a:cubicBezTo>
                <a:cubicBezTo>
                  <a:pt x="37" y="3133"/>
                  <a:pt x="24" y="3113"/>
                  <a:pt x="14" y="3090"/>
                </a:cubicBezTo>
                <a:cubicBezTo>
                  <a:pt x="5" y="3067"/>
                  <a:pt x="0" y="3044"/>
                  <a:pt x="0" y="3019"/>
                </a:cubicBezTo>
                <a:lnTo>
                  <a:pt x="0" y="186"/>
                </a:lnTo>
                <a:cubicBezTo>
                  <a:pt x="0" y="161"/>
                  <a:pt x="5" y="138"/>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3" name="任意多边形 162"/>
          <p:cNvSpPr/>
          <p:nvPr/>
        </p:nvSpPr>
        <p:spPr>
          <a:xfrm>
            <a:off x="8022240" y="1604160"/>
            <a:ext cx="2139840" cy="1153800"/>
          </a:xfrm>
          <a:custGeom>
            <a:avLst/>
            <a:gdLst/>
            <a:ahLst/>
            <a:cxnLst/>
            <a:rect l="0" t="0" r="r" b="b"/>
            <a:pathLst>
              <a:path w="5944" h="3205">
                <a:moveTo>
                  <a:pt x="0" y="3019"/>
                </a:moveTo>
                <a:lnTo>
                  <a:pt x="0" y="186"/>
                </a:lnTo>
                <a:cubicBezTo>
                  <a:pt x="0" y="161"/>
                  <a:pt x="5" y="138"/>
                  <a:pt x="14" y="115"/>
                </a:cubicBezTo>
                <a:cubicBezTo>
                  <a:pt x="24" y="92"/>
                  <a:pt x="37" y="72"/>
                  <a:pt x="54" y="55"/>
                </a:cubicBezTo>
                <a:cubicBezTo>
                  <a:pt x="72" y="37"/>
                  <a:pt x="92" y="24"/>
                  <a:pt x="115" y="15"/>
                </a:cubicBezTo>
                <a:cubicBezTo>
                  <a:pt x="137" y="5"/>
                  <a:pt x="161" y="0"/>
                  <a:pt x="186" y="0"/>
                </a:cubicBezTo>
                <a:lnTo>
                  <a:pt x="5758" y="0"/>
                </a:lnTo>
                <a:cubicBezTo>
                  <a:pt x="5782" y="0"/>
                  <a:pt x="5806" y="5"/>
                  <a:pt x="5829" y="15"/>
                </a:cubicBezTo>
                <a:cubicBezTo>
                  <a:pt x="5852" y="24"/>
                  <a:pt x="5872" y="37"/>
                  <a:pt x="5889" y="55"/>
                </a:cubicBezTo>
                <a:cubicBezTo>
                  <a:pt x="5907" y="72"/>
                  <a:pt x="5920" y="92"/>
                  <a:pt x="5929" y="115"/>
                </a:cubicBezTo>
                <a:cubicBezTo>
                  <a:pt x="5939" y="138"/>
                  <a:pt x="5944" y="161"/>
                  <a:pt x="5944" y="186"/>
                </a:cubicBezTo>
                <a:lnTo>
                  <a:pt x="5944" y="3019"/>
                </a:lnTo>
                <a:cubicBezTo>
                  <a:pt x="5944" y="3044"/>
                  <a:pt x="5939" y="3067"/>
                  <a:pt x="5929" y="3090"/>
                </a:cubicBezTo>
                <a:cubicBezTo>
                  <a:pt x="5920" y="3113"/>
                  <a:pt x="5907" y="3133"/>
                  <a:pt x="5889" y="3150"/>
                </a:cubicBezTo>
                <a:cubicBezTo>
                  <a:pt x="5872" y="3168"/>
                  <a:pt x="5852" y="3181"/>
                  <a:pt x="5829" y="3191"/>
                </a:cubicBezTo>
                <a:cubicBezTo>
                  <a:pt x="5806" y="3200"/>
                  <a:pt x="5782" y="3205"/>
                  <a:pt x="5758" y="3205"/>
                </a:cubicBezTo>
                <a:lnTo>
                  <a:pt x="186" y="3205"/>
                </a:lnTo>
                <a:cubicBezTo>
                  <a:pt x="161" y="3205"/>
                  <a:pt x="137" y="3200"/>
                  <a:pt x="115" y="3191"/>
                </a:cubicBezTo>
                <a:cubicBezTo>
                  <a:pt x="92" y="3181"/>
                  <a:pt x="72" y="3168"/>
                  <a:pt x="54" y="3150"/>
                </a:cubicBezTo>
                <a:cubicBezTo>
                  <a:pt x="37" y="3133"/>
                  <a:pt x="24" y="3113"/>
                  <a:pt x="14" y="3090"/>
                </a:cubicBezTo>
                <a:cubicBezTo>
                  <a:pt x="5" y="3067"/>
                  <a:pt x="0" y="3044"/>
                  <a:pt x="0" y="3019"/>
                </a:cubicBezTo>
                <a:moveTo>
                  <a:pt x="23" y="186"/>
                </a:moveTo>
                <a:lnTo>
                  <a:pt x="23" y="3019"/>
                </a:lnTo>
                <a:cubicBezTo>
                  <a:pt x="23" y="3030"/>
                  <a:pt x="24" y="3040"/>
                  <a:pt x="26" y="3051"/>
                </a:cubicBezTo>
                <a:cubicBezTo>
                  <a:pt x="28" y="3061"/>
                  <a:pt x="32" y="3071"/>
                  <a:pt x="36" y="3081"/>
                </a:cubicBezTo>
                <a:cubicBezTo>
                  <a:pt x="40" y="3091"/>
                  <a:pt x="45" y="3101"/>
                  <a:pt x="51" y="3109"/>
                </a:cubicBezTo>
                <a:cubicBezTo>
                  <a:pt x="57" y="3118"/>
                  <a:pt x="63" y="3126"/>
                  <a:pt x="71" y="3134"/>
                </a:cubicBezTo>
                <a:cubicBezTo>
                  <a:pt x="78" y="3142"/>
                  <a:pt x="87" y="3148"/>
                  <a:pt x="95" y="3154"/>
                </a:cubicBezTo>
                <a:cubicBezTo>
                  <a:pt x="104" y="3160"/>
                  <a:pt x="114" y="3165"/>
                  <a:pt x="124" y="3169"/>
                </a:cubicBezTo>
                <a:cubicBezTo>
                  <a:pt x="133" y="3173"/>
                  <a:pt x="144" y="3176"/>
                  <a:pt x="154" y="3178"/>
                </a:cubicBezTo>
                <a:cubicBezTo>
                  <a:pt x="164" y="3181"/>
                  <a:pt x="175" y="3182"/>
                  <a:pt x="186" y="3182"/>
                </a:cubicBezTo>
                <a:lnTo>
                  <a:pt x="5758" y="3182"/>
                </a:lnTo>
                <a:cubicBezTo>
                  <a:pt x="5769" y="3182"/>
                  <a:pt x="5779" y="3181"/>
                  <a:pt x="5790" y="3178"/>
                </a:cubicBezTo>
                <a:cubicBezTo>
                  <a:pt x="5800" y="3176"/>
                  <a:pt x="5810" y="3173"/>
                  <a:pt x="5820" y="3169"/>
                </a:cubicBezTo>
                <a:cubicBezTo>
                  <a:pt x="5830" y="3165"/>
                  <a:pt x="5839" y="3160"/>
                  <a:pt x="5848" y="3154"/>
                </a:cubicBezTo>
                <a:cubicBezTo>
                  <a:pt x="5857" y="3148"/>
                  <a:pt x="5865" y="3142"/>
                  <a:pt x="5873" y="3134"/>
                </a:cubicBezTo>
                <a:cubicBezTo>
                  <a:pt x="5880" y="3126"/>
                  <a:pt x="5887" y="3118"/>
                  <a:pt x="5893" y="3109"/>
                </a:cubicBezTo>
                <a:cubicBezTo>
                  <a:pt x="5899" y="3101"/>
                  <a:pt x="5904" y="3091"/>
                  <a:pt x="5908" y="3081"/>
                </a:cubicBezTo>
                <a:cubicBezTo>
                  <a:pt x="5912" y="3071"/>
                  <a:pt x="5915" y="3061"/>
                  <a:pt x="5917" y="3051"/>
                </a:cubicBezTo>
                <a:cubicBezTo>
                  <a:pt x="5919" y="3040"/>
                  <a:pt x="5920" y="3030"/>
                  <a:pt x="5920" y="3019"/>
                </a:cubicBezTo>
                <a:lnTo>
                  <a:pt x="5920" y="186"/>
                </a:lnTo>
                <a:cubicBezTo>
                  <a:pt x="5920" y="175"/>
                  <a:pt x="5919" y="165"/>
                  <a:pt x="5917" y="154"/>
                </a:cubicBezTo>
                <a:cubicBezTo>
                  <a:pt x="5915" y="144"/>
                  <a:pt x="5912" y="134"/>
                  <a:pt x="5908" y="124"/>
                </a:cubicBezTo>
                <a:cubicBezTo>
                  <a:pt x="5904" y="114"/>
                  <a:pt x="5899" y="105"/>
                  <a:pt x="5893" y="96"/>
                </a:cubicBezTo>
                <a:cubicBezTo>
                  <a:pt x="5887" y="87"/>
                  <a:pt x="5880" y="79"/>
                  <a:pt x="5873" y="71"/>
                </a:cubicBezTo>
                <a:cubicBezTo>
                  <a:pt x="5865" y="64"/>
                  <a:pt x="5857" y="57"/>
                  <a:pt x="5848" y="51"/>
                </a:cubicBezTo>
                <a:cubicBezTo>
                  <a:pt x="5839" y="45"/>
                  <a:pt x="5830" y="40"/>
                  <a:pt x="5820" y="36"/>
                </a:cubicBezTo>
                <a:cubicBezTo>
                  <a:pt x="5810" y="32"/>
                  <a:pt x="5800" y="29"/>
                  <a:pt x="5790" y="27"/>
                </a:cubicBezTo>
                <a:cubicBezTo>
                  <a:pt x="5779" y="25"/>
                  <a:pt x="5769" y="24"/>
                  <a:pt x="5758" y="24"/>
                </a:cubicBezTo>
                <a:lnTo>
                  <a:pt x="186" y="24"/>
                </a:lnTo>
                <a:cubicBezTo>
                  <a:pt x="175" y="24"/>
                  <a:pt x="164" y="25"/>
                  <a:pt x="154" y="27"/>
                </a:cubicBezTo>
                <a:cubicBezTo>
                  <a:pt x="144" y="29"/>
                  <a:pt x="133" y="32"/>
                  <a:pt x="124" y="36"/>
                </a:cubicBezTo>
                <a:cubicBezTo>
                  <a:pt x="114" y="40"/>
                  <a:pt x="104" y="45"/>
                  <a:pt x="95" y="51"/>
                </a:cubicBezTo>
                <a:cubicBezTo>
                  <a:pt x="87" y="57"/>
                  <a:pt x="78" y="64"/>
                  <a:pt x="71" y="71"/>
                </a:cubicBezTo>
                <a:cubicBezTo>
                  <a:pt x="63" y="79"/>
                  <a:pt x="57" y="87"/>
                  <a:pt x="51" y="96"/>
                </a:cubicBezTo>
                <a:cubicBezTo>
                  <a:pt x="45" y="105"/>
                  <a:pt x="40" y="114"/>
                  <a:pt x="36" y="124"/>
                </a:cubicBezTo>
                <a:cubicBezTo>
                  <a:pt x="32" y="134"/>
                  <a:pt x="28" y="144"/>
                  <a:pt x="26" y="154"/>
                </a:cubicBezTo>
                <a:cubicBezTo>
                  <a:pt x="24" y="165"/>
                  <a:pt x="23" y="175"/>
                  <a:pt x="23" y="186"/>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64" name="图片 163"/>
          <p:cNvPicPr/>
          <p:nvPr/>
        </p:nvPicPr>
        <p:blipFill>
          <a:blip r:embed="rId7"/>
          <a:stretch/>
        </p:blipFill>
        <p:spPr>
          <a:xfrm>
            <a:off x="8941680" y="1746720"/>
            <a:ext cx="300600" cy="300600"/>
          </a:xfrm>
          <a:prstGeom prst="rect">
            <a:avLst/>
          </a:prstGeom>
          <a:noFill/>
          <a:ln w="0">
            <a:noFill/>
          </a:ln>
        </p:spPr>
      </p:pic>
      <p:sp>
        <p:nvSpPr>
          <p:cNvPr id="165" name="文本框 164"/>
          <p:cNvSpPr txBox="1"/>
          <p:nvPr/>
        </p:nvSpPr>
        <p:spPr>
          <a:xfrm>
            <a:off x="4646160" y="2461320"/>
            <a:ext cx="14090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计算语义相似度，重构内容</a:t>
            </a:r>
            <a:endParaRPr lang="en-US" sz="920" b="0" u="none" strike="noStrike">
              <a:solidFill>
                <a:srgbClr val="000000"/>
              </a:solidFill>
              <a:effectLst/>
              <a:uFillTx/>
              <a:latin typeface="Times New Roman"/>
            </a:endParaRPr>
          </a:p>
        </p:txBody>
      </p:sp>
      <p:sp>
        <p:nvSpPr>
          <p:cNvPr id="166" name="文本框 165"/>
          <p:cNvSpPr txBox="1"/>
          <p:nvPr/>
        </p:nvSpPr>
        <p:spPr>
          <a:xfrm>
            <a:off x="8757720" y="216216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生成模块</a:t>
            </a:r>
            <a:endParaRPr lang="en-US" sz="1320" b="0" u="none" strike="noStrike">
              <a:solidFill>
                <a:srgbClr val="000000"/>
              </a:solidFill>
              <a:effectLst/>
              <a:uFillTx/>
              <a:latin typeface="Times New Roman"/>
            </a:endParaRPr>
          </a:p>
        </p:txBody>
      </p:sp>
      <p:sp>
        <p:nvSpPr>
          <p:cNvPr id="167" name="任意多边形 166"/>
          <p:cNvSpPr/>
          <p:nvPr/>
        </p:nvSpPr>
        <p:spPr>
          <a:xfrm>
            <a:off x="547200" y="3025080"/>
            <a:ext cx="4700880" cy="969480"/>
          </a:xfrm>
          <a:custGeom>
            <a:avLst/>
            <a:gdLst/>
            <a:ahLst/>
            <a:cxnLst/>
            <a:rect l="0" t="0" r="r" b="b"/>
            <a:pathLst>
              <a:path w="13058" h="2693">
                <a:moveTo>
                  <a:pt x="0" y="2693"/>
                </a:moveTo>
                <a:lnTo>
                  <a:pt x="0" y="0"/>
                </a:lnTo>
                <a:lnTo>
                  <a:pt x="12873" y="0"/>
                </a:lnTo>
                <a:cubicBezTo>
                  <a:pt x="12885" y="0"/>
                  <a:pt x="12897" y="1"/>
                  <a:pt x="12909" y="3"/>
                </a:cubicBezTo>
                <a:cubicBezTo>
                  <a:pt x="12921" y="6"/>
                  <a:pt x="12932" y="9"/>
                  <a:pt x="12944" y="14"/>
                </a:cubicBezTo>
                <a:cubicBezTo>
                  <a:pt x="12955" y="18"/>
                  <a:pt x="12966" y="24"/>
                  <a:pt x="12976" y="31"/>
                </a:cubicBezTo>
                <a:cubicBezTo>
                  <a:pt x="12986" y="38"/>
                  <a:pt x="12995" y="45"/>
                  <a:pt x="13004" y="54"/>
                </a:cubicBezTo>
                <a:cubicBezTo>
                  <a:pt x="13013" y="63"/>
                  <a:pt x="13020" y="72"/>
                  <a:pt x="13027" y="82"/>
                </a:cubicBezTo>
                <a:cubicBezTo>
                  <a:pt x="13034" y="92"/>
                  <a:pt x="13039" y="103"/>
                  <a:pt x="13044" y="114"/>
                </a:cubicBezTo>
                <a:cubicBezTo>
                  <a:pt x="13049" y="126"/>
                  <a:pt x="13052" y="137"/>
                  <a:pt x="13055" y="149"/>
                </a:cubicBezTo>
                <a:cubicBezTo>
                  <a:pt x="13057" y="161"/>
                  <a:pt x="13058" y="173"/>
                  <a:pt x="13058" y="185"/>
                </a:cubicBezTo>
                <a:lnTo>
                  <a:pt x="13058" y="2508"/>
                </a:lnTo>
                <a:cubicBezTo>
                  <a:pt x="13058" y="2520"/>
                  <a:pt x="13057" y="2532"/>
                  <a:pt x="13055" y="2544"/>
                </a:cubicBezTo>
                <a:cubicBezTo>
                  <a:pt x="13052" y="2556"/>
                  <a:pt x="13049" y="2567"/>
                  <a:pt x="13044" y="2579"/>
                </a:cubicBezTo>
                <a:cubicBezTo>
                  <a:pt x="13039" y="2590"/>
                  <a:pt x="13034" y="2601"/>
                  <a:pt x="13027" y="2611"/>
                </a:cubicBezTo>
                <a:cubicBezTo>
                  <a:pt x="13020" y="2621"/>
                  <a:pt x="13013" y="2630"/>
                  <a:pt x="13004" y="2639"/>
                </a:cubicBezTo>
                <a:cubicBezTo>
                  <a:pt x="12995" y="2648"/>
                  <a:pt x="12986" y="2655"/>
                  <a:pt x="12976" y="2662"/>
                </a:cubicBezTo>
                <a:cubicBezTo>
                  <a:pt x="12966" y="2669"/>
                  <a:pt x="12955" y="2675"/>
                  <a:pt x="12944" y="2679"/>
                </a:cubicBezTo>
                <a:cubicBezTo>
                  <a:pt x="12932" y="2684"/>
                  <a:pt x="12921" y="2687"/>
                  <a:pt x="12909" y="2690"/>
                </a:cubicBezTo>
                <a:cubicBezTo>
                  <a:pt x="12897" y="2692"/>
                  <a:pt x="12885" y="2693"/>
                  <a:pt x="12873" y="2693"/>
                </a:cubicBezTo>
                <a:lnTo>
                  <a:pt x="0" y="2693"/>
                </a:lnTo>
                <a:close/>
              </a:path>
            </a:pathLst>
          </a:custGeom>
          <a:solidFill>
            <a:srgbClr val="3B82F6">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68" name="任意多边形 167"/>
          <p:cNvSpPr/>
          <p:nvPr/>
        </p:nvSpPr>
        <p:spPr>
          <a:xfrm>
            <a:off x="534600" y="3025080"/>
            <a:ext cx="25560" cy="969480"/>
          </a:xfrm>
          <a:custGeom>
            <a:avLst/>
            <a:gdLst/>
            <a:ahLst/>
            <a:cxnLst/>
            <a:rect l="0" t="0" r="r" b="b"/>
            <a:pathLst>
              <a:path w="71" h="2693">
                <a:moveTo>
                  <a:pt x="0" y="0"/>
                </a:moveTo>
                <a:lnTo>
                  <a:pt x="71" y="0"/>
                </a:lnTo>
                <a:lnTo>
                  <a:pt x="71" y="2693"/>
                </a:lnTo>
                <a:lnTo>
                  <a:pt x="0" y="2693"/>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69" name="图片 168"/>
          <p:cNvPicPr/>
          <p:nvPr/>
        </p:nvPicPr>
        <p:blipFill>
          <a:blip r:embed="rId8"/>
          <a:stretch/>
        </p:blipFill>
        <p:spPr>
          <a:xfrm>
            <a:off x="727200" y="3200760"/>
            <a:ext cx="133200" cy="150120"/>
          </a:xfrm>
          <a:prstGeom prst="rect">
            <a:avLst/>
          </a:prstGeom>
          <a:noFill/>
          <a:ln w="0">
            <a:noFill/>
          </a:ln>
        </p:spPr>
      </p:pic>
      <p:sp>
        <p:nvSpPr>
          <p:cNvPr id="170" name="文本框 169"/>
          <p:cNvSpPr txBox="1"/>
          <p:nvPr/>
        </p:nvSpPr>
        <p:spPr>
          <a:xfrm>
            <a:off x="8565480" y="246132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生成符合需求的文本</a:t>
            </a:r>
            <a:endParaRPr lang="en-US" sz="920" b="0" u="none" strike="noStrike">
              <a:solidFill>
                <a:srgbClr val="000000"/>
              </a:solidFill>
              <a:effectLst/>
              <a:uFillTx/>
              <a:latin typeface="Times New Roman"/>
            </a:endParaRPr>
          </a:p>
        </p:txBody>
      </p:sp>
      <p:sp>
        <p:nvSpPr>
          <p:cNvPr id="171" name="文本框 170"/>
          <p:cNvSpPr txBox="1"/>
          <p:nvPr/>
        </p:nvSpPr>
        <p:spPr>
          <a:xfrm>
            <a:off x="961200" y="3186360"/>
            <a:ext cx="437760" cy="175680"/>
          </a:xfrm>
          <a:prstGeom prst="rect">
            <a:avLst/>
          </a:prstGeom>
          <a:noFill/>
          <a:ln w="0">
            <a:noFill/>
          </a:ln>
        </p:spPr>
        <p:txBody>
          <a:bodyPr wrap="none" lIns="0" tIns="0" rIns="0" bIns="0" anchor="t">
            <a:spAutoFit/>
          </a:bodyPr>
          <a:lstStyle/>
          <a:p>
            <a:r>
              <a:rPr lang="en-US" sz="1180" b="1" u="none" strike="noStrike">
                <a:solidFill>
                  <a:srgbClr val="FFFFFF"/>
                </a:solidFill>
                <a:effectLst/>
                <a:uFillTx/>
                <a:latin typeface="DejaVuSans"/>
                <a:ea typeface="DejaVuSans"/>
              </a:rPr>
              <a:t>BERT</a:t>
            </a:r>
            <a:endParaRPr lang="en-US" sz="1180" b="0" u="none" strike="noStrike">
              <a:solidFill>
                <a:srgbClr val="000000"/>
              </a:solidFill>
              <a:effectLst/>
              <a:uFillTx/>
              <a:latin typeface="Times New Roman"/>
            </a:endParaRPr>
          </a:p>
        </p:txBody>
      </p:sp>
      <p:sp>
        <p:nvSpPr>
          <p:cNvPr id="172" name="文本框 171"/>
          <p:cNvSpPr txBox="1"/>
          <p:nvPr/>
        </p:nvSpPr>
        <p:spPr>
          <a:xfrm>
            <a:off x="1389960" y="318096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嵌入模型应用</a:t>
            </a:r>
            <a:endParaRPr lang="en-US" sz="1180" b="0" u="none" strike="noStrike">
              <a:solidFill>
                <a:srgbClr val="000000"/>
              </a:solidFill>
              <a:effectLst/>
              <a:uFillTx/>
              <a:latin typeface="Times New Roman"/>
            </a:endParaRPr>
          </a:p>
        </p:txBody>
      </p:sp>
      <p:sp>
        <p:nvSpPr>
          <p:cNvPr id="173" name="文本框 172"/>
          <p:cNvSpPr txBox="1"/>
          <p:nvPr/>
        </p:nvSpPr>
        <p:spPr>
          <a:xfrm>
            <a:off x="727200" y="347292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使用</a:t>
            </a:r>
            <a:endParaRPr lang="en-US" sz="1050" b="0" u="none" strike="noStrike">
              <a:solidFill>
                <a:srgbClr val="000000"/>
              </a:solidFill>
              <a:effectLst/>
              <a:uFillTx/>
              <a:latin typeface="Times New Roman"/>
            </a:endParaRPr>
          </a:p>
        </p:txBody>
      </p:sp>
      <p:sp>
        <p:nvSpPr>
          <p:cNvPr id="174" name="文本框 173"/>
          <p:cNvSpPr txBox="1"/>
          <p:nvPr/>
        </p:nvSpPr>
        <p:spPr>
          <a:xfrm>
            <a:off x="994320" y="3477600"/>
            <a:ext cx="352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BERT</a:t>
            </a:r>
            <a:endParaRPr lang="en-US" sz="1050" b="0" u="none" strike="noStrike">
              <a:solidFill>
                <a:srgbClr val="000000"/>
              </a:solidFill>
              <a:effectLst/>
              <a:uFillTx/>
              <a:latin typeface="Times New Roman"/>
            </a:endParaRPr>
          </a:p>
        </p:txBody>
      </p:sp>
      <p:sp>
        <p:nvSpPr>
          <p:cNvPr id="175" name="文本框 174"/>
          <p:cNvSpPr txBox="1"/>
          <p:nvPr/>
        </p:nvSpPr>
        <p:spPr>
          <a:xfrm>
            <a:off x="1335600" y="3472920"/>
            <a:ext cx="3755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嵌入模型将文本转换为向量，计算语义相似度，筛选最相关的内</a:t>
            </a:r>
            <a:endParaRPr lang="en-US" sz="1050" b="0" u="none" strike="noStrike">
              <a:solidFill>
                <a:srgbClr val="000000"/>
              </a:solidFill>
              <a:effectLst/>
              <a:uFillTx/>
              <a:latin typeface="Times New Roman"/>
            </a:endParaRPr>
          </a:p>
        </p:txBody>
      </p:sp>
      <p:sp>
        <p:nvSpPr>
          <p:cNvPr id="176" name="任意多边形 175"/>
          <p:cNvSpPr/>
          <p:nvPr/>
        </p:nvSpPr>
        <p:spPr>
          <a:xfrm>
            <a:off x="5460840" y="3025080"/>
            <a:ext cx="4701240" cy="969480"/>
          </a:xfrm>
          <a:custGeom>
            <a:avLst/>
            <a:gdLst/>
            <a:ahLst/>
            <a:cxnLst/>
            <a:rect l="0" t="0" r="r" b="b"/>
            <a:pathLst>
              <a:path w="13059" h="2693">
                <a:moveTo>
                  <a:pt x="0" y="2693"/>
                </a:moveTo>
                <a:lnTo>
                  <a:pt x="0" y="0"/>
                </a:lnTo>
                <a:lnTo>
                  <a:pt x="12873" y="0"/>
                </a:lnTo>
                <a:cubicBezTo>
                  <a:pt x="12885" y="0"/>
                  <a:pt x="12897" y="1"/>
                  <a:pt x="12909" y="3"/>
                </a:cubicBezTo>
                <a:cubicBezTo>
                  <a:pt x="12921" y="6"/>
                  <a:pt x="12933" y="9"/>
                  <a:pt x="12944" y="14"/>
                </a:cubicBezTo>
                <a:cubicBezTo>
                  <a:pt x="12955" y="18"/>
                  <a:pt x="12966" y="24"/>
                  <a:pt x="12976" y="31"/>
                </a:cubicBezTo>
                <a:cubicBezTo>
                  <a:pt x="12986" y="38"/>
                  <a:pt x="12996" y="45"/>
                  <a:pt x="13004" y="54"/>
                </a:cubicBezTo>
                <a:cubicBezTo>
                  <a:pt x="13013" y="63"/>
                  <a:pt x="13020" y="72"/>
                  <a:pt x="13027" y="82"/>
                </a:cubicBezTo>
                <a:cubicBezTo>
                  <a:pt x="13034" y="92"/>
                  <a:pt x="13040" y="103"/>
                  <a:pt x="13044" y="114"/>
                </a:cubicBezTo>
                <a:cubicBezTo>
                  <a:pt x="13049" y="126"/>
                  <a:pt x="13053" y="137"/>
                  <a:pt x="13055" y="149"/>
                </a:cubicBezTo>
                <a:cubicBezTo>
                  <a:pt x="13057" y="161"/>
                  <a:pt x="13059" y="173"/>
                  <a:pt x="13059" y="185"/>
                </a:cubicBezTo>
                <a:lnTo>
                  <a:pt x="13059" y="2508"/>
                </a:lnTo>
                <a:cubicBezTo>
                  <a:pt x="13059" y="2520"/>
                  <a:pt x="13057" y="2532"/>
                  <a:pt x="13055" y="2544"/>
                </a:cubicBezTo>
                <a:cubicBezTo>
                  <a:pt x="13053" y="2556"/>
                  <a:pt x="13049" y="2567"/>
                  <a:pt x="13044" y="2579"/>
                </a:cubicBezTo>
                <a:cubicBezTo>
                  <a:pt x="13040" y="2590"/>
                  <a:pt x="13034" y="2601"/>
                  <a:pt x="13027" y="2611"/>
                </a:cubicBezTo>
                <a:cubicBezTo>
                  <a:pt x="13020" y="2621"/>
                  <a:pt x="13013" y="2630"/>
                  <a:pt x="13004" y="2639"/>
                </a:cubicBezTo>
                <a:cubicBezTo>
                  <a:pt x="12996" y="2648"/>
                  <a:pt x="12986" y="2655"/>
                  <a:pt x="12976" y="2662"/>
                </a:cubicBezTo>
                <a:cubicBezTo>
                  <a:pt x="12966" y="2669"/>
                  <a:pt x="12955" y="2675"/>
                  <a:pt x="12944" y="2679"/>
                </a:cubicBezTo>
                <a:cubicBezTo>
                  <a:pt x="12933" y="2684"/>
                  <a:pt x="12921" y="2687"/>
                  <a:pt x="12909" y="2690"/>
                </a:cubicBezTo>
                <a:cubicBezTo>
                  <a:pt x="12897" y="2692"/>
                  <a:pt x="12885" y="2693"/>
                  <a:pt x="12873" y="2693"/>
                </a:cubicBezTo>
                <a:lnTo>
                  <a:pt x="0" y="2693"/>
                </a:lnTo>
                <a:close/>
              </a:path>
            </a:pathLst>
          </a:custGeom>
          <a:solidFill>
            <a:srgbClr val="3B82F6">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77" name="任意多边形 176"/>
          <p:cNvSpPr/>
          <p:nvPr/>
        </p:nvSpPr>
        <p:spPr>
          <a:xfrm>
            <a:off x="5448240" y="3025080"/>
            <a:ext cx="25560" cy="969480"/>
          </a:xfrm>
          <a:custGeom>
            <a:avLst/>
            <a:gdLst/>
            <a:ahLst/>
            <a:cxnLst/>
            <a:rect l="0" t="0" r="r" b="b"/>
            <a:pathLst>
              <a:path w="71" h="2693">
                <a:moveTo>
                  <a:pt x="0" y="0"/>
                </a:moveTo>
                <a:lnTo>
                  <a:pt x="71" y="0"/>
                </a:lnTo>
                <a:lnTo>
                  <a:pt x="71" y="2693"/>
                </a:lnTo>
                <a:lnTo>
                  <a:pt x="0" y="2693"/>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78" name="图片 177"/>
          <p:cNvPicPr/>
          <p:nvPr/>
        </p:nvPicPr>
        <p:blipFill>
          <a:blip r:embed="rId9"/>
          <a:stretch/>
        </p:blipFill>
        <p:spPr>
          <a:xfrm>
            <a:off x="5640840" y="3200760"/>
            <a:ext cx="191880" cy="150120"/>
          </a:xfrm>
          <a:prstGeom prst="rect">
            <a:avLst/>
          </a:prstGeom>
          <a:noFill/>
          <a:ln w="0">
            <a:noFill/>
          </a:ln>
        </p:spPr>
      </p:pic>
      <p:sp>
        <p:nvSpPr>
          <p:cNvPr id="179" name="文本框 178"/>
          <p:cNvSpPr txBox="1"/>
          <p:nvPr/>
        </p:nvSpPr>
        <p:spPr>
          <a:xfrm>
            <a:off x="727200" y="367344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容</a:t>
            </a:r>
            <a:endParaRPr lang="en-US" sz="1050" b="0" u="none" strike="noStrike">
              <a:solidFill>
                <a:srgbClr val="000000"/>
              </a:solidFill>
              <a:effectLst/>
              <a:uFillTx/>
              <a:latin typeface="Times New Roman"/>
            </a:endParaRPr>
          </a:p>
        </p:txBody>
      </p:sp>
      <p:sp>
        <p:nvSpPr>
          <p:cNvPr id="180" name="文本框 179"/>
          <p:cNvSpPr txBox="1"/>
          <p:nvPr/>
        </p:nvSpPr>
        <p:spPr>
          <a:xfrm>
            <a:off x="5933160" y="318096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上下文构建技术</a:t>
            </a:r>
            <a:endParaRPr lang="en-US" sz="1180" b="0" u="none" strike="noStrike">
              <a:solidFill>
                <a:srgbClr val="000000"/>
              </a:solidFill>
              <a:effectLst/>
              <a:uFillTx/>
              <a:latin typeface="Times New Roman"/>
            </a:endParaRPr>
          </a:p>
        </p:txBody>
      </p:sp>
      <p:sp>
        <p:nvSpPr>
          <p:cNvPr id="181" name="任意多边形 180"/>
          <p:cNvSpPr/>
          <p:nvPr/>
        </p:nvSpPr>
        <p:spPr>
          <a:xfrm>
            <a:off x="547200" y="4194720"/>
            <a:ext cx="4700880" cy="769320"/>
          </a:xfrm>
          <a:custGeom>
            <a:avLst/>
            <a:gdLst/>
            <a:ahLst/>
            <a:cxnLst/>
            <a:rect l="0" t="0" r="r" b="b"/>
            <a:pathLst>
              <a:path w="13058" h="2137">
                <a:moveTo>
                  <a:pt x="0" y="2137"/>
                </a:moveTo>
                <a:lnTo>
                  <a:pt x="0" y="0"/>
                </a:lnTo>
                <a:lnTo>
                  <a:pt x="12873" y="0"/>
                </a:lnTo>
                <a:cubicBezTo>
                  <a:pt x="12885" y="0"/>
                  <a:pt x="12897" y="2"/>
                  <a:pt x="12909" y="4"/>
                </a:cubicBezTo>
                <a:cubicBezTo>
                  <a:pt x="12921" y="6"/>
                  <a:pt x="12932" y="10"/>
                  <a:pt x="12944" y="15"/>
                </a:cubicBezTo>
                <a:cubicBezTo>
                  <a:pt x="12955" y="19"/>
                  <a:pt x="12966" y="25"/>
                  <a:pt x="12976" y="32"/>
                </a:cubicBezTo>
                <a:cubicBezTo>
                  <a:pt x="12986" y="39"/>
                  <a:pt x="12995" y="46"/>
                  <a:pt x="13004" y="55"/>
                </a:cubicBezTo>
                <a:cubicBezTo>
                  <a:pt x="13013" y="63"/>
                  <a:pt x="13020" y="73"/>
                  <a:pt x="13027" y="83"/>
                </a:cubicBezTo>
                <a:cubicBezTo>
                  <a:pt x="13034" y="94"/>
                  <a:pt x="13039" y="105"/>
                  <a:pt x="13044" y="116"/>
                </a:cubicBezTo>
                <a:cubicBezTo>
                  <a:pt x="13049" y="127"/>
                  <a:pt x="13052" y="139"/>
                  <a:pt x="13055" y="151"/>
                </a:cubicBezTo>
                <a:cubicBezTo>
                  <a:pt x="13057" y="163"/>
                  <a:pt x="13058" y="175"/>
                  <a:pt x="13058" y="187"/>
                </a:cubicBezTo>
                <a:lnTo>
                  <a:pt x="13058" y="1951"/>
                </a:lnTo>
                <a:cubicBezTo>
                  <a:pt x="13058" y="1964"/>
                  <a:pt x="13057" y="1976"/>
                  <a:pt x="13055" y="1988"/>
                </a:cubicBezTo>
                <a:cubicBezTo>
                  <a:pt x="13052" y="2000"/>
                  <a:pt x="13049" y="2011"/>
                  <a:pt x="13044" y="2022"/>
                </a:cubicBezTo>
                <a:cubicBezTo>
                  <a:pt x="13039" y="2034"/>
                  <a:pt x="13034" y="2044"/>
                  <a:pt x="13027" y="2055"/>
                </a:cubicBezTo>
                <a:cubicBezTo>
                  <a:pt x="13020" y="2065"/>
                  <a:pt x="13013" y="2074"/>
                  <a:pt x="13004" y="2083"/>
                </a:cubicBezTo>
                <a:cubicBezTo>
                  <a:pt x="12995" y="2091"/>
                  <a:pt x="12986" y="2099"/>
                  <a:pt x="12976" y="2106"/>
                </a:cubicBezTo>
                <a:cubicBezTo>
                  <a:pt x="12966" y="2113"/>
                  <a:pt x="12955" y="2118"/>
                  <a:pt x="12944" y="2123"/>
                </a:cubicBezTo>
                <a:cubicBezTo>
                  <a:pt x="12932" y="2128"/>
                  <a:pt x="12921" y="2131"/>
                  <a:pt x="12909" y="2133"/>
                </a:cubicBezTo>
                <a:cubicBezTo>
                  <a:pt x="12897" y="2136"/>
                  <a:pt x="12885" y="2137"/>
                  <a:pt x="12873" y="2137"/>
                </a:cubicBezTo>
                <a:lnTo>
                  <a:pt x="0" y="2137"/>
                </a:lnTo>
                <a:close/>
              </a:path>
            </a:pathLst>
          </a:custGeom>
          <a:solidFill>
            <a:srgbClr val="3B82F6">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2" name="任意多边形 181"/>
          <p:cNvSpPr/>
          <p:nvPr/>
        </p:nvSpPr>
        <p:spPr>
          <a:xfrm>
            <a:off x="534600" y="4194720"/>
            <a:ext cx="25560" cy="769320"/>
          </a:xfrm>
          <a:custGeom>
            <a:avLst/>
            <a:gdLst/>
            <a:ahLst/>
            <a:cxnLst/>
            <a:rect l="0" t="0" r="r" b="b"/>
            <a:pathLst>
              <a:path w="71" h="2137">
                <a:moveTo>
                  <a:pt x="0" y="0"/>
                </a:moveTo>
                <a:lnTo>
                  <a:pt x="71" y="0"/>
                </a:lnTo>
                <a:lnTo>
                  <a:pt x="71" y="2137"/>
                </a:lnTo>
                <a:lnTo>
                  <a:pt x="0" y="2137"/>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83" name="图片 182"/>
          <p:cNvPicPr/>
          <p:nvPr/>
        </p:nvPicPr>
        <p:blipFill>
          <a:blip r:embed="rId10"/>
          <a:stretch/>
        </p:blipFill>
        <p:spPr>
          <a:xfrm>
            <a:off x="727200" y="4370400"/>
            <a:ext cx="150120" cy="150120"/>
          </a:xfrm>
          <a:prstGeom prst="rect">
            <a:avLst/>
          </a:prstGeom>
          <a:noFill/>
          <a:ln w="0">
            <a:noFill/>
          </a:ln>
        </p:spPr>
      </p:pic>
      <p:sp>
        <p:nvSpPr>
          <p:cNvPr id="184" name="文本框 183"/>
          <p:cNvSpPr txBox="1"/>
          <p:nvPr/>
        </p:nvSpPr>
        <p:spPr>
          <a:xfrm>
            <a:off x="5640840" y="3472920"/>
            <a:ext cx="3889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基于相似度计算，将相关文本整合为连贯上下文，传递给生成模型</a:t>
            </a:r>
            <a:endParaRPr lang="en-US" sz="1050" b="0" u="none" strike="noStrike">
              <a:solidFill>
                <a:srgbClr val="000000"/>
              </a:solidFill>
              <a:effectLst/>
              <a:uFillTx/>
              <a:latin typeface="Times New Roman"/>
            </a:endParaRPr>
          </a:p>
        </p:txBody>
      </p:sp>
      <p:sp>
        <p:nvSpPr>
          <p:cNvPr id="185" name="文本框 184"/>
          <p:cNvSpPr txBox="1"/>
          <p:nvPr/>
        </p:nvSpPr>
        <p:spPr>
          <a:xfrm>
            <a:off x="977760" y="435096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内容无缝衔接</a:t>
            </a:r>
            <a:endParaRPr lang="en-US" sz="1180" b="0" u="none" strike="noStrike">
              <a:solidFill>
                <a:srgbClr val="000000"/>
              </a:solidFill>
              <a:effectLst/>
              <a:uFillTx/>
              <a:latin typeface="Times New Roman"/>
            </a:endParaRPr>
          </a:p>
        </p:txBody>
      </p:sp>
      <p:sp>
        <p:nvSpPr>
          <p:cNvPr id="186" name="任意多边形 185"/>
          <p:cNvSpPr/>
          <p:nvPr/>
        </p:nvSpPr>
        <p:spPr>
          <a:xfrm>
            <a:off x="5460840" y="4194720"/>
            <a:ext cx="4701240" cy="769320"/>
          </a:xfrm>
          <a:custGeom>
            <a:avLst/>
            <a:gdLst/>
            <a:ahLst/>
            <a:cxnLst/>
            <a:rect l="0" t="0" r="r" b="b"/>
            <a:pathLst>
              <a:path w="13059" h="2137">
                <a:moveTo>
                  <a:pt x="0" y="2137"/>
                </a:moveTo>
                <a:lnTo>
                  <a:pt x="0" y="0"/>
                </a:lnTo>
                <a:lnTo>
                  <a:pt x="12873" y="0"/>
                </a:lnTo>
                <a:cubicBezTo>
                  <a:pt x="12885" y="0"/>
                  <a:pt x="12897" y="2"/>
                  <a:pt x="12909" y="4"/>
                </a:cubicBezTo>
                <a:cubicBezTo>
                  <a:pt x="12921" y="6"/>
                  <a:pt x="12933" y="10"/>
                  <a:pt x="12944" y="15"/>
                </a:cubicBezTo>
                <a:cubicBezTo>
                  <a:pt x="12955" y="19"/>
                  <a:pt x="12966" y="25"/>
                  <a:pt x="12976" y="32"/>
                </a:cubicBezTo>
                <a:cubicBezTo>
                  <a:pt x="12986" y="39"/>
                  <a:pt x="12996" y="46"/>
                  <a:pt x="13004" y="55"/>
                </a:cubicBezTo>
                <a:cubicBezTo>
                  <a:pt x="13013" y="63"/>
                  <a:pt x="13020" y="73"/>
                  <a:pt x="13027" y="83"/>
                </a:cubicBezTo>
                <a:cubicBezTo>
                  <a:pt x="13034" y="94"/>
                  <a:pt x="13040" y="105"/>
                  <a:pt x="13044" y="116"/>
                </a:cubicBezTo>
                <a:cubicBezTo>
                  <a:pt x="13049" y="127"/>
                  <a:pt x="13053" y="139"/>
                  <a:pt x="13055" y="151"/>
                </a:cubicBezTo>
                <a:cubicBezTo>
                  <a:pt x="13057" y="163"/>
                  <a:pt x="13059" y="175"/>
                  <a:pt x="13059" y="187"/>
                </a:cubicBezTo>
                <a:lnTo>
                  <a:pt x="13059" y="1951"/>
                </a:lnTo>
                <a:cubicBezTo>
                  <a:pt x="13059" y="1964"/>
                  <a:pt x="13057" y="1976"/>
                  <a:pt x="13055" y="1988"/>
                </a:cubicBezTo>
                <a:cubicBezTo>
                  <a:pt x="13053" y="2000"/>
                  <a:pt x="13049" y="2011"/>
                  <a:pt x="13044" y="2022"/>
                </a:cubicBezTo>
                <a:cubicBezTo>
                  <a:pt x="13040" y="2034"/>
                  <a:pt x="13034" y="2044"/>
                  <a:pt x="13027" y="2055"/>
                </a:cubicBezTo>
                <a:cubicBezTo>
                  <a:pt x="13020" y="2065"/>
                  <a:pt x="13013" y="2074"/>
                  <a:pt x="13004" y="2083"/>
                </a:cubicBezTo>
                <a:cubicBezTo>
                  <a:pt x="12996" y="2091"/>
                  <a:pt x="12986" y="2099"/>
                  <a:pt x="12976" y="2106"/>
                </a:cubicBezTo>
                <a:cubicBezTo>
                  <a:pt x="12966" y="2113"/>
                  <a:pt x="12955" y="2118"/>
                  <a:pt x="12944" y="2123"/>
                </a:cubicBezTo>
                <a:cubicBezTo>
                  <a:pt x="12933" y="2128"/>
                  <a:pt x="12921" y="2131"/>
                  <a:pt x="12909" y="2133"/>
                </a:cubicBezTo>
                <a:cubicBezTo>
                  <a:pt x="12897" y="2136"/>
                  <a:pt x="12885" y="2137"/>
                  <a:pt x="12873" y="2137"/>
                </a:cubicBezTo>
                <a:lnTo>
                  <a:pt x="0" y="2137"/>
                </a:lnTo>
                <a:close/>
              </a:path>
            </a:pathLst>
          </a:custGeom>
          <a:solidFill>
            <a:srgbClr val="3B82F6">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7" name="任意多边形 186"/>
          <p:cNvSpPr/>
          <p:nvPr/>
        </p:nvSpPr>
        <p:spPr>
          <a:xfrm>
            <a:off x="5448240" y="4194720"/>
            <a:ext cx="25560" cy="769320"/>
          </a:xfrm>
          <a:custGeom>
            <a:avLst/>
            <a:gdLst/>
            <a:ahLst/>
            <a:cxnLst/>
            <a:rect l="0" t="0" r="r" b="b"/>
            <a:pathLst>
              <a:path w="71" h="2137">
                <a:moveTo>
                  <a:pt x="0" y="0"/>
                </a:moveTo>
                <a:lnTo>
                  <a:pt x="71" y="0"/>
                </a:lnTo>
                <a:lnTo>
                  <a:pt x="71" y="2137"/>
                </a:lnTo>
                <a:lnTo>
                  <a:pt x="0" y="2137"/>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88" name="图片 187"/>
          <p:cNvPicPr/>
          <p:nvPr/>
        </p:nvPicPr>
        <p:blipFill>
          <a:blip r:embed="rId11"/>
          <a:stretch/>
        </p:blipFill>
        <p:spPr>
          <a:xfrm>
            <a:off x="5640840" y="4370400"/>
            <a:ext cx="150120" cy="150120"/>
          </a:xfrm>
          <a:prstGeom prst="rect">
            <a:avLst/>
          </a:prstGeom>
          <a:noFill/>
          <a:ln w="0">
            <a:noFill/>
          </a:ln>
        </p:spPr>
      </p:pic>
      <p:sp>
        <p:nvSpPr>
          <p:cNvPr id="189" name="文本框 188"/>
          <p:cNvSpPr txBox="1"/>
          <p:nvPr/>
        </p:nvSpPr>
        <p:spPr>
          <a:xfrm>
            <a:off x="727200" y="4642920"/>
            <a:ext cx="3621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确保检索内容与生成内容在语义上保持一致性，减少信息断裂</a:t>
            </a:r>
            <a:endParaRPr lang="en-US" sz="1050" b="0" u="none" strike="noStrike">
              <a:solidFill>
                <a:srgbClr val="000000"/>
              </a:solidFill>
              <a:effectLst/>
              <a:uFillTx/>
              <a:latin typeface="Times New Roman"/>
            </a:endParaRPr>
          </a:p>
        </p:txBody>
      </p:sp>
      <p:sp>
        <p:nvSpPr>
          <p:cNvPr id="190" name="文本框 189"/>
          <p:cNvSpPr txBox="1"/>
          <p:nvPr/>
        </p:nvSpPr>
        <p:spPr>
          <a:xfrm>
            <a:off x="5891400" y="435096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生成质量提升</a:t>
            </a:r>
            <a:endParaRPr lang="en-US" sz="1180" b="0" u="none" strike="noStrike">
              <a:solidFill>
                <a:srgbClr val="000000"/>
              </a:solidFill>
              <a:effectLst/>
              <a:uFillTx/>
              <a:latin typeface="Times New Roman"/>
            </a:endParaRPr>
          </a:p>
        </p:txBody>
      </p:sp>
      <p:sp>
        <p:nvSpPr>
          <p:cNvPr id="191" name="任意多边形 190"/>
          <p:cNvSpPr/>
          <p:nvPr/>
        </p:nvSpPr>
        <p:spPr>
          <a:xfrm>
            <a:off x="2799360" y="2172600"/>
            <a:ext cx="1353960" cy="16920"/>
          </a:xfrm>
          <a:custGeom>
            <a:avLst/>
            <a:gdLst/>
            <a:ahLst/>
            <a:cxnLst/>
            <a:rect l="0" t="0" r="r" b="b"/>
            <a:pathLst>
              <a:path w="3761" h="47">
                <a:moveTo>
                  <a:pt x="0" y="0"/>
                </a:moveTo>
                <a:lnTo>
                  <a:pt x="3761" y="0"/>
                </a:lnTo>
                <a:lnTo>
                  <a:pt x="3761" y="47"/>
                </a:lnTo>
                <a:lnTo>
                  <a:pt x="0" y="47"/>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2" name="任意多边形 191"/>
          <p:cNvSpPr/>
          <p:nvPr/>
        </p:nvSpPr>
        <p:spPr>
          <a:xfrm>
            <a:off x="4152960" y="2139120"/>
            <a:ext cx="67320" cy="83880"/>
          </a:xfrm>
          <a:custGeom>
            <a:avLst/>
            <a:gdLst/>
            <a:ahLst/>
            <a:cxnLst/>
            <a:rect l="0" t="0" r="r" b="b"/>
            <a:pathLst>
              <a:path w="187" h="233">
                <a:moveTo>
                  <a:pt x="0" y="0"/>
                </a:moveTo>
                <a:lnTo>
                  <a:pt x="0" y="233"/>
                </a:lnTo>
                <a:lnTo>
                  <a:pt x="187" y="116"/>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3" name="任意多边形 192"/>
          <p:cNvSpPr/>
          <p:nvPr/>
        </p:nvSpPr>
        <p:spPr>
          <a:xfrm>
            <a:off x="6543000" y="2172600"/>
            <a:ext cx="1354320" cy="16920"/>
          </a:xfrm>
          <a:custGeom>
            <a:avLst/>
            <a:gdLst/>
            <a:ahLst/>
            <a:cxnLst/>
            <a:rect l="0" t="0" r="r" b="b"/>
            <a:pathLst>
              <a:path w="3762" h="47">
                <a:moveTo>
                  <a:pt x="0" y="0"/>
                </a:moveTo>
                <a:lnTo>
                  <a:pt x="3762" y="0"/>
                </a:lnTo>
                <a:lnTo>
                  <a:pt x="3762" y="47"/>
                </a:lnTo>
                <a:lnTo>
                  <a:pt x="0" y="47"/>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4" name="任意多边形 193"/>
          <p:cNvSpPr/>
          <p:nvPr/>
        </p:nvSpPr>
        <p:spPr>
          <a:xfrm>
            <a:off x="7896960" y="2139120"/>
            <a:ext cx="67320" cy="83880"/>
          </a:xfrm>
          <a:custGeom>
            <a:avLst/>
            <a:gdLst/>
            <a:ahLst/>
            <a:cxnLst/>
            <a:rect l="0" t="0" r="r" b="b"/>
            <a:pathLst>
              <a:path w="187" h="233">
                <a:moveTo>
                  <a:pt x="0" y="0"/>
                </a:moveTo>
                <a:lnTo>
                  <a:pt x="0" y="233"/>
                </a:lnTo>
                <a:lnTo>
                  <a:pt x="187" y="116"/>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5" name="文本框 194"/>
          <p:cNvSpPr txBox="1"/>
          <p:nvPr/>
        </p:nvSpPr>
        <p:spPr>
          <a:xfrm>
            <a:off x="5640840" y="4642920"/>
            <a:ext cx="3755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通过语义理解和内容重构，显著提高生成内容的连贯性与准确性</a:t>
            </a:r>
            <a:endParaRPr lang="en-US" sz="105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 name="图片 195"/>
          <p:cNvPicPr/>
          <p:nvPr/>
        </p:nvPicPr>
        <p:blipFill>
          <a:blip r:embed="rId2"/>
          <a:stretch/>
        </p:blipFill>
        <p:spPr>
          <a:xfrm>
            <a:off x="0" y="0"/>
            <a:ext cx="10294200" cy="5790240"/>
          </a:xfrm>
          <a:prstGeom prst="rect">
            <a:avLst/>
          </a:prstGeom>
          <a:noFill/>
          <a:ln w="0">
            <a:noFill/>
          </a:ln>
        </p:spPr>
      </p:pic>
      <p:sp>
        <p:nvSpPr>
          <p:cNvPr id="197" name="任意多边形 196"/>
          <p:cNvSpPr/>
          <p:nvPr/>
        </p:nvSpPr>
        <p:spPr>
          <a:xfrm>
            <a:off x="514440" y="643320"/>
            <a:ext cx="772560" cy="32400"/>
          </a:xfrm>
          <a:custGeom>
            <a:avLst/>
            <a:gdLst/>
            <a:ahLst/>
            <a:cxnLst/>
            <a:rect l="0" t="0" r="r" b="b"/>
            <a:pathLst>
              <a:path w="2146" h="90">
                <a:moveTo>
                  <a:pt x="0" y="0"/>
                </a:moveTo>
                <a:lnTo>
                  <a:pt x="2146" y="0"/>
                </a:lnTo>
                <a:lnTo>
                  <a:pt x="2146" y="90"/>
                </a:lnTo>
                <a:lnTo>
                  <a:pt x="0" y="90"/>
                </a:lnTo>
                <a:lnTo>
                  <a:pt x="0" y="0"/>
                </a:ln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98" name="文本框 197"/>
          <p:cNvSpPr txBox="1"/>
          <p:nvPr/>
        </p:nvSpPr>
        <p:spPr>
          <a:xfrm>
            <a:off x="514800" y="235800"/>
            <a:ext cx="2317320" cy="364680"/>
          </a:xfrm>
          <a:prstGeom prst="rect">
            <a:avLst/>
          </a:prstGeom>
          <a:noFill/>
          <a:ln w="0">
            <a:noFill/>
          </a:ln>
        </p:spPr>
        <p:txBody>
          <a:bodyPr wrap="none" lIns="0" tIns="0" rIns="0" bIns="0" anchor="t">
            <a:spAutoFit/>
          </a:bodyPr>
          <a:lstStyle/>
          <a:p>
            <a:r>
              <a:rPr lang="zh-CN" sz="2280" b="0" u="none" strike="noStrike">
                <a:solidFill>
                  <a:srgbClr val="FFFFFF"/>
                </a:solidFill>
                <a:effectLst/>
                <a:uFillTx/>
                <a:latin typeface="WenQuanYiZenHei"/>
                <a:ea typeface="WenQuanYiZenHei"/>
              </a:rPr>
              <a:t>语义相似度与匹配</a:t>
            </a:r>
            <a:endParaRPr lang="en-US" sz="2280" b="0" u="none" strike="noStrike">
              <a:solidFill>
                <a:srgbClr val="000000"/>
              </a:solidFill>
              <a:effectLst/>
              <a:uFillTx/>
              <a:latin typeface="Times New Roman"/>
            </a:endParaRPr>
          </a:p>
        </p:txBody>
      </p:sp>
      <p:sp>
        <p:nvSpPr>
          <p:cNvPr id="199" name="文本框 198"/>
          <p:cNvSpPr txBox="1"/>
          <p:nvPr/>
        </p:nvSpPr>
        <p:spPr>
          <a:xfrm>
            <a:off x="514800" y="5486400"/>
            <a:ext cx="410760" cy="151200"/>
          </a:xfrm>
          <a:prstGeom prst="rect">
            <a:avLst/>
          </a:prstGeom>
          <a:noFill/>
          <a:ln w="0">
            <a:noFill/>
          </a:ln>
        </p:spPr>
        <p:txBody>
          <a:bodyPr wrap="none" lIns="0" tIns="0" rIns="0" bIns="0" anchor="t">
            <a:spAutoFit/>
          </a:bodyPr>
          <a:lstStyle/>
          <a:p>
            <a:r>
              <a:rPr lang="en-US" sz="1010" b="1" u="none" strike="noStrike">
                <a:solidFill>
                  <a:srgbClr val="FF6900"/>
                </a:solidFill>
                <a:effectLst/>
                <a:uFillTx/>
                <a:latin typeface="DejaVuSans"/>
                <a:ea typeface="DejaVuSans"/>
              </a:rPr>
              <a:t>6.1.2</a:t>
            </a:r>
            <a:r>
              <a:rPr lang="en-US" sz="1010" b="0" u="none" strike="noStrike">
                <a:solidFill>
                  <a:srgbClr val="93C5FD"/>
                </a:solidFill>
                <a:effectLst/>
                <a:uFillTx/>
                <a:latin typeface="DejaVuSans"/>
                <a:ea typeface="DejaVuSans"/>
              </a:rPr>
              <a:t> </a:t>
            </a:r>
            <a:endParaRPr lang="en-US" sz="1010" b="0" u="none" strike="noStrike">
              <a:solidFill>
                <a:srgbClr val="000000"/>
              </a:solidFill>
              <a:effectLst/>
              <a:uFillTx/>
              <a:latin typeface="Times New Roman"/>
            </a:endParaRPr>
          </a:p>
        </p:txBody>
      </p:sp>
      <p:sp>
        <p:nvSpPr>
          <p:cNvPr id="200" name="任意多边形 199"/>
          <p:cNvSpPr/>
          <p:nvPr/>
        </p:nvSpPr>
        <p:spPr>
          <a:xfrm>
            <a:off x="9401400" y="5468760"/>
            <a:ext cx="378360" cy="193320"/>
          </a:xfrm>
          <a:custGeom>
            <a:avLst/>
            <a:gdLst/>
            <a:ahLst/>
            <a:cxnLst/>
            <a:rect l="0" t="0" r="r" b="b"/>
            <a:pathLst>
              <a:path w="1051" h="537">
                <a:moveTo>
                  <a:pt x="0" y="269"/>
                </a:moveTo>
                <a:cubicBezTo>
                  <a:pt x="0" y="251"/>
                  <a:pt x="2" y="234"/>
                  <a:pt x="6" y="217"/>
                </a:cubicBezTo>
                <a:cubicBezTo>
                  <a:pt x="9" y="199"/>
                  <a:pt x="14" y="183"/>
                  <a:pt x="21" y="166"/>
                </a:cubicBezTo>
                <a:cubicBezTo>
                  <a:pt x="28" y="150"/>
                  <a:pt x="36" y="135"/>
                  <a:pt x="46" y="120"/>
                </a:cubicBezTo>
                <a:cubicBezTo>
                  <a:pt x="55" y="105"/>
                  <a:pt x="66" y="92"/>
                  <a:pt x="79" y="78"/>
                </a:cubicBezTo>
                <a:cubicBezTo>
                  <a:pt x="91" y="66"/>
                  <a:pt x="105" y="55"/>
                  <a:pt x="120" y="45"/>
                </a:cubicBezTo>
                <a:cubicBezTo>
                  <a:pt x="134" y="35"/>
                  <a:pt x="150" y="27"/>
                  <a:pt x="166" y="20"/>
                </a:cubicBezTo>
                <a:cubicBezTo>
                  <a:pt x="182" y="14"/>
                  <a:pt x="199" y="9"/>
                  <a:pt x="216" y="5"/>
                </a:cubicBezTo>
                <a:cubicBezTo>
                  <a:pt x="233" y="2"/>
                  <a:pt x="251" y="0"/>
                  <a:pt x="268" y="0"/>
                </a:cubicBezTo>
                <a:lnTo>
                  <a:pt x="783" y="0"/>
                </a:lnTo>
                <a:cubicBezTo>
                  <a:pt x="801" y="0"/>
                  <a:pt x="818" y="2"/>
                  <a:pt x="836" y="5"/>
                </a:cubicBezTo>
                <a:cubicBezTo>
                  <a:pt x="853" y="9"/>
                  <a:pt x="870" y="14"/>
                  <a:pt x="886" y="20"/>
                </a:cubicBezTo>
                <a:cubicBezTo>
                  <a:pt x="902" y="27"/>
                  <a:pt x="918" y="35"/>
                  <a:pt x="932" y="45"/>
                </a:cubicBezTo>
                <a:cubicBezTo>
                  <a:pt x="947" y="55"/>
                  <a:pt x="960" y="66"/>
                  <a:pt x="973" y="78"/>
                </a:cubicBezTo>
                <a:cubicBezTo>
                  <a:pt x="985" y="92"/>
                  <a:pt x="996" y="105"/>
                  <a:pt x="1006" y="120"/>
                </a:cubicBezTo>
                <a:cubicBezTo>
                  <a:pt x="1016" y="135"/>
                  <a:pt x="1024" y="150"/>
                  <a:pt x="1031" y="166"/>
                </a:cubicBezTo>
                <a:cubicBezTo>
                  <a:pt x="1038" y="183"/>
                  <a:pt x="1043" y="199"/>
                  <a:pt x="1046" y="217"/>
                </a:cubicBezTo>
                <a:cubicBezTo>
                  <a:pt x="1050" y="234"/>
                  <a:pt x="1051" y="251"/>
                  <a:pt x="1051" y="269"/>
                </a:cubicBezTo>
                <a:cubicBezTo>
                  <a:pt x="1051" y="287"/>
                  <a:pt x="1050" y="304"/>
                  <a:pt x="1046" y="321"/>
                </a:cubicBezTo>
                <a:cubicBezTo>
                  <a:pt x="1043" y="339"/>
                  <a:pt x="1038" y="355"/>
                  <a:pt x="1031" y="372"/>
                </a:cubicBezTo>
                <a:cubicBezTo>
                  <a:pt x="1024" y="388"/>
                  <a:pt x="1016" y="403"/>
                  <a:pt x="1006" y="418"/>
                </a:cubicBezTo>
                <a:cubicBezTo>
                  <a:pt x="996" y="433"/>
                  <a:pt x="985" y="446"/>
                  <a:pt x="973" y="459"/>
                </a:cubicBezTo>
                <a:cubicBezTo>
                  <a:pt x="960" y="471"/>
                  <a:pt x="947" y="482"/>
                  <a:pt x="932" y="492"/>
                </a:cubicBezTo>
                <a:cubicBezTo>
                  <a:pt x="918" y="502"/>
                  <a:pt x="902" y="510"/>
                  <a:pt x="886" y="517"/>
                </a:cubicBezTo>
                <a:cubicBezTo>
                  <a:pt x="870" y="523"/>
                  <a:pt x="853" y="529"/>
                  <a:pt x="836" y="532"/>
                </a:cubicBezTo>
                <a:cubicBezTo>
                  <a:pt x="818" y="535"/>
                  <a:pt x="801" y="537"/>
                  <a:pt x="783" y="537"/>
                </a:cubicBezTo>
                <a:lnTo>
                  <a:pt x="268" y="537"/>
                </a:lnTo>
                <a:cubicBezTo>
                  <a:pt x="251" y="537"/>
                  <a:pt x="233" y="535"/>
                  <a:pt x="216" y="532"/>
                </a:cubicBezTo>
                <a:cubicBezTo>
                  <a:pt x="199" y="529"/>
                  <a:pt x="182" y="523"/>
                  <a:pt x="166" y="517"/>
                </a:cubicBezTo>
                <a:cubicBezTo>
                  <a:pt x="150" y="510"/>
                  <a:pt x="134" y="502"/>
                  <a:pt x="120" y="492"/>
                </a:cubicBezTo>
                <a:cubicBezTo>
                  <a:pt x="105" y="482"/>
                  <a:pt x="91" y="471"/>
                  <a:pt x="79" y="459"/>
                </a:cubicBezTo>
                <a:cubicBezTo>
                  <a:pt x="66" y="446"/>
                  <a:pt x="55" y="433"/>
                  <a:pt x="46" y="418"/>
                </a:cubicBezTo>
                <a:cubicBezTo>
                  <a:pt x="36" y="403"/>
                  <a:pt x="28" y="388"/>
                  <a:pt x="21" y="372"/>
                </a:cubicBezTo>
                <a:cubicBezTo>
                  <a:pt x="14" y="355"/>
                  <a:pt x="9" y="339"/>
                  <a:pt x="6" y="321"/>
                </a:cubicBezTo>
                <a:cubicBezTo>
                  <a:pt x="2" y="304"/>
                  <a:pt x="0" y="287"/>
                  <a:pt x="0" y="269"/>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01" name="文本框 200"/>
          <p:cNvSpPr txBox="1"/>
          <p:nvPr/>
        </p:nvSpPr>
        <p:spPr>
          <a:xfrm>
            <a:off x="921960" y="5481720"/>
            <a:ext cx="2202840" cy="163440"/>
          </a:xfrm>
          <a:prstGeom prst="rect">
            <a:avLst/>
          </a:prstGeom>
          <a:noFill/>
          <a:ln w="0">
            <a:noFill/>
          </a:ln>
        </p:spPr>
        <p:txBody>
          <a:bodyPr wrap="none" lIns="0" tIns="0" rIns="0" bIns="0" anchor="t">
            <a:spAutoFit/>
          </a:bodyPr>
          <a:lstStyle/>
          <a:p>
            <a:r>
              <a:rPr lang="zh-CN" sz="1010" b="0" u="none" strike="noStrike">
                <a:solidFill>
                  <a:srgbClr val="93C5FD"/>
                </a:solidFill>
                <a:effectLst/>
                <a:uFillTx/>
                <a:latin typeface="WenQuanYiZenHei"/>
                <a:ea typeface="WenQuanYiZenHei"/>
              </a:rPr>
              <a:t>语义相似度与匹配：提升生成的准确性</a:t>
            </a:r>
            <a:endParaRPr lang="en-US" sz="1010" b="0" u="none" strike="noStrike">
              <a:solidFill>
                <a:srgbClr val="000000"/>
              </a:solidFill>
              <a:effectLst/>
              <a:uFillTx/>
              <a:latin typeface="Times New Roman"/>
            </a:endParaRPr>
          </a:p>
        </p:txBody>
      </p:sp>
      <p:pic>
        <p:nvPicPr>
          <p:cNvPr id="202" name="图片 201"/>
          <p:cNvPicPr/>
          <p:nvPr/>
        </p:nvPicPr>
        <p:blipFill>
          <a:blip r:embed="rId3"/>
          <a:stretch/>
        </p:blipFill>
        <p:spPr>
          <a:xfrm>
            <a:off x="-804240" y="-402120"/>
            <a:ext cx="2412360" cy="2412360"/>
          </a:xfrm>
          <a:prstGeom prst="rect">
            <a:avLst/>
          </a:prstGeom>
          <a:noFill/>
          <a:ln w="0">
            <a:noFill/>
          </a:ln>
        </p:spPr>
      </p:pic>
      <p:pic>
        <p:nvPicPr>
          <p:cNvPr id="203" name="图片 202"/>
          <p:cNvPicPr/>
          <p:nvPr/>
        </p:nvPicPr>
        <p:blipFill>
          <a:blip r:embed="rId4"/>
          <a:stretch/>
        </p:blipFill>
        <p:spPr>
          <a:xfrm>
            <a:off x="9088200" y="3780000"/>
            <a:ext cx="1608120" cy="1608120"/>
          </a:xfrm>
          <a:prstGeom prst="rect">
            <a:avLst/>
          </a:prstGeom>
          <a:noFill/>
          <a:ln w="0">
            <a:noFill/>
          </a:ln>
        </p:spPr>
      </p:pic>
      <p:sp>
        <p:nvSpPr>
          <p:cNvPr id="204" name="任意多边形 203"/>
          <p:cNvSpPr/>
          <p:nvPr/>
        </p:nvSpPr>
        <p:spPr>
          <a:xfrm>
            <a:off x="526680" y="1704960"/>
            <a:ext cx="4363200" cy="386280"/>
          </a:xfrm>
          <a:custGeom>
            <a:avLst/>
            <a:gdLst/>
            <a:ahLst/>
            <a:cxnLst/>
            <a:rect l="0" t="0" r="r" b="b"/>
            <a:pathLst>
              <a:path w="12120" h="1073">
                <a:moveTo>
                  <a:pt x="0" y="1073"/>
                </a:moveTo>
                <a:lnTo>
                  <a:pt x="0" y="0"/>
                </a:lnTo>
                <a:lnTo>
                  <a:pt x="11942" y="0"/>
                </a:lnTo>
                <a:cubicBezTo>
                  <a:pt x="11953" y="0"/>
                  <a:pt x="11965" y="1"/>
                  <a:pt x="11977" y="3"/>
                </a:cubicBezTo>
                <a:cubicBezTo>
                  <a:pt x="11988" y="5"/>
                  <a:pt x="11999" y="9"/>
                  <a:pt x="12010" y="13"/>
                </a:cubicBezTo>
                <a:cubicBezTo>
                  <a:pt x="12021" y="18"/>
                  <a:pt x="12031" y="23"/>
                  <a:pt x="12041" y="30"/>
                </a:cubicBezTo>
                <a:cubicBezTo>
                  <a:pt x="12051" y="36"/>
                  <a:pt x="12060" y="44"/>
                  <a:pt x="12068" y="52"/>
                </a:cubicBezTo>
                <a:cubicBezTo>
                  <a:pt x="12076" y="60"/>
                  <a:pt x="12084" y="69"/>
                  <a:pt x="12090" y="79"/>
                </a:cubicBezTo>
                <a:cubicBezTo>
                  <a:pt x="12097" y="90"/>
                  <a:pt x="12102" y="100"/>
                  <a:pt x="12107" y="111"/>
                </a:cubicBezTo>
                <a:cubicBezTo>
                  <a:pt x="12111" y="122"/>
                  <a:pt x="12115" y="133"/>
                  <a:pt x="12117" y="145"/>
                </a:cubicBezTo>
                <a:cubicBezTo>
                  <a:pt x="12119" y="156"/>
                  <a:pt x="12120" y="168"/>
                  <a:pt x="12120" y="179"/>
                </a:cubicBezTo>
                <a:lnTo>
                  <a:pt x="12120" y="894"/>
                </a:lnTo>
                <a:cubicBezTo>
                  <a:pt x="12120" y="906"/>
                  <a:pt x="12119" y="918"/>
                  <a:pt x="12117" y="929"/>
                </a:cubicBezTo>
                <a:cubicBezTo>
                  <a:pt x="12115" y="941"/>
                  <a:pt x="12111" y="952"/>
                  <a:pt x="12107" y="963"/>
                </a:cubicBezTo>
                <a:cubicBezTo>
                  <a:pt x="12102" y="974"/>
                  <a:pt x="12097" y="984"/>
                  <a:pt x="12090" y="994"/>
                </a:cubicBezTo>
                <a:cubicBezTo>
                  <a:pt x="12084" y="1003"/>
                  <a:pt x="12076" y="1012"/>
                  <a:pt x="12068" y="1021"/>
                </a:cubicBezTo>
                <a:cubicBezTo>
                  <a:pt x="12060" y="1029"/>
                  <a:pt x="12051" y="1036"/>
                  <a:pt x="12041" y="1043"/>
                </a:cubicBezTo>
                <a:cubicBezTo>
                  <a:pt x="12031" y="1049"/>
                  <a:pt x="12021" y="1055"/>
                  <a:pt x="12010" y="1059"/>
                </a:cubicBezTo>
                <a:cubicBezTo>
                  <a:pt x="11999" y="1064"/>
                  <a:pt x="11988" y="1067"/>
                  <a:pt x="11977" y="1070"/>
                </a:cubicBezTo>
                <a:cubicBezTo>
                  <a:pt x="11965" y="1072"/>
                  <a:pt x="11953" y="1073"/>
                  <a:pt x="11942" y="1073"/>
                </a:cubicBezTo>
                <a:lnTo>
                  <a:pt x="0" y="1073"/>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5" name="任意多边形 204"/>
          <p:cNvSpPr/>
          <p:nvPr/>
        </p:nvSpPr>
        <p:spPr>
          <a:xfrm>
            <a:off x="514440" y="1704960"/>
            <a:ext cx="24480" cy="386280"/>
          </a:xfrm>
          <a:custGeom>
            <a:avLst/>
            <a:gdLst/>
            <a:ahLst/>
            <a:cxnLst/>
            <a:rect l="0" t="0" r="r" b="b"/>
            <a:pathLst>
              <a:path w="68" h="1073">
                <a:moveTo>
                  <a:pt x="0" y="0"/>
                </a:moveTo>
                <a:lnTo>
                  <a:pt x="68" y="0"/>
                </a:lnTo>
                <a:lnTo>
                  <a:pt x="68" y="1073"/>
                </a:lnTo>
                <a:lnTo>
                  <a:pt x="0" y="1073"/>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6" name="任意多边形 205"/>
          <p:cNvSpPr/>
          <p:nvPr/>
        </p:nvSpPr>
        <p:spPr>
          <a:xfrm>
            <a:off x="526680" y="2219400"/>
            <a:ext cx="4363200" cy="386640"/>
          </a:xfrm>
          <a:custGeom>
            <a:avLst/>
            <a:gdLst/>
            <a:ahLst/>
            <a:cxnLst/>
            <a:rect l="0" t="0" r="r" b="b"/>
            <a:pathLst>
              <a:path w="12120" h="1074">
                <a:moveTo>
                  <a:pt x="0" y="1074"/>
                </a:moveTo>
                <a:lnTo>
                  <a:pt x="0" y="0"/>
                </a:lnTo>
                <a:lnTo>
                  <a:pt x="11942" y="0"/>
                </a:lnTo>
                <a:cubicBezTo>
                  <a:pt x="11953" y="0"/>
                  <a:pt x="11965" y="2"/>
                  <a:pt x="11977" y="4"/>
                </a:cubicBezTo>
                <a:cubicBezTo>
                  <a:pt x="11988" y="6"/>
                  <a:pt x="11999" y="10"/>
                  <a:pt x="12010" y="14"/>
                </a:cubicBezTo>
                <a:cubicBezTo>
                  <a:pt x="12021" y="19"/>
                  <a:pt x="12031" y="24"/>
                  <a:pt x="12041" y="31"/>
                </a:cubicBezTo>
                <a:cubicBezTo>
                  <a:pt x="12051" y="37"/>
                  <a:pt x="12060" y="44"/>
                  <a:pt x="12068" y="53"/>
                </a:cubicBezTo>
                <a:cubicBezTo>
                  <a:pt x="12076" y="61"/>
                  <a:pt x="12084" y="70"/>
                  <a:pt x="12090" y="80"/>
                </a:cubicBezTo>
                <a:cubicBezTo>
                  <a:pt x="12097" y="90"/>
                  <a:pt x="12102" y="100"/>
                  <a:pt x="12107" y="111"/>
                </a:cubicBezTo>
                <a:cubicBezTo>
                  <a:pt x="12111" y="122"/>
                  <a:pt x="12115" y="133"/>
                  <a:pt x="12117" y="144"/>
                </a:cubicBezTo>
                <a:cubicBezTo>
                  <a:pt x="12119" y="156"/>
                  <a:pt x="12120" y="167"/>
                  <a:pt x="12120" y="179"/>
                </a:cubicBezTo>
                <a:lnTo>
                  <a:pt x="12120" y="895"/>
                </a:lnTo>
                <a:cubicBezTo>
                  <a:pt x="12120" y="907"/>
                  <a:pt x="12119" y="918"/>
                  <a:pt x="12117" y="930"/>
                </a:cubicBezTo>
                <a:cubicBezTo>
                  <a:pt x="12115" y="941"/>
                  <a:pt x="12111" y="953"/>
                  <a:pt x="12107" y="963"/>
                </a:cubicBezTo>
                <a:cubicBezTo>
                  <a:pt x="12102" y="974"/>
                  <a:pt x="12097" y="985"/>
                  <a:pt x="12090" y="994"/>
                </a:cubicBezTo>
                <a:cubicBezTo>
                  <a:pt x="12084" y="1004"/>
                  <a:pt x="12076" y="1013"/>
                  <a:pt x="12068" y="1021"/>
                </a:cubicBezTo>
                <a:cubicBezTo>
                  <a:pt x="12060" y="1030"/>
                  <a:pt x="12051" y="1037"/>
                  <a:pt x="12041" y="1044"/>
                </a:cubicBezTo>
                <a:cubicBezTo>
                  <a:pt x="12031" y="1050"/>
                  <a:pt x="12021" y="1056"/>
                  <a:pt x="12010" y="1060"/>
                </a:cubicBezTo>
                <a:cubicBezTo>
                  <a:pt x="11999" y="1065"/>
                  <a:pt x="11988" y="1068"/>
                  <a:pt x="11977" y="1070"/>
                </a:cubicBezTo>
                <a:cubicBezTo>
                  <a:pt x="11965" y="1073"/>
                  <a:pt x="11953" y="1074"/>
                  <a:pt x="11942" y="1074"/>
                </a:cubicBezTo>
                <a:lnTo>
                  <a:pt x="0" y="1074"/>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7" name="任意多边形 206"/>
          <p:cNvSpPr/>
          <p:nvPr/>
        </p:nvSpPr>
        <p:spPr>
          <a:xfrm>
            <a:off x="514440" y="2219400"/>
            <a:ext cx="24480" cy="386640"/>
          </a:xfrm>
          <a:custGeom>
            <a:avLst/>
            <a:gdLst/>
            <a:ahLst/>
            <a:cxnLst/>
            <a:rect l="0" t="0" r="r" b="b"/>
            <a:pathLst>
              <a:path w="68" h="1074">
                <a:moveTo>
                  <a:pt x="0" y="0"/>
                </a:moveTo>
                <a:lnTo>
                  <a:pt x="68" y="0"/>
                </a:lnTo>
                <a:lnTo>
                  <a:pt x="68" y="1074"/>
                </a:lnTo>
                <a:lnTo>
                  <a:pt x="0" y="1074"/>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8" name="任意多边形 207"/>
          <p:cNvSpPr/>
          <p:nvPr/>
        </p:nvSpPr>
        <p:spPr>
          <a:xfrm>
            <a:off x="526680" y="2734200"/>
            <a:ext cx="4363200" cy="386640"/>
          </a:xfrm>
          <a:custGeom>
            <a:avLst/>
            <a:gdLst/>
            <a:ahLst/>
            <a:cxnLst/>
            <a:rect l="0" t="0" r="r" b="b"/>
            <a:pathLst>
              <a:path w="12120" h="1074">
                <a:moveTo>
                  <a:pt x="0" y="1074"/>
                </a:moveTo>
                <a:lnTo>
                  <a:pt x="0" y="0"/>
                </a:lnTo>
                <a:lnTo>
                  <a:pt x="11942" y="0"/>
                </a:lnTo>
                <a:cubicBezTo>
                  <a:pt x="11953" y="0"/>
                  <a:pt x="11965" y="1"/>
                  <a:pt x="11977" y="4"/>
                </a:cubicBezTo>
                <a:cubicBezTo>
                  <a:pt x="11988" y="6"/>
                  <a:pt x="11999" y="9"/>
                  <a:pt x="12010" y="14"/>
                </a:cubicBezTo>
                <a:cubicBezTo>
                  <a:pt x="12021" y="18"/>
                  <a:pt x="12031" y="24"/>
                  <a:pt x="12041" y="30"/>
                </a:cubicBezTo>
                <a:cubicBezTo>
                  <a:pt x="12051" y="37"/>
                  <a:pt x="12060" y="44"/>
                  <a:pt x="12068" y="53"/>
                </a:cubicBezTo>
                <a:cubicBezTo>
                  <a:pt x="12076" y="61"/>
                  <a:pt x="12084" y="70"/>
                  <a:pt x="12090" y="80"/>
                </a:cubicBezTo>
                <a:cubicBezTo>
                  <a:pt x="12097" y="89"/>
                  <a:pt x="12102" y="100"/>
                  <a:pt x="12107" y="111"/>
                </a:cubicBezTo>
                <a:cubicBezTo>
                  <a:pt x="12111" y="121"/>
                  <a:pt x="12115" y="133"/>
                  <a:pt x="12117" y="144"/>
                </a:cubicBezTo>
                <a:cubicBezTo>
                  <a:pt x="12119" y="156"/>
                  <a:pt x="12120" y="167"/>
                  <a:pt x="12120" y="179"/>
                </a:cubicBezTo>
                <a:lnTo>
                  <a:pt x="12120" y="895"/>
                </a:lnTo>
                <a:cubicBezTo>
                  <a:pt x="12120" y="907"/>
                  <a:pt x="12119" y="918"/>
                  <a:pt x="12117" y="930"/>
                </a:cubicBezTo>
                <a:cubicBezTo>
                  <a:pt x="12115" y="941"/>
                  <a:pt x="12111" y="952"/>
                  <a:pt x="12107" y="963"/>
                </a:cubicBezTo>
                <a:cubicBezTo>
                  <a:pt x="12102" y="974"/>
                  <a:pt x="12097" y="984"/>
                  <a:pt x="12090" y="994"/>
                </a:cubicBezTo>
                <a:cubicBezTo>
                  <a:pt x="12084" y="1004"/>
                  <a:pt x="12076" y="1013"/>
                  <a:pt x="12068" y="1021"/>
                </a:cubicBezTo>
                <a:cubicBezTo>
                  <a:pt x="12060" y="1030"/>
                  <a:pt x="12051" y="1037"/>
                  <a:pt x="12041" y="1043"/>
                </a:cubicBezTo>
                <a:cubicBezTo>
                  <a:pt x="12031" y="1050"/>
                  <a:pt x="12021" y="1055"/>
                  <a:pt x="12010" y="1060"/>
                </a:cubicBezTo>
                <a:cubicBezTo>
                  <a:pt x="11999" y="1064"/>
                  <a:pt x="11988" y="1068"/>
                  <a:pt x="11977" y="1070"/>
                </a:cubicBezTo>
                <a:cubicBezTo>
                  <a:pt x="11965" y="1072"/>
                  <a:pt x="11953" y="1074"/>
                  <a:pt x="11942" y="1074"/>
                </a:cubicBezTo>
                <a:lnTo>
                  <a:pt x="0" y="1074"/>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9" name="任意多边形 208"/>
          <p:cNvSpPr/>
          <p:nvPr/>
        </p:nvSpPr>
        <p:spPr>
          <a:xfrm>
            <a:off x="514440" y="2734200"/>
            <a:ext cx="24480" cy="386640"/>
          </a:xfrm>
          <a:custGeom>
            <a:avLst/>
            <a:gdLst/>
            <a:ahLst/>
            <a:cxnLst/>
            <a:rect l="0" t="0" r="r" b="b"/>
            <a:pathLst>
              <a:path w="68" h="1074">
                <a:moveTo>
                  <a:pt x="0" y="0"/>
                </a:moveTo>
                <a:lnTo>
                  <a:pt x="68" y="0"/>
                </a:lnTo>
                <a:lnTo>
                  <a:pt x="68" y="1074"/>
                </a:lnTo>
                <a:lnTo>
                  <a:pt x="0" y="1074"/>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10" name="任意多边形 209"/>
          <p:cNvSpPr/>
          <p:nvPr/>
        </p:nvSpPr>
        <p:spPr>
          <a:xfrm>
            <a:off x="526680" y="3249000"/>
            <a:ext cx="4363200" cy="386280"/>
          </a:xfrm>
          <a:custGeom>
            <a:avLst/>
            <a:gdLst/>
            <a:ahLst/>
            <a:cxnLst/>
            <a:rect l="0" t="0" r="r" b="b"/>
            <a:pathLst>
              <a:path w="12120" h="1073">
                <a:moveTo>
                  <a:pt x="0" y="1073"/>
                </a:moveTo>
                <a:lnTo>
                  <a:pt x="0" y="0"/>
                </a:lnTo>
                <a:lnTo>
                  <a:pt x="11942" y="0"/>
                </a:lnTo>
                <a:cubicBezTo>
                  <a:pt x="11953" y="0"/>
                  <a:pt x="11965" y="1"/>
                  <a:pt x="11977" y="3"/>
                </a:cubicBezTo>
                <a:cubicBezTo>
                  <a:pt x="11988" y="6"/>
                  <a:pt x="11999" y="9"/>
                  <a:pt x="12010" y="14"/>
                </a:cubicBezTo>
                <a:cubicBezTo>
                  <a:pt x="12021" y="18"/>
                  <a:pt x="12031" y="24"/>
                  <a:pt x="12041" y="30"/>
                </a:cubicBezTo>
                <a:cubicBezTo>
                  <a:pt x="12051" y="37"/>
                  <a:pt x="12060" y="44"/>
                  <a:pt x="12068" y="52"/>
                </a:cubicBezTo>
                <a:cubicBezTo>
                  <a:pt x="12076" y="61"/>
                  <a:pt x="12084" y="70"/>
                  <a:pt x="12090" y="79"/>
                </a:cubicBezTo>
                <a:cubicBezTo>
                  <a:pt x="12097" y="90"/>
                  <a:pt x="12102" y="100"/>
                  <a:pt x="12107" y="111"/>
                </a:cubicBezTo>
                <a:cubicBezTo>
                  <a:pt x="12111" y="122"/>
                  <a:pt x="12115" y="133"/>
                  <a:pt x="12117" y="145"/>
                </a:cubicBezTo>
                <a:cubicBezTo>
                  <a:pt x="12119" y="156"/>
                  <a:pt x="12120" y="168"/>
                  <a:pt x="12120" y="180"/>
                </a:cubicBezTo>
                <a:lnTo>
                  <a:pt x="12120" y="895"/>
                </a:lnTo>
                <a:cubicBezTo>
                  <a:pt x="12120" y="906"/>
                  <a:pt x="12119" y="918"/>
                  <a:pt x="12117" y="929"/>
                </a:cubicBezTo>
                <a:cubicBezTo>
                  <a:pt x="12115" y="941"/>
                  <a:pt x="12111" y="952"/>
                  <a:pt x="12107" y="963"/>
                </a:cubicBezTo>
                <a:cubicBezTo>
                  <a:pt x="12102" y="974"/>
                  <a:pt x="12097" y="984"/>
                  <a:pt x="12090" y="994"/>
                </a:cubicBezTo>
                <a:cubicBezTo>
                  <a:pt x="12084" y="1004"/>
                  <a:pt x="12076" y="1013"/>
                  <a:pt x="12068" y="1021"/>
                </a:cubicBezTo>
                <a:cubicBezTo>
                  <a:pt x="12060" y="1029"/>
                  <a:pt x="12051" y="1037"/>
                  <a:pt x="12041" y="1043"/>
                </a:cubicBezTo>
                <a:cubicBezTo>
                  <a:pt x="12031" y="1050"/>
                  <a:pt x="12021" y="1055"/>
                  <a:pt x="12010" y="1060"/>
                </a:cubicBezTo>
                <a:cubicBezTo>
                  <a:pt x="11999" y="1064"/>
                  <a:pt x="11988" y="1068"/>
                  <a:pt x="11977" y="1070"/>
                </a:cubicBezTo>
                <a:cubicBezTo>
                  <a:pt x="11965" y="1072"/>
                  <a:pt x="11953" y="1073"/>
                  <a:pt x="11942" y="1073"/>
                </a:cubicBezTo>
                <a:lnTo>
                  <a:pt x="0" y="1073"/>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11" name="任意多边形 210"/>
          <p:cNvSpPr/>
          <p:nvPr/>
        </p:nvSpPr>
        <p:spPr>
          <a:xfrm>
            <a:off x="514440" y="3249000"/>
            <a:ext cx="24480" cy="386280"/>
          </a:xfrm>
          <a:custGeom>
            <a:avLst/>
            <a:gdLst/>
            <a:ahLst/>
            <a:cxnLst/>
            <a:rect l="0" t="0" r="r" b="b"/>
            <a:pathLst>
              <a:path w="68" h="1073">
                <a:moveTo>
                  <a:pt x="0" y="0"/>
                </a:moveTo>
                <a:lnTo>
                  <a:pt x="68" y="0"/>
                </a:lnTo>
                <a:lnTo>
                  <a:pt x="68" y="1073"/>
                </a:lnTo>
                <a:lnTo>
                  <a:pt x="0" y="1073"/>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12" name="任意多边形 211"/>
          <p:cNvSpPr/>
          <p:nvPr/>
        </p:nvSpPr>
        <p:spPr>
          <a:xfrm>
            <a:off x="522720" y="3828240"/>
            <a:ext cx="4367160" cy="353880"/>
          </a:xfrm>
          <a:custGeom>
            <a:avLst/>
            <a:gdLst/>
            <a:ahLst/>
            <a:cxnLst/>
            <a:rect l="0" t="0" r="r" b="b"/>
            <a:pathLst>
              <a:path w="12131" h="983">
                <a:moveTo>
                  <a:pt x="0" y="894"/>
                </a:moveTo>
                <a:lnTo>
                  <a:pt x="0" y="89"/>
                </a:lnTo>
                <a:cubicBezTo>
                  <a:pt x="0" y="77"/>
                  <a:pt x="1" y="66"/>
                  <a:pt x="5" y="55"/>
                </a:cubicBezTo>
                <a:cubicBezTo>
                  <a:pt x="8" y="44"/>
                  <a:pt x="13" y="34"/>
                  <a:pt x="19" y="26"/>
                </a:cubicBezTo>
                <a:cubicBezTo>
                  <a:pt x="26" y="17"/>
                  <a:pt x="33" y="11"/>
                  <a:pt x="41" y="6"/>
                </a:cubicBezTo>
                <a:cubicBezTo>
                  <a:pt x="49" y="2"/>
                  <a:pt x="58" y="0"/>
                  <a:pt x="67" y="0"/>
                </a:cubicBezTo>
                <a:lnTo>
                  <a:pt x="12042" y="0"/>
                </a:lnTo>
                <a:cubicBezTo>
                  <a:pt x="12054" y="0"/>
                  <a:pt x="12065" y="2"/>
                  <a:pt x="12076" y="6"/>
                </a:cubicBezTo>
                <a:cubicBezTo>
                  <a:pt x="12087" y="11"/>
                  <a:pt x="12097" y="17"/>
                  <a:pt x="12105" y="26"/>
                </a:cubicBezTo>
                <a:cubicBezTo>
                  <a:pt x="12114" y="34"/>
                  <a:pt x="12120" y="44"/>
                  <a:pt x="12125" y="55"/>
                </a:cubicBezTo>
                <a:cubicBezTo>
                  <a:pt x="12129" y="66"/>
                  <a:pt x="12131" y="77"/>
                  <a:pt x="12131" y="89"/>
                </a:cubicBezTo>
                <a:lnTo>
                  <a:pt x="12131" y="894"/>
                </a:lnTo>
                <a:cubicBezTo>
                  <a:pt x="12131" y="906"/>
                  <a:pt x="12129" y="917"/>
                  <a:pt x="12125" y="928"/>
                </a:cubicBezTo>
                <a:cubicBezTo>
                  <a:pt x="12120" y="939"/>
                  <a:pt x="12114" y="949"/>
                  <a:pt x="12105" y="957"/>
                </a:cubicBezTo>
                <a:cubicBezTo>
                  <a:pt x="12097" y="966"/>
                  <a:pt x="12087" y="972"/>
                  <a:pt x="12076" y="977"/>
                </a:cubicBezTo>
                <a:cubicBezTo>
                  <a:pt x="12065" y="981"/>
                  <a:pt x="12054" y="983"/>
                  <a:pt x="12042" y="983"/>
                </a:cubicBezTo>
                <a:lnTo>
                  <a:pt x="67" y="983"/>
                </a:lnTo>
                <a:cubicBezTo>
                  <a:pt x="58" y="983"/>
                  <a:pt x="49" y="981"/>
                  <a:pt x="41" y="977"/>
                </a:cubicBezTo>
                <a:cubicBezTo>
                  <a:pt x="33" y="972"/>
                  <a:pt x="26" y="966"/>
                  <a:pt x="19" y="957"/>
                </a:cubicBezTo>
                <a:cubicBezTo>
                  <a:pt x="13" y="949"/>
                  <a:pt x="8" y="939"/>
                  <a:pt x="5" y="928"/>
                </a:cubicBezTo>
                <a:cubicBezTo>
                  <a:pt x="1" y="917"/>
                  <a:pt x="0" y="906"/>
                  <a:pt x="0" y="894"/>
                </a:cubicBezTo>
                <a:close/>
              </a:path>
            </a:pathLst>
          </a:custGeom>
          <a:solidFill>
            <a:srgbClr val="111827">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13" name="任意多边形 212"/>
          <p:cNvSpPr/>
          <p:nvPr/>
        </p:nvSpPr>
        <p:spPr>
          <a:xfrm>
            <a:off x="514440" y="3828240"/>
            <a:ext cx="32760" cy="353880"/>
          </a:xfrm>
          <a:custGeom>
            <a:avLst/>
            <a:gdLst/>
            <a:ahLst/>
            <a:cxnLst/>
            <a:rect l="0" t="0" r="r" b="b"/>
            <a:pathLst>
              <a:path w="91" h="983">
                <a:moveTo>
                  <a:pt x="0" y="0"/>
                </a:moveTo>
                <a:lnTo>
                  <a:pt x="91" y="0"/>
                </a:lnTo>
                <a:lnTo>
                  <a:pt x="91" y="983"/>
                </a:lnTo>
                <a:lnTo>
                  <a:pt x="0" y="983"/>
                </a:lnTo>
                <a:lnTo>
                  <a:pt x="0" y="0"/>
                </a:ln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14" name="文本框 213"/>
          <p:cNvSpPr txBox="1"/>
          <p:nvPr/>
        </p:nvSpPr>
        <p:spPr>
          <a:xfrm>
            <a:off x="9462600" y="5501160"/>
            <a:ext cx="253800" cy="131400"/>
          </a:xfrm>
          <a:prstGeom prst="rect">
            <a:avLst/>
          </a:prstGeom>
          <a:noFill/>
          <a:ln w="0">
            <a:noFill/>
          </a:ln>
        </p:spPr>
        <p:txBody>
          <a:bodyPr wrap="none" lIns="0" tIns="0" rIns="0" bIns="0" anchor="t">
            <a:spAutoFit/>
          </a:bodyPr>
          <a:lstStyle/>
          <a:p>
            <a:r>
              <a:rPr lang="en-US" sz="880" b="0" u="none" strike="noStrike">
                <a:solidFill>
                  <a:srgbClr val="FFFFFF"/>
                </a:solidFill>
                <a:effectLst/>
                <a:uFillTx/>
                <a:latin typeface="DejaVuSans"/>
                <a:ea typeface="DejaVuSans"/>
              </a:rPr>
              <a:t>5/15</a:t>
            </a:r>
            <a:endParaRPr lang="en-US" sz="880" b="0" u="none" strike="noStrike">
              <a:solidFill>
                <a:srgbClr val="000000"/>
              </a:solidFill>
              <a:effectLst/>
              <a:uFillTx/>
              <a:latin typeface="Times New Roman"/>
            </a:endParaRPr>
          </a:p>
        </p:txBody>
      </p:sp>
      <p:sp>
        <p:nvSpPr>
          <p:cNvPr id="215" name="文本框 214"/>
          <p:cNvSpPr txBox="1"/>
          <p:nvPr/>
        </p:nvSpPr>
        <p:spPr>
          <a:xfrm>
            <a:off x="514800" y="1082880"/>
            <a:ext cx="4344120" cy="181800"/>
          </a:xfrm>
          <a:prstGeom prst="rect">
            <a:avLst/>
          </a:prstGeom>
          <a:noFill/>
          <a:ln w="0">
            <a:noFill/>
          </a:ln>
        </p:spPr>
        <p:txBody>
          <a:bodyPr wrap="none" lIns="0" tIns="0" rIns="0" bIns="0" anchor="t">
            <a:spAutoFit/>
          </a:bodyPr>
          <a:lstStyle/>
          <a:p>
            <a:r>
              <a:rPr lang="zh-CN" sz="1140" b="0" u="none" strike="noStrike">
                <a:solidFill>
                  <a:srgbClr val="93C5FD"/>
                </a:solidFill>
                <a:effectLst/>
                <a:uFillTx/>
                <a:latin typeface="WenQuanYiZenHei"/>
                <a:ea typeface="WenQuanYiZenHei"/>
              </a:rPr>
              <a:t>利用语义相似度计算优化检索结果与生成内容的匹配，提升生成准确</a:t>
            </a:r>
            <a:endParaRPr lang="en-US" sz="1140" b="0" u="none" strike="noStrike">
              <a:solidFill>
                <a:srgbClr val="000000"/>
              </a:solidFill>
              <a:effectLst/>
              <a:uFillTx/>
              <a:latin typeface="Times New Roman"/>
            </a:endParaRPr>
          </a:p>
        </p:txBody>
      </p:sp>
      <p:pic>
        <p:nvPicPr>
          <p:cNvPr id="216" name="图片 215"/>
          <p:cNvPicPr/>
          <p:nvPr/>
        </p:nvPicPr>
        <p:blipFill>
          <a:blip r:embed="rId5"/>
          <a:stretch/>
        </p:blipFill>
        <p:spPr>
          <a:xfrm>
            <a:off x="635400" y="1817640"/>
            <a:ext cx="144360" cy="160560"/>
          </a:xfrm>
          <a:prstGeom prst="rect">
            <a:avLst/>
          </a:prstGeom>
          <a:noFill/>
          <a:ln w="0">
            <a:noFill/>
          </a:ln>
        </p:spPr>
      </p:pic>
      <p:sp>
        <p:nvSpPr>
          <p:cNvPr id="217" name="文本框 216"/>
          <p:cNvSpPr txBox="1"/>
          <p:nvPr/>
        </p:nvSpPr>
        <p:spPr>
          <a:xfrm>
            <a:off x="514800" y="1308240"/>
            <a:ext cx="290160" cy="181800"/>
          </a:xfrm>
          <a:prstGeom prst="rect">
            <a:avLst/>
          </a:prstGeom>
          <a:noFill/>
          <a:ln w="0">
            <a:noFill/>
          </a:ln>
        </p:spPr>
        <p:txBody>
          <a:bodyPr wrap="none" lIns="0" tIns="0" rIns="0" bIns="0" anchor="t">
            <a:spAutoFit/>
          </a:bodyPr>
          <a:lstStyle/>
          <a:p>
            <a:r>
              <a:rPr lang="zh-CN" sz="1140" b="0" u="none" strike="noStrike">
                <a:solidFill>
                  <a:srgbClr val="93C5FD"/>
                </a:solidFill>
                <a:effectLst/>
                <a:uFillTx/>
                <a:latin typeface="WenQuanYiZenHei"/>
                <a:ea typeface="WenQuanYiZenHei"/>
              </a:rPr>
              <a:t>性。</a:t>
            </a:r>
            <a:endParaRPr lang="en-US" sz="1140" b="0" u="none" strike="noStrike">
              <a:solidFill>
                <a:srgbClr val="000000"/>
              </a:solidFill>
              <a:effectLst/>
              <a:uFillTx/>
              <a:latin typeface="Times New Roman"/>
            </a:endParaRPr>
          </a:p>
        </p:txBody>
      </p:sp>
      <p:sp>
        <p:nvSpPr>
          <p:cNvPr id="218" name="文本框 217"/>
          <p:cNvSpPr txBox="1"/>
          <p:nvPr/>
        </p:nvSpPr>
        <p:spPr>
          <a:xfrm>
            <a:off x="876600" y="1814400"/>
            <a:ext cx="77796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嵌入向量表示</a:t>
            </a:r>
            <a:endParaRPr lang="en-US" sz="1010" b="0" u="none" strike="noStrike">
              <a:solidFill>
                <a:srgbClr val="000000"/>
              </a:solidFill>
              <a:effectLst/>
              <a:uFillTx/>
              <a:latin typeface="Times New Roman"/>
            </a:endParaRPr>
          </a:p>
        </p:txBody>
      </p:sp>
      <p:sp>
        <p:nvSpPr>
          <p:cNvPr id="219" name="文本框 218"/>
          <p:cNvSpPr txBox="1"/>
          <p:nvPr/>
        </p:nvSpPr>
        <p:spPr>
          <a:xfrm>
            <a:off x="1648800" y="1818720"/>
            <a:ext cx="129960" cy="151200"/>
          </a:xfrm>
          <a:prstGeom prst="rect">
            <a:avLst/>
          </a:prstGeom>
          <a:noFill/>
          <a:ln w="0">
            <a:noFill/>
          </a:ln>
        </p:spPr>
        <p:txBody>
          <a:bodyPr wrap="none" lIns="0" tIns="0" rIns="0" bIns="0" anchor="t">
            <a:spAutoFit/>
          </a:bodyPr>
          <a:lstStyle/>
          <a:p>
            <a:r>
              <a:rPr lang="en-US" sz="1010" b="0" u="none" strike="noStrike">
                <a:solidFill>
                  <a:srgbClr val="FFFFFF"/>
                </a:solidFill>
                <a:effectLst/>
                <a:uFillTx/>
                <a:latin typeface="DejaVuSans"/>
                <a:ea typeface="DejaVuSans"/>
              </a:rPr>
              <a:t> - </a:t>
            </a:r>
            <a:endParaRPr lang="en-US" sz="1010" b="0" u="none" strike="noStrike">
              <a:solidFill>
                <a:srgbClr val="000000"/>
              </a:solidFill>
              <a:effectLst/>
              <a:uFillTx/>
              <a:latin typeface="Times New Roman"/>
            </a:endParaRPr>
          </a:p>
        </p:txBody>
      </p:sp>
      <p:pic>
        <p:nvPicPr>
          <p:cNvPr id="220" name="图片 219"/>
          <p:cNvPicPr/>
          <p:nvPr/>
        </p:nvPicPr>
        <p:blipFill>
          <a:blip r:embed="rId6"/>
          <a:stretch/>
        </p:blipFill>
        <p:spPr>
          <a:xfrm>
            <a:off x="635400" y="2332440"/>
            <a:ext cx="160560" cy="160560"/>
          </a:xfrm>
          <a:prstGeom prst="rect">
            <a:avLst/>
          </a:prstGeom>
          <a:noFill/>
          <a:ln w="0">
            <a:noFill/>
          </a:ln>
        </p:spPr>
      </p:pic>
      <p:sp>
        <p:nvSpPr>
          <p:cNvPr id="221" name="文本框 220"/>
          <p:cNvSpPr txBox="1"/>
          <p:nvPr/>
        </p:nvSpPr>
        <p:spPr>
          <a:xfrm>
            <a:off x="1776960" y="1814400"/>
            <a:ext cx="207324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通过嵌入模型将文本转换为向量表示</a:t>
            </a:r>
            <a:endParaRPr lang="en-US" sz="1010" b="0" u="none" strike="noStrike">
              <a:solidFill>
                <a:srgbClr val="000000"/>
              </a:solidFill>
              <a:effectLst/>
              <a:uFillTx/>
              <a:latin typeface="Times New Roman"/>
            </a:endParaRPr>
          </a:p>
        </p:txBody>
      </p:sp>
      <p:sp>
        <p:nvSpPr>
          <p:cNvPr id="222" name="文本框 221"/>
          <p:cNvSpPr txBox="1"/>
          <p:nvPr/>
        </p:nvSpPr>
        <p:spPr>
          <a:xfrm>
            <a:off x="892800" y="2329200"/>
            <a:ext cx="64836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相似度计算</a:t>
            </a:r>
            <a:endParaRPr lang="en-US" sz="1010" b="0" u="none" strike="noStrike">
              <a:solidFill>
                <a:srgbClr val="000000"/>
              </a:solidFill>
              <a:effectLst/>
              <a:uFillTx/>
              <a:latin typeface="Times New Roman"/>
            </a:endParaRPr>
          </a:p>
        </p:txBody>
      </p:sp>
      <p:sp>
        <p:nvSpPr>
          <p:cNvPr id="223" name="文本框 222"/>
          <p:cNvSpPr txBox="1"/>
          <p:nvPr/>
        </p:nvSpPr>
        <p:spPr>
          <a:xfrm>
            <a:off x="1536120" y="2333520"/>
            <a:ext cx="129960" cy="151200"/>
          </a:xfrm>
          <a:prstGeom prst="rect">
            <a:avLst/>
          </a:prstGeom>
          <a:noFill/>
          <a:ln w="0">
            <a:noFill/>
          </a:ln>
        </p:spPr>
        <p:txBody>
          <a:bodyPr wrap="none" lIns="0" tIns="0" rIns="0" bIns="0" anchor="t">
            <a:spAutoFit/>
          </a:bodyPr>
          <a:lstStyle/>
          <a:p>
            <a:r>
              <a:rPr lang="en-US" sz="1010" b="0" u="none" strike="noStrike">
                <a:solidFill>
                  <a:srgbClr val="FFFFFF"/>
                </a:solidFill>
                <a:effectLst/>
                <a:uFillTx/>
                <a:latin typeface="DejaVuSans"/>
                <a:ea typeface="DejaVuSans"/>
              </a:rPr>
              <a:t> - </a:t>
            </a:r>
            <a:endParaRPr lang="en-US" sz="1010" b="0" u="none" strike="noStrike">
              <a:solidFill>
                <a:srgbClr val="000000"/>
              </a:solidFill>
              <a:effectLst/>
              <a:uFillTx/>
              <a:latin typeface="Times New Roman"/>
            </a:endParaRPr>
          </a:p>
        </p:txBody>
      </p:sp>
      <p:pic>
        <p:nvPicPr>
          <p:cNvPr id="224" name="图片 223"/>
          <p:cNvPicPr/>
          <p:nvPr/>
        </p:nvPicPr>
        <p:blipFill>
          <a:blip r:embed="rId7"/>
          <a:stretch/>
        </p:blipFill>
        <p:spPr>
          <a:xfrm>
            <a:off x="635400" y="2846880"/>
            <a:ext cx="160560" cy="160560"/>
          </a:xfrm>
          <a:prstGeom prst="rect">
            <a:avLst/>
          </a:prstGeom>
          <a:noFill/>
          <a:ln w="0">
            <a:noFill/>
          </a:ln>
        </p:spPr>
      </p:pic>
      <p:sp>
        <p:nvSpPr>
          <p:cNvPr id="225" name="文本框 224"/>
          <p:cNvSpPr txBox="1"/>
          <p:nvPr/>
        </p:nvSpPr>
        <p:spPr>
          <a:xfrm>
            <a:off x="1664280" y="2329200"/>
            <a:ext cx="285048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使用余弦相似度量化两个文本之间的语义接近程度</a:t>
            </a:r>
            <a:endParaRPr lang="en-US" sz="1010" b="0" u="none" strike="noStrike">
              <a:solidFill>
                <a:srgbClr val="000000"/>
              </a:solidFill>
              <a:effectLst/>
              <a:uFillTx/>
              <a:latin typeface="Times New Roman"/>
            </a:endParaRPr>
          </a:p>
        </p:txBody>
      </p:sp>
      <p:sp>
        <p:nvSpPr>
          <p:cNvPr id="226" name="文本框 225"/>
          <p:cNvSpPr txBox="1"/>
          <p:nvPr/>
        </p:nvSpPr>
        <p:spPr>
          <a:xfrm>
            <a:off x="892800" y="2843640"/>
            <a:ext cx="51876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内容筛选</a:t>
            </a:r>
            <a:endParaRPr lang="en-US" sz="1010" b="0" u="none" strike="noStrike">
              <a:solidFill>
                <a:srgbClr val="000000"/>
              </a:solidFill>
              <a:effectLst/>
              <a:uFillTx/>
              <a:latin typeface="Times New Roman"/>
            </a:endParaRPr>
          </a:p>
        </p:txBody>
      </p:sp>
      <p:sp>
        <p:nvSpPr>
          <p:cNvPr id="227" name="文本框 226"/>
          <p:cNvSpPr txBox="1"/>
          <p:nvPr/>
        </p:nvSpPr>
        <p:spPr>
          <a:xfrm>
            <a:off x="1407600" y="2848320"/>
            <a:ext cx="129960" cy="151200"/>
          </a:xfrm>
          <a:prstGeom prst="rect">
            <a:avLst/>
          </a:prstGeom>
          <a:noFill/>
          <a:ln w="0">
            <a:noFill/>
          </a:ln>
        </p:spPr>
        <p:txBody>
          <a:bodyPr wrap="none" lIns="0" tIns="0" rIns="0" bIns="0" anchor="t">
            <a:spAutoFit/>
          </a:bodyPr>
          <a:lstStyle/>
          <a:p>
            <a:r>
              <a:rPr lang="en-US" sz="1010" b="0" u="none" strike="noStrike">
                <a:solidFill>
                  <a:srgbClr val="FFFFFF"/>
                </a:solidFill>
                <a:effectLst/>
                <a:uFillTx/>
                <a:latin typeface="DejaVuSans"/>
                <a:ea typeface="DejaVuSans"/>
              </a:rPr>
              <a:t> - </a:t>
            </a:r>
            <a:endParaRPr lang="en-US" sz="1010" b="0" u="none" strike="noStrike">
              <a:solidFill>
                <a:srgbClr val="000000"/>
              </a:solidFill>
              <a:effectLst/>
              <a:uFillTx/>
              <a:latin typeface="Times New Roman"/>
            </a:endParaRPr>
          </a:p>
        </p:txBody>
      </p:sp>
      <p:pic>
        <p:nvPicPr>
          <p:cNvPr id="228" name="图片 227"/>
          <p:cNvPicPr/>
          <p:nvPr/>
        </p:nvPicPr>
        <p:blipFill>
          <a:blip r:embed="rId8"/>
          <a:stretch/>
        </p:blipFill>
        <p:spPr>
          <a:xfrm>
            <a:off x="635400" y="3361680"/>
            <a:ext cx="200880" cy="160560"/>
          </a:xfrm>
          <a:prstGeom prst="rect">
            <a:avLst/>
          </a:prstGeom>
          <a:noFill/>
          <a:ln w="0">
            <a:noFill/>
          </a:ln>
        </p:spPr>
      </p:pic>
      <p:sp>
        <p:nvSpPr>
          <p:cNvPr id="229" name="文本框 228"/>
          <p:cNvSpPr txBox="1"/>
          <p:nvPr/>
        </p:nvSpPr>
        <p:spPr>
          <a:xfrm>
            <a:off x="1535760" y="2843640"/>
            <a:ext cx="194400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基于相似度筛选最相关的检索结果</a:t>
            </a:r>
            <a:endParaRPr lang="en-US" sz="1010" b="0" u="none" strike="noStrike">
              <a:solidFill>
                <a:srgbClr val="000000"/>
              </a:solidFill>
              <a:effectLst/>
              <a:uFillTx/>
              <a:latin typeface="Times New Roman"/>
            </a:endParaRPr>
          </a:p>
        </p:txBody>
      </p:sp>
      <p:sp>
        <p:nvSpPr>
          <p:cNvPr id="230" name="文本框 229"/>
          <p:cNvSpPr txBox="1"/>
          <p:nvPr/>
        </p:nvSpPr>
        <p:spPr>
          <a:xfrm>
            <a:off x="932760" y="3358440"/>
            <a:ext cx="51876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增强生成</a:t>
            </a:r>
            <a:endParaRPr lang="en-US" sz="1010" b="0" u="none" strike="noStrike">
              <a:solidFill>
                <a:srgbClr val="000000"/>
              </a:solidFill>
              <a:effectLst/>
              <a:uFillTx/>
              <a:latin typeface="Times New Roman"/>
            </a:endParaRPr>
          </a:p>
        </p:txBody>
      </p:sp>
      <p:sp>
        <p:nvSpPr>
          <p:cNvPr id="231" name="文本框 230"/>
          <p:cNvSpPr txBox="1"/>
          <p:nvPr/>
        </p:nvSpPr>
        <p:spPr>
          <a:xfrm>
            <a:off x="1447560" y="3363120"/>
            <a:ext cx="129960" cy="151200"/>
          </a:xfrm>
          <a:prstGeom prst="rect">
            <a:avLst/>
          </a:prstGeom>
          <a:noFill/>
          <a:ln w="0">
            <a:noFill/>
          </a:ln>
        </p:spPr>
        <p:txBody>
          <a:bodyPr wrap="none" lIns="0" tIns="0" rIns="0" bIns="0" anchor="t">
            <a:spAutoFit/>
          </a:bodyPr>
          <a:lstStyle/>
          <a:p>
            <a:r>
              <a:rPr lang="en-US" sz="1010" b="0" u="none" strike="noStrike">
                <a:solidFill>
                  <a:srgbClr val="FFFFFF"/>
                </a:solidFill>
                <a:effectLst/>
                <a:uFillTx/>
                <a:latin typeface="DejaVuSans"/>
                <a:ea typeface="DejaVuSans"/>
              </a:rPr>
              <a:t> - </a:t>
            </a:r>
            <a:endParaRPr lang="en-US" sz="1010" b="0" u="none" strike="noStrike">
              <a:solidFill>
                <a:srgbClr val="000000"/>
              </a:solidFill>
              <a:effectLst/>
              <a:uFillTx/>
              <a:latin typeface="Times New Roman"/>
            </a:endParaRPr>
          </a:p>
        </p:txBody>
      </p:sp>
      <p:pic>
        <p:nvPicPr>
          <p:cNvPr id="232" name="图片 231"/>
          <p:cNvPicPr/>
          <p:nvPr/>
        </p:nvPicPr>
        <p:blipFill>
          <a:blip r:embed="rId9"/>
          <a:stretch/>
        </p:blipFill>
        <p:spPr>
          <a:xfrm>
            <a:off x="627480" y="3948840"/>
            <a:ext cx="144360" cy="112320"/>
          </a:xfrm>
          <a:prstGeom prst="rect">
            <a:avLst/>
          </a:prstGeom>
          <a:noFill/>
          <a:ln w="0">
            <a:noFill/>
          </a:ln>
        </p:spPr>
      </p:pic>
      <p:sp>
        <p:nvSpPr>
          <p:cNvPr id="233" name="文本框 232"/>
          <p:cNvSpPr txBox="1"/>
          <p:nvPr/>
        </p:nvSpPr>
        <p:spPr>
          <a:xfrm>
            <a:off x="1575720" y="3358440"/>
            <a:ext cx="285048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利用筛选后的内容引导生成模型生成更准确的回答</a:t>
            </a:r>
            <a:endParaRPr lang="en-US" sz="1010" b="0" u="none" strike="noStrike">
              <a:solidFill>
                <a:srgbClr val="000000"/>
              </a:solidFill>
              <a:effectLst/>
              <a:uFillTx/>
              <a:latin typeface="Times New Roman"/>
            </a:endParaRPr>
          </a:p>
        </p:txBody>
      </p:sp>
      <p:sp>
        <p:nvSpPr>
          <p:cNvPr id="234" name="文本框 233"/>
          <p:cNvSpPr txBox="1"/>
          <p:nvPr/>
        </p:nvSpPr>
        <p:spPr>
          <a:xfrm>
            <a:off x="836280" y="3940920"/>
            <a:ext cx="112320" cy="131400"/>
          </a:xfrm>
          <a:prstGeom prst="rect">
            <a:avLst/>
          </a:prstGeom>
          <a:noFill/>
          <a:ln w="0">
            <a:noFill/>
          </a:ln>
        </p:spPr>
        <p:txBody>
          <a:bodyPr wrap="none" lIns="0" tIns="0" rIns="0" bIns="0" anchor="t">
            <a:spAutoFit/>
          </a:bodyPr>
          <a:lstStyle/>
          <a:p>
            <a:r>
              <a:rPr lang="en-US" sz="880" b="0" u="none" strike="noStrike">
                <a:solidFill>
                  <a:srgbClr val="D1D5DB"/>
                </a:solidFill>
                <a:effectLst/>
                <a:uFillTx/>
                <a:latin typeface="DejaVuSans"/>
                <a:ea typeface="DejaVuSans"/>
              </a:rPr>
              <a:t> </a:t>
            </a:r>
            <a:endParaRPr lang="en-US" sz="880" b="0" u="none" strike="noStrike">
              <a:solidFill>
                <a:srgbClr val="000000"/>
              </a:solidFill>
              <a:effectLst/>
              <a:uFillTx/>
              <a:latin typeface="Times New Roman"/>
            </a:endParaRPr>
          </a:p>
        </p:txBody>
      </p:sp>
      <p:sp>
        <p:nvSpPr>
          <p:cNvPr id="235" name="文本框 234"/>
          <p:cNvSpPr txBox="1"/>
          <p:nvPr/>
        </p:nvSpPr>
        <p:spPr>
          <a:xfrm>
            <a:off x="872280" y="3936960"/>
            <a:ext cx="56448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示例：通过</a:t>
            </a:r>
            <a:endParaRPr lang="en-US" sz="880" b="0" u="none" strike="noStrike">
              <a:solidFill>
                <a:srgbClr val="000000"/>
              </a:solidFill>
              <a:effectLst/>
              <a:uFillTx/>
              <a:latin typeface="Times New Roman"/>
            </a:endParaRPr>
          </a:p>
        </p:txBody>
      </p:sp>
      <p:sp>
        <p:nvSpPr>
          <p:cNvPr id="236" name="文本框 235"/>
          <p:cNvSpPr txBox="1"/>
          <p:nvPr/>
        </p:nvSpPr>
        <p:spPr>
          <a:xfrm>
            <a:off x="1435320" y="3940920"/>
            <a:ext cx="296640" cy="131400"/>
          </a:xfrm>
          <a:prstGeom prst="rect">
            <a:avLst/>
          </a:prstGeom>
          <a:noFill/>
          <a:ln w="0">
            <a:noFill/>
          </a:ln>
        </p:spPr>
        <p:txBody>
          <a:bodyPr wrap="none" lIns="0" tIns="0" rIns="0" bIns="0" anchor="t">
            <a:spAutoFit/>
          </a:bodyPr>
          <a:lstStyle/>
          <a:p>
            <a:r>
              <a:rPr lang="en-US" sz="880" b="0" u="none" strike="noStrike">
                <a:solidFill>
                  <a:srgbClr val="D1D5DB"/>
                </a:solidFill>
                <a:effectLst/>
                <a:uFillTx/>
                <a:latin typeface="DejaVuSans"/>
                <a:ea typeface="DejaVuSans"/>
              </a:rPr>
              <a:t>BERT</a:t>
            </a:r>
            <a:endParaRPr lang="en-US" sz="880" b="0" u="none" strike="noStrike">
              <a:solidFill>
                <a:srgbClr val="000000"/>
              </a:solidFill>
              <a:effectLst/>
              <a:uFillTx/>
              <a:latin typeface="Times New Roman"/>
            </a:endParaRPr>
          </a:p>
        </p:txBody>
      </p:sp>
      <p:pic>
        <p:nvPicPr>
          <p:cNvPr id="237" name="图片 236"/>
          <p:cNvPicPr/>
          <p:nvPr/>
        </p:nvPicPr>
        <p:blipFill>
          <a:blip r:embed="rId10"/>
          <a:stretch/>
        </p:blipFill>
        <p:spPr>
          <a:xfrm>
            <a:off x="5147280" y="1367280"/>
            <a:ext cx="4020840" cy="2251440"/>
          </a:xfrm>
          <a:prstGeom prst="rect">
            <a:avLst/>
          </a:prstGeom>
          <a:noFill/>
          <a:ln w="0">
            <a:noFill/>
          </a:ln>
        </p:spPr>
      </p:pic>
      <p:sp>
        <p:nvSpPr>
          <p:cNvPr id="238" name="文本框 237"/>
          <p:cNvSpPr txBox="1"/>
          <p:nvPr/>
        </p:nvSpPr>
        <p:spPr>
          <a:xfrm>
            <a:off x="1722240" y="3936960"/>
            <a:ext cx="2369160" cy="142200"/>
          </a:xfrm>
          <a:prstGeom prst="rect">
            <a:avLst/>
          </a:prstGeom>
          <a:noFill/>
          <a:ln w="0">
            <a:noFill/>
          </a:ln>
        </p:spPr>
        <p:txBody>
          <a:bodyPr wrap="none" lIns="0" tIns="0" rIns="0" bIns="0" anchor="t">
            <a:spAutoFit/>
          </a:bodyPr>
          <a:lstStyle/>
          <a:p>
            <a:r>
              <a:rPr lang="zh-CN" sz="880" b="0" u="none" strike="noStrike">
                <a:solidFill>
                  <a:srgbClr val="D1D5DB"/>
                </a:solidFill>
                <a:effectLst/>
                <a:uFillTx/>
                <a:latin typeface="WenQuanYiZenHei"/>
                <a:ea typeface="WenQuanYiZenHei"/>
              </a:rPr>
              <a:t>嵌入和余弦相似度实现语义相似度的计算与匹配</a:t>
            </a:r>
            <a:endParaRPr lang="en-US" sz="880" b="0" u="none" strike="noStrike">
              <a:solidFill>
                <a:srgbClr val="000000"/>
              </a:solidFill>
              <a:effectLst/>
              <a:uFillTx/>
              <a:latin typeface="Times New Roman"/>
            </a:endParaRPr>
          </a:p>
        </p:txBody>
      </p:sp>
      <p:pic>
        <p:nvPicPr>
          <p:cNvPr id="239" name="图片 238"/>
          <p:cNvPicPr/>
          <p:nvPr/>
        </p:nvPicPr>
        <p:blipFill>
          <a:blip r:embed="rId11"/>
          <a:stretch/>
        </p:blipFill>
        <p:spPr>
          <a:xfrm>
            <a:off x="5147280" y="4230360"/>
            <a:ext cx="128160" cy="128160"/>
          </a:xfrm>
          <a:prstGeom prst="rect">
            <a:avLst/>
          </a:prstGeom>
          <a:noFill/>
          <a:ln w="0">
            <a:noFill/>
          </a:ln>
        </p:spPr>
      </p:pic>
      <p:sp>
        <p:nvSpPr>
          <p:cNvPr id="240" name="文本框 239"/>
          <p:cNvSpPr txBox="1"/>
          <p:nvPr/>
        </p:nvSpPr>
        <p:spPr>
          <a:xfrm>
            <a:off x="5147280" y="3890520"/>
            <a:ext cx="1600920" cy="201600"/>
          </a:xfrm>
          <a:prstGeom prst="rect">
            <a:avLst/>
          </a:prstGeom>
          <a:noFill/>
          <a:ln w="0">
            <a:noFill/>
          </a:ln>
        </p:spPr>
        <p:txBody>
          <a:bodyPr wrap="none" lIns="0" tIns="0" rIns="0" bIns="0" anchor="t">
            <a:spAutoFit/>
          </a:bodyPr>
          <a:lstStyle/>
          <a:p>
            <a:r>
              <a:rPr lang="zh-CN" sz="1260" b="0" u="none" strike="noStrike">
                <a:solidFill>
                  <a:srgbClr val="FF6900"/>
                </a:solidFill>
                <a:effectLst/>
                <a:uFillTx/>
                <a:latin typeface="WenQuanYiZenHei"/>
                <a:ea typeface="WenQuanYiZenHei"/>
              </a:rPr>
              <a:t>语义相似度匹配的优势</a:t>
            </a:r>
            <a:endParaRPr lang="en-US" sz="1260" b="0" u="none" strike="noStrike">
              <a:solidFill>
                <a:srgbClr val="000000"/>
              </a:solidFill>
              <a:effectLst/>
              <a:uFillTx/>
              <a:latin typeface="Times New Roman"/>
            </a:endParaRPr>
          </a:p>
        </p:txBody>
      </p:sp>
      <p:pic>
        <p:nvPicPr>
          <p:cNvPr id="241" name="图片 240"/>
          <p:cNvPicPr/>
          <p:nvPr/>
        </p:nvPicPr>
        <p:blipFill>
          <a:blip r:embed="rId11"/>
          <a:stretch/>
        </p:blipFill>
        <p:spPr>
          <a:xfrm>
            <a:off x="5147280" y="4487760"/>
            <a:ext cx="128160" cy="128160"/>
          </a:xfrm>
          <a:prstGeom prst="rect">
            <a:avLst/>
          </a:prstGeom>
          <a:noFill/>
          <a:ln w="0">
            <a:noFill/>
          </a:ln>
        </p:spPr>
      </p:pic>
      <p:sp>
        <p:nvSpPr>
          <p:cNvPr id="242" name="文本框 241"/>
          <p:cNvSpPr txBox="1"/>
          <p:nvPr/>
        </p:nvSpPr>
        <p:spPr>
          <a:xfrm>
            <a:off x="5340240" y="4210920"/>
            <a:ext cx="194400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提高生成内容与用户查询的相关性</a:t>
            </a:r>
            <a:endParaRPr lang="en-US" sz="1010" b="0" u="none" strike="noStrike">
              <a:solidFill>
                <a:srgbClr val="000000"/>
              </a:solidFill>
              <a:effectLst/>
              <a:uFillTx/>
              <a:latin typeface="Times New Roman"/>
            </a:endParaRPr>
          </a:p>
        </p:txBody>
      </p:sp>
      <p:pic>
        <p:nvPicPr>
          <p:cNvPr id="243" name="图片 242"/>
          <p:cNvPicPr/>
          <p:nvPr/>
        </p:nvPicPr>
        <p:blipFill>
          <a:blip r:embed="rId11"/>
          <a:stretch/>
        </p:blipFill>
        <p:spPr>
          <a:xfrm>
            <a:off x="5147280" y="4745160"/>
            <a:ext cx="128160" cy="128160"/>
          </a:xfrm>
          <a:prstGeom prst="rect">
            <a:avLst/>
          </a:prstGeom>
          <a:noFill/>
          <a:ln w="0">
            <a:noFill/>
          </a:ln>
        </p:spPr>
      </p:pic>
      <p:sp>
        <p:nvSpPr>
          <p:cNvPr id="244" name="文本框 243"/>
          <p:cNvSpPr txBox="1"/>
          <p:nvPr/>
        </p:nvSpPr>
        <p:spPr>
          <a:xfrm>
            <a:off x="5340240" y="4468320"/>
            <a:ext cx="207324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在复杂问题下实现更精准的语义匹配</a:t>
            </a:r>
            <a:endParaRPr lang="en-US" sz="1010" b="0" u="none" strike="noStrike">
              <a:solidFill>
                <a:srgbClr val="000000"/>
              </a:solidFill>
              <a:effectLst/>
              <a:uFillTx/>
              <a:latin typeface="Times New Roman"/>
            </a:endParaRPr>
          </a:p>
        </p:txBody>
      </p:sp>
      <p:sp>
        <p:nvSpPr>
          <p:cNvPr id="245" name="文本框 244"/>
          <p:cNvSpPr txBox="1"/>
          <p:nvPr/>
        </p:nvSpPr>
        <p:spPr>
          <a:xfrm>
            <a:off x="5340240" y="4725720"/>
            <a:ext cx="207324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优化多轮对话系统的连贯性和精确度</a:t>
            </a:r>
            <a:endParaRPr lang="en-US" sz="101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 name="图片 245"/>
          <p:cNvPicPr/>
          <p:nvPr/>
        </p:nvPicPr>
        <p:blipFill>
          <a:blip r:embed="rId2"/>
          <a:stretch/>
        </p:blipFill>
        <p:spPr>
          <a:xfrm>
            <a:off x="0" y="0"/>
            <a:ext cx="10294200" cy="6594480"/>
          </a:xfrm>
          <a:prstGeom prst="rect">
            <a:avLst/>
          </a:prstGeom>
          <a:noFill/>
          <a:ln w="0">
            <a:noFill/>
          </a:ln>
        </p:spPr>
      </p:pic>
      <p:sp>
        <p:nvSpPr>
          <p:cNvPr id="247" name="任意多边形 246"/>
          <p:cNvSpPr/>
          <p:nvPr/>
        </p:nvSpPr>
        <p:spPr>
          <a:xfrm>
            <a:off x="514440" y="643320"/>
            <a:ext cx="772560" cy="32400"/>
          </a:xfrm>
          <a:custGeom>
            <a:avLst/>
            <a:gdLst/>
            <a:ahLst/>
            <a:cxnLst/>
            <a:rect l="0" t="0" r="r" b="b"/>
            <a:pathLst>
              <a:path w="2146" h="90">
                <a:moveTo>
                  <a:pt x="0" y="0"/>
                </a:moveTo>
                <a:lnTo>
                  <a:pt x="2146" y="0"/>
                </a:lnTo>
                <a:lnTo>
                  <a:pt x="2146" y="90"/>
                </a:lnTo>
                <a:lnTo>
                  <a:pt x="0" y="90"/>
                </a:lnTo>
                <a:lnTo>
                  <a:pt x="0" y="0"/>
                </a:ln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48" name="文本框 247"/>
          <p:cNvSpPr txBox="1"/>
          <p:nvPr/>
        </p:nvSpPr>
        <p:spPr>
          <a:xfrm>
            <a:off x="514800" y="235800"/>
            <a:ext cx="3186000" cy="364680"/>
          </a:xfrm>
          <a:prstGeom prst="rect">
            <a:avLst/>
          </a:prstGeom>
          <a:noFill/>
          <a:ln w="0">
            <a:noFill/>
          </a:ln>
        </p:spPr>
        <p:txBody>
          <a:bodyPr wrap="none" lIns="0" tIns="0" rIns="0" bIns="0" anchor="t">
            <a:spAutoFit/>
          </a:bodyPr>
          <a:lstStyle/>
          <a:p>
            <a:r>
              <a:rPr lang="zh-CN" sz="2280" b="0" u="none" strike="noStrike">
                <a:solidFill>
                  <a:srgbClr val="FFFFFF"/>
                </a:solidFill>
                <a:effectLst/>
                <a:uFillTx/>
                <a:latin typeface="WenQuanYiZenHei"/>
                <a:ea typeface="WenQuanYiZenHei"/>
              </a:rPr>
              <a:t>从检索到生成的优化路径</a:t>
            </a:r>
            <a:endParaRPr lang="en-US" sz="2280" b="0" u="none" strike="noStrike">
              <a:solidFill>
                <a:srgbClr val="000000"/>
              </a:solidFill>
              <a:effectLst/>
              <a:uFillTx/>
              <a:latin typeface="Times New Roman"/>
            </a:endParaRPr>
          </a:p>
        </p:txBody>
      </p:sp>
      <p:sp>
        <p:nvSpPr>
          <p:cNvPr id="249" name="文本框 248"/>
          <p:cNvSpPr txBox="1"/>
          <p:nvPr/>
        </p:nvSpPr>
        <p:spPr>
          <a:xfrm>
            <a:off x="514800" y="6285960"/>
            <a:ext cx="130320" cy="163440"/>
          </a:xfrm>
          <a:prstGeom prst="rect">
            <a:avLst/>
          </a:prstGeom>
          <a:noFill/>
          <a:ln w="0">
            <a:noFill/>
          </a:ln>
        </p:spPr>
        <p:txBody>
          <a:bodyPr wrap="none" lIns="0" tIns="0" rIns="0" bIns="0" anchor="t">
            <a:spAutoFit/>
          </a:bodyPr>
          <a:lstStyle/>
          <a:p>
            <a:r>
              <a:rPr lang="zh-CN" sz="1010" b="0" u="none" strike="noStrike">
                <a:solidFill>
                  <a:srgbClr val="FF6900"/>
                </a:solidFill>
                <a:effectLst/>
                <a:uFillTx/>
                <a:latin typeface="WenQuanYiZenHei"/>
                <a:ea typeface="WenQuanYiZenHei"/>
              </a:rPr>
              <a:t>第</a:t>
            </a:r>
            <a:endParaRPr lang="en-US" sz="1010" b="0" u="none" strike="noStrike">
              <a:solidFill>
                <a:srgbClr val="000000"/>
              </a:solidFill>
              <a:effectLst/>
              <a:uFillTx/>
              <a:latin typeface="Times New Roman"/>
            </a:endParaRPr>
          </a:p>
        </p:txBody>
      </p:sp>
      <p:sp>
        <p:nvSpPr>
          <p:cNvPr id="250" name="文本框 249"/>
          <p:cNvSpPr txBox="1"/>
          <p:nvPr/>
        </p:nvSpPr>
        <p:spPr>
          <a:xfrm>
            <a:off x="643320" y="6290640"/>
            <a:ext cx="128160" cy="151200"/>
          </a:xfrm>
          <a:prstGeom prst="rect">
            <a:avLst/>
          </a:prstGeom>
          <a:noFill/>
          <a:ln w="0">
            <a:noFill/>
          </a:ln>
        </p:spPr>
        <p:txBody>
          <a:bodyPr wrap="none" lIns="0" tIns="0" rIns="0" bIns="0" anchor="t">
            <a:spAutoFit/>
          </a:bodyPr>
          <a:lstStyle/>
          <a:p>
            <a:r>
              <a:rPr lang="en-US" sz="1010" b="1" u="none" strike="noStrike">
                <a:solidFill>
                  <a:srgbClr val="FF6900"/>
                </a:solidFill>
                <a:effectLst/>
                <a:uFillTx/>
                <a:latin typeface="DejaVuSans"/>
                <a:ea typeface="DejaVuSans"/>
              </a:rPr>
              <a:t>6</a:t>
            </a:r>
            <a:endParaRPr lang="en-US" sz="1010" b="0" u="none" strike="noStrike">
              <a:solidFill>
                <a:srgbClr val="000000"/>
              </a:solidFill>
              <a:effectLst/>
              <a:uFillTx/>
              <a:latin typeface="Times New Roman"/>
            </a:endParaRPr>
          </a:p>
        </p:txBody>
      </p:sp>
      <p:sp>
        <p:nvSpPr>
          <p:cNvPr id="251" name="文本框 250"/>
          <p:cNvSpPr txBox="1"/>
          <p:nvPr/>
        </p:nvSpPr>
        <p:spPr>
          <a:xfrm>
            <a:off x="732960" y="6285960"/>
            <a:ext cx="130320" cy="163440"/>
          </a:xfrm>
          <a:prstGeom prst="rect">
            <a:avLst/>
          </a:prstGeom>
          <a:noFill/>
          <a:ln w="0">
            <a:noFill/>
          </a:ln>
        </p:spPr>
        <p:txBody>
          <a:bodyPr wrap="none" lIns="0" tIns="0" rIns="0" bIns="0" anchor="t">
            <a:spAutoFit/>
          </a:bodyPr>
          <a:lstStyle/>
          <a:p>
            <a:r>
              <a:rPr lang="zh-CN" sz="1010" b="0" u="none" strike="noStrike">
                <a:solidFill>
                  <a:srgbClr val="FF6900"/>
                </a:solidFill>
                <a:effectLst/>
                <a:uFillTx/>
                <a:latin typeface="WenQuanYiZenHei"/>
                <a:ea typeface="WenQuanYiZenHei"/>
              </a:rPr>
              <a:t>章</a:t>
            </a:r>
            <a:endParaRPr lang="en-US" sz="1010" b="0" u="none" strike="noStrike">
              <a:solidFill>
                <a:srgbClr val="000000"/>
              </a:solidFill>
              <a:effectLst/>
              <a:uFillTx/>
              <a:latin typeface="Times New Roman"/>
            </a:endParaRPr>
          </a:p>
        </p:txBody>
      </p:sp>
      <p:sp>
        <p:nvSpPr>
          <p:cNvPr id="252" name="文本框 251"/>
          <p:cNvSpPr txBox="1"/>
          <p:nvPr/>
        </p:nvSpPr>
        <p:spPr>
          <a:xfrm>
            <a:off x="861840" y="6290640"/>
            <a:ext cx="128160" cy="151200"/>
          </a:xfrm>
          <a:prstGeom prst="rect">
            <a:avLst/>
          </a:prstGeom>
          <a:noFill/>
          <a:ln w="0">
            <a:noFill/>
          </a:ln>
        </p:spPr>
        <p:txBody>
          <a:bodyPr wrap="none" lIns="0" tIns="0" rIns="0" bIns="0" anchor="t">
            <a:spAutoFit/>
          </a:bodyPr>
          <a:lstStyle/>
          <a:p>
            <a:r>
              <a:rPr lang="en-US" sz="1010" b="0" u="none" strike="noStrike">
                <a:solidFill>
                  <a:srgbClr val="93C5FD"/>
                </a:solidFill>
                <a:effectLst/>
                <a:uFillTx/>
                <a:latin typeface="DejaVuSans"/>
                <a:ea typeface="DejaVuSans"/>
              </a:rPr>
              <a:t> </a:t>
            </a:r>
            <a:endParaRPr lang="en-US" sz="1010" b="0" u="none" strike="noStrike">
              <a:solidFill>
                <a:srgbClr val="000000"/>
              </a:solidFill>
              <a:effectLst/>
              <a:uFillTx/>
              <a:latin typeface="Times New Roman"/>
            </a:endParaRPr>
          </a:p>
        </p:txBody>
      </p:sp>
      <p:sp>
        <p:nvSpPr>
          <p:cNvPr id="253" name="任意多边形 252"/>
          <p:cNvSpPr/>
          <p:nvPr/>
        </p:nvSpPr>
        <p:spPr>
          <a:xfrm>
            <a:off x="9401400" y="6273000"/>
            <a:ext cx="378360" cy="193320"/>
          </a:xfrm>
          <a:custGeom>
            <a:avLst/>
            <a:gdLst/>
            <a:ahLst/>
            <a:cxnLst/>
            <a:rect l="0" t="0" r="r" b="b"/>
            <a:pathLst>
              <a:path w="1051" h="537">
                <a:moveTo>
                  <a:pt x="0" y="268"/>
                </a:moveTo>
                <a:cubicBezTo>
                  <a:pt x="0" y="250"/>
                  <a:pt x="2" y="233"/>
                  <a:pt x="6" y="216"/>
                </a:cubicBezTo>
                <a:cubicBezTo>
                  <a:pt x="9" y="199"/>
                  <a:pt x="14" y="182"/>
                  <a:pt x="21" y="165"/>
                </a:cubicBezTo>
                <a:cubicBezTo>
                  <a:pt x="28" y="149"/>
                  <a:pt x="36" y="134"/>
                  <a:pt x="46" y="119"/>
                </a:cubicBezTo>
                <a:cubicBezTo>
                  <a:pt x="55" y="105"/>
                  <a:pt x="66" y="91"/>
                  <a:pt x="79" y="79"/>
                </a:cubicBezTo>
                <a:cubicBezTo>
                  <a:pt x="91" y="66"/>
                  <a:pt x="105" y="55"/>
                  <a:pt x="120" y="45"/>
                </a:cubicBezTo>
                <a:cubicBezTo>
                  <a:pt x="134" y="35"/>
                  <a:pt x="150" y="27"/>
                  <a:pt x="166" y="20"/>
                </a:cubicBezTo>
                <a:cubicBezTo>
                  <a:pt x="182" y="14"/>
                  <a:pt x="199" y="9"/>
                  <a:pt x="216" y="5"/>
                </a:cubicBezTo>
                <a:cubicBezTo>
                  <a:pt x="233" y="2"/>
                  <a:pt x="251" y="0"/>
                  <a:pt x="268" y="0"/>
                </a:cubicBezTo>
                <a:lnTo>
                  <a:pt x="783" y="0"/>
                </a:lnTo>
                <a:cubicBezTo>
                  <a:pt x="801" y="0"/>
                  <a:pt x="818" y="2"/>
                  <a:pt x="836" y="5"/>
                </a:cubicBezTo>
                <a:cubicBezTo>
                  <a:pt x="853" y="9"/>
                  <a:pt x="870" y="14"/>
                  <a:pt x="886" y="20"/>
                </a:cubicBezTo>
                <a:cubicBezTo>
                  <a:pt x="902" y="27"/>
                  <a:pt x="918" y="35"/>
                  <a:pt x="932" y="45"/>
                </a:cubicBezTo>
                <a:cubicBezTo>
                  <a:pt x="947" y="55"/>
                  <a:pt x="960" y="66"/>
                  <a:pt x="973" y="79"/>
                </a:cubicBezTo>
                <a:cubicBezTo>
                  <a:pt x="985" y="91"/>
                  <a:pt x="996" y="105"/>
                  <a:pt x="1006" y="119"/>
                </a:cubicBezTo>
                <a:cubicBezTo>
                  <a:pt x="1016" y="134"/>
                  <a:pt x="1024" y="149"/>
                  <a:pt x="1031" y="165"/>
                </a:cubicBezTo>
                <a:cubicBezTo>
                  <a:pt x="1038" y="182"/>
                  <a:pt x="1043" y="199"/>
                  <a:pt x="1046" y="216"/>
                </a:cubicBezTo>
                <a:cubicBezTo>
                  <a:pt x="1050" y="233"/>
                  <a:pt x="1051" y="250"/>
                  <a:pt x="1051" y="268"/>
                </a:cubicBezTo>
                <a:cubicBezTo>
                  <a:pt x="1051" y="286"/>
                  <a:pt x="1050" y="303"/>
                  <a:pt x="1046" y="320"/>
                </a:cubicBezTo>
                <a:cubicBezTo>
                  <a:pt x="1043" y="338"/>
                  <a:pt x="1038" y="354"/>
                  <a:pt x="1031" y="371"/>
                </a:cubicBezTo>
                <a:cubicBezTo>
                  <a:pt x="1024" y="387"/>
                  <a:pt x="1016" y="402"/>
                  <a:pt x="1006" y="417"/>
                </a:cubicBezTo>
                <a:cubicBezTo>
                  <a:pt x="996" y="432"/>
                  <a:pt x="985" y="445"/>
                  <a:pt x="973" y="458"/>
                </a:cubicBezTo>
                <a:cubicBezTo>
                  <a:pt x="960" y="470"/>
                  <a:pt x="947" y="481"/>
                  <a:pt x="932" y="491"/>
                </a:cubicBezTo>
                <a:cubicBezTo>
                  <a:pt x="918" y="501"/>
                  <a:pt x="902" y="509"/>
                  <a:pt x="886" y="516"/>
                </a:cubicBezTo>
                <a:cubicBezTo>
                  <a:pt x="870" y="522"/>
                  <a:pt x="853" y="528"/>
                  <a:pt x="836" y="532"/>
                </a:cubicBezTo>
                <a:cubicBezTo>
                  <a:pt x="818" y="535"/>
                  <a:pt x="801" y="537"/>
                  <a:pt x="783" y="537"/>
                </a:cubicBezTo>
                <a:lnTo>
                  <a:pt x="268" y="537"/>
                </a:lnTo>
                <a:cubicBezTo>
                  <a:pt x="251" y="537"/>
                  <a:pt x="233" y="535"/>
                  <a:pt x="216" y="532"/>
                </a:cubicBezTo>
                <a:cubicBezTo>
                  <a:pt x="199" y="528"/>
                  <a:pt x="182" y="522"/>
                  <a:pt x="166" y="516"/>
                </a:cubicBezTo>
                <a:cubicBezTo>
                  <a:pt x="150" y="509"/>
                  <a:pt x="134" y="501"/>
                  <a:pt x="120" y="491"/>
                </a:cubicBezTo>
                <a:cubicBezTo>
                  <a:pt x="105" y="481"/>
                  <a:pt x="91" y="470"/>
                  <a:pt x="79" y="458"/>
                </a:cubicBezTo>
                <a:cubicBezTo>
                  <a:pt x="66" y="445"/>
                  <a:pt x="55" y="432"/>
                  <a:pt x="46" y="417"/>
                </a:cubicBezTo>
                <a:cubicBezTo>
                  <a:pt x="36" y="402"/>
                  <a:pt x="28" y="387"/>
                  <a:pt x="21" y="371"/>
                </a:cubicBezTo>
                <a:cubicBezTo>
                  <a:pt x="14" y="354"/>
                  <a:pt x="9" y="338"/>
                  <a:pt x="6" y="320"/>
                </a:cubicBezTo>
                <a:cubicBezTo>
                  <a:pt x="2" y="303"/>
                  <a:pt x="0" y="286"/>
                  <a:pt x="0" y="268"/>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54" name="文本框 253"/>
          <p:cNvSpPr txBox="1"/>
          <p:nvPr/>
        </p:nvSpPr>
        <p:spPr>
          <a:xfrm>
            <a:off x="902520" y="6285960"/>
            <a:ext cx="1555200" cy="163440"/>
          </a:xfrm>
          <a:prstGeom prst="rect">
            <a:avLst/>
          </a:prstGeom>
          <a:noFill/>
          <a:ln w="0">
            <a:noFill/>
          </a:ln>
        </p:spPr>
        <p:txBody>
          <a:bodyPr wrap="none" lIns="0" tIns="0" rIns="0" bIns="0" anchor="t">
            <a:spAutoFit/>
          </a:bodyPr>
          <a:lstStyle/>
          <a:p>
            <a:r>
              <a:rPr lang="zh-CN" sz="1010" b="0" u="none" strike="noStrike">
                <a:solidFill>
                  <a:srgbClr val="93C5FD"/>
                </a:solidFill>
                <a:effectLst/>
                <a:uFillTx/>
                <a:latin typeface="WenQuanYiZenHei"/>
                <a:ea typeface="WenQuanYiZenHei"/>
              </a:rPr>
              <a:t>文本检索增强与上下文构建</a:t>
            </a:r>
            <a:endParaRPr lang="en-US" sz="1010" b="0" u="none" strike="noStrike">
              <a:solidFill>
                <a:srgbClr val="000000"/>
              </a:solidFill>
              <a:effectLst/>
              <a:uFillTx/>
              <a:latin typeface="Times New Roman"/>
            </a:endParaRPr>
          </a:p>
        </p:txBody>
      </p:sp>
      <p:pic>
        <p:nvPicPr>
          <p:cNvPr id="255" name="图片 254"/>
          <p:cNvPicPr/>
          <p:nvPr/>
        </p:nvPicPr>
        <p:blipFill>
          <a:blip r:embed="rId3"/>
          <a:stretch/>
        </p:blipFill>
        <p:spPr>
          <a:xfrm>
            <a:off x="-804240" y="-1206360"/>
            <a:ext cx="2814480" cy="2814480"/>
          </a:xfrm>
          <a:prstGeom prst="rect">
            <a:avLst/>
          </a:prstGeom>
          <a:noFill/>
          <a:ln w="0">
            <a:noFill/>
          </a:ln>
        </p:spPr>
      </p:pic>
      <p:pic>
        <p:nvPicPr>
          <p:cNvPr id="256" name="图片 255"/>
          <p:cNvPicPr/>
          <p:nvPr/>
        </p:nvPicPr>
        <p:blipFill>
          <a:blip r:embed="rId4"/>
          <a:stretch/>
        </p:blipFill>
        <p:spPr>
          <a:xfrm>
            <a:off x="8686080" y="5388480"/>
            <a:ext cx="2010240" cy="2010240"/>
          </a:xfrm>
          <a:prstGeom prst="rect">
            <a:avLst/>
          </a:prstGeom>
          <a:noFill/>
          <a:ln w="0">
            <a:noFill/>
          </a:ln>
        </p:spPr>
      </p:pic>
      <p:sp>
        <p:nvSpPr>
          <p:cNvPr id="257" name="任意多边形 256"/>
          <p:cNvSpPr/>
          <p:nvPr/>
        </p:nvSpPr>
        <p:spPr>
          <a:xfrm>
            <a:off x="530640" y="4037040"/>
            <a:ext cx="9249120" cy="450720"/>
          </a:xfrm>
          <a:custGeom>
            <a:avLst/>
            <a:gdLst/>
            <a:ahLst/>
            <a:cxnLst/>
            <a:rect l="0" t="0" r="r" b="b"/>
            <a:pathLst>
              <a:path w="25692" h="1252">
                <a:moveTo>
                  <a:pt x="0" y="1074"/>
                </a:moveTo>
                <a:lnTo>
                  <a:pt x="0" y="179"/>
                </a:lnTo>
                <a:cubicBezTo>
                  <a:pt x="0" y="167"/>
                  <a:pt x="1" y="156"/>
                  <a:pt x="3" y="144"/>
                </a:cubicBezTo>
                <a:cubicBezTo>
                  <a:pt x="4" y="133"/>
                  <a:pt x="7" y="122"/>
                  <a:pt x="10" y="111"/>
                </a:cubicBezTo>
                <a:cubicBezTo>
                  <a:pt x="14" y="100"/>
                  <a:pt x="18" y="90"/>
                  <a:pt x="23" y="80"/>
                </a:cubicBezTo>
                <a:cubicBezTo>
                  <a:pt x="27" y="70"/>
                  <a:pt x="33" y="61"/>
                  <a:pt x="39" y="53"/>
                </a:cubicBezTo>
                <a:cubicBezTo>
                  <a:pt x="45" y="44"/>
                  <a:pt x="52" y="37"/>
                  <a:pt x="60" y="30"/>
                </a:cubicBezTo>
                <a:cubicBezTo>
                  <a:pt x="67" y="24"/>
                  <a:pt x="75" y="18"/>
                  <a:pt x="83" y="14"/>
                </a:cubicBezTo>
                <a:cubicBezTo>
                  <a:pt x="91" y="9"/>
                  <a:pt x="99" y="6"/>
                  <a:pt x="108" y="4"/>
                </a:cubicBezTo>
                <a:cubicBezTo>
                  <a:pt x="116" y="2"/>
                  <a:pt x="125" y="0"/>
                  <a:pt x="134" y="0"/>
                </a:cubicBezTo>
                <a:lnTo>
                  <a:pt x="25514" y="0"/>
                </a:lnTo>
                <a:cubicBezTo>
                  <a:pt x="25525" y="0"/>
                  <a:pt x="25537" y="2"/>
                  <a:pt x="25549" y="4"/>
                </a:cubicBezTo>
                <a:cubicBezTo>
                  <a:pt x="25560" y="6"/>
                  <a:pt x="25571" y="9"/>
                  <a:pt x="25582" y="14"/>
                </a:cubicBezTo>
                <a:cubicBezTo>
                  <a:pt x="25593" y="18"/>
                  <a:pt x="25603" y="24"/>
                  <a:pt x="25613" y="30"/>
                </a:cubicBezTo>
                <a:cubicBezTo>
                  <a:pt x="25623" y="37"/>
                  <a:pt x="25632" y="44"/>
                  <a:pt x="25640" y="53"/>
                </a:cubicBezTo>
                <a:cubicBezTo>
                  <a:pt x="25648" y="61"/>
                  <a:pt x="25656" y="70"/>
                  <a:pt x="25662" y="80"/>
                </a:cubicBezTo>
                <a:cubicBezTo>
                  <a:pt x="25669" y="90"/>
                  <a:pt x="25674" y="100"/>
                  <a:pt x="25679" y="111"/>
                </a:cubicBezTo>
                <a:cubicBezTo>
                  <a:pt x="25683" y="122"/>
                  <a:pt x="25687" y="133"/>
                  <a:pt x="25689" y="144"/>
                </a:cubicBezTo>
                <a:cubicBezTo>
                  <a:pt x="25691" y="156"/>
                  <a:pt x="25692" y="167"/>
                  <a:pt x="25692" y="179"/>
                </a:cubicBezTo>
                <a:lnTo>
                  <a:pt x="25692" y="1074"/>
                </a:lnTo>
                <a:cubicBezTo>
                  <a:pt x="25692" y="1085"/>
                  <a:pt x="25691" y="1097"/>
                  <a:pt x="25689" y="1109"/>
                </a:cubicBezTo>
                <a:cubicBezTo>
                  <a:pt x="25687" y="1120"/>
                  <a:pt x="25683" y="1131"/>
                  <a:pt x="25679" y="1142"/>
                </a:cubicBezTo>
                <a:cubicBezTo>
                  <a:pt x="25674" y="1153"/>
                  <a:pt x="25669" y="1163"/>
                  <a:pt x="25662" y="1173"/>
                </a:cubicBezTo>
                <a:cubicBezTo>
                  <a:pt x="25656" y="1183"/>
                  <a:pt x="25648" y="1192"/>
                  <a:pt x="25640" y="1200"/>
                </a:cubicBezTo>
                <a:cubicBezTo>
                  <a:pt x="25632" y="1208"/>
                  <a:pt x="25623" y="1216"/>
                  <a:pt x="25613" y="1222"/>
                </a:cubicBezTo>
                <a:cubicBezTo>
                  <a:pt x="25603" y="1229"/>
                  <a:pt x="25593" y="1234"/>
                  <a:pt x="25582" y="1239"/>
                </a:cubicBezTo>
                <a:cubicBezTo>
                  <a:pt x="25571" y="1243"/>
                  <a:pt x="25560" y="1247"/>
                  <a:pt x="25549" y="1249"/>
                </a:cubicBezTo>
                <a:cubicBezTo>
                  <a:pt x="25537" y="1251"/>
                  <a:pt x="25525" y="1252"/>
                  <a:pt x="25514" y="1252"/>
                </a:cubicBezTo>
                <a:lnTo>
                  <a:pt x="134" y="1252"/>
                </a:lnTo>
                <a:cubicBezTo>
                  <a:pt x="125" y="1252"/>
                  <a:pt x="116" y="1251"/>
                  <a:pt x="108" y="1249"/>
                </a:cubicBezTo>
                <a:cubicBezTo>
                  <a:pt x="99" y="1247"/>
                  <a:pt x="91" y="1243"/>
                  <a:pt x="83" y="1239"/>
                </a:cubicBezTo>
                <a:cubicBezTo>
                  <a:pt x="75" y="1234"/>
                  <a:pt x="67" y="1229"/>
                  <a:pt x="60" y="1222"/>
                </a:cubicBezTo>
                <a:cubicBezTo>
                  <a:pt x="52" y="1216"/>
                  <a:pt x="45" y="1208"/>
                  <a:pt x="39" y="1200"/>
                </a:cubicBezTo>
                <a:cubicBezTo>
                  <a:pt x="33" y="1192"/>
                  <a:pt x="27" y="1183"/>
                  <a:pt x="23" y="1173"/>
                </a:cubicBezTo>
                <a:cubicBezTo>
                  <a:pt x="18" y="1163"/>
                  <a:pt x="14" y="1153"/>
                  <a:pt x="10" y="1142"/>
                </a:cubicBezTo>
                <a:cubicBezTo>
                  <a:pt x="7" y="1131"/>
                  <a:pt x="4" y="1120"/>
                  <a:pt x="3" y="1109"/>
                </a:cubicBezTo>
                <a:cubicBezTo>
                  <a:pt x="1" y="1097"/>
                  <a:pt x="0" y="1085"/>
                  <a:pt x="0" y="1074"/>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58" name="任意多边形 257"/>
          <p:cNvSpPr/>
          <p:nvPr/>
        </p:nvSpPr>
        <p:spPr>
          <a:xfrm>
            <a:off x="514440" y="4037040"/>
            <a:ext cx="64800" cy="450720"/>
          </a:xfrm>
          <a:custGeom>
            <a:avLst/>
            <a:gdLst/>
            <a:ahLst/>
            <a:cxnLst/>
            <a:rect l="0" t="0" r="r" b="b"/>
            <a:pathLst>
              <a:path w="180" h="1252">
                <a:moveTo>
                  <a:pt x="0" y="0"/>
                </a:moveTo>
                <a:lnTo>
                  <a:pt x="180" y="0"/>
                </a:lnTo>
                <a:lnTo>
                  <a:pt x="180" y="1252"/>
                </a:lnTo>
                <a:lnTo>
                  <a:pt x="0" y="1252"/>
                </a:lnTo>
                <a:lnTo>
                  <a:pt x="0" y="0"/>
                </a:lnTo>
                <a:close/>
              </a:path>
            </a:pathLst>
          </a:custGeom>
          <a:solidFill>
            <a:srgbClr val="E5E7E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59" name="文本框 258"/>
          <p:cNvSpPr txBox="1"/>
          <p:nvPr/>
        </p:nvSpPr>
        <p:spPr>
          <a:xfrm>
            <a:off x="9462600" y="6305400"/>
            <a:ext cx="253800" cy="131400"/>
          </a:xfrm>
          <a:prstGeom prst="rect">
            <a:avLst/>
          </a:prstGeom>
          <a:noFill/>
          <a:ln w="0">
            <a:noFill/>
          </a:ln>
        </p:spPr>
        <p:txBody>
          <a:bodyPr wrap="none" lIns="0" tIns="0" rIns="0" bIns="0" anchor="t">
            <a:spAutoFit/>
          </a:bodyPr>
          <a:lstStyle/>
          <a:p>
            <a:r>
              <a:rPr lang="en-US" sz="880" b="0" u="none" strike="noStrike">
                <a:solidFill>
                  <a:srgbClr val="FFFFFF"/>
                </a:solidFill>
                <a:effectLst/>
                <a:uFillTx/>
                <a:latin typeface="DejaVuSans"/>
                <a:ea typeface="DejaVuSans"/>
              </a:rPr>
              <a:t>6/15</a:t>
            </a:r>
            <a:endParaRPr lang="en-US" sz="880" b="0" u="none" strike="noStrike">
              <a:solidFill>
                <a:srgbClr val="000000"/>
              </a:solidFill>
              <a:effectLst/>
              <a:uFillTx/>
              <a:latin typeface="Times New Roman"/>
            </a:endParaRPr>
          </a:p>
        </p:txBody>
      </p:sp>
      <p:pic>
        <p:nvPicPr>
          <p:cNvPr id="260" name="图片 259"/>
          <p:cNvPicPr/>
          <p:nvPr/>
        </p:nvPicPr>
        <p:blipFill>
          <a:blip r:embed="rId5"/>
          <a:stretch/>
        </p:blipFill>
        <p:spPr>
          <a:xfrm>
            <a:off x="1632600" y="4190040"/>
            <a:ext cx="96120" cy="128160"/>
          </a:xfrm>
          <a:prstGeom prst="rect">
            <a:avLst/>
          </a:prstGeom>
          <a:noFill/>
          <a:ln w="0">
            <a:noFill/>
          </a:ln>
        </p:spPr>
      </p:pic>
      <p:sp>
        <p:nvSpPr>
          <p:cNvPr id="261" name="文本框 260"/>
          <p:cNvSpPr txBox="1"/>
          <p:nvPr/>
        </p:nvSpPr>
        <p:spPr>
          <a:xfrm>
            <a:off x="514800" y="1075680"/>
            <a:ext cx="5921640" cy="201600"/>
          </a:xfrm>
          <a:prstGeom prst="rect">
            <a:avLst/>
          </a:prstGeom>
          <a:noFill/>
          <a:ln w="0">
            <a:noFill/>
          </a:ln>
        </p:spPr>
        <p:txBody>
          <a:bodyPr wrap="none" lIns="0" tIns="0" rIns="0" bIns="0" anchor="t">
            <a:spAutoFit/>
          </a:bodyPr>
          <a:lstStyle/>
          <a:p>
            <a:r>
              <a:rPr lang="zh-CN" sz="1260" b="0" u="none" strike="noStrike">
                <a:solidFill>
                  <a:srgbClr val="93C5FD"/>
                </a:solidFill>
                <a:effectLst/>
                <a:uFillTx/>
                <a:latin typeface="WenQuanYiZenHei"/>
                <a:ea typeface="WenQuanYiZenHei"/>
              </a:rPr>
              <a:t>分析检索增强生成系统的优化路径，包括语义重构、动态上下文构建与生成模型调优</a:t>
            </a:r>
            <a:endParaRPr lang="en-US" sz="1260" b="0" u="none" strike="noStrike">
              <a:solidFill>
                <a:srgbClr val="000000"/>
              </a:solidFill>
              <a:effectLst/>
              <a:uFillTx/>
              <a:latin typeface="Times New Roman"/>
            </a:endParaRPr>
          </a:p>
        </p:txBody>
      </p:sp>
      <p:sp>
        <p:nvSpPr>
          <p:cNvPr id="262" name="文本框 261"/>
          <p:cNvSpPr txBox="1"/>
          <p:nvPr/>
        </p:nvSpPr>
        <p:spPr>
          <a:xfrm>
            <a:off x="1792800" y="4183200"/>
            <a:ext cx="128160" cy="151200"/>
          </a:xfrm>
          <a:prstGeom prst="rect">
            <a:avLst/>
          </a:prstGeom>
          <a:noFill/>
          <a:ln w="0">
            <a:noFill/>
          </a:ln>
        </p:spPr>
        <p:txBody>
          <a:bodyPr wrap="none" lIns="0" tIns="0" rIns="0" bIns="0" anchor="t">
            <a:spAutoFit/>
          </a:bodyPr>
          <a:lstStyle/>
          <a:p>
            <a:r>
              <a:rPr lang="en-US" sz="1010" b="0" u="none" strike="noStrike">
                <a:solidFill>
                  <a:srgbClr val="FFFFFF"/>
                </a:solidFill>
                <a:effectLst/>
                <a:uFillTx/>
                <a:latin typeface="DejaVuSans"/>
                <a:ea typeface="DejaVuSans"/>
              </a:rPr>
              <a:t> </a:t>
            </a:r>
            <a:endParaRPr lang="en-US" sz="1010" b="0" u="none" strike="noStrike">
              <a:solidFill>
                <a:srgbClr val="000000"/>
              </a:solidFill>
              <a:effectLst/>
              <a:uFillTx/>
              <a:latin typeface="Times New Roman"/>
            </a:endParaRPr>
          </a:p>
        </p:txBody>
      </p:sp>
      <p:sp>
        <p:nvSpPr>
          <p:cNvPr id="263" name="文本框 262"/>
          <p:cNvSpPr txBox="1"/>
          <p:nvPr/>
        </p:nvSpPr>
        <p:spPr>
          <a:xfrm>
            <a:off x="1833480" y="4178880"/>
            <a:ext cx="505296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通过这一优化路径，生成模型在语义理解和内容生成方面表现出更强的连贯性和准确性，</a:t>
            </a:r>
            <a:endParaRPr lang="en-US" sz="1010" b="0" u="none" strike="noStrike">
              <a:solidFill>
                <a:srgbClr val="000000"/>
              </a:solidFill>
              <a:effectLst/>
              <a:uFillTx/>
              <a:latin typeface="Times New Roman"/>
            </a:endParaRPr>
          </a:p>
        </p:txBody>
      </p:sp>
      <p:sp>
        <p:nvSpPr>
          <p:cNvPr id="264" name="文本框 263"/>
          <p:cNvSpPr txBox="1"/>
          <p:nvPr/>
        </p:nvSpPr>
        <p:spPr>
          <a:xfrm>
            <a:off x="6852240" y="4183200"/>
            <a:ext cx="128160" cy="151200"/>
          </a:xfrm>
          <a:prstGeom prst="rect">
            <a:avLst/>
          </a:prstGeom>
          <a:noFill/>
          <a:ln w="0">
            <a:noFill/>
          </a:ln>
        </p:spPr>
        <p:txBody>
          <a:bodyPr wrap="none" lIns="0" tIns="0" rIns="0" bIns="0" anchor="t">
            <a:spAutoFit/>
          </a:bodyPr>
          <a:lstStyle/>
          <a:p>
            <a:r>
              <a:rPr lang="en-US" sz="1010" b="0" u="none" strike="noStrike">
                <a:solidFill>
                  <a:srgbClr val="FFFFFF"/>
                </a:solidFill>
                <a:effectLst/>
                <a:uFillTx/>
                <a:latin typeface="DejaVuSans"/>
                <a:ea typeface="DejaVuSans"/>
              </a:rPr>
              <a:t> </a:t>
            </a:r>
            <a:endParaRPr lang="en-US" sz="1010" b="0" u="none" strike="noStrike">
              <a:solidFill>
                <a:srgbClr val="000000"/>
              </a:solidFill>
              <a:effectLst/>
              <a:uFillTx/>
              <a:latin typeface="Times New Roman"/>
            </a:endParaRPr>
          </a:p>
        </p:txBody>
      </p:sp>
      <p:pic>
        <p:nvPicPr>
          <p:cNvPr id="265" name="图片 264"/>
          <p:cNvPicPr/>
          <p:nvPr/>
        </p:nvPicPr>
        <p:blipFill>
          <a:blip r:embed="rId6"/>
          <a:stretch/>
        </p:blipFill>
        <p:spPr>
          <a:xfrm>
            <a:off x="836280" y="2468880"/>
            <a:ext cx="289080" cy="289080"/>
          </a:xfrm>
          <a:prstGeom prst="rect">
            <a:avLst/>
          </a:prstGeom>
          <a:noFill/>
          <a:ln w="0">
            <a:noFill/>
          </a:ln>
        </p:spPr>
      </p:pic>
      <p:pic>
        <p:nvPicPr>
          <p:cNvPr id="266" name="图片 265"/>
          <p:cNvPicPr/>
          <p:nvPr/>
        </p:nvPicPr>
        <p:blipFill>
          <a:blip r:embed="rId6"/>
          <a:stretch/>
        </p:blipFill>
        <p:spPr>
          <a:xfrm>
            <a:off x="836280" y="2468880"/>
            <a:ext cx="289080" cy="289080"/>
          </a:xfrm>
          <a:prstGeom prst="rect">
            <a:avLst/>
          </a:prstGeom>
          <a:noFill/>
          <a:ln w="0">
            <a:noFill/>
          </a:ln>
        </p:spPr>
      </p:pic>
      <p:sp>
        <p:nvSpPr>
          <p:cNvPr id="267" name="任意多边形 266"/>
          <p:cNvSpPr/>
          <p:nvPr/>
        </p:nvSpPr>
        <p:spPr>
          <a:xfrm>
            <a:off x="836280" y="1688760"/>
            <a:ext cx="2574000" cy="1882440"/>
          </a:xfrm>
          <a:custGeom>
            <a:avLst/>
            <a:gdLst/>
            <a:ahLst/>
            <a:cxnLst/>
            <a:rect l="0" t="0" r="r" b="b"/>
            <a:pathLst>
              <a:path w="7150" h="5229">
                <a:moveTo>
                  <a:pt x="0" y="5050"/>
                </a:moveTo>
                <a:lnTo>
                  <a:pt x="0" y="179"/>
                </a:lnTo>
                <a:cubicBezTo>
                  <a:pt x="0" y="155"/>
                  <a:pt x="4" y="132"/>
                  <a:pt x="14" y="110"/>
                </a:cubicBezTo>
                <a:cubicBezTo>
                  <a:pt x="23" y="88"/>
                  <a:pt x="35" y="69"/>
                  <a:pt x="52" y="52"/>
                </a:cubicBezTo>
                <a:cubicBezTo>
                  <a:pt x="69" y="36"/>
                  <a:pt x="88" y="23"/>
                  <a:pt x="110" y="14"/>
                </a:cubicBezTo>
                <a:cubicBezTo>
                  <a:pt x="132" y="5"/>
                  <a:pt x="155" y="0"/>
                  <a:pt x="179" y="0"/>
                </a:cubicBezTo>
                <a:lnTo>
                  <a:pt x="6971" y="0"/>
                </a:lnTo>
                <a:cubicBezTo>
                  <a:pt x="6995" y="0"/>
                  <a:pt x="7018" y="5"/>
                  <a:pt x="7039" y="14"/>
                </a:cubicBezTo>
                <a:cubicBezTo>
                  <a:pt x="7061" y="23"/>
                  <a:pt x="7081" y="36"/>
                  <a:pt x="7097" y="52"/>
                </a:cubicBezTo>
                <a:cubicBezTo>
                  <a:pt x="7114" y="69"/>
                  <a:pt x="7127" y="88"/>
                  <a:pt x="7136" y="110"/>
                </a:cubicBezTo>
                <a:cubicBezTo>
                  <a:pt x="7145" y="132"/>
                  <a:pt x="7150" y="155"/>
                  <a:pt x="7150" y="179"/>
                </a:cubicBezTo>
                <a:lnTo>
                  <a:pt x="7150" y="5050"/>
                </a:lnTo>
                <a:cubicBezTo>
                  <a:pt x="7150" y="5074"/>
                  <a:pt x="7145" y="5096"/>
                  <a:pt x="7136" y="5118"/>
                </a:cubicBezTo>
                <a:cubicBezTo>
                  <a:pt x="7127" y="5140"/>
                  <a:pt x="7114" y="5160"/>
                  <a:pt x="7097" y="5176"/>
                </a:cubicBezTo>
                <a:cubicBezTo>
                  <a:pt x="7081" y="5193"/>
                  <a:pt x="7061" y="5206"/>
                  <a:pt x="7039" y="5215"/>
                </a:cubicBezTo>
                <a:cubicBezTo>
                  <a:pt x="7018" y="5224"/>
                  <a:pt x="6995" y="5229"/>
                  <a:pt x="6971" y="5229"/>
                </a:cubicBezTo>
                <a:lnTo>
                  <a:pt x="179" y="5229"/>
                </a:lnTo>
                <a:cubicBezTo>
                  <a:pt x="155" y="5229"/>
                  <a:pt x="132" y="5224"/>
                  <a:pt x="110" y="5215"/>
                </a:cubicBezTo>
                <a:cubicBezTo>
                  <a:pt x="88" y="5206"/>
                  <a:pt x="69" y="5193"/>
                  <a:pt x="52" y="5176"/>
                </a:cubicBezTo>
                <a:cubicBezTo>
                  <a:pt x="35" y="5160"/>
                  <a:pt x="23" y="5140"/>
                  <a:pt x="14" y="5118"/>
                </a:cubicBezTo>
                <a:cubicBezTo>
                  <a:pt x="4" y="5096"/>
                  <a:pt x="0" y="5074"/>
                  <a:pt x="0" y="505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68" name="任意多边形 267"/>
          <p:cNvSpPr/>
          <p:nvPr/>
        </p:nvSpPr>
        <p:spPr>
          <a:xfrm>
            <a:off x="836280" y="1688760"/>
            <a:ext cx="2574000" cy="1882440"/>
          </a:xfrm>
          <a:custGeom>
            <a:avLst/>
            <a:gdLst/>
            <a:ahLst/>
            <a:cxnLst/>
            <a:rect l="0" t="0" r="r" b="b"/>
            <a:pathLst>
              <a:path w="7150" h="5229">
                <a:moveTo>
                  <a:pt x="0" y="5050"/>
                </a:moveTo>
                <a:lnTo>
                  <a:pt x="0" y="179"/>
                </a:lnTo>
                <a:cubicBezTo>
                  <a:pt x="0" y="155"/>
                  <a:pt x="4" y="132"/>
                  <a:pt x="14" y="110"/>
                </a:cubicBezTo>
                <a:cubicBezTo>
                  <a:pt x="23" y="88"/>
                  <a:pt x="35" y="69"/>
                  <a:pt x="52" y="52"/>
                </a:cubicBezTo>
                <a:cubicBezTo>
                  <a:pt x="69" y="36"/>
                  <a:pt x="88" y="23"/>
                  <a:pt x="110" y="14"/>
                </a:cubicBezTo>
                <a:cubicBezTo>
                  <a:pt x="132" y="5"/>
                  <a:pt x="155" y="0"/>
                  <a:pt x="179" y="0"/>
                </a:cubicBezTo>
                <a:lnTo>
                  <a:pt x="6971" y="0"/>
                </a:lnTo>
                <a:cubicBezTo>
                  <a:pt x="6995" y="0"/>
                  <a:pt x="7018" y="5"/>
                  <a:pt x="7039" y="14"/>
                </a:cubicBezTo>
                <a:cubicBezTo>
                  <a:pt x="7061" y="23"/>
                  <a:pt x="7081" y="36"/>
                  <a:pt x="7097" y="52"/>
                </a:cubicBezTo>
                <a:cubicBezTo>
                  <a:pt x="7114" y="69"/>
                  <a:pt x="7127" y="88"/>
                  <a:pt x="7136" y="110"/>
                </a:cubicBezTo>
                <a:cubicBezTo>
                  <a:pt x="7145" y="132"/>
                  <a:pt x="7150" y="155"/>
                  <a:pt x="7150" y="179"/>
                </a:cubicBezTo>
                <a:lnTo>
                  <a:pt x="7150" y="5050"/>
                </a:lnTo>
                <a:cubicBezTo>
                  <a:pt x="7150" y="5074"/>
                  <a:pt x="7145" y="5096"/>
                  <a:pt x="7136" y="5118"/>
                </a:cubicBezTo>
                <a:cubicBezTo>
                  <a:pt x="7127" y="5140"/>
                  <a:pt x="7114" y="5160"/>
                  <a:pt x="7097" y="5176"/>
                </a:cubicBezTo>
                <a:cubicBezTo>
                  <a:pt x="7081" y="5193"/>
                  <a:pt x="7061" y="5206"/>
                  <a:pt x="7039" y="5215"/>
                </a:cubicBezTo>
                <a:cubicBezTo>
                  <a:pt x="7018" y="5224"/>
                  <a:pt x="6995" y="5229"/>
                  <a:pt x="6971" y="5229"/>
                </a:cubicBezTo>
                <a:lnTo>
                  <a:pt x="179" y="5229"/>
                </a:lnTo>
                <a:cubicBezTo>
                  <a:pt x="155" y="5229"/>
                  <a:pt x="132" y="5224"/>
                  <a:pt x="110" y="5215"/>
                </a:cubicBezTo>
                <a:cubicBezTo>
                  <a:pt x="88" y="5206"/>
                  <a:pt x="69" y="5193"/>
                  <a:pt x="52" y="5176"/>
                </a:cubicBezTo>
                <a:cubicBezTo>
                  <a:pt x="35" y="5160"/>
                  <a:pt x="23" y="5140"/>
                  <a:pt x="14" y="5118"/>
                </a:cubicBezTo>
                <a:cubicBezTo>
                  <a:pt x="4" y="5096"/>
                  <a:pt x="0" y="5074"/>
                  <a:pt x="0" y="5050"/>
                </a:cubicBezTo>
                <a:moveTo>
                  <a:pt x="22" y="179"/>
                </a:moveTo>
                <a:lnTo>
                  <a:pt x="22" y="5050"/>
                </a:lnTo>
                <a:cubicBezTo>
                  <a:pt x="22" y="5060"/>
                  <a:pt x="23" y="5070"/>
                  <a:pt x="25" y="5080"/>
                </a:cubicBezTo>
                <a:cubicBezTo>
                  <a:pt x="27" y="5090"/>
                  <a:pt x="30" y="5100"/>
                  <a:pt x="34" y="5110"/>
                </a:cubicBezTo>
                <a:cubicBezTo>
                  <a:pt x="38" y="5119"/>
                  <a:pt x="43" y="5128"/>
                  <a:pt x="49" y="5137"/>
                </a:cubicBezTo>
                <a:cubicBezTo>
                  <a:pt x="54" y="5145"/>
                  <a:pt x="61" y="5153"/>
                  <a:pt x="68" y="5160"/>
                </a:cubicBezTo>
                <a:cubicBezTo>
                  <a:pt x="75" y="5168"/>
                  <a:pt x="83" y="5174"/>
                  <a:pt x="92" y="5180"/>
                </a:cubicBezTo>
                <a:cubicBezTo>
                  <a:pt x="100" y="5186"/>
                  <a:pt x="109" y="5190"/>
                  <a:pt x="119" y="5194"/>
                </a:cubicBezTo>
                <a:cubicBezTo>
                  <a:pt x="128" y="5198"/>
                  <a:pt x="138" y="5201"/>
                  <a:pt x="148" y="5203"/>
                </a:cubicBezTo>
                <a:cubicBezTo>
                  <a:pt x="158" y="5205"/>
                  <a:pt x="168" y="5206"/>
                  <a:pt x="179" y="5206"/>
                </a:cubicBezTo>
                <a:lnTo>
                  <a:pt x="6971" y="5206"/>
                </a:lnTo>
                <a:cubicBezTo>
                  <a:pt x="6981" y="5206"/>
                  <a:pt x="6992" y="5205"/>
                  <a:pt x="7002" y="5203"/>
                </a:cubicBezTo>
                <a:cubicBezTo>
                  <a:pt x="7012" y="5201"/>
                  <a:pt x="7021" y="5198"/>
                  <a:pt x="7031" y="5194"/>
                </a:cubicBezTo>
                <a:cubicBezTo>
                  <a:pt x="7040" y="5190"/>
                  <a:pt x="7049" y="5186"/>
                  <a:pt x="7058" y="5180"/>
                </a:cubicBezTo>
                <a:cubicBezTo>
                  <a:pt x="7067" y="5174"/>
                  <a:pt x="7074" y="5168"/>
                  <a:pt x="7082" y="5160"/>
                </a:cubicBezTo>
                <a:cubicBezTo>
                  <a:pt x="7089" y="5153"/>
                  <a:pt x="7095" y="5145"/>
                  <a:pt x="7101" y="5137"/>
                </a:cubicBezTo>
                <a:cubicBezTo>
                  <a:pt x="7107" y="5128"/>
                  <a:pt x="7112" y="5119"/>
                  <a:pt x="7116" y="5110"/>
                </a:cubicBezTo>
                <a:cubicBezTo>
                  <a:pt x="7120" y="5100"/>
                  <a:pt x="7122" y="5090"/>
                  <a:pt x="7124" y="5080"/>
                </a:cubicBezTo>
                <a:cubicBezTo>
                  <a:pt x="7126" y="5070"/>
                  <a:pt x="7127" y="5060"/>
                  <a:pt x="7127" y="5050"/>
                </a:cubicBezTo>
                <a:lnTo>
                  <a:pt x="7127" y="179"/>
                </a:lnTo>
                <a:cubicBezTo>
                  <a:pt x="7127" y="168"/>
                  <a:pt x="7126" y="158"/>
                  <a:pt x="7124" y="148"/>
                </a:cubicBezTo>
                <a:cubicBezTo>
                  <a:pt x="7122" y="138"/>
                  <a:pt x="7120" y="128"/>
                  <a:pt x="7116" y="119"/>
                </a:cubicBezTo>
                <a:cubicBezTo>
                  <a:pt x="7112" y="109"/>
                  <a:pt x="7107" y="100"/>
                  <a:pt x="7101" y="92"/>
                </a:cubicBezTo>
                <a:cubicBezTo>
                  <a:pt x="7095" y="83"/>
                  <a:pt x="7089" y="75"/>
                  <a:pt x="7082" y="68"/>
                </a:cubicBezTo>
                <a:cubicBezTo>
                  <a:pt x="7074" y="61"/>
                  <a:pt x="7067" y="54"/>
                  <a:pt x="7058" y="49"/>
                </a:cubicBezTo>
                <a:cubicBezTo>
                  <a:pt x="7049" y="43"/>
                  <a:pt x="7040" y="38"/>
                  <a:pt x="7031" y="34"/>
                </a:cubicBezTo>
                <a:cubicBezTo>
                  <a:pt x="7021" y="30"/>
                  <a:pt x="7012" y="27"/>
                  <a:pt x="7002" y="25"/>
                </a:cubicBezTo>
                <a:cubicBezTo>
                  <a:pt x="6992" y="23"/>
                  <a:pt x="6981" y="22"/>
                  <a:pt x="6971" y="22"/>
                </a:cubicBezTo>
                <a:lnTo>
                  <a:pt x="179" y="22"/>
                </a:lnTo>
                <a:cubicBezTo>
                  <a:pt x="168" y="22"/>
                  <a:pt x="158" y="23"/>
                  <a:pt x="148" y="25"/>
                </a:cubicBezTo>
                <a:cubicBezTo>
                  <a:pt x="138" y="27"/>
                  <a:pt x="128" y="30"/>
                  <a:pt x="119" y="34"/>
                </a:cubicBezTo>
                <a:cubicBezTo>
                  <a:pt x="109" y="38"/>
                  <a:pt x="100" y="43"/>
                  <a:pt x="92" y="49"/>
                </a:cubicBezTo>
                <a:cubicBezTo>
                  <a:pt x="83" y="54"/>
                  <a:pt x="75" y="61"/>
                  <a:pt x="68" y="68"/>
                </a:cubicBezTo>
                <a:cubicBezTo>
                  <a:pt x="61" y="75"/>
                  <a:pt x="54" y="83"/>
                  <a:pt x="49" y="92"/>
                </a:cubicBezTo>
                <a:cubicBezTo>
                  <a:pt x="43" y="100"/>
                  <a:pt x="38" y="109"/>
                  <a:pt x="34" y="119"/>
                </a:cubicBezTo>
                <a:cubicBezTo>
                  <a:pt x="30" y="128"/>
                  <a:pt x="27" y="138"/>
                  <a:pt x="25" y="148"/>
                </a:cubicBezTo>
                <a:cubicBezTo>
                  <a:pt x="23" y="158"/>
                  <a:pt x="22" y="168"/>
                  <a:pt x="22" y="179"/>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69" name="任意多边形 268"/>
          <p:cNvSpPr/>
          <p:nvPr/>
        </p:nvSpPr>
        <p:spPr>
          <a:xfrm>
            <a:off x="1005120" y="3112200"/>
            <a:ext cx="2236320" cy="289800"/>
          </a:xfrm>
          <a:custGeom>
            <a:avLst/>
            <a:gdLst/>
            <a:ahLst/>
            <a:cxnLst/>
            <a:rect l="0" t="0" r="r" b="b"/>
            <a:pathLst>
              <a:path w="6212" h="805">
                <a:moveTo>
                  <a:pt x="0" y="716"/>
                </a:moveTo>
                <a:lnTo>
                  <a:pt x="0" y="90"/>
                </a:lnTo>
                <a:cubicBezTo>
                  <a:pt x="0" y="78"/>
                  <a:pt x="2" y="66"/>
                  <a:pt x="7" y="55"/>
                </a:cubicBezTo>
                <a:cubicBezTo>
                  <a:pt x="11" y="44"/>
                  <a:pt x="18" y="35"/>
                  <a:pt x="26" y="26"/>
                </a:cubicBezTo>
                <a:cubicBezTo>
                  <a:pt x="35" y="18"/>
                  <a:pt x="44" y="12"/>
                  <a:pt x="55" y="7"/>
                </a:cubicBezTo>
                <a:cubicBezTo>
                  <a:pt x="66" y="2"/>
                  <a:pt x="78" y="0"/>
                  <a:pt x="89" y="0"/>
                </a:cubicBezTo>
                <a:lnTo>
                  <a:pt x="6122" y="0"/>
                </a:lnTo>
                <a:cubicBezTo>
                  <a:pt x="6134" y="0"/>
                  <a:pt x="6146" y="2"/>
                  <a:pt x="6157" y="7"/>
                </a:cubicBezTo>
                <a:cubicBezTo>
                  <a:pt x="6167" y="12"/>
                  <a:pt x="6177" y="18"/>
                  <a:pt x="6185" y="26"/>
                </a:cubicBezTo>
                <a:cubicBezTo>
                  <a:pt x="6194" y="35"/>
                  <a:pt x="6200" y="44"/>
                  <a:pt x="6205" y="55"/>
                </a:cubicBezTo>
                <a:cubicBezTo>
                  <a:pt x="6209" y="66"/>
                  <a:pt x="6212" y="78"/>
                  <a:pt x="6212" y="90"/>
                </a:cubicBezTo>
                <a:lnTo>
                  <a:pt x="6212" y="716"/>
                </a:lnTo>
                <a:cubicBezTo>
                  <a:pt x="6212" y="728"/>
                  <a:pt x="6209" y="739"/>
                  <a:pt x="6205" y="750"/>
                </a:cubicBezTo>
                <a:cubicBezTo>
                  <a:pt x="6200" y="761"/>
                  <a:pt x="6194" y="771"/>
                  <a:pt x="6185" y="779"/>
                </a:cubicBezTo>
                <a:cubicBezTo>
                  <a:pt x="6177" y="788"/>
                  <a:pt x="6167" y="794"/>
                  <a:pt x="6157" y="799"/>
                </a:cubicBezTo>
                <a:cubicBezTo>
                  <a:pt x="6146" y="803"/>
                  <a:pt x="6134" y="805"/>
                  <a:pt x="6122" y="805"/>
                </a:cubicBezTo>
                <a:lnTo>
                  <a:pt x="89" y="805"/>
                </a:lnTo>
                <a:cubicBezTo>
                  <a:pt x="78" y="805"/>
                  <a:pt x="66" y="803"/>
                  <a:pt x="55" y="799"/>
                </a:cubicBezTo>
                <a:cubicBezTo>
                  <a:pt x="44" y="794"/>
                  <a:pt x="35" y="788"/>
                  <a:pt x="26" y="779"/>
                </a:cubicBezTo>
                <a:cubicBezTo>
                  <a:pt x="18" y="771"/>
                  <a:pt x="11" y="761"/>
                  <a:pt x="7" y="750"/>
                </a:cubicBezTo>
                <a:cubicBezTo>
                  <a:pt x="2" y="739"/>
                  <a:pt x="0" y="728"/>
                  <a:pt x="0" y="716"/>
                </a:cubicBezTo>
                <a:close/>
              </a:path>
            </a:pathLst>
          </a:custGeom>
          <a:solidFill>
            <a:srgbClr val="1E3A8A">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70" name="任意多边形 269"/>
          <p:cNvSpPr/>
          <p:nvPr/>
        </p:nvSpPr>
        <p:spPr>
          <a:xfrm>
            <a:off x="1005120" y="1857600"/>
            <a:ext cx="410400" cy="418680"/>
          </a:xfrm>
          <a:custGeom>
            <a:avLst/>
            <a:gdLst/>
            <a:ahLst/>
            <a:cxnLst/>
            <a:rect l="0" t="0" r="r" b="b"/>
            <a:pathLst>
              <a:path w="1140" h="1163">
                <a:moveTo>
                  <a:pt x="0" y="593"/>
                </a:moveTo>
                <a:lnTo>
                  <a:pt x="0" y="571"/>
                </a:lnTo>
                <a:cubicBezTo>
                  <a:pt x="0" y="552"/>
                  <a:pt x="1" y="534"/>
                  <a:pt x="3" y="515"/>
                </a:cubicBezTo>
                <a:cubicBezTo>
                  <a:pt x="5" y="496"/>
                  <a:pt x="7" y="478"/>
                  <a:pt x="11" y="460"/>
                </a:cubicBezTo>
                <a:cubicBezTo>
                  <a:pt x="15" y="441"/>
                  <a:pt x="19" y="423"/>
                  <a:pt x="25" y="405"/>
                </a:cubicBezTo>
                <a:cubicBezTo>
                  <a:pt x="30" y="388"/>
                  <a:pt x="36" y="370"/>
                  <a:pt x="43" y="353"/>
                </a:cubicBezTo>
                <a:cubicBezTo>
                  <a:pt x="51" y="336"/>
                  <a:pt x="60" y="319"/>
                  <a:pt x="68" y="302"/>
                </a:cubicBezTo>
                <a:cubicBezTo>
                  <a:pt x="77" y="286"/>
                  <a:pt x="87" y="270"/>
                  <a:pt x="97" y="254"/>
                </a:cubicBezTo>
                <a:cubicBezTo>
                  <a:pt x="107" y="239"/>
                  <a:pt x="119" y="224"/>
                  <a:pt x="130" y="209"/>
                </a:cubicBezTo>
                <a:cubicBezTo>
                  <a:pt x="142" y="195"/>
                  <a:pt x="155" y="181"/>
                  <a:pt x="168" y="168"/>
                </a:cubicBezTo>
                <a:cubicBezTo>
                  <a:pt x="181" y="155"/>
                  <a:pt x="195" y="142"/>
                  <a:pt x="209" y="130"/>
                </a:cubicBezTo>
                <a:cubicBezTo>
                  <a:pt x="224" y="119"/>
                  <a:pt x="239" y="108"/>
                  <a:pt x="254" y="97"/>
                </a:cubicBezTo>
                <a:cubicBezTo>
                  <a:pt x="270" y="87"/>
                  <a:pt x="286" y="77"/>
                  <a:pt x="302" y="68"/>
                </a:cubicBezTo>
                <a:cubicBezTo>
                  <a:pt x="319" y="59"/>
                  <a:pt x="335" y="51"/>
                  <a:pt x="353" y="43"/>
                </a:cubicBezTo>
                <a:cubicBezTo>
                  <a:pt x="370" y="36"/>
                  <a:pt x="388" y="30"/>
                  <a:pt x="405" y="25"/>
                </a:cubicBezTo>
                <a:cubicBezTo>
                  <a:pt x="423" y="19"/>
                  <a:pt x="441" y="15"/>
                  <a:pt x="460" y="11"/>
                </a:cubicBezTo>
                <a:cubicBezTo>
                  <a:pt x="478" y="7"/>
                  <a:pt x="496" y="5"/>
                  <a:pt x="515" y="3"/>
                </a:cubicBezTo>
                <a:cubicBezTo>
                  <a:pt x="533" y="1"/>
                  <a:pt x="552" y="0"/>
                  <a:pt x="571" y="0"/>
                </a:cubicBezTo>
                <a:cubicBezTo>
                  <a:pt x="589" y="0"/>
                  <a:pt x="608" y="1"/>
                  <a:pt x="627" y="3"/>
                </a:cubicBezTo>
                <a:cubicBezTo>
                  <a:pt x="645" y="5"/>
                  <a:pt x="664" y="7"/>
                  <a:pt x="682" y="11"/>
                </a:cubicBezTo>
                <a:cubicBezTo>
                  <a:pt x="700" y="15"/>
                  <a:pt x="718" y="19"/>
                  <a:pt x="736" y="25"/>
                </a:cubicBezTo>
                <a:cubicBezTo>
                  <a:pt x="754" y="30"/>
                  <a:pt x="771" y="36"/>
                  <a:pt x="789" y="43"/>
                </a:cubicBezTo>
                <a:cubicBezTo>
                  <a:pt x="806" y="51"/>
                  <a:pt x="823" y="59"/>
                  <a:pt x="839" y="68"/>
                </a:cubicBezTo>
                <a:cubicBezTo>
                  <a:pt x="856" y="77"/>
                  <a:pt x="872" y="87"/>
                  <a:pt x="887" y="97"/>
                </a:cubicBezTo>
                <a:cubicBezTo>
                  <a:pt x="903" y="108"/>
                  <a:pt x="918" y="119"/>
                  <a:pt x="932" y="130"/>
                </a:cubicBezTo>
                <a:cubicBezTo>
                  <a:pt x="947" y="142"/>
                  <a:pt x="960" y="155"/>
                  <a:pt x="974" y="168"/>
                </a:cubicBezTo>
                <a:cubicBezTo>
                  <a:pt x="987" y="181"/>
                  <a:pt x="999" y="195"/>
                  <a:pt x="1011" y="209"/>
                </a:cubicBezTo>
                <a:cubicBezTo>
                  <a:pt x="1023" y="224"/>
                  <a:pt x="1034" y="239"/>
                  <a:pt x="1044" y="254"/>
                </a:cubicBezTo>
                <a:cubicBezTo>
                  <a:pt x="1055" y="270"/>
                  <a:pt x="1064" y="286"/>
                  <a:pt x="1073" y="302"/>
                </a:cubicBezTo>
                <a:cubicBezTo>
                  <a:pt x="1082" y="319"/>
                  <a:pt x="1090" y="336"/>
                  <a:pt x="1097" y="353"/>
                </a:cubicBezTo>
                <a:cubicBezTo>
                  <a:pt x="1104" y="370"/>
                  <a:pt x="1110" y="388"/>
                  <a:pt x="1116" y="405"/>
                </a:cubicBezTo>
                <a:cubicBezTo>
                  <a:pt x="1121" y="423"/>
                  <a:pt x="1126" y="441"/>
                  <a:pt x="1129" y="460"/>
                </a:cubicBezTo>
                <a:cubicBezTo>
                  <a:pt x="1133" y="478"/>
                  <a:pt x="1136" y="496"/>
                  <a:pt x="1138" y="515"/>
                </a:cubicBezTo>
                <a:cubicBezTo>
                  <a:pt x="1139" y="534"/>
                  <a:pt x="1140" y="552"/>
                  <a:pt x="1140" y="571"/>
                </a:cubicBezTo>
                <a:lnTo>
                  <a:pt x="1140" y="593"/>
                </a:lnTo>
                <a:cubicBezTo>
                  <a:pt x="1140" y="612"/>
                  <a:pt x="1139" y="630"/>
                  <a:pt x="1138" y="649"/>
                </a:cubicBezTo>
                <a:cubicBezTo>
                  <a:pt x="1136" y="668"/>
                  <a:pt x="1133" y="686"/>
                  <a:pt x="1129" y="704"/>
                </a:cubicBezTo>
                <a:cubicBezTo>
                  <a:pt x="1126" y="723"/>
                  <a:pt x="1121" y="741"/>
                  <a:pt x="1116" y="759"/>
                </a:cubicBezTo>
                <a:cubicBezTo>
                  <a:pt x="1110" y="776"/>
                  <a:pt x="1104" y="794"/>
                  <a:pt x="1097" y="811"/>
                </a:cubicBezTo>
                <a:cubicBezTo>
                  <a:pt x="1090" y="828"/>
                  <a:pt x="1082" y="845"/>
                  <a:pt x="1073" y="862"/>
                </a:cubicBezTo>
                <a:cubicBezTo>
                  <a:pt x="1064" y="878"/>
                  <a:pt x="1055" y="894"/>
                  <a:pt x="1044" y="910"/>
                </a:cubicBezTo>
                <a:cubicBezTo>
                  <a:pt x="1034" y="925"/>
                  <a:pt x="1023" y="940"/>
                  <a:pt x="1011" y="955"/>
                </a:cubicBezTo>
                <a:cubicBezTo>
                  <a:pt x="999" y="969"/>
                  <a:pt x="987" y="983"/>
                  <a:pt x="974" y="996"/>
                </a:cubicBezTo>
                <a:cubicBezTo>
                  <a:pt x="960" y="1009"/>
                  <a:pt x="947" y="1022"/>
                  <a:pt x="932" y="1034"/>
                </a:cubicBezTo>
                <a:cubicBezTo>
                  <a:pt x="918" y="1045"/>
                  <a:pt x="903" y="1056"/>
                  <a:pt x="887" y="1067"/>
                </a:cubicBezTo>
                <a:cubicBezTo>
                  <a:pt x="872" y="1077"/>
                  <a:pt x="856" y="1087"/>
                  <a:pt x="839" y="1096"/>
                </a:cubicBezTo>
                <a:cubicBezTo>
                  <a:pt x="823" y="1104"/>
                  <a:pt x="806" y="1112"/>
                  <a:pt x="789" y="1119"/>
                </a:cubicBezTo>
                <a:cubicBezTo>
                  <a:pt x="771" y="1127"/>
                  <a:pt x="754" y="1133"/>
                  <a:pt x="736" y="1138"/>
                </a:cubicBezTo>
                <a:cubicBezTo>
                  <a:pt x="718" y="1144"/>
                  <a:pt x="700" y="1148"/>
                  <a:pt x="682" y="1152"/>
                </a:cubicBezTo>
                <a:cubicBezTo>
                  <a:pt x="664" y="1156"/>
                  <a:pt x="645" y="1158"/>
                  <a:pt x="627" y="1160"/>
                </a:cubicBezTo>
                <a:cubicBezTo>
                  <a:pt x="608" y="1162"/>
                  <a:pt x="589" y="1163"/>
                  <a:pt x="571" y="1163"/>
                </a:cubicBezTo>
                <a:cubicBezTo>
                  <a:pt x="552" y="1163"/>
                  <a:pt x="533" y="1162"/>
                  <a:pt x="515" y="1160"/>
                </a:cubicBezTo>
                <a:cubicBezTo>
                  <a:pt x="496" y="1158"/>
                  <a:pt x="478" y="1156"/>
                  <a:pt x="460" y="1152"/>
                </a:cubicBezTo>
                <a:cubicBezTo>
                  <a:pt x="441" y="1148"/>
                  <a:pt x="423" y="1144"/>
                  <a:pt x="405" y="1138"/>
                </a:cubicBezTo>
                <a:cubicBezTo>
                  <a:pt x="388" y="1133"/>
                  <a:pt x="370" y="1127"/>
                  <a:pt x="353" y="1119"/>
                </a:cubicBezTo>
                <a:cubicBezTo>
                  <a:pt x="335" y="1112"/>
                  <a:pt x="319" y="1104"/>
                  <a:pt x="302" y="1096"/>
                </a:cubicBezTo>
                <a:cubicBezTo>
                  <a:pt x="286" y="1087"/>
                  <a:pt x="270" y="1077"/>
                  <a:pt x="254" y="1067"/>
                </a:cubicBezTo>
                <a:cubicBezTo>
                  <a:pt x="239" y="1056"/>
                  <a:pt x="224" y="1045"/>
                  <a:pt x="209" y="1034"/>
                </a:cubicBezTo>
                <a:cubicBezTo>
                  <a:pt x="195" y="1022"/>
                  <a:pt x="181" y="1009"/>
                  <a:pt x="168" y="996"/>
                </a:cubicBezTo>
                <a:cubicBezTo>
                  <a:pt x="155" y="983"/>
                  <a:pt x="142" y="969"/>
                  <a:pt x="130" y="955"/>
                </a:cubicBezTo>
                <a:cubicBezTo>
                  <a:pt x="119" y="940"/>
                  <a:pt x="107" y="925"/>
                  <a:pt x="97" y="910"/>
                </a:cubicBezTo>
                <a:cubicBezTo>
                  <a:pt x="87" y="894"/>
                  <a:pt x="77" y="878"/>
                  <a:pt x="68" y="862"/>
                </a:cubicBezTo>
                <a:cubicBezTo>
                  <a:pt x="60" y="845"/>
                  <a:pt x="51" y="828"/>
                  <a:pt x="43" y="811"/>
                </a:cubicBezTo>
                <a:cubicBezTo>
                  <a:pt x="36" y="794"/>
                  <a:pt x="30" y="776"/>
                  <a:pt x="25" y="759"/>
                </a:cubicBezTo>
                <a:cubicBezTo>
                  <a:pt x="19" y="741"/>
                  <a:pt x="15" y="723"/>
                  <a:pt x="11" y="704"/>
                </a:cubicBezTo>
                <a:cubicBezTo>
                  <a:pt x="7" y="686"/>
                  <a:pt x="5" y="668"/>
                  <a:pt x="3" y="649"/>
                </a:cubicBezTo>
                <a:cubicBezTo>
                  <a:pt x="1" y="630"/>
                  <a:pt x="0" y="612"/>
                  <a:pt x="0" y="593"/>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71" name="图片 270"/>
          <p:cNvPicPr/>
          <p:nvPr/>
        </p:nvPicPr>
        <p:blipFill>
          <a:blip r:embed="rId7"/>
          <a:stretch/>
        </p:blipFill>
        <p:spPr>
          <a:xfrm>
            <a:off x="1101960" y="1954440"/>
            <a:ext cx="216720" cy="192600"/>
          </a:xfrm>
          <a:prstGeom prst="rect">
            <a:avLst/>
          </a:prstGeom>
          <a:noFill/>
          <a:ln w="0">
            <a:noFill/>
          </a:ln>
        </p:spPr>
      </p:pic>
      <p:sp>
        <p:nvSpPr>
          <p:cNvPr id="272" name="文本框 271"/>
          <p:cNvSpPr txBox="1"/>
          <p:nvPr/>
        </p:nvSpPr>
        <p:spPr>
          <a:xfrm>
            <a:off x="6892920" y="4178880"/>
            <a:ext cx="1814400" cy="163440"/>
          </a:xfrm>
          <a:prstGeom prst="rect">
            <a:avLst/>
          </a:prstGeom>
          <a:noFill/>
          <a:ln w="0">
            <a:noFill/>
          </a:ln>
        </p:spPr>
        <p:txBody>
          <a:bodyPr wrap="none" lIns="0" tIns="0" rIns="0" bIns="0" anchor="t">
            <a:spAutoFit/>
          </a:bodyPr>
          <a:lstStyle/>
          <a:p>
            <a:r>
              <a:rPr lang="zh-CN" sz="1010" b="0" u="none" strike="noStrike">
                <a:solidFill>
                  <a:srgbClr val="FFFFFF"/>
                </a:solidFill>
                <a:effectLst/>
                <a:uFillTx/>
                <a:latin typeface="WenQuanYiZenHei"/>
                <a:ea typeface="WenQuanYiZenHei"/>
              </a:rPr>
              <a:t>适用于多轮对话和复杂生成任务</a:t>
            </a:r>
            <a:endParaRPr lang="en-US" sz="1010" b="0" u="none" strike="noStrike">
              <a:solidFill>
                <a:srgbClr val="000000"/>
              </a:solidFill>
              <a:effectLst/>
              <a:uFillTx/>
              <a:latin typeface="Times New Roman"/>
            </a:endParaRPr>
          </a:p>
        </p:txBody>
      </p:sp>
      <p:sp>
        <p:nvSpPr>
          <p:cNvPr id="273" name="文本框 272"/>
          <p:cNvSpPr txBox="1"/>
          <p:nvPr/>
        </p:nvSpPr>
        <p:spPr>
          <a:xfrm>
            <a:off x="1512000" y="1945440"/>
            <a:ext cx="775080" cy="244080"/>
          </a:xfrm>
          <a:prstGeom prst="rect">
            <a:avLst/>
          </a:prstGeom>
          <a:noFill/>
          <a:ln w="0">
            <a:noFill/>
          </a:ln>
        </p:spPr>
        <p:txBody>
          <a:bodyPr wrap="none" lIns="0" tIns="0" rIns="0" bIns="0" anchor="t">
            <a:spAutoFit/>
          </a:bodyPr>
          <a:lstStyle/>
          <a:p>
            <a:r>
              <a:rPr lang="zh-CN" sz="1520" b="0" u="none" strike="noStrike">
                <a:solidFill>
                  <a:srgbClr val="FFFFFF"/>
                </a:solidFill>
                <a:effectLst/>
                <a:uFillTx/>
                <a:latin typeface="WenQuanYiZenHei"/>
                <a:ea typeface="WenQuanYiZenHei"/>
              </a:rPr>
              <a:t>语义重构</a:t>
            </a:r>
            <a:endParaRPr lang="en-US" sz="1520" b="0" u="none" strike="noStrike">
              <a:solidFill>
                <a:srgbClr val="000000"/>
              </a:solidFill>
              <a:effectLst/>
              <a:uFillTx/>
              <a:latin typeface="Times New Roman"/>
            </a:endParaRPr>
          </a:p>
        </p:txBody>
      </p:sp>
      <p:sp>
        <p:nvSpPr>
          <p:cNvPr id="274" name="文本框 273"/>
          <p:cNvSpPr txBox="1"/>
          <p:nvPr/>
        </p:nvSpPr>
        <p:spPr>
          <a:xfrm>
            <a:off x="1005480" y="2417400"/>
            <a:ext cx="220284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通过嵌入技术将检索内容转换为向量表</a:t>
            </a:r>
            <a:endParaRPr lang="en-US" sz="1010" b="0" u="none" strike="noStrike">
              <a:solidFill>
                <a:srgbClr val="000000"/>
              </a:solidFill>
              <a:effectLst/>
              <a:uFillTx/>
              <a:latin typeface="Times New Roman"/>
            </a:endParaRPr>
          </a:p>
        </p:txBody>
      </p:sp>
      <p:sp>
        <p:nvSpPr>
          <p:cNvPr id="275" name="文本框 274"/>
          <p:cNvSpPr txBox="1"/>
          <p:nvPr/>
        </p:nvSpPr>
        <p:spPr>
          <a:xfrm>
            <a:off x="1005480" y="2610720"/>
            <a:ext cx="220284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示，根据语义相似度筛选最相关信息，</a:t>
            </a:r>
            <a:endParaRPr lang="en-US" sz="1010" b="0" u="none" strike="noStrike">
              <a:solidFill>
                <a:srgbClr val="000000"/>
              </a:solidFill>
              <a:effectLst/>
              <a:uFillTx/>
              <a:latin typeface="Times New Roman"/>
            </a:endParaRPr>
          </a:p>
        </p:txBody>
      </p:sp>
      <p:pic>
        <p:nvPicPr>
          <p:cNvPr id="276" name="图片 275"/>
          <p:cNvPicPr/>
          <p:nvPr/>
        </p:nvPicPr>
        <p:blipFill>
          <a:blip r:embed="rId8"/>
          <a:stretch/>
        </p:blipFill>
        <p:spPr>
          <a:xfrm>
            <a:off x="1069560" y="3200760"/>
            <a:ext cx="144360" cy="112320"/>
          </a:xfrm>
          <a:prstGeom prst="rect">
            <a:avLst/>
          </a:prstGeom>
          <a:noFill/>
          <a:ln w="0">
            <a:noFill/>
          </a:ln>
        </p:spPr>
      </p:pic>
      <p:sp>
        <p:nvSpPr>
          <p:cNvPr id="277" name="文本框 276"/>
          <p:cNvSpPr txBox="1"/>
          <p:nvPr/>
        </p:nvSpPr>
        <p:spPr>
          <a:xfrm>
            <a:off x="1005480" y="2803680"/>
            <a:ext cx="77796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构建语义关联</a:t>
            </a:r>
            <a:endParaRPr lang="en-US" sz="1010" b="0" u="none" strike="noStrike">
              <a:solidFill>
                <a:srgbClr val="000000"/>
              </a:solidFill>
              <a:effectLst/>
              <a:uFillTx/>
              <a:latin typeface="Times New Roman"/>
            </a:endParaRPr>
          </a:p>
        </p:txBody>
      </p:sp>
      <p:sp>
        <p:nvSpPr>
          <p:cNvPr id="278" name="文本框 277"/>
          <p:cNvSpPr txBox="1"/>
          <p:nvPr/>
        </p:nvSpPr>
        <p:spPr>
          <a:xfrm>
            <a:off x="1278720" y="3188880"/>
            <a:ext cx="226440" cy="142200"/>
          </a:xfrm>
          <a:prstGeom prst="rect">
            <a:avLst/>
          </a:prstGeom>
          <a:noFill/>
          <a:ln w="0">
            <a:noFill/>
          </a:ln>
        </p:spPr>
        <p:txBody>
          <a:bodyPr wrap="none" lIns="0" tIns="0" rIns="0" bIns="0" anchor="t">
            <a:spAutoFit/>
          </a:bodyPr>
          <a:lstStyle/>
          <a:p>
            <a:r>
              <a:rPr lang="zh-CN" sz="880" b="0" u="none" strike="noStrike">
                <a:solidFill>
                  <a:srgbClr val="93C5FD"/>
                </a:solidFill>
                <a:effectLst/>
                <a:uFillTx/>
                <a:latin typeface="WenQuanYiZenHei"/>
                <a:ea typeface="WenQuanYiZenHei"/>
              </a:rPr>
              <a:t>使用</a:t>
            </a:r>
            <a:endParaRPr lang="en-US" sz="880" b="0" u="none" strike="noStrike">
              <a:solidFill>
                <a:srgbClr val="000000"/>
              </a:solidFill>
              <a:effectLst/>
              <a:uFillTx/>
              <a:latin typeface="Times New Roman"/>
            </a:endParaRPr>
          </a:p>
        </p:txBody>
      </p:sp>
      <p:sp>
        <p:nvSpPr>
          <p:cNvPr id="279" name="文本框 278"/>
          <p:cNvSpPr txBox="1"/>
          <p:nvPr/>
        </p:nvSpPr>
        <p:spPr>
          <a:xfrm>
            <a:off x="1504080" y="3192840"/>
            <a:ext cx="296640" cy="131400"/>
          </a:xfrm>
          <a:prstGeom prst="rect">
            <a:avLst/>
          </a:prstGeom>
          <a:noFill/>
          <a:ln w="0">
            <a:noFill/>
          </a:ln>
        </p:spPr>
        <p:txBody>
          <a:bodyPr wrap="none" lIns="0" tIns="0" rIns="0" bIns="0" anchor="t">
            <a:spAutoFit/>
          </a:bodyPr>
          <a:lstStyle/>
          <a:p>
            <a:r>
              <a:rPr lang="en-US" sz="880" b="0" u="none" strike="noStrike">
                <a:solidFill>
                  <a:srgbClr val="93C5FD"/>
                </a:solidFill>
                <a:effectLst/>
                <a:uFillTx/>
                <a:latin typeface="DejaVuSans"/>
                <a:ea typeface="DejaVuSans"/>
              </a:rPr>
              <a:t>BERT</a:t>
            </a:r>
            <a:endParaRPr lang="en-US" sz="880" b="0" u="none" strike="noStrike">
              <a:solidFill>
                <a:srgbClr val="000000"/>
              </a:solidFill>
              <a:effectLst/>
              <a:uFillTx/>
              <a:latin typeface="Times New Roman"/>
            </a:endParaRPr>
          </a:p>
        </p:txBody>
      </p:sp>
      <p:sp>
        <p:nvSpPr>
          <p:cNvPr id="280" name="任意多边形 279"/>
          <p:cNvSpPr/>
          <p:nvPr/>
        </p:nvSpPr>
        <p:spPr>
          <a:xfrm>
            <a:off x="3860280" y="1608480"/>
            <a:ext cx="2574000" cy="2043000"/>
          </a:xfrm>
          <a:custGeom>
            <a:avLst/>
            <a:gdLst/>
            <a:ahLst/>
            <a:cxnLst/>
            <a:rect l="0" t="0" r="r" b="b"/>
            <a:pathLst>
              <a:path w="7150" h="5675">
                <a:moveTo>
                  <a:pt x="0" y="5496"/>
                </a:moveTo>
                <a:lnTo>
                  <a:pt x="0" y="178"/>
                </a:lnTo>
                <a:cubicBezTo>
                  <a:pt x="0" y="155"/>
                  <a:pt x="4" y="132"/>
                  <a:pt x="13" y="110"/>
                </a:cubicBezTo>
                <a:cubicBezTo>
                  <a:pt x="23" y="88"/>
                  <a:pt x="35" y="69"/>
                  <a:pt x="52" y="52"/>
                </a:cubicBezTo>
                <a:cubicBezTo>
                  <a:pt x="69" y="35"/>
                  <a:pt x="88" y="22"/>
                  <a:pt x="110" y="13"/>
                </a:cubicBezTo>
                <a:cubicBezTo>
                  <a:pt x="132" y="4"/>
                  <a:pt x="155" y="0"/>
                  <a:pt x="179" y="0"/>
                </a:cubicBezTo>
                <a:lnTo>
                  <a:pt x="6970" y="0"/>
                </a:lnTo>
                <a:cubicBezTo>
                  <a:pt x="6994" y="0"/>
                  <a:pt x="7017" y="4"/>
                  <a:pt x="7038" y="13"/>
                </a:cubicBezTo>
                <a:cubicBezTo>
                  <a:pt x="7060" y="22"/>
                  <a:pt x="7080" y="35"/>
                  <a:pt x="7096" y="52"/>
                </a:cubicBezTo>
                <a:cubicBezTo>
                  <a:pt x="7113" y="69"/>
                  <a:pt x="7126" y="88"/>
                  <a:pt x="7135" y="110"/>
                </a:cubicBezTo>
                <a:cubicBezTo>
                  <a:pt x="7144" y="132"/>
                  <a:pt x="7150" y="155"/>
                  <a:pt x="7150" y="178"/>
                </a:cubicBezTo>
                <a:lnTo>
                  <a:pt x="7150" y="5496"/>
                </a:lnTo>
                <a:cubicBezTo>
                  <a:pt x="7150" y="5520"/>
                  <a:pt x="7144" y="5543"/>
                  <a:pt x="7135" y="5565"/>
                </a:cubicBezTo>
                <a:cubicBezTo>
                  <a:pt x="7126" y="5587"/>
                  <a:pt x="7113" y="5606"/>
                  <a:pt x="7096" y="5623"/>
                </a:cubicBezTo>
                <a:cubicBezTo>
                  <a:pt x="7080" y="5639"/>
                  <a:pt x="7060" y="5652"/>
                  <a:pt x="7038" y="5661"/>
                </a:cubicBezTo>
                <a:cubicBezTo>
                  <a:pt x="7017" y="5670"/>
                  <a:pt x="6994" y="5675"/>
                  <a:pt x="6970" y="5675"/>
                </a:cubicBezTo>
                <a:lnTo>
                  <a:pt x="179" y="5675"/>
                </a:lnTo>
                <a:cubicBezTo>
                  <a:pt x="155" y="5675"/>
                  <a:pt x="132" y="5670"/>
                  <a:pt x="110" y="5661"/>
                </a:cubicBezTo>
                <a:cubicBezTo>
                  <a:pt x="88" y="5652"/>
                  <a:pt x="69" y="5639"/>
                  <a:pt x="52" y="5623"/>
                </a:cubicBezTo>
                <a:cubicBezTo>
                  <a:pt x="35" y="5606"/>
                  <a:pt x="23" y="5587"/>
                  <a:pt x="13" y="5565"/>
                </a:cubicBezTo>
                <a:cubicBezTo>
                  <a:pt x="4" y="5543"/>
                  <a:pt x="0" y="5520"/>
                  <a:pt x="0" y="549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81" name="任意多边形 280"/>
          <p:cNvSpPr/>
          <p:nvPr/>
        </p:nvSpPr>
        <p:spPr>
          <a:xfrm>
            <a:off x="3860280" y="1608480"/>
            <a:ext cx="2574000" cy="2043000"/>
          </a:xfrm>
          <a:custGeom>
            <a:avLst/>
            <a:gdLst/>
            <a:ahLst/>
            <a:cxnLst/>
            <a:rect l="0" t="0" r="r" b="b"/>
            <a:pathLst>
              <a:path w="7150" h="5675">
                <a:moveTo>
                  <a:pt x="0" y="5496"/>
                </a:moveTo>
                <a:lnTo>
                  <a:pt x="0" y="178"/>
                </a:lnTo>
                <a:cubicBezTo>
                  <a:pt x="0" y="155"/>
                  <a:pt x="4" y="132"/>
                  <a:pt x="13" y="110"/>
                </a:cubicBezTo>
                <a:cubicBezTo>
                  <a:pt x="23" y="88"/>
                  <a:pt x="35" y="69"/>
                  <a:pt x="52" y="52"/>
                </a:cubicBezTo>
                <a:cubicBezTo>
                  <a:pt x="69" y="35"/>
                  <a:pt x="88" y="22"/>
                  <a:pt x="110" y="13"/>
                </a:cubicBezTo>
                <a:cubicBezTo>
                  <a:pt x="132" y="4"/>
                  <a:pt x="155" y="0"/>
                  <a:pt x="179" y="0"/>
                </a:cubicBezTo>
                <a:lnTo>
                  <a:pt x="6970" y="0"/>
                </a:lnTo>
                <a:cubicBezTo>
                  <a:pt x="6994" y="0"/>
                  <a:pt x="7017" y="4"/>
                  <a:pt x="7038" y="13"/>
                </a:cubicBezTo>
                <a:cubicBezTo>
                  <a:pt x="7060" y="22"/>
                  <a:pt x="7080" y="35"/>
                  <a:pt x="7096" y="52"/>
                </a:cubicBezTo>
                <a:cubicBezTo>
                  <a:pt x="7113" y="69"/>
                  <a:pt x="7126" y="88"/>
                  <a:pt x="7135" y="110"/>
                </a:cubicBezTo>
                <a:cubicBezTo>
                  <a:pt x="7144" y="132"/>
                  <a:pt x="7150" y="155"/>
                  <a:pt x="7150" y="178"/>
                </a:cubicBezTo>
                <a:lnTo>
                  <a:pt x="7150" y="5496"/>
                </a:lnTo>
                <a:cubicBezTo>
                  <a:pt x="7150" y="5520"/>
                  <a:pt x="7144" y="5543"/>
                  <a:pt x="7135" y="5565"/>
                </a:cubicBezTo>
                <a:cubicBezTo>
                  <a:pt x="7126" y="5587"/>
                  <a:pt x="7113" y="5606"/>
                  <a:pt x="7096" y="5623"/>
                </a:cubicBezTo>
                <a:cubicBezTo>
                  <a:pt x="7080" y="5639"/>
                  <a:pt x="7060" y="5652"/>
                  <a:pt x="7038" y="5661"/>
                </a:cubicBezTo>
                <a:cubicBezTo>
                  <a:pt x="7017" y="5670"/>
                  <a:pt x="6994" y="5675"/>
                  <a:pt x="6970" y="5675"/>
                </a:cubicBezTo>
                <a:lnTo>
                  <a:pt x="179" y="5675"/>
                </a:lnTo>
                <a:cubicBezTo>
                  <a:pt x="155" y="5675"/>
                  <a:pt x="132" y="5670"/>
                  <a:pt x="110" y="5661"/>
                </a:cubicBezTo>
                <a:cubicBezTo>
                  <a:pt x="88" y="5652"/>
                  <a:pt x="69" y="5639"/>
                  <a:pt x="52" y="5623"/>
                </a:cubicBezTo>
                <a:cubicBezTo>
                  <a:pt x="35" y="5606"/>
                  <a:pt x="23" y="5587"/>
                  <a:pt x="13" y="5565"/>
                </a:cubicBezTo>
                <a:cubicBezTo>
                  <a:pt x="4" y="5543"/>
                  <a:pt x="0" y="5520"/>
                  <a:pt x="0" y="5496"/>
                </a:cubicBezTo>
                <a:moveTo>
                  <a:pt x="22" y="178"/>
                </a:moveTo>
                <a:lnTo>
                  <a:pt x="22" y="5496"/>
                </a:lnTo>
                <a:cubicBezTo>
                  <a:pt x="22" y="5507"/>
                  <a:pt x="23" y="5517"/>
                  <a:pt x="25" y="5527"/>
                </a:cubicBezTo>
                <a:cubicBezTo>
                  <a:pt x="27" y="5537"/>
                  <a:pt x="30" y="5547"/>
                  <a:pt x="34" y="5556"/>
                </a:cubicBezTo>
                <a:cubicBezTo>
                  <a:pt x="38" y="5566"/>
                  <a:pt x="43" y="5575"/>
                  <a:pt x="49" y="5583"/>
                </a:cubicBezTo>
                <a:cubicBezTo>
                  <a:pt x="54" y="5592"/>
                  <a:pt x="61" y="5600"/>
                  <a:pt x="68" y="5607"/>
                </a:cubicBezTo>
                <a:cubicBezTo>
                  <a:pt x="75" y="5614"/>
                  <a:pt x="83" y="5621"/>
                  <a:pt x="92" y="5626"/>
                </a:cubicBezTo>
                <a:cubicBezTo>
                  <a:pt x="100" y="5632"/>
                  <a:pt x="109" y="5637"/>
                  <a:pt x="119" y="5641"/>
                </a:cubicBezTo>
                <a:cubicBezTo>
                  <a:pt x="128" y="5645"/>
                  <a:pt x="138" y="5648"/>
                  <a:pt x="148" y="5650"/>
                </a:cubicBezTo>
                <a:cubicBezTo>
                  <a:pt x="158" y="5652"/>
                  <a:pt x="168" y="5653"/>
                  <a:pt x="179" y="5653"/>
                </a:cubicBezTo>
                <a:lnTo>
                  <a:pt x="6970" y="5653"/>
                </a:lnTo>
                <a:cubicBezTo>
                  <a:pt x="6980" y="5653"/>
                  <a:pt x="6991" y="5652"/>
                  <a:pt x="7001" y="5650"/>
                </a:cubicBezTo>
                <a:cubicBezTo>
                  <a:pt x="7011" y="5648"/>
                  <a:pt x="7020" y="5645"/>
                  <a:pt x="7030" y="5641"/>
                </a:cubicBezTo>
                <a:cubicBezTo>
                  <a:pt x="7039" y="5637"/>
                  <a:pt x="7048" y="5632"/>
                  <a:pt x="7057" y="5626"/>
                </a:cubicBezTo>
                <a:cubicBezTo>
                  <a:pt x="7065" y="5621"/>
                  <a:pt x="7073" y="5614"/>
                  <a:pt x="7081" y="5607"/>
                </a:cubicBezTo>
                <a:cubicBezTo>
                  <a:pt x="7088" y="5600"/>
                  <a:pt x="7094" y="5592"/>
                  <a:pt x="7100" y="5583"/>
                </a:cubicBezTo>
                <a:cubicBezTo>
                  <a:pt x="7106" y="5575"/>
                  <a:pt x="7111" y="5566"/>
                  <a:pt x="7115" y="5556"/>
                </a:cubicBezTo>
                <a:cubicBezTo>
                  <a:pt x="7118" y="5547"/>
                  <a:pt x="7121" y="5537"/>
                  <a:pt x="7123" y="5527"/>
                </a:cubicBezTo>
                <a:cubicBezTo>
                  <a:pt x="7125" y="5517"/>
                  <a:pt x="7126" y="5507"/>
                  <a:pt x="7126" y="5496"/>
                </a:cubicBezTo>
                <a:lnTo>
                  <a:pt x="7126" y="178"/>
                </a:lnTo>
                <a:cubicBezTo>
                  <a:pt x="7126" y="168"/>
                  <a:pt x="7125" y="158"/>
                  <a:pt x="7123" y="148"/>
                </a:cubicBezTo>
                <a:cubicBezTo>
                  <a:pt x="7121" y="138"/>
                  <a:pt x="7118" y="128"/>
                  <a:pt x="7115" y="118"/>
                </a:cubicBezTo>
                <a:cubicBezTo>
                  <a:pt x="7111" y="109"/>
                  <a:pt x="7106" y="100"/>
                  <a:pt x="7100" y="91"/>
                </a:cubicBezTo>
                <a:cubicBezTo>
                  <a:pt x="7094" y="83"/>
                  <a:pt x="7088" y="75"/>
                  <a:pt x="7081" y="68"/>
                </a:cubicBezTo>
                <a:cubicBezTo>
                  <a:pt x="7073" y="60"/>
                  <a:pt x="7065" y="54"/>
                  <a:pt x="7057" y="48"/>
                </a:cubicBezTo>
                <a:cubicBezTo>
                  <a:pt x="7048" y="43"/>
                  <a:pt x="7039" y="38"/>
                  <a:pt x="7030" y="34"/>
                </a:cubicBezTo>
                <a:cubicBezTo>
                  <a:pt x="7020" y="30"/>
                  <a:pt x="7011" y="27"/>
                  <a:pt x="7001" y="25"/>
                </a:cubicBezTo>
                <a:cubicBezTo>
                  <a:pt x="6991" y="23"/>
                  <a:pt x="6980" y="22"/>
                  <a:pt x="6970" y="22"/>
                </a:cubicBezTo>
                <a:lnTo>
                  <a:pt x="179" y="22"/>
                </a:lnTo>
                <a:cubicBezTo>
                  <a:pt x="168" y="22"/>
                  <a:pt x="158" y="23"/>
                  <a:pt x="148" y="25"/>
                </a:cubicBezTo>
                <a:cubicBezTo>
                  <a:pt x="138" y="27"/>
                  <a:pt x="128" y="30"/>
                  <a:pt x="119" y="34"/>
                </a:cubicBezTo>
                <a:cubicBezTo>
                  <a:pt x="109" y="38"/>
                  <a:pt x="100" y="43"/>
                  <a:pt x="92" y="48"/>
                </a:cubicBezTo>
                <a:cubicBezTo>
                  <a:pt x="83" y="54"/>
                  <a:pt x="75" y="60"/>
                  <a:pt x="68" y="68"/>
                </a:cubicBezTo>
                <a:cubicBezTo>
                  <a:pt x="61" y="75"/>
                  <a:pt x="54" y="83"/>
                  <a:pt x="49" y="91"/>
                </a:cubicBezTo>
                <a:cubicBezTo>
                  <a:pt x="43" y="100"/>
                  <a:pt x="38" y="109"/>
                  <a:pt x="34" y="118"/>
                </a:cubicBezTo>
                <a:cubicBezTo>
                  <a:pt x="30" y="128"/>
                  <a:pt x="27" y="138"/>
                  <a:pt x="25" y="148"/>
                </a:cubicBezTo>
                <a:cubicBezTo>
                  <a:pt x="23" y="158"/>
                  <a:pt x="22" y="168"/>
                  <a:pt x="22" y="178"/>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82" name="任意多边形 281"/>
          <p:cNvSpPr/>
          <p:nvPr/>
        </p:nvSpPr>
        <p:spPr>
          <a:xfrm>
            <a:off x="4029120" y="3031920"/>
            <a:ext cx="2236320" cy="450720"/>
          </a:xfrm>
          <a:custGeom>
            <a:avLst/>
            <a:gdLst/>
            <a:ahLst/>
            <a:cxnLst/>
            <a:rect l="0" t="0" r="r" b="b"/>
            <a:pathLst>
              <a:path w="6212" h="1252">
                <a:moveTo>
                  <a:pt x="0" y="1163"/>
                </a:moveTo>
                <a:lnTo>
                  <a:pt x="0" y="89"/>
                </a:lnTo>
                <a:cubicBezTo>
                  <a:pt x="0" y="77"/>
                  <a:pt x="2" y="66"/>
                  <a:pt x="7" y="55"/>
                </a:cubicBezTo>
                <a:cubicBezTo>
                  <a:pt x="11" y="44"/>
                  <a:pt x="18" y="34"/>
                  <a:pt x="26" y="26"/>
                </a:cubicBezTo>
                <a:cubicBezTo>
                  <a:pt x="35" y="18"/>
                  <a:pt x="44" y="11"/>
                  <a:pt x="55" y="7"/>
                </a:cubicBezTo>
                <a:cubicBezTo>
                  <a:pt x="66" y="2"/>
                  <a:pt x="78" y="0"/>
                  <a:pt x="89" y="0"/>
                </a:cubicBezTo>
                <a:lnTo>
                  <a:pt x="6122" y="0"/>
                </a:lnTo>
                <a:cubicBezTo>
                  <a:pt x="6134" y="0"/>
                  <a:pt x="6146" y="2"/>
                  <a:pt x="6156" y="7"/>
                </a:cubicBezTo>
                <a:cubicBezTo>
                  <a:pt x="6167" y="11"/>
                  <a:pt x="6177" y="18"/>
                  <a:pt x="6185" y="26"/>
                </a:cubicBezTo>
                <a:cubicBezTo>
                  <a:pt x="6194" y="34"/>
                  <a:pt x="6200" y="44"/>
                  <a:pt x="6205" y="55"/>
                </a:cubicBezTo>
                <a:cubicBezTo>
                  <a:pt x="6209" y="66"/>
                  <a:pt x="6212" y="77"/>
                  <a:pt x="6212" y="89"/>
                </a:cubicBezTo>
                <a:lnTo>
                  <a:pt x="6212" y="1163"/>
                </a:lnTo>
                <a:cubicBezTo>
                  <a:pt x="6212" y="1174"/>
                  <a:pt x="6209" y="1186"/>
                  <a:pt x="6205" y="1197"/>
                </a:cubicBezTo>
                <a:cubicBezTo>
                  <a:pt x="6200" y="1208"/>
                  <a:pt x="6194" y="1217"/>
                  <a:pt x="6185" y="1226"/>
                </a:cubicBezTo>
                <a:cubicBezTo>
                  <a:pt x="6177" y="1234"/>
                  <a:pt x="6167" y="1241"/>
                  <a:pt x="6156" y="1245"/>
                </a:cubicBezTo>
                <a:cubicBezTo>
                  <a:pt x="6146" y="1250"/>
                  <a:pt x="6134" y="1252"/>
                  <a:pt x="6122" y="1252"/>
                </a:cubicBezTo>
                <a:lnTo>
                  <a:pt x="89" y="1252"/>
                </a:lnTo>
                <a:cubicBezTo>
                  <a:pt x="78" y="1252"/>
                  <a:pt x="66" y="1250"/>
                  <a:pt x="55" y="1245"/>
                </a:cubicBezTo>
                <a:cubicBezTo>
                  <a:pt x="44" y="1241"/>
                  <a:pt x="35" y="1234"/>
                  <a:pt x="26" y="1226"/>
                </a:cubicBezTo>
                <a:cubicBezTo>
                  <a:pt x="18" y="1217"/>
                  <a:pt x="11" y="1208"/>
                  <a:pt x="7" y="1197"/>
                </a:cubicBezTo>
                <a:cubicBezTo>
                  <a:pt x="2" y="1186"/>
                  <a:pt x="0" y="1174"/>
                  <a:pt x="0" y="1163"/>
                </a:cubicBezTo>
                <a:close/>
              </a:path>
            </a:pathLst>
          </a:custGeom>
          <a:solidFill>
            <a:srgbClr val="1E3A8A">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83" name="任意多边形 282"/>
          <p:cNvSpPr/>
          <p:nvPr/>
        </p:nvSpPr>
        <p:spPr>
          <a:xfrm>
            <a:off x="4029120" y="1777320"/>
            <a:ext cx="410400" cy="418320"/>
          </a:xfrm>
          <a:custGeom>
            <a:avLst/>
            <a:gdLst/>
            <a:ahLst/>
            <a:cxnLst/>
            <a:rect l="0" t="0" r="r" b="b"/>
            <a:pathLst>
              <a:path w="1140" h="1162">
                <a:moveTo>
                  <a:pt x="0" y="593"/>
                </a:moveTo>
                <a:lnTo>
                  <a:pt x="0" y="570"/>
                </a:lnTo>
                <a:cubicBezTo>
                  <a:pt x="0" y="552"/>
                  <a:pt x="1" y="533"/>
                  <a:pt x="3" y="515"/>
                </a:cubicBezTo>
                <a:cubicBezTo>
                  <a:pt x="5" y="496"/>
                  <a:pt x="7" y="478"/>
                  <a:pt x="11" y="459"/>
                </a:cubicBezTo>
                <a:cubicBezTo>
                  <a:pt x="15" y="441"/>
                  <a:pt x="19" y="423"/>
                  <a:pt x="25" y="405"/>
                </a:cubicBezTo>
                <a:cubicBezTo>
                  <a:pt x="30" y="387"/>
                  <a:pt x="36" y="370"/>
                  <a:pt x="43" y="352"/>
                </a:cubicBezTo>
                <a:cubicBezTo>
                  <a:pt x="51" y="335"/>
                  <a:pt x="59" y="318"/>
                  <a:pt x="67" y="302"/>
                </a:cubicBezTo>
                <a:cubicBezTo>
                  <a:pt x="76" y="284"/>
                  <a:pt x="86" y="268"/>
                  <a:pt x="96" y="253"/>
                </a:cubicBezTo>
                <a:cubicBezTo>
                  <a:pt x="106" y="237"/>
                  <a:pt x="118" y="222"/>
                  <a:pt x="129" y="208"/>
                </a:cubicBezTo>
                <a:cubicBezTo>
                  <a:pt x="141" y="194"/>
                  <a:pt x="154" y="180"/>
                  <a:pt x="167" y="167"/>
                </a:cubicBezTo>
                <a:cubicBezTo>
                  <a:pt x="180" y="153"/>
                  <a:pt x="194" y="141"/>
                  <a:pt x="208" y="129"/>
                </a:cubicBezTo>
                <a:cubicBezTo>
                  <a:pt x="223" y="117"/>
                  <a:pt x="238" y="106"/>
                  <a:pt x="253" y="96"/>
                </a:cubicBezTo>
                <a:cubicBezTo>
                  <a:pt x="269" y="85"/>
                  <a:pt x="285" y="76"/>
                  <a:pt x="301" y="67"/>
                </a:cubicBezTo>
                <a:cubicBezTo>
                  <a:pt x="318" y="58"/>
                  <a:pt x="334" y="50"/>
                  <a:pt x="352" y="43"/>
                </a:cubicBezTo>
                <a:cubicBezTo>
                  <a:pt x="369" y="36"/>
                  <a:pt x="386" y="30"/>
                  <a:pt x="404" y="24"/>
                </a:cubicBezTo>
                <a:cubicBezTo>
                  <a:pt x="422" y="19"/>
                  <a:pt x="440" y="14"/>
                  <a:pt x="459" y="11"/>
                </a:cubicBezTo>
                <a:cubicBezTo>
                  <a:pt x="477" y="7"/>
                  <a:pt x="495" y="4"/>
                  <a:pt x="514" y="2"/>
                </a:cubicBezTo>
                <a:cubicBezTo>
                  <a:pt x="532" y="1"/>
                  <a:pt x="551" y="0"/>
                  <a:pt x="570" y="0"/>
                </a:cubicBezTo>
                <a:cubicBezTo>
                  <a:pt x="588" y="0"/>
                  <a:pt x="607" y="1"/>
                  <a:pt x="626" y="2"/>
                </a:cubicBezTo>
                <a:cubicBezTo>
                  <a:pt x="644" y="4"/>
                  <a:pt x="663" y="7"/>
                  <a:pt x="681" y="11"/>
                </a:cubicBezTo>
                <a:cubicBezTo>
                  <a:pt x="699" y="14"/>
                  <a:pt x="717" y="19"/>
                  <a:pt x="735" y="24"/>
                </a:cubicBezTo>
                <a:cubicBezTo>
                  <a:pt x="753" y="30"/>
                  <a:pt x="771" y="36"/>
                  <a:pt x="789" y="43"/>
                </a:cubicBezTo>
                <a:cubicBezTo>
                  <a:pt x="806" y="50"/>
                  <a:pt x="823" y="58"/>
                  <a:pt x="839" y="67"/>
                </a:cubicBezTo>
                <a:cubicBezTo>
                  <a:pt x="856" y="76"/>
                  <a:pt x="872" y="85"/>
                  <a:pt x="887" y="96"/>
                </a:cubicBezTo>
                <a:cubicBezTo>
                  <a:pt x="903" y="106"/>
                  <a:pt x="918" y="117"/>
                  <a:pt x="932" y="129"/>
                </a:cubicBezTo>
                <a:cubicBezTo>
                  <a:pt x="947" y="141"/>
                  <a:pt x="960" y="153"/>
                  <a:pt x="974" y="167"/>
                </a:cubicBezTo>
                <a:cubicBezTo>
                  <a:pt x="987" y="180"/>
                  <a:pt x="999" y="194"/>
                  <a:pt x="1011" y="208"/>
                </a:cubicBezTo>
                <a:cubicBezTo>
                  <a:pt x="1023" y="222"/>
                  <a:pt x="1034" y="237"/>
                  <a:pt x="1044" y="253"/>
                </a:cubicBezTo>
                <a:cubicBezTo>
                  <a:pt x="1055" y="268"/>
                  <a:pt x="1064" y="284"/>
                  <a:pt x="1073" y="302"/>
                </a:cubicBezTo>
                <a:cubicBezTo>
                  <a:pt x="1082" y="318"/>
                  <a:pt x="1090" y="335"/>
                  <a:pt x="1097" y="352"/>
                </a:cubicBezTo>
                <a:cubicBezTo>
                  <a:pt x="1104" y="370"/>
                  <a:pt x="1110" y="387"/>
                  <a:pt x="1116" y="405"/>
                </a:cubicBezTo>
                <a:cubicBezTo>
                  <a:pt x="1121" y="423"/>
                  <a:pt x="1126" y="441"/>
                  <a:pt x="1129" y="459"/>
                </a:cubicBezTo>
                <a:cubicBezTo>
                  <a:pt x="1133" y="478"/>
                  <a:pt x="1136" y="496"/>
                  <a:pt x="1138" y="515"/>
                </a:cubicBezTo>
                <a:cubicBezTo>
                  <a:pt x="1139" y="533"/>
                  <a:pt x="1140" y="552"/>
                  <a:pt x="1140" y="570"/>
                </a:cubicBezTo>
                <a:lnTo>
                  <a:pt x="1140" y="593"/>
                </a:lnTo>
                <a:cubicBezTo>
                  <a:pt x="1140" y="611"/>
                  <a:pt x="1139" y="630"/>
                  <a:pt x="1138" y="649"/>
                </a:cubicBezTo>
                <a:cubicBezTo>
                  <a:pt x="1136" y="667"/>
                  <a:pt x="1133" y="686"/>
                  <a:pt x="1129" y="704"/>
                </a:cubicBezTo>
                <a:cubicBezTo>
                  <a:pt x="1126" y="722"/>
                  <a:pt x="1121" y="740"/>
                  <a:pt x="1116" y="758"/>
                </a:cubicBezTo>
                <a:cubicBezTo>
                  <a:pt x="1110" y="776"/>
                  <a:pt x="1104" y="794"/>
                  <a:pt x="1097" y="811"/>
                </a:cubicBezTo>
                <a:cubicBezTo>
                  <a:pt x="1090" y="828"/>
                  <a:pt x="1082" y="845"/>
                  <a:pt x="1073" y="861"/>
                </a:cubicBezTo>
                <a:cubicBezTo>
                  <a:pt x="1064" y="878"/>
                  <a:pt x="1055" y="894"/>
                  <a:pt x="1044" y="909"/>
                </a:cubicBezTo>
                <a:cubicBezTo>
                  <a:pt x="1034" y="925"/>
                  <a:pt x="1023" y="940"/>
                  <a:pt x="1011" y="954"/>
                </a:cubicBezTo>
                <a:cubicBezTo>
                  <a:pt x="999" y="969"/>
                  <a:pt x="987" y="982"/>
                  <a:pt x="974" y="996"/>
                </a:cubicBezTo>
                <a:cubicBezTo>
                  <a:pt x="960" y="1009"/>
                  <a:pt x="947" y="1021"/>
                  <a:pt x="932" y="1033"/>
                </a:cubicBezTo>
                <a:cubicBezTo>
                  <a:pt x="918" y="1045"/>
                  <a:pt x="903" y="1056"/>
                  <a:pt x="887" y="1066"/>
                </a:cubicBezTo>
                <a:cubicBezTo>
                  <a:pt x="872" y="1077"/>
                  <a:pt x="856" y="1086"/>
                  <a:pt x="839" y="1095"/>
                </a:cubicBezTo>
                <a:cubicBezTo>
                  <a:pt x="823" y="1104"/>
                  <a:pt x="806" y="1112"/>
                  <a:pt x="789" y="1119"/>
                </a:cubicBezTo>
                <a:cubicBezTo>
                  <a:pt x="771" y="1126"/>
                  <a:pt x="753" y="1132"/>
                  <a:pt x="735" y="1138"/>
                </a:cubicBezTo>
                <a:cubicBezTo>
                  <a:pt x="717" y="1143"/>
                  <a:pt x="699" y="1148"/>
                  <a:pt x="681" y="1151"/>
                </a:cubicBezTo>
                <a:cubicBezTo>
                  <a:pt x="663" y="1155"/>
                  <a:pt x="644" y="1158"/>
                  <a:pt x="626" y="1160"/>
                </a:cubicBezTo>
                <a:cubicBezTo>
                  <a:pt x="607" y="1162"/>
                  <a:pt x="588" y="1162"/>
                  <a:pt x="570" y="1162"/>
                </a:cubicBezTo>
                <a:cubicBezTo>
                  <a:pt x="551" y="1162"/>
                  <a:pt x="532" y="1162"/>
                  <a:pt x="514" y="1160"/>
                </a:cubicBezTo>
                <a:cubicBezTo>
                  <a:pt x="495" y="1158"/>
                  <a:pt x="477" y="1155"/>
                  <a:pt x="459" y="1151"/>
                </a:cubicBezTo>
                <a:cubicBezTo>
                  <a:pt x="440" y="1148"/>
                  <a:pt x="422" y="1143"/>
                  <a:pt x="404" y="1138"/>
                </a:cubicBezTo>
                <a:cubicBezTo>
                  <a:pt x="386" y="1132"/>
                  <a:pt x="369" y="1126"/>
                  <a:pt x="352" y="1119"/>
                </a:cubicBezTo>
                <a:cubicBezTo>
                  <a:pt x="334" y="1112"/>
                  <a:pt x="318" y="1104"/>
                  <a:pt x="301" y="1095"/>
                </a:cubicBezTo>
                <a:cubicBezTo>
                  <a:pt x="285" y="1086"/>
                  <a:pt x="269" y="1077"/>
                  <a:pt x="253" y="1066"/>
                </a:cubicBezTo>
                <a:cubicBezTo>
                  <a:pt x="238" y="1056"/>
                  <a:pt x="223" y="1045"/>
                  <a:pt x="208" y="1033"/>
                </a:cubicBezTo>
                <a:cubicBezTo>
                  <a:pt x="194" y="1021"/>
                  <a:pt x="180" y="1009"/>
                  <a:pt x="167" y="996"/>
                </a:cubicBezTo>
                <a:cubicBezTo>
                  <a:pt x="154" y="982"/>
                  <a:pt x="141" y="969"/>
                  <a:pt x="129" y="954"/>
                </a:cubicBezTo>
                <a:cubicBezTo>
                  <a:pt x="118" y="940"/>
                  <a:pt x="106" y="925"/>
                  <a:pt x="96" y="909"/>
                </a:cubicBezTo>
                <a:cubicBezTo>
                  <a:pt x="86" y="894"/>
                  <a:pt x="76" y="878"/>
                  <a:pt x="67" y="861"/>
                </a:cubicBezTo>
                <a:cubicBezTo>
                  <a:pt x="59" y="845"/>
                  <a:pt x="51" y="828"/>
                  <a:pt x="43" y="811"/>
                </a:cubicBezTo>
                <a:cubicBezTo>
                  <a:pt x="36" y="794"/>
                  <a:pt x="30" y="776"/>
                  <a:pt x="25" y="758"/>
                </a:cubicBezTo>
                <a:cubicBezTo>
                  <a:pt x="19" y="740"/>
                  <a:pt x="15" y="722"/>
                  <a:pt x="11" y="704"/>
                </a:cubicBezTo>
                <a:cubicBezTo>
                  <a:pt x="7" y="686"/>
                  <a:pt x="5" y="667"/>
                  <a:pt x="3" y="649"/>
                </a:cubicBezTo>
                <a:cubicBezTo>
                  <a:pt x="1" y="630"/>
                  <a:pt x="0" y="611"/>
                  <a:pt x="0" y="593"/>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84" name="图片 283"/>
          <p:cNvPicPr/>
          <p:nvPr/>
        </p:nvPicPr>
        <p:blipFill>
          <a:blip r:embed="rId9"/>
          <a:stretch/>
        </p:blipFill>
        <p:spPr>
          <a:xfrm>
            <a:off x="4125960" y="1873800"/>
            <a:ext cx="216720" cy="192600"/>
          </a:xfrm>
          <a:prstGeom prst="rect">
            <a:avLst/>
          </a:prstGeom>
          <a:noFill/>
          <a:ln w="0">
            <a:noFill/>
          </a:ln>
        </p:spPr>
      </p:pic>
      <p:sp>
        <p:nvSpPr>
          <p:cNvPr id="285" name="文本框 284"/>
          <p:cNvSpPr txBox="1"/>
          <p:nvPr/>
        </p:nvSpPr>
        <p:spPr>
          <a:xfrm>
            <a:off x="1791000" y="3188880"/>
            <a:ext cx="1241280" cy="142200"/>
          </a:xfrm>
          <a:prstGeom prst="rect">
            <a:avLst/>
          </a:prstGeom>
          <a:noFill/>
          <a:ln w="0">
            <a:noFill/>
          </a:ln>
        </p:spPr>
        <p:txBody>
          <a:bodyPr wrap="none" lIns="0" tIns="0" rIns="0" bIns="0" anchor="t">
            <a:spAutoFit/>
          </a:bodyPr>
          <a:lstStyle/>
          <a:p>
            <a:r>
              <a:rPr lang="zh-CN" sz="880" b="0" u="none" strike="noStrike">
                <a:solidFill>
                  <a:srgbClr val="93C5FD"/>
                </a:solidFill>
                <a:effectLst/>
                <a:uFillTx/>
                <a:latin typeface="WenQuanYiZenHei"/>
                <a:ea typeface="WenQuanYiZenHei"/>
              </a:rPr>
              <a:t>嵌入模型进行内容向量化</a:t>
            </a:r>
            <a:endParaRPr lang="en-US" sz="880" b="0" u="none" strike="noStrike">
              <a:solidFill>
                <a:srgbClr val="000000"/>
              </a:solidFill>
              <a:effectLst/>
              <a:uFillTx/>
              <a:latin typeface="Times New Roman"/>
            </a:endParaRPr>
          </a:p>
        </p:txBody>
      </p:sp>
      <p:sp>
        <p:nvSpPr>
          <p:cNvPr id="286" name="文本框 285"/>
          <p:cNvSpPr txBox="1"/>
          <p:nvPr/>
        </p:nvSpPr>
        <p:spPr>
          <a:xfrm>
            <a:off x="4536000" y="1864800"/>
            <a:ext cx="1355400" cy="244080"/>
          </a:xfrm>
          <a:prstGeom prst="rect">
            <a:avLst/>
          </a:prstGeom>
          <a:noFill/>
          <a:ln w="0">
            <a:noFill/>
          </a:ln>
        </p:spPr>
        <p:txBody>
          <a:bodyPr wrap="none" lIns="0" tIns="0" rIns="0" bIns="0" anchor="t">
            <a:spAutoFit/>
          </a:bodyPr>
          <a:lstStyle/>
          <a:p>
            <a:r>
              <a:rPr lang="zh-CN" sz="1520" b="0" u="none" strike="noStrike">
                <a:solidFill>
                  <a:srgbClr val="FFFFFF"/>
                </a:solidFill>
                <a:effectLst/>
                <a:uFillTx/>
                <a:latin typeface="WenQuanYiZenHei"/>
                <a:ea typeface="WenQuanYiZenHei"/>
              </a:rPr>
              <a:t>动态上下文构建</a:t>
            </a:r>
            <a:endParaRPr lang="en-US" sz="1520" b="0" u="none" strike="noStrike">
              <a:solidFill>
                <a:srgbClr val="000000"/>
              </a:solidFill>
              <a:effectLst/>
              <a:uFillTx/>
              <a:latin typeface="Times New Roman"/>
            </a:endParaRPr>
          </a:p>
        </p:txBody>
      </p:sp>
      <p:sp>
        <p:nvSpPr>
          <p:cNvPr id="287" name="文本框 286"/>
          <p:cNvSpPr txBox="1"/>
          <p:nvPr/>
        </p:nvSpPr>
        <p:spPr>
          <a:xfrm>
            <a:off x="4029480" y="2337120"/>
            <a:ext cx="220284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基于相似度排序，将筛选后的内容动态</a:t>
            </a:r>
            <a:endParaRPr lang="en-US" sz="1010" b="0" u="none" strike="noStrike">
              <a:solidFill>
                <a:srgbClr val="000000"/>
              </a:solidFill>
              <a:effectLst/>
              <a:uFillTx/>
              <a:latin typeface="Times New Roman"/>
            </a:endParaRPr>
          </a:p>
        </p:txBody>
      </p:sp>
      <p:sp>
        <p:nvSpPr>
          <p:cNvPr id="288" name="文本框 287"/>
          <p:cNvSpPr txBox="1"/>
          <p:nvPr/>
        </p:nvSpPr>
        <p:spPr>
          <a:xfrm>
            <a:off x="4029480" y="2530080"/>
            <a:ext cx="220284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组合成结构化上下文，提供清晰的语义</a:t>
            </a:r>
            <a:endParaRPr lang="en-US" sz="1010" b="0" u="none" strike="noStrike">
              <a:solidFill>
                <a:srgbClr val="000000"/>
              </a:solidFill>
              <a:effectLst/>
              <a:uFillTx/>
              <a:latin typeface="Times New Roman"/>
            </a:endParaRPr>
          </a:p>
        </p:txBody>
      </p:sp>
      <p:pic>
        <p:nvPicPr>
          <p:cNvPr id="289" name="图片 288"/>
          <p:cNvPicPr/>
          <p:nvPr/>
        </p:nvPicPr>
        <p:blipFill>
          <a:blip r:embed="rId8"/>
          <a:stretch/>
        </p:blipFill>
        <p:spPr>
          <a:xfrm>
            <a:off x="4093560" y="3120480"/>
            <a:ext cx="144360" cy="112320"/>
          </a:xfrm>
          <a:prstGeom prst="rect">
            <a:avLst/>
          </a:prstGeom>
          <a:noFill/>
          <a:ln w="0">
            <a:noFill/>
          </a:ln>
        </p:spPr>
      </p:pic>
      <p:sp>
        <p:nvSpPr>
          <p:cNvPr id="290" name="文本框 289"/>
          <p:cNvSpPr txBox="1"/>
          <p:nvPr/>
        </p:nvSpPr>
        <p:spPr>
          <a:xfrm>
            <a:off x="4029480" y="2723040"/>
            <a:ext cx="25992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信息</a:t>
            </a:r>
            <a:endParaRPr lang="en-US" sz="1010" b="0" u="none" strike="noStrike">
              <a:solidFill>
                <a:srgbClr val="000000"/>
              </a:solidFill>
              <a:effectLst/>
              <a:uFillTx/>
              <a:latin typeface="Times New Roman"/>
            </a:endParaRPr>
          </a:p>
        </p:txBody>
      </p:sp>
      <p:sp>
        <p:nvSpPr>
          <p:cNvPr id="291" name="文本框 290"/>
          <p:cNvSpPr txBox="1"/>
          <p:nvPr/>
        </p:nvSpPr>
        <p:spPr>
          <a:xfrm>
            <a:off x="4302720" y="3108600"/>
            <a:ext cx="1805040" cy="142200"/>
          </a:xfrm>
          <a:prstGeom prst="rect">
            <a:avLst/>
          </a:prstGeom>
          <a:noFill/>
          <a:ln w="0">
            <a:noFill/>
          </a:ln>
        </p:spPr>
        <p:txBody>
          <a:bodyPr wrap="none" lIns="0" tIns="0" rIns="0" bIns="0" anchor="t">
            <a:spAutoFit/>
          </a:bodyPr>
          <a:lstStyle/>
          <a:p>
            <a:r>
              <a:rPr lang="zh-CN" sz="880" b="0" u="none" strike="noStrike">
                <a:solidFill>
                  <a:srgbClr val="93C5FD"/>
                </a:solidFill>
                <a:effectLst/>
                <a:uFillTx/>
                <a:latin typeface="WenQuanYiZenHei"/>
                <a:ea typeface="WenQuanYiZenHei"/>
              </a:rPr>
              <a:t>格式化输入结构引导生成模型理解任</a:t>
            </a:r>
            <a:endParaRPr lang="en-US" sz="880" b="0" u="none" strike="noStrike">
              <a:solidFill>
                <a:srgbClr val="000000"/>
              </a:solidFill>
              <a:effectLst/>
              <a:uFillTx/>
              <a:latin typeface="Times New Roman"/>
            </a:endParaRPr>
          </a:p>
        </p:txBody>
      </p:sp>
      <p:sp>
        <p:nvSpPr>
          <p:cNvPr id="292" name="任意多边形 291"/>
          <p:cNvSpPr/>
          <p:nvPr/>
        </p:nvSpPr>
        <p:spPr>
          <a:xfrm>
            <a:off x="6884280" y="1785240"/>
            <a:ext cx="2574000" cy="1689480"/>
          </a:xfrm>
          <a:custGeom>
            <a:avLst/>
            <a:gdLst/>
            <a:ahLst/>
            <a:cxnLst/>
            <a:rect l="0" t="0" r="r" b="b"/>
            <a:pathLst>
              <a:path w="7150" h="4693">
                <a:moveTo>
                  <a:pt x="13" y="110"/>
                </a:moveTo>
                <a:cubicBezTo>
                  <a:pt x="23" y="88"/>
                  <a:pt x="35" y="69"/>
                  <a:pt x="52" y="52"/>
                </a:cubicBezTo>
                <a:cubicBezTo>
                  <a:pt x="69" y="36"/>
                  <a:pt x="88" y="23"/>
                  <a:pt x="110" y="14"/>
                </a:cubicBezTo>
                <a:cubicBezTo>
                  <a:pt x="132" y="5"/>
                  <a:pt x="155" y="0"/>
                  <a:pt x="179" y="0"/>
                </a:cubicBezTo>
                <a:lnTo>
                  <a:pt x="6971" y="0"/>
                </a:lnTo>
                <a:cubicBezTo>
                  <a:pt x="6995" y="0"/>
                  <a:pt x="7018" y="5"/>
                  <a:pt x="7039" y="14"/>
                </a:cubicBezTo>
                <a:cubicBezTo>
                  <a:pt x="7061" y="23"/>
                  <a:pt x="7081" y="36"/>
                  <a:pt x="7097" y="52"/>
                </a:cubicBezTo>
                <a:cubicBezTo>
                  <a:pt x="7114" y="69"/>
                  <a:pt x="7127" y="88"/>
                  <a:pt x="7136" y="110"/>
                </a:cubicBezTo>
                <a:cubicBezTo>
                  <a:pt x="7145" y="132"/>
                  <a:pt x="7150" y="155"/>
                  <a:pt x="7150" y="179"/>
                </a:cubicBezTo>
                <a:lnTo>
                  <a:pt x="7150" y="4514"/>
                </a:lnTo>
                <a:cubicBezTo>
                  <a:pt x="7150" y="4538"/>
                  <a:pt x="7145" y="4560"/>
                  <a:pt x="7136" y="4582"/>
                </a:cubicBezTo>
                <a:cubicBezTo>
                  <a:pt x="7127" y="4604"/>
                  <a:pt x="7114" y="4623"/>
                  <a:pt x="7097" y="4640"/>
                </a:cubicBezTo>
                <a:cubicBezTo>
                  <a:pt x="7081" y="4657"/>
                  <a:pt x="7061" y="4670"/>
                  <a:pt x="7039" y="4679"/>
                </a:cubicBezTo>
                <a:cubicBezTo>
                  <a:pt x="7018" y="4688"/>
                  <a:pt x="6995" y="4693"/>
                  <a:pt x="6971" y="4693"/>
                </a:cubicBezTo>
                <a:lnTo>
                  <a:pt x="179" y="4693"/>
                </a:lnTo>
                <a:cubicBezTo>
                  <a:pt x="155" y="4693"/>
                  <a:pt x="132" y="4688"/>
                  <a:pt x="110" y="4679"/>
                </a:cubicBezTo>
                <a:cubicBezTo>
                  <a:pt x="88" y="4670"/>
                  <a:pt x="69" y="4657"/>
                  <a:pt x="52" y="4640"/>
                </a:cubicBezTo>
                <a:cubicBezTo>
                  <a:pt x="35" y="4623"/>
                  <a:pt x="23" y="4604"/>
                  <a:pt x="13" y="4582"/>
                </a:cubicBezTo>
                <a:cubicBezTo>
                  <a:pt x="4" y="4560"/>
                  <a:pt x="0" y="4538"/>
                  <a:pt x="0" y="4514"/>
                </a:cubicBezTo>
                <a:lnTo>
                  <a:pt x="0" y="179"/>
                </a:lnTo>
                <a:cubicBezTo>
                  <a:pt x="0" y="155"/>
                  <a:pt x="4" y="132"/>
                  <a:pt x="13" y="11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93" name="任意多边形 292"/>
          <p:cNvSpPr/>
          <p:nvPr/>
        </p:nvSpPr>
        <p:spPr>
          <a:xfrm>
            <a:off x="6884280" y="1785240"/>
            <a:ext cx="2574000" cy="1689480"/>
          </a:xfrm>
          <a:custGeom>
            <a:avLst/>
            <a:gdLst/>
            <a:ahLst/>
            <a:cxnLst/>
            <a:rect l="0" t="0" r="r" b="b"/>
            <a:pathLst>
              <a:path w="7150" h="4693">
                <a:moveTo>
                  <a:pt x="0" y="4514"/>
                </a:moveTo>
                <a:lnTo>
                  <a:pt x="0" y="179"/>
                </a:lnTo>
                <a:cubicBezTo>
                  <a:pt x="0" y="155"/>
                  <a:pt x="4" y="132"/>
                  <a:pt x="13" y="110"/>
                </a:cubicBezTo>
                <a:cubicBezTo>
                  <a:pt x="23" y="88"/>
                  <a:pt x="35" y="69"/>
                  <a:pt x="52" y="52"/>
                </a:cubicBezTo>
                <a:cubicBezTo>
                  <a:pt x="69" y="36"/>
                  <a:pt x="88" y="23"/>
                  <a:pt x="110" y="14"/>
                </a:cubicBezTo>
                <a:cubicBezTo>
                  <a:pt x="132" y="5"/>
                  <a:pt x="155" y="0"/>
                  <a:pt x="179" y="0"/>
                </a:cubicBezTo>
                <a:lnTo>
                  <a:pt x="6971" y="0"/>
                </a:lnTo>
                <a:cubicBezTo>
                  <a:pt x="6995" y="0"/>
                  <a:pt x="7018" y="5"/>
                  <a:pt x="7039" y="14"/>
                </a:cubicBezTo>
                <a:cubicBezTo>
                  <a:pt x="7061" y="23"/>
                  <a:pt x="7081" y="36"/>
                  <a:pt x="7097" y="52"/>
                </a:cubicBezTo>
                <a:cubicBezTo>
                  <a:pt x="7114" y="69"/>
                  <a:pt x="7127" y="88"/>
                  <a:pt x="7136" y="110"/>
                </a:cubicBezTo>
                <a:cubicBezTo>
                  <a:pt x="7145" y="132"/>
                  <a:pt x="7150" y="155"/>
                  <a:pt x="7150" y="179"/>
                </a:cubicBezTo>
                <a:lnTo>
                  <a:pt x="7150" y="4514"/>
                </a:lnTo>
                <a:cubicBezTo>
                  <a:pt x="7150" y="4538"/>
                  <a:pt x="7145" y="4560"/>
                  <a:pt x="7136" y="4582"/>
                </a:cubicBezTo>
                <a:cubicBezTo>
                  <a:pt x="7127" y="4604"/>
                  <a:pt x="7114" y="4623"/>
                  <a:pt x="7097" y="4640"/>
                </a:cubicBezTo>
                <a:cubicBezTo>
                  <a:pt x="7081" y="4657"/>
                  <a:pt x="7061" y="4670"/>
                  <a:pt x="7039" y="4679"/>
                </a:cubicBezTo>
                <a:cubicBezTo>
                  <a:pt x="7018" y="4688"/>
                  <a:pt x="6995" y="4693"/>
                  <a:pt x="6971" y="4693"/>
                </a:cubicBezTo>
                <a:lnTo>
                  <a:pt x="179" y="4693"/>
                </a:lnTo>
                <a:cubicBezTo>
                  <a:pt x="155" y="4693"/>
                  <a:pt x="132" y="4688"/>
                  <a:pt x="110" y="4679"/>
                </a:cubicBezTo>
                <a:cubicBezTo>
                  <a:pt x="88" y="4670"/>
                  <a:pt x="69" y="4657"/>
                  <a:pt x="52" y="4640"/>
                </a:cubicBezTo>
                <a:cubicBezTo>
                  <a:pt x="35" y="4623"/>
                  <a:pt x="23" y="4604"/>
                  <a:pt x="13" y="4582"/>
                </a:cubicBezTo>
                <a:cubicBezTo>
                  <a:pt x="4" y="4560"/>
                  <a:pt x="0" y="4538"/>
                  <a:pt x="0" y="4514"/>
                </a:cubicBezTo>
                <a:moveTo>
                  <a:pt x="22" y="179"/>
                </a:moveTo>
                <a:lnTo>
                  <a:pt x="22" y="4514"/>
                </a:lnTo>
                <a:cubicBezTo>
                  <a:pt x="22" y="4524"/>
                  <a:pt x="23" y="4534"/>
                  <a:pt x="25" y="4544"/>
                </a:cubicBezTo>
                <a:cubicBezTo>
                  <a:pt x="27" y="4554"/>
                  <a:pt x="30" y="4564"/>
                  <a:pt x="34" y="4574"/>
                </a:cubicBezTo>
                <a:cubicBezTo>
                  <a:pt x="38" y="4583"/>
                  <a:pt x="43" y="4592"/>
                  <a:pt x="49" y="4601"/>
                </a:cubicBezTo>
                <a:cubicBezTo>
                  <a:pt x="54" y="4609"/>
                  <a:pt x="61" y="4617"/>
                  <a:pt x="68" y="4624"/>
                </a:cubicBezTo>
                <a:cubicBezTo>
                  <a:pt x="75" y="4632"/>
                  <a:pt x="83" y="4638"/>
                  <a:pt x="92" y="4644"/>
                </a:cubicBezTo>
                <a:cubicBezTo>
                  <a:pt x="100" y="4650"/>
                  <a:pt x="109" y="4654"/>
                  <a:pt x="119" y="4658"/>
                </a:cubicBezTo>
                <a:cubicBezTo>
                  <a:pt x="128" y="4662"/>
                  <a:pt x="138" y="4665"/>
                  <a:pt x="148" y="4667"/>
                </a:cubicBezTo>
                <a:cubicBezTo>
                  <a:pt x="158" y="4669"/>
                  <a:pt x="168" y="4670"/>
                  <a:pt x="179" y="4670"/>
                </a:cubicBezTo>
                <a:lnTo>
                  <a:pt x="6971" y="4670"/>
                </a:lnTo>
                <a:cubicBezTo>
                  <a:pt x="6981" y="4670"/>
                  <a:pt x="6992" y="4669"/>
                  <a:pt x="7002" y="4667"/>
                </a:cubicBezTo>
                <a:cubicBezTo>
                  <a:pt x="7012" y="4665"/>
                  <a:pt x="7021" y="4662"/>
                  <a:pt x="7031" y="4658"/>
                </a:cubicBezTo>
                <a:cubicBezTo>
                  <a:pt x="7040" y="4654"/>
                  <a:pt x="7049" y="4650"/>
                  <a:pt x="7058" y="4644"/>
                </a:cubicBezTo>
                <a:cubicBezTo>
                  <a:pt x="7066" y="4638"/>
                  <a:pt x="7074" y="4632"/>
                  <a:pt x="7082" y="4624"/>
                </a:cubicBezTo>
                <a:cubicBezTo>
                  <a:pt x="7089" y="4617"/>
                  <a:pt x="7095" y="4609"/>
                  <a:pt x="7101" y="4601"/>
                </a:cubicBezTo>
                <a:cubicBezTo>
                  <a:pt x="7107" y="4592"/>
                  <a:pt x="7112" y="4583"/>
                  <a:pt x="7116" y="4574"/>
                </a:cubicBezTo>
                <a:cubicBezTo>
                  <a:pt x="7119" y="4564"/>
                  <a:pt x="7122" y="4554"/>
                  <a:pt x="7124" y="4544"/>
                </a:cubicBezTo>
                <a:cubicBezTo>
                  <a:pt x="7126" y="4534"/>
                  <a:pt x="7127" y="4524"/>
                  <a:pt x="7127" y="4514"/>
                </a:cubicBezTo>
                <a:lnTo>
                  <a:pt x="7127" y="179"/>
                </a:lnTo>
                <a:cubicBezTo>
                  <a:pt x="7127" y="169"/>
                  <a:pt x="7126" y="158"/>
                  <a:pt x="7124" y="148"/>
                </a:cubicBezTo>
                <a:cubicBezTo>
                  <a:pt x="7122" y="138"/>
                  <a:pt x="7119" y="128"/>
                  <a:pt x="7116" y="119"/>
                </a:cubicBezTo>
                <a:cubicBezTo>
                  <a:pt x="7112" y="109"/>
                  <a:pt x="7107" y="100"/>
                  <a:pt x="7101" y="92"/>
                </a:cubicBezTo>
                <a:cubicBezTo>
                  <a:pt x="7095" y="83"/>
                  <a:pt x="7089" y="75"/>
                  <a:pt x="7082" y="68"/>
                </a:cubicBezTo>
                <a:cubicBezTo>
                  <a:pt x="7074" y="61"/>
                  <a:pt x="7066" y="54"/>
                  <a:pt x="7058" y="49"/>
                </a:cubicBezTo>
                <a:cubicBezTo>
                  <a:pt x="7049" y="43"/>
                  <a:pt x="7040" y="38"/>
                  <a:pt x="7031" y="34"/>
                </a:cubicBezTo>
                <a:cubicBezTo>
                  <a:pt x="7021" y="30"/>
                  <a:pt x="7012" y="27"/>
                  <a:pt x="7002" y="25"/>
                </a:cubicBezTo>
                <a:cubicBezTo>
                  <a:pt x="6992" y="23"/>
                  <a:pt x="6981" y="22"/>
                  <a:pt x="6971" y="22"/>
                </a:cubicBezTo>
                <a:lnTo>
                  <a:pt x="179" y="22"/>
                </a:lnTo>
                <a:cubicBezTo>
                  <a:pt x="168" y="22"/>
                  <a:pt x="158" y="23"/>
                  <a:pt x="148" y="25"/>
                </a:cubicBezTo>
                <a:cubicBezTo>
                  <a:pt x="138" y="27"/>
                  <a:pt x="128" y="30"/>
                  <a:pt x="119" y="34"/>
                </a:cubicBezTo>
                <a:cubicBezTo>
                  <a:pt x="109" y="38"/>
                  <a:pt x="100" y="43"/>
                  <a:pt x="92" y="49"/>
                </a:cubicBezTo>
                <a:cubicBezTo>
                  <a:pt x="83" y="54"/>
                  <a:pt x="75" y="61"/>
                  <a:pt x="68" y="68"/>
                </a:cubicBezTo>
                <a:cubicBezTo>
                  <a:pt x="61" y="75"/>
                  <a:pt x="54" y="83"/>
                  <a:pt x="49" y="92"/>
                </a:cubicBezTo>
                <a:cubicBezTo>
                  <a:pt x="43" y="100"/>
                  <a:pt x="38" y="109"/>
                  <a:pt x="34" y="119"/>
                </a:cubicBezTo>
                <a:cubicBezTo>
                  <a:pt x="30" y="128"/>
                  <a:pt x="27" y="138"/>
                  <a:pt x="25" y="148"/>
                </a:cubicBezTo>
                <a:cubicBezTo>
                  <a:pt x="23" y="158"/>
                  <a:pt x="22" y="169"/>
                  <a:pt x="22" y="179"/>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94" name="任意多边形 293"/>
          <p:cNvSpPr/>
          <p:nvPr/>
        </p:nvSpPr>
        <p:spPr>
          <a:xfrm>
            <a:off x="7053120" y="3015720"/>
            <a:ext cx="2236320" cy="289800"/>
          </a:xfrm>
          <a:custGeom>
            <a:avLst/>
            <a:gdLst/>
            <a:ahLst/>
            <a:cxnLst/>
            <a:rect l="0" t="0" r="r" b="b"/>
            <a:pathLst>
              <a:path w="6212" h="805">
                <a:moveTo>
                  <a:pt x="0" y="716"/>
                </a:moveTo>
                <a:lnTo>
                  <a:pt x="0" y="91"/>
                </a:lnTo>
                <a:cubicBezTo>
                  <a:pt x="0" y="79"/>
                  <a:pt x="2" y="67"/>
                  <a:pt x="7" y="55"/>
                </a:cubicBezTo>
                <a:cubicBezTo>
                  <a:pt x="11" y="44"/>
                  <a:pt x="18" y="35"/>
                  <a:pt x="26" y="26"/>
                </a:cubicBezTo>
                <a:cubicBezTo>
                  <a:pt x="35" y="18"/>
                  <a:pt x="44" y="11"/>
                  <a:pt x="55" y="7"/>
                </a:cubicBezTo>
                <a:cubicBezTo>
                  <a:pt x="66" y="2"/>
                  <a:pt x="78" y="0"/>
                  <a:pt x="89" y="0"/>
                </a:cubicBezTo>
                <a:lnTo>
                  <a:pt x="6122" y="0"/>
                </a:lnTo>
                <a:cubicBezTo>
                  <a:pt x="6134" y="0"/>
                  <a:pt x="6146" y="2"/>
                  <a:pt x="6156" y="7"/>
                </a:cubicBezTo>
                <a:cubicBezTo>
                  <a:pt x="6167" y="11"/>
                  <a:pt x="6177" y="18"/>
                  <a:pt x="6185" y="26"/>
                </a:cubicBezTo>
                <a:cubicBezTo>
                  <a:pt x="6194" y="35"/>
                  <a:pt x="6200" y="44"/>
                  <a:pt x="6205" y="55"/>
                </a:cubicBezTo>
                <a:cubicBezTo>
                  <a:pt x="6209" y="67"/>
                  <a:pt x="6212" y="79"/>
                  <a:pt x="6212" y="91"/>
                </a:cubicBezTo>
                <a:lnTo>
                  <a:pt x="6212" y="716"/>
                </a:lnTo>
                <a:cubicBezTo>
                  <a:pt x="6212" y="728"/>
                  <a:pt x="6209" y="739"/>
                  <a:pt x="6205" y="750"/>
                </a:cubicBezTo>
                <a:cubicBezTo>
                  <a:pt x="6200" y="761"/>
                  <a:pt x="6194" y="771"/>
                  <a:pt x="6185" y="779"/>
                </a:cubicBezTo>
                <a:cubicBezTo>
                  <a:pt x="6177" y="788"/>
                  <a:pt x="6167" y="794"/>
                  <a:pt x="6156" y="799"/>
                </a:cubicBezTo>
                <a:cubicBezTo>
                  <a:pt x="6146" y="803"/>
                  <a:pt x="6134" y="805"/>
                  <a:pt x="6122" y="805"/>
                </a:cubicBezTo>
                <a:lnTo>
                  <a:pt x="89" y="805"/>
                </a:lnTo>
                <a:cubicBezTo>
                  <a:pt x="78" y="805"/>
                  <a:pt x="66" y="803"/>
                  <a:pt x="55" y="799"/>
                </a:cubicBezTo>
                <a:cubicBezTo>
                  <a:pt x="44" y="794"/>
                  <a:pt x="35" y="788"/>
                  <a:pt x="26" y="779"/>
                </a:cubicBezTo>
                <a:cubicBezTo>
                  <a:pt x="18" y="771"/>
                  <a:pt x="11" y="761"/>
                  <a:pt x="7" y="750"/>
                </a:cubicBezTo>
                <a:cubicBezTo>
                  <a:pt x="2" y="739"/>
                  <a:pt x="0" y="728"/>
                  <a:pt x="0" y="716"/>
                </a:cubicBezTo>
                <a:close/>
              </a:path>
            </a:pathLst>
          </a:custGeom>
          <a:solidFill>
            <a:srgbClr val="1E3A8A">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95" name="任意多边形 294"/>
          <p:cNvSpPr/>
          <p:nvPr/>
        </p:nvSpPr>
        <p:spPr>
          <a:xfrm>
            <a:off x="7053120" y="1954080"/>
            <a:ext cx="386280" cy="418680"/>
          </a:xfrm>
          <a:custGeom>
            <a:avLst/>
            <a:gdLst/>
            <a:ahLst/>
            <a:cxnLst/>
            <a:rect l="0" t="0" r="r" b="b"/>
            <a:pathLst>
              <a:path w="1073" h="1163">
                <a:moveTo>
                  <a:pt x="0" y="626"/>
                </a:moveTo>
                <a:lnTo>
                  <a:pt x="0" y="536"/>
                </a:lnTo>
                <a:cubicBezTo>
                  <a:pt x="0" y="501"/>
                  <a:pt x="3" y="466"/>
                  <a:pt x="10" y="432"/>
                </a:cubicBezTo>
                <a:cubicBezTo>
                  <a:pt x="17" y="397"/>
                  <a:pt x="27" y="364"/>
                  <a:pt x="41" y="331"/>
                </a:cubicBezTo>
                <a:cubicBezTo>
                  <a:pt x="54" y="299"/>
                  <a:pt x="71" y="268"/>
                  <a:pt x="90" y="239"/>
                </a:cubicBezTo>
                <a:cubicBezTo>
                  <a:pt x="110" y="209"/>
                  <a:pt x="132" y="182"/>
                  <a:pt x="157" y="157"/>
                </a:cubicBezTo>
                <a:cubicBezTo>
                  <a:pt x="182" y="132"/>
                  <a:pt x="209" y="110"/>
                  <a:pt x="238" y="91"/>
                </a:cubicBezTo>
                <a:cubicBezTo>
                  <a:pt x="269" y="71"/>
                  <a:pt x="299" y="54"/>
                  <a:pt x="332" y="41"/>
                </a:cubicBezTo>
                <a:cubicBezTo>
                  <a:pt x="365" y="28"/>
                  <a:pt x="398" y="17"/>
                  <a:pt x="433" y="11"/>
                </a:cubicBezTo>
                <a:cubicBezTo>
                  <a:pt x="467" y="4"/>
                  <a:pt x="502" y="0"/>
                  <a:pt x="537" y="0"/>
                </a:cubicBezTo>
                <a:cubicBezTo>
                  <a:pt x="572" y="0"/>
                  <a:pt x="607" y="4"/>
                  <a:pt x="642" y="11"/>
                </a:cubicBezTo>
                <a:cubicBezTo>
                  <a:pt x="676" y="17"/>
                  <a:pt x="710" y="28"/>
                  <a:pt x="742" y="41"/>
                </a:cubicBezTo>
                <a:cubicBezTo>
                  <a:pt x="775" y="54"/>
                  <a:pt x="806" y="71"/>
                  <a:pt x="835" y="91"/>
                </a:cubicBezTo>
                <a:cubicBezTo>
                  <a:pt x="864" y="110"/>
                  <a:pt x="891" y="132"/>
                  <a:pt x="916" y="157"/>
                </a:cubicBezTo>
                <a:cubicBezTo>
                  <a:pt x="941" y="182"/>
                  <a:pt x="963" y="209"/>
                  <a:pt x="983" y="239"/>
                </a:cubicBezTo>
                <a:cubicBezTo>
                  <a:pt x="1003" y="268"/>
                  <a:pt x="1019" y="299"/>
                  <a:pt x="1033" y="331"/>
                </a:cubicBezTo>
                <a:cubicBezTo>
                  <a:pt x="1046" y="364"/>
                  <a:pt x="1056" y="397"/>
                  <a:pt x="1063" y="432"/>
                </a:cubicBezTo>
                <a:cubicBezTo>
                  <a:pt x="1070" y="466"/>
                  <a:pt x="1073" y="501"/>
                  <a:pt x="1073" y="536"/>
                </a:cubicBezTo>
                <a:lnTo>
                  <a:pt x="1073" y="626"/>
                </a:lnTo>
                <a:cubicBezTo>
                  <a:pt x="1073" y="661"/>
                  <a:pt x="1070" y="696"/>
                  <a:pt x="1063" y="730"/>
                </a:cubicBezTo>
                <a:cubicBezTo>
                  <a:pt x="1056" y="765"/>
                  <a:pt x="1046" y="798"/>
                  <a:pt x="1033" y="831"/>
                </a:cubicBezTo>
                <a:cubicBezTo>
                  <a:pt x="1019" y="863"/>
                  <a:pt x="1003" y="894"/>
                  <a:pt x="983" y="924"/>
                </a:cubicBezTo>
                <a:cubicBezTo>
                  <a:pt x="963" y="953"/>
                  <a:pt x="941" y="981"/>
                  <a:pt x="916" y="1006"/>
                </a:cubicBezTo>
                <a:cubicBezTo>
                  <a:pt x="891" y="1031"/>
                  <a:pt x="864" y="1053"/>
                  <a:pt x="835" y="1073"/>
                </a:cubicBezTo>
                <a:cubicBezTo>
                  <a:pt x="806" y="1092"/>
                  <a:pt x="775" y="1109"/>
                  <a:pt x="742" y="1122"/>
                </a:cubicBezTo>
                <a:cubicBezTo>
                  <a:pt x="710" y="1136"/>
                  <a:pt x="676" y="1146"/>
                  <a:pt x="642" y="1153"/>
                </a:cubicBezTo>
                <a:cubicBezTo>
                  <a:pt x="607" y="1159"/>
                  <a:pt x="572" y="1163"/>
                  <a:pt x="537" y="1163"/>
                </a:cubicBezTo>
                <a:cubicBezTo>
                  <a:pt x="502" y="1163"/>
                  <a:pt x="467" y="1159"/>
                  <a:pt x="433" y="1153"/>
                </a:cubicBezTo>
                <a:cubicBezTo>
                  <a:pt x="398" y="1146"/>
                  <a:pt x="365" y="1136"/>
                  <a:pt x="332" y="1122"/>
                </a:cubicBezTo>
                <a:cubicBezTo>
                  <a:pt x="299" y="1109"/>
                  <a:pt x="269" y="1092"/>
                  <a:pt x="238" y="1073"/>
                </a:cubicBezTo>
                <a:cubicBezTo>
                  <a:pt x="209" y="1053"/>
                  <a:pt x="182" y="1031"/>
                  <a:pt x="157" y="1006"/>
                </a:cubicBezTo>
                <a:cubicBezTo>
                  <a:pt x="132" y="981"/>
                  <a:pt x="110" y="953"/>
                  <a:pt x="90" y="924"/>
                </a:cubicBezTo>
                <a:cubicBezTo>
                  <a:pt x="71" y="894"/>
                  <a:pt x="54" y="863"/>
                  <a:pt x="41" y="831"/>
                </a:cubicBezTo>
                <a:cubicBezTo>
                  <a:pt x="27" y="798"/>
                  <a:pt x="17" y="765"/>
                  <a:pt x="10" y="730"/>
                </a:cubicBezTo>
                <a:cubicBezTo>
                  <a:pt x="3" y="696"/>
                  <a:pt x="0" y="661"/>
                  <a:pt x="0" y="626"/>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96" name="图片 295"/>
          <p:cNvPicPr/>
          <p:nvPr/>
        </p:nvPicPr>
        <p:blipFill>
          <a:blip r:embed="rId10"/>
          <a:stretch/>
        </p:blipFill>
        <p:spPr>
          <a:xfrm>
            <a:off x="7149960" y="2050920"/>
            <a:ext cx="192600" cy="192600"/>
          </a:xfrm>
          <a:prstGeom prst="rect">
            <a:avLst/>
          </a:prstGeom>
          <a:noFill/>
          <a:ln w="0">
            <a:noFill/>
          </a:ln>
        </p:spPr>
      </p:pic>
      <p:sp>
        <p:nvSpPr>
          <p:cNvPr id="297" name="文本框 296"/>
          <p:cNvSpPr txBox="1"/>
          <p:nvPr/>
        </p:nvSpPr>
        <p:spPr>
          <a:xfrm>
            <a:off x="4093560" y="3269520"/>
            <a:ext cx="113400" cy="142200"/>
          </a:xfrm>
          <a:prstGeom prst="rect">
            <a:avLst/>
          </a:prstGeom>
          <a:noFill/>
          <a:ln w="0">
            <a:noFill/>
          </a:ln>
        </p:spPr>
        <p:txBody>
          <a:bodyPr wrap="none" lIns="0" tIns="0" rIns="0" bIns="0" anchor="t">
            <a:spAutoFit/>
          </a:bodyPr>
          <a:lstStyle/>
          <a:p>
            <a:r>
              <a:rPr lang="zh-CN" sz="880" b="0" u="none" strike="noStrike">
                <a:solidFill>
                  <a:srgbClr val="93C5FD"/>
                </a:solidFill>
                <a:effectLst/>
                <a:uFillTx/>
                <a:latin typeface="WenQuanYiZenHei"/>
                <a:ea typeface="WenQuanYiZenHei"/>
              </a:rPr>
              <a:t>务</a:t>
            </a:r>
            <a:endParaRPr lang="en-US" sz="880" b="0" u="none" strike="noStrike">
              <a:solidFill>
                <a:srgbClr val="000000"/>
              </a:solidFill>
              <a:effectLst/>
              <a:uFillTx/>
              <a:latin typeface="Times New Roman"/>
            </a:endParaRPr>
          </a:p>
        </p:txBody>
      </p:sp>
      <p:sp>
        <p:nvSpPr>
          <p:cNvPr id="298" name="文本框 297"/>
          <p:cNvSpPr txBox="1"/>
          <p:nvPr/>
        </p:nvSpPr>
        <p:spPr>
          <a:xfrm>
            <a:off x="7535880" y="2041920"/>
            <a:ext cx="1162080" cy="244080"/>
          </a:xfrm>
          <a:prstGeom prst="rect">
            <a:avLst/>
          </a:prstGeom>
          <a:noFill/>
          <a:ln w="0">
            <a:noFill/>
          </a:ln>
        </p:spPr>
        <p:txBody>
          <a:bodyPr wrap="none" lIns="0" tIns="0" rIns="0" bIns="0" anchor="t">
            <a:spAutoFit/>
          </a:bodyPr>
          <a:lstStyle/>
          <a:p>
            <a:r>
              <a:rPr lang="zh-CN" sz="1520" b="0" u="none" strike="noStrike">
                <a:solidFill>
                  <a:srgbClr val="FFFFFF"/>
                </a:solidFill>
                <a:effectLst/>
                <a:uFillTx/>
                <a:latin typeface="WenQuanYiZenHei"/>
                <a:ea typeface="WenQuanYiZenHei"/>
              </a:rPr>
              <a:t>生成模型调优</a:t>
            </a:r>
            <a:endParaRPr lang="en-US" sz="1520" b="0" u="none" strike="noStrike">
              <a:solidFill>
                <a:srgbClr val="000000"/>
              </a:solidFill>
              <a:effectLst/>
              <a:uFillTx/>
              <a:latin typeface="Times New Roman"/>
            </a:endParaRPr>
          </a:p>
        </p:txBody>
      </p:sp>
      <p:sp>
        <p:nvSpPr>
          <p:cNvPr id="299" name="文本框 298"/>
          <p:cNvSpPr txBox="1"/>
          <p:nvPr/>
        </p:nvSpPr>
        <p:spPr>
          <a:xfrm>
            <a:off x="7053480" y="2513880"/>
            <a:ext cx="220284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优化生成模型参数与输出，确保在多轮</a:t>
            </a:r>
            <a:endParaRPr lang="en-US" sz="1010" b="0" u="none" strike="noStrike">
              <a:solidFill>
                <a:srgbClr val="000000"/>
              </a:solidFill>
              <a:effectLst/>
              <a:uFillTx/>
              <a:latin typeface="Times New Roman"/>
            </a:endParaRPr>
          </a:p>
        </p:txBody>
      </p:sp>
      <p:pic>
        <p:nvPicPr>
          <p:cNvPr id="300" name="图片 299"/>
          <p:cNvPicPr/>
          <p:nvPr/>
        </p:nvPicPr>
        <p:blipFill>
          <a:blip r:embed="rId8"/>
          <a:stretch/>
        </p:blipFill>
        <p:spPr>
          <a:xfrm>
            <a:off x="7117560" y="3104280"/>
            <a:ext cx="144360" cy="112320"/>
          </a:xfrm>
          <a:prstGeom prst="rect">
            <a:avLst/>
          </a:prstGeom>
          <a:noFill/>
          <a:ln w="0">
            <a:noFill/>
          </a:ln>
        </p:spPr>
      </p:pic>
      <p:sp>
        <p:nvSpPr>
          <p:cNvPr id="301" name="文本框 300"/>
          <p:cNvSpPr txBox="1"/>
          <p:nvPr/>
        </p:nvSpPr>
        <p:spPr>
          <a:xfrm>
            <a:off x="7053480" y="2707200"/>
            <a:ext cx="2202840" cy="163440"/>
          </a:xfrm>
          <a:prstGeom prst="rect">
            <a:avLst/>
          </a:prstGeom>
          <a:noFill/>
          <a:ln w="0">
            <a:noFill/>
          </a:ln>
        </p:spPr>
        <p:txBody>
          <a:bodyPr wrap="none" lIns="0" tIns="0" rIns="0" bIns="0" anchor="t">
            <a:spAutoFit/>
          </a:bodyPr>
          <a:lstStyle/>
          <a:p>
            <a:r>
              <a:rPr lang="zh-CN" sz="1010" b="0" u="none" strike="noStrike">
                <a:solidFill>
                  <a:srgbClr val="D1D5DB"/>
                </a:solidFill>
                <a:effectLst/>
                <a:uFillTx/>
                <a:latin typeface="WenQuanYiZenHei"/>
                <a:ea typeface="WenQuanYiZenHei"/>
              </a:rPr>
              <a:t>对话与复杂任务中保持连贯性和准确性</a:t>
            </a:r>
            <a:endParaRPr lang="en-US" sz="1010" b="0" u="none" strike="noStrike">
              <a:solidFill>
                <a:srgbClr val="000000"/>
              </a:solidFill>
              <a:effectLst/>
              <a:uFillTx/>
              <a:latin typeface="Times New Roman"/>
            </a:endParaRPr>
          </a:p>
        </p:txBody>
      </p:sp>
      <p:sp>
        <p:nvSpPr>
          <p:cNvPr id="302" name="文本框 301"/>
          <p:cNvSpPr txBox="1"/>
          <p:nvPr/>
        </p:nvSpPr>
        <p:spPr>
          <a:xfrm>
            <a:off x="7326720" y="3092400"/>
            <a:ext cx="1692360" cy="142200"/>
          </a:xfrm>
          <a:prstGeom prst="rect">
            <a:avLst/>
          </a:prstGeom>
          <a:noFill/>
          <a:ln w="0">
            <a:noFill/>
          </a:ln>
        </p:spPr>
        <p:txBody>
          <a:bodyPr wrap="none" lIns="0" tIns="0" rIns="0" bIns="0" anchor="t">
            <a:spAutoFit/>
          </a:bodyPr>
          <a:lstStyle/>
          <a:p>
            <a:r>
              <a:rPr lang="zh-CN" sz="880" b="0" u="none" strike="noStrike">
                <a:solidFill>
                  <a:srgbClr val="93C5FD"/>
                </a:solidFill>
                <a:effectLst/>
                <a:uFillTx/>
                <a:latin typeface="WenQuanYiZenHei"/>
                <a:ea typeface="WenQuanYiZenHei"/>
              </a:rPr>
              <a:t>通过上下文优化提升生成内容质量</a:t>
            </a:r>
            <a:endParaRPr lang="en-US" sz="88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3" name="图片 302"/>
          <p:cNvPicPr/>
          <p:nvPr/>
        </p:nvPicPr>
        <p:blipFill>
          <a:blip r:embed="rId2"/>
          <a:stretch/>
        </p:blipFill>
        <p:spPr>
          <a:xfrm>
            <a:off x="0" y="0"/>
            <a:ext cx="10696320" cy="6434280"/>
          </a:xfrm>
          <a:prstGeom prst="rect">
            <a:avLst/>
          </a:prstGeom>
          <a:noFill/>
          <a:ln w="0">
            <a:noFill/>
          </a:ln>
        </p:spPr>
      </p:pic>
      <p:sp>
        <p:nvSpPr>
          <p:cNvPr id="304" name="任意多边形 303"/>
          <p:cNvSpPr/>
          <p:nvPr/>
        </p:nvSpPr>
        <p:spPr>
          <a:xfrm>
            <a:off x="534600" y="668520"/>
            <a:ext cx="802800" cy="33480"/>
          </a:xfrm>
          <a:custGeom>
            <a:avLst/>
            <a:gdLst/>
            <a:ahLst/>
            <a:cxnLst/>
            <a:rect l="0" t="0" r="r" b="b"/>
            <a:pathLst>
              <a:path w="2230" h="93">
                <a:moveTo>
                  <a:pt x="0" y="0"/>
                </a:moveTo>
                <a:lnTo>
                  <a:pt x="2230" y="0"/>
                </a:lnTo>
                <a:lnTo>
                  <a:pt x="2230" y="93"/>
                </a:lnTo>
                <a:lnTo>
                  <a:pt x="0" y="93"/>
                </a:lnTo>
                <a:lnTo>
                  <a:pt x="0" y="0"/>
                </a:ln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05" name="文本框 304"/>
          <p:cNvSpPr txBox="1"/>
          <p:nvPr/>
        </p:nvSpPr>
        <p:spPr>
          <a:xfrm>
            <a:off x="534960" y="245160"/>
            <a:ext cx="270288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上下文的构建与传递</a:t>
            </a:r>
            <a:endParaRPr lang="en-US" sz="2370" b="0" u="none" strike="noStrike">
              <a:solidFill>
                <a:srgbClr val="000000"/>
              </a:solidFill>
              <a:effectLst/>
              <a:uFillTx/>
              <a:latin typeface="Times New Roman"/>
            </a:endParaRPr>
          </a:p>
        </p:txBody>
      </p:sp>
      <p:sp>
        <p:nvSpPr>
          <p:cNvPr id="306" name="文本框 305"/>
          <p:cNvSpPr txBox="1"/>
          <p:nvPr/>
        </p:nvSpPr>
        <p:spPr>
          <a:xfrm>
            <a:off x="534960" y="6113520"/>
            <a:ext cx="135000" cy="169560"/>
          </a:xfrm>
          <a:prstGeom prst="rect">
            <a:avLst/>
          </a:prstGeom>
          <a:noFill/>
          <a:ln w="0">
            <a:noFill/>
          </a:ln>
        </p:spPr>
        <p:txBody>
          <a:bodyPr wrap="none" lIns="0" tIns="0" rIns="0" bIns="0" anchor="t">
            <a:spAutoFit/>
          </a:bodyPr>
          <a:lstStyle/>
          <a:p>
            <a:r>
              <a:rPr lang="zh-CN" sz="1050" b="0" u="none" strike="noStrike">
                <a:solidFill>
                  <a:srgbClr val="FF6900"/>
                </a:solidFill>
                <a:effectLst/>
                <a:uFillTx/>
                <a:latin typeface="WenQuanYiZenHei"/>
                <a:ea typeface="WenQuanYiZenHei"/>
              </a:rPr>
              <a:t>第</a:t>
            </a:r>
            <a:endParaRPr lang="en-US" sz="1050" b="0" u="none" strike="noStrike">
              <a:solidFill>
                <a:srgbClr val="000000"/>
              </a:solidFill>
              <a:effectLst/>
              <a:uFillTx/>
              <a:latin typeface="Times New Roman"/>
            </a:endParaRPr>
          </a:p>
        </p:txBody>
      </p:sp>
      <p:sp>
        <p:nvSpPr>
          <p:cNvPr id="307" name="文本框 306"/>
          <p:cNvSpPr txBox="1"/>
          <p:nvPr/>
        </p:nvSpPr>
        <p:spPr>
          <a:xfrm>
            <a:off x="668520" y="6118200"/>
            <a:ext cx="133200" cy="157320"/>
          </a:xfrm>
          <a:prstGeom prst="rect">
            <a:avLst/>
          </a:prstGeom>
          <a:noFill/>
          <a:ln w="0">
            <a:noFill/>
          </a:ln>
        </p:spPr>
        <p:txBody>
          <a:bodyPr wrap="none" lIns="0" tIns="0" rIns="0" bIns="0" anchor="t">
            <a:spAutoFit/>
          </a:bodyPr>
          <a:lstStyle/>
          <a:p>
            <a:r>
              <a:rPr lang="en-US" sz="1050" b="1" u="none" strike="noStrike">
                <a:solidFill>
                  <a:srgbClr val="FF6900"/>
                </a:solidFill>
                <a:effectLst/>
                <a:uFillTx/>
                <a:latin typeface="DejaVuSans"/>
                <a:ea typeface="DejaVuSans"/>
              </a:rPr>
              <a:t>6</a:t>
            </a:r>
            <a:endParaRPr lang="en-US" sz="1050" b="0" u="none" strike="noStrike">
              <a:solidFill>
                <a:srgbClr val="000000"/>
              </a:solidFill>
              <a:effectLst/>
              <a:uFillTx/>
              <a:latin typeface="Times New Roman"/>
            </a:endParaRPr>
          </a:p>
        </p:txBody>
      </p:sp>
      <p:sp>
        <p:nvSpPr>
          <p:cNvPr id="308" name="文本框 307"/>
          <p:cNvSpPr txBox="1"/>
          <p:nvPr/>
        </p:nvSpPr>
        <p:spPr>
          <a:xfrm>
            <a:off x="761400" y="6113520"/>
            <a:ext cx="135000" cy="169560"/>
          </a:xfrm>
          <a:prstGeom prst="rect">
            <a:avLst/>
          </a:prstGeom>
          <a:noFill/>
          <a:ln w="0">
            <a:noFill/>
          </a:ln>
        </p:spPr>
        <p:txBody>
          <a:bodyPr wrap="none" lIns="0" tIns="0" rIns="0" bIns="0" anchor="t">
            <a:spAutoFit/>
          </a:bodyPr>
          <a:lstStyle/>
          <a:p>
            <a:r>
              <a:rPr lang="zh-CN" sz="1050" b="0" u="none" strike="noStrike">
                <a:solidFill>
                  <a:srgbClr val="FF6900"/>
                </a:solidFill>
                <a:effectLst/>
                <a:uFillTx/>
                <a:latin typeface="WenQuanYiZenHei"/>
                <a:ea typeface="WenQuanYiZenHei"/>
              </a:rPr>
              <a:t>章</a:t>
            </a:r>
            <a:endParaRPr lang="en-US" sz="1050" b="0" u="none" strike="noStrike">
              <a:solidFill>
                <a:srgbClr val="000000"/>
              </a:solidFill>
              <a:effectLst/>
              <a:uFillTx/>
              <a:latin typeface="Times New Roman"/>
            </a:endParaRPr>
          </a:p>
        </p:txBody>
      </p:sp>
      <p:sp>
        <p:nvSpPr>
          <p:cNvPr id="309" name="文本框 308"/>
          <p:cNvSpPr txBox="1"/>
          <p:nvPr/>
        </p:nvSpPr>
        <p:spPr>
          <a:xfrm>
            <a:off x="895320" y="6118200"/>
            <a:ext cx="133200" cy="157320"/>
          </a:xfrm>
          <a:prstGeom prst="rect">
            <a:avLst/>
          </a:prstGeom>
          <a:noFill/>
          <a:ln w="0">
            <a:noFill/>
          </a:ln>
        </p:spPr>
        <p:txBody>
          <a:bodyPr wrap="none" lIns="0" tIns="0" rIns="0" bIns="0" anchor="t">
            <a:spAutoFit/>
          </a:bodyPr>
          <a:lstStyle/>
          <a:p>
            <a:r>
              <a:rPr lang="en-US" sz="1050" b="0" u="none" strike="noStrike">
                <a:solidFill>
                  <a:srgbClr val="93C5FD"/>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310" name="任意多边形 309"/>
          <p:cNvSpPr/>
          <p:nvPr/>
        </p:nvSpPr>
        <p:spPr>
          <a:xfrm>
            <a:off x="9768960" y="6100200"/>
            <a:ext cx="393120" cy="200880"/>
          </a:xfrm>
          <a:custGeom>
            <a:avLst/>
            <a:gdLst/>
            <a:ahLst/>
            <a:cxnLst/>
            <a:rect l="0" t="0" r="r" b="b"/>
            <a:pathLst>
              <a:path w="1092" h="558">
                <a:moveTo>
                  <a:pt x="0" y="280"/>
                </a:moveTo>
                <a:cubicBezTo>
                  <a:pt x="0" y="261"/>
                  <a:pt x="1" y="243"/>
                  <a:pt x="5" y="225"/>
                </a:cubicBezTo>
                <a:cubicBezTo>
                  <a:pt x="8" y="207"/>
                  <a:pt x="14" y="190"/>
                  <a:pt x="21" y="173"/>
                </a:cubicBezTo>
                <a:cubicBezTo>
                  <a:pt x="28" y="156"/>
                  <a:pt x="36" y="140"/>
                  <a:pt x="47" y="125"/>
                </a:cubicBezTo>
                <a:cubicBezTo>
                  <a:pt x="57" y="110"/>
                  <a:pt x="68" y="96"/>
                  <a:pt x="81" y="83"/>
                </a:cubicBezTo>
                <a:cubicBezTo>
                  <a:pt x="94" y="70"/>
                  <a:pt x="108" y="58"/>
                  <a:pt x="123" y="48"/>
                </a:cubicBezTo>
                <a:cubicBezTo>
                  <a:pt x="139" y="37"/>
                  <a:pt x="155" y="28"/>
                  <a:pt x="172" y="21"/>
                </a:cubicBezTo>
                <a:cubicBezTo>
                  <a:pt x="188" y="14"/>
                  <a:pt x="206" y="9"/>
                  <a:pt x="224" y="5"/>
                </a:cubicBezTo>
                <a:cubicBezTo>
                  <a:pt x="242" y="2"/>
                  <a:pt x="260" y="0"/>
                  <a:pt x="278" y="0"/>
                </a:cubicBezTo>
                <a:lnTo>
                  <a:pt x="813" y="0"/>
                </a:lnTo>
                <a:cubicBezTo>
                  <a:pt x="831" y="0"/>
                  <a:pt x="849" y="2"/>
                  <a:pt x="867" y="5"/>
                </a:cubicBezTo>
                <a:cubicBezTo>
                  <a:pt x="885" y="9"/>
                  <a:pt x="903" y="14"/>
                  <a:pt x="920" y="21"/>
                </a:cubicBezTo>
                <a:cubicBezTo>
                  <a:pt x="937" y="28"/>
                  <a:pt x="953" y="37"/>
                  <a:pt x="968" y="48"/>
                </a:cubicBezTo>
                <a:cubicBezTo>
                  <a:pt x="983" y="58"/>
                  <a:pt x="997" y="70"/>
                  <a:pt x="1010" y="83"/>
                </a:cubicBezTo>
                <a:cubicBezTo>
                  <a:pt x="1023" y="96"/>
                  <a:pt x="1034" y="110"/>
                  <a:pt x="1045" y="125"/>
                </a:cubicBezTo>
                <a:cubicBezTo>
                  <a:pt x="1055" y="140"/>
                  <a:pt x="1063" y="156"/>
                  <a:pt x="1070" y="173"/>
                </a:cubicBezTo>
                <a:cubicBezTo>
                  <a:pt x="1077" y="190"/>
                  <a:pt x="1083" y="207"/>
                  <a:pt x="1086" y="225"/>
                </a:cubicBezTo>
                <a:cubicBezTo>
                  <a:pt x="1090" y="243"/>
                  <a:pt x="1092" y="261"/>
                  <a:pt x="1092" y="280"/>
                </a:cubicBezTo>
                <a:cubicBezTo>
                  <a:pt x="1092" y="298"/>
                  <a:pt x="1090" y="316"/>
                  <a:pt x="1086" y="334"/>
                </a:cubicBezTo>
                <a:cubicBezTo>
                  <a:pt x="1083" y="352"/>
                  <a:pt x="1077" y="369"/>
                  <a:pt x="1070" y="386"/>
                </a:cubicBezTo>
                <a:cubicBezTo>
                  <a:pt x="1063" y="403"/>
                  <a:pt x="1055" y="419"/>
                  <a:pt x="1045" y="434"/>
                </a:cubicBezTo>
                <a:cubicBezTo>
                  <a:pt x="1034" y="450"/>
                  <a:pt x="1023" y="464"/>
                  <a:pt x="1010" y="477"/>
                </a:cubicBezTo>
                <a:cubicBezTo>
                  <a:pt x="997" y="489"/>
                  <a:pt x="983" y="501"/>
                  <a:pt x="968" y="511"/>
                </a:cubicBezTo>
                <a:cubicBezTo>
                  <a:pt x="953" y="521"/>
                  <a:pt x="937" y="530"/>
                  <a:pt x="920" y="537"/>
                </a:cubicBezTo>
                <a:cubicBezTo>
                  <a:pt x="903" y="544"/>
                  <a:pt x="885" y="549"/>
                  <a:pt x="867" y="553"/>
                </a:cubicBezTo>
                <a:cubicBezTo>
                  <a:pt x="849" y="556"/>
                  <a:pt x="831" y="558"/>
                  <a:pt x="813" y="558"/>
                </a:cubicBezTo>
                <a:lnTo>
                  <a:pt x="278" y="558"/>
                </a:lnTo>
                <a:cubicBezTo>
                  <a:pt x="260" y="558"/>
                  <a:pt x="242" y="556"/>
                  <a:pt x="224" y="553"/>
                </a:cubicBezTo>
                <a:cubicBezTo>
                  <a:pt x="206" y="549"/>
                  <a:pt x="188" y="544"/>
                  <a:pt x="172" y="537"/>
                </a:cubicBezTo>
                <a:cubicBezTo>
                  <a:pt x="155" y="530"/>
                  <a:pt x="139" y="521"/>
                  <a:pt x="123" y="511"/>
                </a:cubicBezTo>
                <a:cubicBezTo>
                  <a:pt x="108" y="501"/>
                  <a:pt x="94" y="489"/>
                  <a:pt x="81" y="477"/>
                </a:cubicBezTo>
                <a:cubicBezTo>
                  <a:pt x="68" y="464"/>
                  <a:pt x="57" y="450"/>
                  <a:pt x="47" y="434"/>
                </a:cubicBezTo>
                <a:cubicBezTo>
                  <a:pt x="36" y="419"/>
                  <a:pt x="28" y="403"/>
                  <a:pt x="21" y="386"/>
                </a:cubicBezTo>
                <a:cubicBezTo>
                  <a:pt x="14" y="369"/>
                  <a:pt x="8" y="352"/>
                  <a:pt x="5" y="334"/>
                </a:cubicBezTo>
                <a:cubicBezTo>
                  <a:pt x="1" y="316"/>
                  <a:pt x="0" y="298"/>
                  <a:pt x="0" y="280"/>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11" name="文本框 310"/>
          <p:cNvSpPr txBox="1"/>
          <p:nvPr/>
        </p:nvSpPr>
        <p:spPr>
          <a:xfrm>
            <a:off x="937800" y="6113520"/>
            <a:ext cx="1609920" cy="169560"/>
          </a:xfrm>
          <a:prstGeom prst="rect">
            <a:avLst/>
          </a:prstGeom>
          <a:noFill/>
          <a:ln w="0">
            <a:noFill/>
          </a:ln>
        </p:spPr>
        <p:txBody>
          <a:bodyPr wrap="none" lIns="0" tIns="0" rIns="0" bIns="0" anchor="t">
            <a:spAutoFit/>
          </a:bodyPr>
          <a:lstStyle/>
          <a:p>
            <a:r>
              <a:rPr lang="zh-CN" sz="1050" b="0" u="none" strike="noStrike">
                <a:solidFill>
                  <a:srgbClr val="93C5FD"/>
                </a:solidFill>
                <a:effectLst/>
                <a:uFillTx/>
                <a:latin typeface="WenQuanYiZenHei"/>
                <a:ea typeface="WenQuanYiZenHei"/>
              </a:rPr>
              <a:t>文本检索增强与上下文构建</a:t>
            </a:r>
            <a:endParaRPr lang="en-US" sz="1050" b="0" u="none" strike="noStrike">
              <a:solidFill>
                <a:srgbClr val="000000"/>
              </a:solidFill>
              <a:effectLst/>
              <a:uFillTx/>
              <a:latin typeface="Times New Roman"/>
            </a:endParaRPr>
          </a:p>
        </p:txBody>
      </p:sp>
      <p:pic>
        <p:nvPicPr>
          <p:cNvPr id="312" name="图片 311"/>
          <p:cNvPicPr/>
          <p:nvPr/>
        </p:nvPicPr>
        <p:blipFill>
          <a:blip r:embed="rId3"/>
          <a:stretch/>
        </p:blipFill>
        <p:spPr>
          <a:xfrm>
            <a:off x="-835560" y="-835560"/>
            <a:ext cx="2506680" cy="2506680"/>
          </a:xfrm>
          <a:prstGeom prst="rect">
            <a:avLst/>
          </a:prstGeom>
          <a:noFill/>
          <a:ln w="0">
            <a:noFill/>
          </a:ln>
        </p:spPr>
      </p:pic>
      <p:pic>
        <p:nvPicPr>
          <p:cNvPr id="313" name="图片 312"/>
          <p:cNvPicPr/>
          <p:nvPr/>
        </p:nvPicPr>
        <p:blipFill>
          <a:blip r:embed="rId4"/>
          <a:stretch/>
        </p:blipFill>
        <p:spPr>
          <a:xfrm>
            <a:off x="8189640" y="5181120"/>
            <a:ext cx="1671120" cy="1671120"/>
          </a:xfrm>
          <a:prstGeom prst="rect">
            <a:avLst/>
          </a:prstGeom>
          <a:noFill/>
          <a:ln w="0">
            <a:noFill/>
          </a:ln>
        </p:spPr>
      </p:pic>
      <p:sp>
        <p:nvSpPr>
          <p:cNvPr id="314" name="文本框 313"/>
          <p:cNvSpPr txBox="1"/>
          <p:nvPr/>
        </p:nvSpPr>
        <p:spPr>
          <a:xfrm>
            <a:off x="9831960" y="6134040"/>
            <a:ext cx="2642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7/15</a:t>
            </a:r>
            <a:endParaRPr lang="en-US" sz="920" b="0" u="none" strike="noStrike">
              <a:solidFill>
                <a:srgbClr val="000000"/>
              </a:solidFill>
              <a:effectLst/>
              <a:uFillTx/>
              <a:latin typeface="Times New Roman"/>
            </a:endParaRPr>
          </a:p>
        </p:txBody>
      </p:sp>
      <p:sp>
        <p:nvSpPr>
          <p:cNvPr id="315" name="任意多边形 314"/>
          <p:cNvSpPr/>
          <p:nvPr/>
        </p:nvSpPr>
        <p:spPr>
          <a:xfrm>
            <a:off x="1069560" y="1403640"/>
            <a:ext cx="2139480" cy="1287360"/>
          </a:xfrm>
          <a:custGeom>
            <a:avLst/>
            <a:gdLst/>
            <a:ahLst/>
            <a:cxnLst/>
            <a:rect l="0" t="0" r="r" b="b"/>
            <a:pathLst>
              <a:path w="5943" h="3576">
                <a:moveTo>
                  <a:pt x="14" y="115"/>
                </a:moveTo>
                <a:cubicBezTo>
                  <a:pt x="23" y="92"/>
                  <a:pt x="37" y="72"/>
                  <a:pt x="54" y="55"/>
                </a:cubicBezTo>
                <a:cubicBezTo>
                  <a:pt x="72" y="37"/>
                  <a:pt x="92" y="24"/>
                  <a:pt x="114" y="14"/>
                </a:cubicBezTo>
                <a:cubicBezTo>
                  <a:pt x="137" y="5"/>
                  <a:pt x="161" y="0"/>
                  <a:pt x="185" y="0"/>
                </a:cubicBezTo>
                <a:lnTo>
                  <a:pt x="5757" y="0"/>
                </a:lnTo>
                <a:cubicBezTo>
                  <a:pt x="5781" y="0"/>
                  <a:pt x="5805" y="5"/>
                  <a:pt x="5828" y="14"/>
                </a:cubicBezTo>
                <a:cubicBezTo>
                  <a:pt x="5850" y="24"/>
                  <a:pt x="5871" y="37"/>
                  <a:pt x="5888" y="55"/>
                </a:cubicBezTo>
                <a:cubicBezTo>
                  <a:pt x="5905" y="72"/>
                  <a:pt x="5919" y="92"/>
                  <a:pt x="5928" y="115"/>
                </a:cubicBezTo>
                <a:cubicBezTo>
                  <a:pt x="5938" y="138"/>
                  <a:pt x="5943" y="161"/>
                  <a:pt x="5943" y="186"/>
                </a:cubicBezTo>
                <a:lnTo>
                  <a:pt x="5943" y="3390"/>
                </a:lnTo>
                <a:cubicBezTo>
                  <a:pt x="5943" y="3415"/>
                  <a:pt x="5938" y="3439"/>
                  <a:pt x="5928" y="3461"/>
                </a:cubicBezTo>
                <a:cubicBezTo>
                  <a:pt x="5919" y="3484"/>
                  <a:pt x="5905" y="3504"/>
                  <a:pt x="5888" y="3522"/>
                </a:cubicBezTo>
                <a:cubicBezTo>
                  <a:pt x="5871" y="3539"/>
                  <a:pt x="5850" y="3553"/>
                  <a:pt x="5828" y="3562"/>
                </a:cubicBezTo>
                <a:cubicBezTo>
                  <a:pt x="5805" y="3571"/>
                  <a:pt x="5781" y="3576"/>
                  <a:pt x="5757" y="3576"/>
                </a:cubicBezTo>
                <a:lnTo>
                  <a:pt x="185" y="3576"/>
                </a:lnTo>
                <a:cubicBezTo>
                  <a:pt x="161" y="3576"/>
                  <a:pt x="137" y="3571"/>
                  <a:pt x="114" y="3562"/>
                </a:cubicBezTo>
                <a:cubicBezTo>
                  <a:pt x="92" y="3553"/>
                  <a:pt x="72" y="3539"/>
                  <a:pt x="54" y="3522"/>
                </a:cubicBezTo>
                <a:cubicBezTo>
                  <a:pt x="37" y="3504"/>
                  <a:pt x="23" y="3484"/>
                  <a:pt x="14" y="3461"/>
                </a:cubicBezTo>
                <a:cubicBezTo>
                  <a:pt x="4" y="3439"/>
                  <a:pt x="0" y="3415"/>
                  <a:pt x="0" y="3390"/>
                </a:cubicBezTo>
                <a:lnTo>
                  <a:pt x="0" y="186"/>
                </a:lnTo>
                <a:cubicBezTo>
                  <a:pt x="0" y="161"/>
                  <a:pt x="4" y="138"/>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16" name="任意多边形 315"/>
          <p:cNvSpPr/>
          <p:nvPr/>
        </p:nvSpPr>
        <p:spPr>
          <a:xfrm>
            <a:off x="1069560" y="1403640"/>
            <a:ext cx="2139480" cy="1287360"/>
          </a:xfrm>
          <a:custGeom>
            <a:avLst/>
            <a:gdLst/>
            <a:ahLst/>
            <a:cxnLst/>
            <a:rect l="0" t="0" r="r" b="b"/>
            <a:pathLst>
              <a:path w="5943" h="3576">
                <a:moveTo>
                  <a:pt x="0" y="3390"/>
                </a:moveTo>
                <a:lnTo>
                  <a:pt x="0" y="186"/>
                </a:lnTo>
                <a:cubicBezTo>
                  <a:pt x="0" y="161"/>
                  <a:pt x="4" y="138"/>
                  <a:pt x="14" y="115"/>
                </a:cubicBezTo>
                <a:cubicBezTo>
                  <a:pt x="23" y="92"/>
                  <a:pt x="37" y="72"/>
                  <a:pt x="54" y="55"/>
                </a:cubicBezTo>
                <a:cubicBezTo>
                  <a:pt x="72" y="37"/>
                  <a:pt x="92" y="24"/>
                  <a:pt x="114" y="14"/>
                </a:cubicBezTo>
                <a:cubicBezTo>
                  <a:pt x="137" y="5"/>
                  <a:pt x="161" y="0"/>
                  <a:pt x="185" y="0"/>
                </a:cubicBezTo>
                <a:lnTo>
                  <a:pt x="5757" y="0"/>
                </a:lnTo>
                <a:cubicBezTo>
                  <a:pt x="5781" y="0"/>
                  <a:pt x="5805" y="5"/>
                  <a:pt x="5828" y="14"/>
                </a:cubicBezTo>
                <a:cubicBezTo>
                  <a:pt x="5850" y="24"/>
                  <a:pt x="5871" y="37"/>
                  <a:pt x="5888" y="55"/>
                </a:cubicBezTo>
                <a:cubicBezTo>
                  <a:pt x="5905" y="72"/>
                  <a:pt x="5919" y="92"/>
                  <a:pt x="5928" y="115"/>
                </a:cubicBezTo>
                <a:cubicBezTo>
                  <a:pt x="5938" y="138"/>
                  <a:pt x="5943" y="161"/>
                  <a:pt x="5943" y="186"/>
                </a:cubicBezTo>
                <a:lnTo>
                  <a:pt x="5943" y="3390"/>
                </a:lnTo>
                <a:cubicBezTo>
                  <a:pt x="5943" y="3415"/>
                  <a:pt x="5938" y="3439"/>
                  <a:pt x="5928" y="3461"/>
                </a:cubicBezTo>
                <a:cubicBezTo>
                  <a:pt x="5919" y="3484"/>
                  <a:pt x="5905" y="3504"/>
                  <a:pt x="5888" y="3522"/>
                </a:cubicBezTo>
                <a:cubicBezTo>
                  <a:pt x="5871" y="3539"/>
                  <a:pt x="5850" y="3553"/>
                  <a:pt x="5828" y="3562"/>
                </a:cubicBezTo>
                <a:cubicBezTo>
                  <a:pt x="5805" y="3571"/>
                  <a:pt x="5781" y="3576"/>
                  <a:pt x="5757" y="3576"/>
                </a:cubicBezTo>
                <a:lnTo>
                  <a:pt x="185" y="3576"/>
                </a:lnTo>
                <a:cubicBezTo>
                  <a:pt x="161" y="3576"/>
                  <a:pt x="137" y="3571"/>
                  <a:pt x="114" y="3562"/>
                </a:cubicBezTo>
                <a:cubicBezTo>
                  <a:pt x="92" y="3553"/>
                  <a:pt x="72" y="3539"/>
                  <a:pt x="54" y="3522"/>
                </a:cubicBezTo>
                <a:cubicBezTo>
                  <a:pt x="37" y="3504"/>
                  <a:pt x="23" y="3484"/>
                  <a:pt x="14" y="3461"/>
                </a:cubicBezTo>
                <a:cubicBezTo>
                  <a:pt x="4" y="3439"/>
                  <a:pt x="0" y="3415"/>
                  <a:pt x="0" y="3390"/>
                </a:cubicBezTo>
                <a:moveTo>
                  <a:pt x="23" y="186"/>
                </a:moveTo>
                <a:lnTo>
                  <a:pt x="23" y="3390"/>
                </a:lnTo>
                <a:cubicBezTo>
                  <a:pt x="23" y="3401"/>
                  <a:pt x="24" y="3412"/>
                  <a:pt x="26" y="3422"/>
                </a:cubicBezTo>
                <a:cubicBezTo>
                  <a:pt x="28" y="3433"/>
                  <a:pt x="31" y="3443"/>
                  <a:pt x="35" y="3453"/>
                </a:cubicBezTo>
                <a:cubicBezTo>
                  <a:pt x="39" y="3462"/>
                  <a:pt x="44" y="3472"/>
                  <a:pt x="50" y="3481"/>
                </a:cubicBezTo>
                <a:cubicBezTo>
                  <a:pt x="56" y="3490"/>
                  <a:pt x="63" y="3498"/>
                  <a:pt x="71" y="3505"/>
                </a:cubicBezTo>
                <a:cubicBezTo>
                  <a:pt x="78" y="3513"/>
                  <a:pt x="86" y="3520"/>
                  <a:pt x="95" y="3526"/>
                </a:cubicBezTo>
                <a:cubicBezTo>
                  <a:pt x="104" y="3531"/>
                  <a:pt x="113" y="3536"/>
                  <a:pt x="123" y="3541"/>
                </a:cubicBezTo>
                <a:cubicBezTo>
                  <a:pt x="133" y="3545"/>
                  <a:pt x="143" y="3548"/>
                  <a:pt x="154" y="3550"/>
                </a:cubicBezTo>
                <a:cubicBezTo>
                  <a:pt x="164" y="3552"/>
                  <a:pt x="175" y="3553"/>
                  <a:pt x="185" y="3553"/>
                </a:cubicBezTo>
                <a:lnTo>
                  <a:pt x="5757" y="3553"/>
                </a:lnTo>
                <a:cubicBezTo>
                  <a:pt x="5767" y="3553"/>
                  <a:pt x="5778" y="3552"/>
                  <a:pt x="5788" y="3550"/>
                </a:cubicBezTo>
                <a:cubicBezTo>
                  <a:pt x="5799" y="3548"/>
                  <a:pt x="5809" y="3545"/>
                  <a:pt x="5819" y="3541"/>
                </a:cubicBezTo>
                <a:cubicBezTo>
                  <a:pt x="5829" y="3536"/>
                  <a:pt x="5838" y="3531"/>
                  <a:pt x="5847" y="3526"/>
                </a:cubicBezTo>
                <a:cubicBezTo>
                  <a:pt x="5856" y="3520"/>
                  <a:pt x="5864" y="3513"/>
                  <a:pt x="5872" y="3505"/>
                </a:cubicBezTo>
                <a:cubicBezTo>
                  <a:pt x="5879" y="3498"/>
                  <a:pt x="5886" y="3490"/>
                  <a:pt x="5892" y="3481"/>
                </a:cubicBezTo>
                <a:cubicBezTo>
                  <a:pt x="5898" y="3472"/>
                  <a:pt x="5903" y="3462"/>
                  <a:pt x="5907" y="3453"/>
                </a:cubicBezTo>
                <a:cubicBezTo>
                  <a:pt x="5911" y="3443"/>
                  <a:pt x="5914" y="3433"/>
                  <a:pt x="5916" y="3422"/>
                </a:cubicBezTo>
                <a:cubicBezTo>
                  <a:pt x="5918" y="3412"/>
                  <a:pt x="5919" y="3401"/>
                  <a:pt x="5919" y="3390"/>
                </a:cubicBezTo>
                <a:lnTo>
                  <a:pt x="5919" y="186"/>
                </a:lnTo>
                <a:cubicBezTo>
                  <a:pt x="5919" y="175"/>
                  <a:pt x="5918" y="165"/>
                  <a:pt x="5916" y="154"/>
                </a:cubicBezTo>
                <a:cubicBezTo>
                  <a:pt x="5914" y="144"/>
                  <a:pt x="5911" y="134"/>
                  <a:pt x="5907" y="124"/>
                </a:cubicBezTo>
                <a:cubicBezTo>
                  <a:pt x="5903" y="114"/>
                  <a:pt x="5898" y="105"/>
                  <a:pt x="5892" y="96"/>
                </a:cubicBezTo>
                <a:cubicBezTo>
                  <a:pt x="5886" y="87"/>
                  <a:pt x="5879" y="79"/>
                  <a:pt x="5872" y="71"/>
                </a:cubicBezTo>
                <a:cubicBezTo>
                  <a:pt x="5864" y="64"/>
                  <a:pt x="5856" y="57"/>
                  <a:pt x="5847" y="51"/>
                </a:cubicBezTo>
                <a:cubicBezTo>
                  <a:pt x="5838" y="45"/>
                  <a:pt x="5829" y="40"/>
                  <a:pt x="5819" y="36"/>
                </a:cubicBezTo>
                <a:cubicBezTo>
                  <a:pt x="5809" y="32"/>
                  <a:pt x="5799" y="29"/>
                  <a:pt x="5788" y="27"/>
                </a:cubicBezTo>
                <a:cubicBezTo>
                  <a:pt x="5778" y="25"/>
                  <a:pt x="5767" y="24"/>
                  <a:pt x="5757" y="24"/>
                </a:cubicBezTo>
                <a:lnTo>
                  <a:pt x="185" y="24"/>
                </a:lnTo>
                <a:cubicBezTo>
                  <a:pt x="175" y="24"/>
                  <a:pt x="164" y="25"/>
                  <a:pt x="154" y="27"/>
                </a:cubicBezTo>
                <a:cubicBezTo>
                  <a:pt x="143" y="29"/>
                  <a:pt x="133" y="32"/>
                  <a:pt x="123" y="36"/>
                </a:cubicBezTo>
                <a:cubicBezTo>
                  <a:pt x="113" y="40"/>
                  <a:pt x="104" y="45"/>
                  <a:pt x="95" y="51"/>
                </a:cubicBezTo>
                <a:cubicBezTo>
                  <a:pt x="86" y="57"/>
                  <a:pt x="78" y="64"/>
                  <a:pt x="71" y="71"/>
                </a:cubicBezTo>
                <a:cubicBezTo>
                  <a:pt x="63" y="79"/>
                  <a:pt x="56" y="87"/>
                  <a:pt x="50" y="96"/>
                </a:cubicBezTo>
                <a:cubicBezTo>
                  <a:pt x="44" y="105"/>
                  <a:pt x="39" y="114"/>
                  <a:pt x="35" y="124"/>
                </a:cubicBezTo>
                <a:cubicBezTo>
                  <a:pt x="31" y="134"/>
                  <a:pt x="28" y="144"/>
                  <a:pt x="26" y="154"/>
                </a:cubicBezTo>
                <a:cubicBezTo>
                  <a:pt x="24" y="165"/>
                  <a:pt x="23" y="175"/>
                  <a:pt x="23" y="186"/>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17" name="图片 316"/>
          <p:cNvPicPr/>
          <p:nvPr/>
        </p:nvPicPr>
        <p:blipFill>
          <a:blip r:embed="rId5"/>
          <a:stretch/>
        </p:blipFill>
        <p:spPr>
          <a:xfrm>
            <a:off x="1245240" y="1596240"/>
            <a:ext cx="200160" cy="200160"/>
          </a:xfrm>
          <a:prstGeom prst="rect">
            <a:avLst/>
          </a:prstGeom>
          <a:noFill/>
          <a:ln w="0">
            <a:noFill/>
          </a:ln>
        </p:spPr>
      </p:pic>
      <p:sp>
        <p:nvSpPr>
          <p:cNvPr id="318" name="文本框 317"/>
          <p:cNvSpPr txBox="1"/>
          <p:nvPr/>
        </p:nvSpPr>
        <p:spPr>
          <a:xfrm>
            <a:off x="534960" y="983880"/>
            <a:ext cx="6706440" cy="212400"/>
          </a:xfrm>
          <a:prstGeom prst="rect">
            <a:avLst/>
          </a:prstGeom>
          <a:noFill/>
          <a:ln w="0">
            <a:noFill/>
          </a:ln>
        </p:spPr>
        <p:txBody>
          <a:bodyPr wrap="none" lIns="0" tIns="0" rIns="0" bIns="0" anchor="t">
            <a:spAutoFit/>
          </a:bodyPr>
          <a:lstStyle/>
          <a:p>
            <a:r>
              <a:rPr lang="zh-CN" sz="1320" b="0" u="none" strike="noStrike">
                <a:solidFill>
                  <a:srgbClr val="93C5FD"/>
                </a:solidFill>
                <a:effectLst/>
                <a:uFillTx/>
                <a:latin typeface="WenQuanYiZenHei"/>
                <a:ea typeface="WenQuanYiZenHei"/>
              </a:rPr>
              <a:t>探讨有效上下文构建对生成模型准确回应用户需求的关键作用，以及如何传递上下文信息。</a:t>
            </a:r>
            <a:endParaRPr lang="en-US" sz="1320" b="0" u="none" strike="noStrike">
              <a:solidFill>
                <a:srgbClr val="000000"/>
              </a:solidFill>
              <a:effectLst/>
              <a:uFillTx/>
              <a:latin typeface="Times New Roman"/>
            </a:endParaRPr>
          </a:p>
        </p:txBody>
      </p:sp>
      <p:sp>
        <p:nvSpPr>
          <p:cNvPr id="319" name="任意多边形 318"/>
          <p:cNvSpPr/>
          <p:nvPr/>
        </p:nvSpPr>
        <p:spPr>
          <a:xfrm>
            <a:off x="1303560" y="1988640"/>
            <a:ext cx="42120" cy="42120"/>
          </a:xfrm>
          <a:custGeom>
            <a:avLst/>
            <a:gdLst/>
            <a:ahLst/>
            <a:cxnLst/>
            <a:rect l="0" t="0" r="r" b="b"/>
            <a:pathLst>
              <a:path w="117" h="117">
                <a:moveTo>
                  <a:pt x="117" y="58"/>
                </a:moveTo>
                <a:cubicBezTo>
                  <a:pt x="117" y="66"/>
                  <a:pt x="115" y="73"/>
                  <a:pt x="112" y="80"/>
                </a:cubicBezTo>
                <a:cubicBezTo>
                  <a:pt x="109" y="88"/>
                  <a:pt x="105" y="94"/>
                  <a:pt x="100" y="99"/>
                </a:cubicBezTo>
                <a:cubicBezTo>
                  <a:pt x="94" y="106"/>
                  <a:pt x="88" y="110"/>
                  <a:pt x="81" y="113"/>
                </a:cubicBezTo>
                <a:cubicBezTo>
                  <a:pt x="74" y="116"/>
                  <a:pt x="66" y="117"/>
                  <a:pt x="59" y="117"/>
                </a:cubicBezTo>
                <a:cubicBezTo>
                  <a:pt x="51" y="117"/>
                  <a:pt x="44" y="116"/>
                  <a:pt x="37" y="113"/>
                </a:cubicBezTo>
                <a:cubicBezTo>
                  <a:pt x="28" y="110"/>
                  <a:pt x="22" y="106"/>
                  <a:pt x="17" y="99"/>
                </a:cubicBezTo>
                <a:cubicBezTo>
                  <a:pt x="11" y="94"/>
                  <a:pt x="7" y="88"/>
                  <a:pt x="4" y="80"/>
                </a:cubicBezTo>
                <a:cubicBezTo>
                  <a:pt x="1" y="73"/>
                  <a:pt x="0" y="66"/>
                  <a:pt x="0" y="58"/>
                </a:cubicBezTo>
                <a:cubicBezTo>
                  <a:pt x="0" y="51"/>
                  <a:pt x="1" y="43"/>
                  <a:pt x="4" y="36"/>
                </a:cubicBezTo>
                <a:cubicBezTo>
                  <a:pt x="7" y="29"/>
                  <a:pt x="11" y="23"/>
                  <a:pt x="17" y="17"/>
                </a:cubicBezTo>
                <a:cubicBezTo>
                  <a:pt x="22" y="12"/>
                  <a:pt x="28" y="8"/>
                  <a:pt x="37" y="5"/>
                </a:cubicBezTo>
                <a:cubicBezTo>
                  <a:pt x="44" y="2"/>
                  <a:pt x="51" y="0"/>
                  <a:pt x="59" y="0"/>
                </a:cubicBezTo>
                <a:cubicBezTo>
                  <a:pt x="66" y="0"/>
                  <a:pt x="74" y="2"/>
                  <a:pt x="81" y="5"/>
                </a:cubicBezTo>
                <a:cubicBezTo>
                  <a:pt x="88" y="8"/>
                  <a:pt x="94" y="12"/>
                  <a:pt x="100" y="17"/>
                </a:cubicBezTo>
                <a:cubicBezTo>
                  <a:pt x="105" y="23"/>
                  <a:pt x="109" y="29"/>
                  <a:pt x="112" y="36"/>
                </a:cubicBezTo>
                <a:cubicBezTo>
                  <a:pt x="115" y="43"/>
                  <a:pt x="117" y="51"/>
                  <a:pt x="117" y="58"/>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0" name="文本框 319"/>
          <p:cNvSpPr txBox="1"/>
          <p:nvPr/>
        </p:nvSpPr>
        <p:spPr>
          <a:xfrm>
            <a:off x="1545840" y="1594080"/>
            <a:ext cx="8388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上下文构建</a:t>
            </a:r>
            <a:endParaRPr lang="en-US" sz="1320" b="0" u="none" strike="noStrike">
              <a:solidFill>
                <a:srgbClr val="000000"/>
              </a:solidFill>
              <a:effectLst/>
              <a:uFillTx/>
              <a:latin typeface="Times New Roman"/>
            </a:endParaRPr>
          </a:p>
        </p:txBody>
      </p:sp>
      <p:sp>
        <p:nvSpPr>
          <p:cNvPr id="321" name="任意多边形 320"/>
          <p:cNvSpPr/>
          <p:nvPr/>
        </p:nvSpPr>
        <p:spPr>
          <a:xfrm>
            <a:off x="1303560" y="2189160"/>
            <a:ext cx="42120" cy="42120"/>
          </a:xfrm>
          <a:custGeom>
            <a:avLst/>
            <a:gdLst/>
            <a:ahLst/>
            <a:cxnLst/>
            <a:rect l="0" t="0" r="r" b="b"/>
            <a:pathLst>
              <a:path w="117" h="117">
                <a:moveTo>
                  <a:pt x="117" y="59"/>
                </a:moveTo>
                <a:cubicBezTo>
                  <a:pt x="117" y="67"/>
                  <a:pt x="115" y="74"/>
                  <a:pt x="112" y="82"/>
                </a:cubicBezTo>
                <a:cubicBezTo>
                  <a:pt x="109" y="89"/>
                  <a:pt x="105" y="95"/>
                  <a:pt x="100" y="100"/>
                </a:cubicBezTo>
                <a:cubicBezTo>
                  <a:pt x="94" y="106"/>
                  <a:pt x="88" y="110"/>
                  <a:pt x="81" y="113"/>
                </a:cubicBezTo>
                <a:cubicBezTo>
                  <a:pt x="74" y="116"/>
                  <a:pt x="66" y="117"/>
                  <a:pt x="59" y="117"/>
                </a:cubicBezTo>
                <a:cubicBezTo>
                  <a:pt x="51" y="117"/>
                  <a:pt x="44" y="116"/>
                  <a:pt x="37" y="113"/>
                </a:cubicBezTo>
                <a:cubicBezTo>
                  <a:pt x="28" y="110"/>
                  <a:pt x="22" y="106"/>
                  <a:pt x="17" y="100"/>
                </a:cubicBezTo>
                <a:cubicBezTo>
                  <a:pt x="11" y="95"/>
                  <a:pt x="7" y="89"/>
                  <a:pt x="4" y="82"/>
                </a:cubicBezTo>
                <a:cubicBezTo>
                  <a:pt x="1" y="74"/>
                  <a:pt x="0" y="67"/>
                  <a:pt x="0" y="59"/>
                </a:cubicBezTo>
                <a:cubicBezTo>
                  <a:pt x="0" y="52"/>
                  <a:pt x="1" y="44"/>
                  <a:pt x="4" y="37"/>
                </a:cubicBezTo>
                <a:cubicBezTo>
                  <a:pt x="7" y="30"/>
                  <a:pt x="11" y="24"/>
                  <a:pt x="17" y="18"/>
                </a:cubicBezTo>
                <a:cubicBezTo>
                  <a:pt x="22" y="13"/>
                  <a:pt x="28" y="8"/>
                  <a:pt x="37" y="5"/>
                </a:cubicBezTo>
                <a:cubicBezTo>
                  <a:pt x="44" y="2"/>
                  <a:pt x="51" y="0"/>
                  <a:pt x="59" y="0"/>
                </a:cubicBezTo>
                <a:cubicBezTo>
                  <a:pt x="66" y="0"/>
                  <a:pt x="74" y="2"/>
                  <a:pt x="81" y="5"/>
                </a:cubicBezTo>
                <a:cubicBezTo>
                  <a:pt x="88" y="8"/>
                  <a:pt x="94" y="13"/>
                  <a:pt x="100" y="18"/>
                </a:cubicBezTo>
                <a:cubicBezTo>
                  <a:pt x="105" y="24"/>
                  <a:pt x="109" y="30"/>
                  <a:pt x="112" y="37"/>
                </a:cubicBezTo>
                <a:cubicBezTo>
                  <a:pt x="115" y="44"/>
                  <a:pt x="117" y="52"/>
                  <a:pt x="117" y="59"/>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2" name="文本框 321"/>
          <p:cNvSpPr txBox="1"/>
          <p:nvPr/>
        </p:nvSpPr>
        <p:spPr>
          <a:xfrm>
            <a:off x="1445760" y="1927080"/>
            <a:ext cx="939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信息筛选与组织</a:t>
            </a:r>
            <a:endParaRPr lang="en-US" sz="1050" b="0" u="none" strike="noStrike">
              <a:solidFill>
                <a:srgbClr val="000000"/>
              </a:solidFill>
              <a:effectLst/>
              <a:uFillTx/>
              <a:latin typeface="Times New Roman"/>
            </a:endParaRPr>
          </a:p>
        </p:txBody>
      </p:sp>
      <p:sp>
        <p:nvSpPr>
          <p:cNvPr id="323" name="任意多边形 322"/>
          <p:cNvSpPr/>
          <p:nvPr/>
        </p:nvSpPr>
        <p:spPr>
          <a:xfrm>
            <a:off x="1303560" y="2389680"/>
            <a:ext cx="42120" cy="42120"/>
          </a:xfrm>
          <a:custGeom>
            <a:avLst/>
            <a:gdLst/>
            <a:ahLst/>
            <a:cxnLst/>
            <a:rect l="0" t="0" r="r" b="b"/>
            <a:pathLst>
              <a:path w="117" h="117">
                <a:moveTo>
                  <a:pt x="117" y="59"/>
                </a:moveTo>
                <a:cubicBezTo>
                  <a:pt x="117" y="67"/>
                  <a:pt x="115" y="75"/>
                  <a:pt x="112" y="82"/>
                </a:cubicBezTo>
                <a:cubicBezTo>
                  <a:pt x="109" y="89"/>
                  <a:pt x="105" y="95"/>
                  <a:pt x="100" y="101"/>
                </a:cubicBezTo>
                <a:cubicBezTo>
                  <a:pt x="94" y="106"/>
                  <a:pt x="88" y="110"/>
                  <a:pt x="81" y="113"/>
                </a:cubicBezTo>
                <a:cubicBezTo>
                  <a:pt x="74" y="116"/>
                  <a:pt x="66" y="117"/>
                  <a:pt x="59" y="117"/>
                </a:cubicBezTo>
                <a:cubicBezTo>
                  <a:pt x="51" y="117"/>
                  <a:pt x="44" y="116"/>
                  <a:pt x="37" y="113"/>
                </a:cubicBezTo>
                <a:cubicBezTo>
                  <a:pt x="28" y="110"/>
                  <a:pt x="22" y="106"/>
                  <a:pt x="17" y="101"/>
                </a:cubicBezTo>
                <a:cubicBezTo>
                  <a:pt x="11" y="95"/>
                  <a:pt x="7" y="89"/>
                  <a:pt x="4" y="82"/>
                </a:cubicBezTo>
                <a:cubicBezTo>
                  <a:pt x="1" y="75"/>
                  <a:pt x="0" y="67"/>
                  <a:pt x="0" y="59"/>
                </a:cubicBezTo>
                <a:cubicBezTo>
                  <a:pt x="0" y="52"/>
                  <a:pt x="1" y="44"/>
                  <a:pt x="4" y="37"/>
                </a:cubicBezTo>
                <a:cubicBezTo>
                  <a:pt x="7" y="29"/>
                  <a:pt x="11" y="23"/>
                  <a:pt x="17" y="17"/>
                </a:cubicBezTo>
                <a:cubicBezTo>
                  <a:pt x="22" y="12"/>
                  <a:pt x="28" y="8"/>
                  <a:pt x="37" y="5"/>
                </a:cubicBezTo>
                <a:cubicBezTo>
                  <a:pt x="44" y="2"/>
                  <a:pt x="51" y="0"/>
                  <a:pt x="59" y="0"/>
                </a:cubicBezTo>
                <a:cubicBezTo>
                  <a:pt x="66" y="0"/>
                  <a:pt x="74" y="2"/>
                  <a:pt x="81" y="5"/>
                </a:cubicBezTo>
                <a:cubicBezTo>
                  <a:pt x="88" y="8"/>
                  <a:pt x="94" y="12"/>
                  <a:pt x="100" y="17"/>
                </a:cubicBezTo>
                <a:cubicBezTo>
                  <a:pt x="105" y="23"/>
                  <a:pt x="109" y="29"/>
                  <a:pt x="112" y="37"/>
                </a:cubicBezTo>
                <a:cubicBezTo>
                  <a:pt x="115" y="44"/>
                  <a:pt x="117" y="52"/>
                  <a:pt x="117" y="59"/>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4" name="文本框 323"/>
          <p:cNvSpPr txBox="1"/>
          <p:nvPr/>
        </p:nvSpPr>
        <p:spPr>
          <a:xfrm>
            <a:off x="1445760" y="212760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检索内容的语义整合</a:t>
            </a:r>
            <a:endParaRPr lang="en-US" sz="1050" b="0" u="none" strike="noStrike">
              <a:solidFill>
                <a:srgbClr val="000000"/>
              </a:solidFill>
              <a:effectLst/>
              <a:uFillTx/>
              <a:latin typeface="Times New Roman"/>
            </a:endParaRPr>
          </a:p>
        </p:txBody>
      </p:sp>
      <p:pic>
        <p:nvPicPr>
          <p:cNvPr id="325" name="图片 324"/>
          <p:cNvPicPr/>
          <p:nvPr/>
        </p:nvPicPr>
        <p:blipFill>
          <a:blip r:embed="rId6"/>
          <a:stretch/>
        </p:blipFill>
        <p:spPr>
          <a:xfrm>
            <a:off x="3743640" y="2072520"/>
            <a:ext cx="217080" cy="250200"/>
          </a:xfrm>
          <a:prstGeom prst="rect">
            <a:avLst/>
          </a:prstGeom>
          <a:noFill/>
          <a:ln w="0">
            <a:noFill/>
          </a:ln>
        </p:spPr>
      </p:pic>
      <p:sp>
        <p:nvSpPr>
          <p:cNvPr id="326" name="任意多边形 325"/>
          <p:cNvSpPr/>
          <p:nvPr/>
        </p:nvSpPr>
        <p:spPr>
          <a:xfrm>
            <a:off x="3208680" y="1403640"/>
            <a:ext cx="2139840" cy="1287360"/>
          </a:xfrm>
          <a:custGeom>
            <a:avLst/>
            <a:gdLst/>
            <a:ahLst/>
            <a:cxnLst/>
            <a:rect l="0" t="0" r="r" b="b"/>
            <a:pathLst>
              <a:path w="5944" h="3576">
                <a:moveTo>
                  <a:pt x="14" y="115"/>
                </a:moveTo>
                <a:cubicBezTo>
                  <a:pt x="24" y="92"/>
                  <a:pt x="37" y="72"/>
                  <a:pt x="55" y="55"/>
                </a:cubicBezTo>
                <a:cubicBezTo>
                  <a:pt x="72" y="37"/>
                  <a:pt x="92" y="24"/>
                  <a:pt x="115" y="14"/>
                </a:cubicBezTo>
                <a:cubicBezTo>
                  <a:pt x="138" y="5"/>
                  <a:pt x="161" y="0"/>
                  <a:pt x="186" y="0"/>
                </a:cubicBezTo>
                <a:lnTo>
                  <a:pt x="5757" y="0"/>
                </a:lnTo>
                <a:cubicBezTo>
                  <a:pt x="5782" y="0"/>
                  <a:pt x="5805" y="5"/>
                  <a:pt x="5828" y="14"/>
                </a:cubicBezTo>
                <a:cubicBezTo>
                  <a:pt x="5851" y="24"/>
                  <a:pt x="5871" y="37"/>
                  <a:pt x="5888" y="55"/>
                </a:cubicBezTo>
                <a:cubicBezTo>
                  <a:pt x="5906" y="72"/>
                  <a:pt x="5919" y="92"/>
                  <a:pt x="5929" y="115"/>
                </a:cubicBezTo>
                <a:cubicBezTo>
                  <a:pt x="5938" y="138"/>
                  <a:pt x="5944" y="161"/>
                  <a:pt x="5944" y="186"/>
                </a:cubicBezTo>
                <a:lnTo>
                  <a:pt x="5944" y="3390"/>
                </a:lnTo>
                <a:cubicBezTo>
                  <a:pt x="5944" y="3415"/>
                  <a:pt x="5938" y="3439"/>
                  <a:pt x="5929" y="3461"/>
                </a:cubicBezTo>
                <a:cubicBezTo>
                  <a:pt x="5919" y="3484"/>
                  <a:pt x="5906" y="3504"/>
                  <a:pt x="5888" y="3522"/>
                </a:cubicBezTo>
                <a:cubicBezTo>
                  <a:pt x="5871" y="3539"/>
                  <a:pt x="5851" y="3553"/>
                  <a:pt x="5828" y="3562"/>
                </a:cubicBezTo>
                <a:cubicBezTo>
                  <a:pt x="5805" y="3571"/>
                  <a:pt x="5782" y="3576"/>
                  <a:pt x="5757" y="3576"/>
                </a:cubicBezTo>
                <a:lnTo>
                  <a:pt x="186" y="3576"/>
                </a:lnTo>
                <a:cubicBezTo>
                  <a:pt x="161" y="3576"/>
                  <a:pt x="138" y="3571"/>
                  <a:pt x="115" y="3562"/>
                </a:cubicBezTo>
                <a:cubicBezTo>
                  <a:pt x="92" y="3553"/>
                  <a:pt x="72" y="3539"/>
                  <a:pt x="55" y="3522"/>
                </a:cubicBezTo>
                <a:cubicBezTo>
                  <a:pt x="37" y="3504"/>
                  <a:pt x="24" y="3484"/>
                  <a:pt x="14" y="3461"/>
                </a:cubicBezTo>
                <a:cubicBezTo>
                  <a:pt x="5" y="3439"/>
                  <a:pt x="0" y="3415"/>
                  <a:pt x="0" y="3390"/>
                </a:cubicBezTo>
                <a:lnTo>
                  <a:pt x="0" y="186"/>
                </a:lnTo>
                <a:cubicBezTo>
                  <a:pt x="0" y="161"/>
                  <a:pt x="5" y="138"/>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7" name="任意多边形 326"/>
          <p:cNvSpPr/>
          <p:nvPr/>
        </p:nvSpPr>
        <p:spPr>
          <a:xfrm>
            <a:off x="3208680" y="1403640"/>
            <a:ext cx="2139840" cy="1287360"/>
          </a:xfrm>
          <a:custGeom>
            <a:avLst/>
            <a:gdLst/>
            <a:ahLst/>
            <a:cxnLst/>
            <a:rect l="0" t="0" r="r" b="b"/>
            <a:pathLst>
              <a:path w="5944" h="3576">
                <a:moveTo>
                  <a:pt x="0" y="3390"/>
                </a:moveTo>
                <a:lnTo>
                  <a:pt x="0" y="186"/>
                </a:lnTo>
                <a:cubicBezTo>
                  <a:pt x="0" y="161"/>
                  <a:pt x="5" y="138"/>
                  <a:pt x="14" y="115"/>
                </a:cubicBezTo>
                <a:cubicBezTo>
                  <a:pt x="24" y="92"/>
                  <a:pt x="37" y="72"/>
                  <a:pt x="55" y="55"/>
                </a:cubicBezTo>
                <a:cubicBezTo>
                  <a:pt x="72" y="37"/>
                  <a:pt x="92" y="24"/>
                  <a:pt x="115" y="14"/>
                </a:cubicBezTo>
                <a:cubicBezTo>
                  <a:pt x="138" y="5"/>
                  <a:pt x="161" y="0"/>
                  <a:pt x="186" y="0"/>
                </a:cubicBezTo>
                <a:lnTo>
                  <a:pt x="5757" y="0"/>
                </a:lnTo>
                <a:cubicBezTo>
                  <a:pt x="5782" y="0"/>
                  <a:pt x="5805" y="5"/>
                  <a:pt x="5828" y="14"/>
                </a:cubicBezTo>
                <a:cubicBezTo>
                  <a:pt x="5851" y="24"/>
                  <a:pt x="5871" y="37"/>
                  <a:pt x="5888" y="55"/>
                </a:cubicBezTo>
                <a:cubicBezTo>
                  <a:pt x="5906" y="72"/>
                  <a:pt x="5919" y="92"/>
                  <a:pt x="5929" y="115"/>
                </a:cubicBezTo>
                <a:cubicBezTo>
                  <a:pt x="5938" y="138"/>
                  <a:pt x="5944" y="161"/>
                  <a:pt x="5944" y="186"/>
                </a:cubicBezTo>
                <a:lnTo>
                  <a:pt x="5944" y="3390"/>
                </a:lnTo>
                <a:cubicBezTo>
                  <a:pt x="5944" y="3415"/>
                  <a:pt x="5938" y="3439"/>
                  <a:pt x="5929" y="3461"/>
                </a:cubicBezTo>
                <a:cubicBezTo>
                  <a:pt x="5919" y="3484"/>
                  <a:pt x="5906" y="3504"/>
                  <a:pt x="5888" y="3522"/>
                </a:cubicBezTo>
                <a:cubicBezTo>
                  <a:pt x="5871" y="3539"/>
                  <a:pt x="5851" y="3553"/>
                  <a:pt x="5828" y="3562"/>
                </a:cubicBezTo>
                <a:cubicBezTo>
                  <a:pt x="5805" y="3571"/>
                  <a:pt x="5782" y="3576"/>
                  <a:pt x="5757" y="3576"/>
                </a:cubicBezTo>
                <a:lnTo>
                  <a:pt x="186" y="3576"/>
                </a:lnTo>
                <a:cubicBezTo>
                  <a:pt x="161" y="3576"/>
                  <a:pt x="138" y="3571"/>
                  <a:pt x="115" y="3562"/>
                </a:cubicBezTo>
                <a:cubicBezTo>
                  <a:pt x="92" y="3553"/>
                  <a:pt x="72" y="3539"/>
                  <a:pt x="55" y="3522"/>
                </a:cubicBezTo>
                <a:cubicBezTo>
                  <a:pt x="37" y="3504"/>
                  <a:pt x="24" y="3484"/>
                  <a:pt x="14" y="3461"/>
                </a:cubicBezTo>
                <a:cubicBezTo>
                  <a:pt x="5" y="3439"/>
                  <a:pt x="0" y="3415"/>
                  <a:pt x="0" y="3390"/>
                </a:cubicBezTo>
                <a:moveTo>
                  <a:pt x="24" y="186"/>
                </a:moveTo>
                <a:lnTo>
                  <a:pt x="24" y="3390"/>
                </a:lnTo>
                <a:cubicBezTo>
                  <a:pt x="24" y="3401"/>
                  <a:pt x="25" y="3412"/>
                  <a:pt x="27" y="3422"/>
                </a:cubicBezTo>
                <a:cubicBezTo>
                  <a:pt x="29" y="3433"/>
                  <a:pt x="32" y="3443"/>
                  <a:pt x="36" y="3453"/>
                </a:cubicBezTo>
                <a:cubicBezTo>
                  <a:pt x="40" y="3462"/>
                  <a:pt x="45" y="3472"/>
                  <a:pt x="51" y="3481"/>
                </a:cubicBezTo>
                <a:cubicBezTo>
                  <a:pt x="57" y="3490"/>
                  <a:pt x="64" y="3498"/>
                  <a:pt x="71" y="3505"/>
                </a:cubicBezTo>
                <a:cubicBezTo>
                  <a:pt x="79" y="3513"/>
                  <a:pt x="87" y="3520"/>
                  <a:pt x="96" y="3526"/>
                </a:cubicBezTo>
                <a:cubicBezTo>
                  <a:pt x="105" y="3531"/>
                  <a:pt x="114" y="3536"/>
                  <a:pt x="124" y="3541"/>
                </a:cubicBezTo>
                <a:cubicBezTo>
                  <a:pt x="134" y="3545"/>
                  <a:pt x="144" y="3548"/>
                  <a:pt x="154" y="3550"/>
                </a:cubicBezTo>
                <a:cubicBezTo>
                  <a:pt x="165" y="3552"/>
                  <a:pt x="175" y="3553"/>
                  <a:pt x="186" y="3553"/>
                </a:cubicBezTo>
                <a:lnTo>
                  <a:pt x="5757" y="3553"/>
                </a:lnTo>
                <a:cubicBezTo>
                  <a:pt x="5768" y="3553"/>
                  <a:pt x="5778" y="3552"/>
                  <a:pt x="5789" y="3550"/>
                </a:cubicBezTo>
                <a:cubicBezTo>
                  <a:pt x="5799" y="3548"/>
                  <a:pt x="5809" y="3545"/>
                  <a:pt x="5819" y="3541"/>
                </a:cubicBezTo>
                <a:cubicBezTo>
                  <a:pt x="5829" y="3536"/>
                  <a:pt x="5839" y="3531"/>
                  <a:pt x="5847" y="3526"/>
                </a:cubicBezTo>
                <a:cubicBezTo>
                  <a:pt x="5856" y="3520"/>
                  <a:pt x="5865" y="3513"/>
                  <a:pt x="5872" y="3505"/>
                </a:cubicBezTo>
                <a:cubicBezTo>
                  <a:pt x="5880" y="3498"/>
                  <a:pt x="5886" y="3490"/>
                  <a:pt x="5892" y="3481"/>
                </a:cubicBezTo>
                <a:cubicBezTo>
                  <a:pt x="5898" y="3472"/>
                  <a:pt x="5903" y="3462"/>
                  <a:pt x="5907" y="3453"/>
                </a:cubicBezTo>
                <a:cubicBezTo>
                  <a:pt x="5911" y="3443"/>
                  <a:pt x="5914" y="3433"/>
                  <a:pt x="5917" y="3422"/>
                </a:cubicBezTo>
                <a:cubicBezTo>
                  <a:pt x="5919" y="3412"/>
                  <a:pt x="5920" y="3401"/>
                  <a:pt x="5920" y="3390"/>
                </a:cubicBezTo>
                <a:lnTo>
                  <a:pt x="5920" y="186"/>
                </a:lnTo>
                <a:cubicBezTo>
                  <a:pt x="5920" y="175"/>
                  <a:pt x="5919" y="165"/>
                  <a:pt x="5917" y="154"/>
                </a:cubicBezTo>
                <a:cubicBezTo>
                  <a:pt x="5914" y="144"/>
                  <a:pt x="5911" y="134"/>
                  <a:pt x="5907" y="124"/>
                </a:cubicBezTo>
                <a:cubicBezTo>
                  <a:pt x="5903" y="114"/>
                  <a:pt x="5898" y="105"/>
                  <a:pt x="5892" y="96"/>
                </a:cubicBezTo>
                <a:cubicBezTo>
                  <a:pt x="5886" y="87"/>
                  <a:pt x="5880" y="79"/>
                  <a:pt x="5872" y="71"/>
                </a:cubicBezTo>
                <a:cubicBezTo>
                  <a:pt x="5865" y="64"/>
                  <a:pt x="5856" y="57"/>
                  <a:pt x="5847" y="51"/>
                </a:cubicBezTo>
                <a:cubicBezTo>
                  <a:pt x="5839" y="45"/>
                  <a:pt x="5829" y="40"/>
                  <a:pt x="5819" y="36"/>
                </a:cubicBezTo>
                <a:cubicBezTo>
                  <a:pt x="5809" y="32"/>
                  <a:pt x="5799" y="29"/>
                  <a:pt x="5789" y="27"/>
                </a:cubicBezTo>
                <a:cubicBezTo>
                  <a:pt x="5778" y="25"/>
                  <a:pt x="5768" y="24"/>
                  <a:pt x="5757" y="24"/>
                </a:cubicBezTo>
                <a:lnTo>
                  <a:pt x="186" y="24"/>
                </a:lnTo>
                <a:cubicBezTo>
                  <a:pt x="175" y="24"/>
                  <a:pt x="165" y="25"/>
                  <a:pt x="154" y="27"/>
                </a:cubicBezTo>
                <a:cubicBezTo>
                  <a:pt x="144" y="29"/>
                  <a:pt x="134" y="32"/>
                  <a:pt x="124" y="36"/>
                </a:cubicBezTo>
                <a:cubicBezTo>
                  <a:pt x="114" y="40"/>
                  <a:pt x="105" y="45"/>
                  <a:pt x="96" y="51"/>
                </a:cubicBezTo>
                <a:cubicBezTo>
                  <a:pt x="87" y="57"/>
                  <a:pt x="79" y="64"/>
                  <a:pt x="71" y="71"/>
                </a:cubicBezTo>
                <a:cubicBezTo>
                  <a:pt x="64" y="79"/>
                  <a:pt x="57" y="87"/>
                  <a:pt x="51" y="96"/>
                </a:cubicBezTo>
                <a:cubicBezTo>
                  <a:pt x="45" y="105"/>
                  <a:pt x="40" y="114"/>
                  <a:pt x="36" y="124"/>
                </a:cubicBezTo>
                <a:cubicBezTo>
                  <a:pt x="32" y="134"/>
                  <a:pt x="29" y="144"/>
                  <a:pt x="27" y="154"/>
                </a:cubicBezTo>
                <a:cubicBezTo>
                  <a:pt x="25" y="165"/>
                  <a:pt x="24" y="175"/>
                  <a:pt x="24" y="186"/>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28" name="图片 327"/>
          <p:cNvPicPr/>
          <p:nvPr/>
        </p:nvPicPr>
        <p:blipFill>
          <a:blip r:embed="rId7"/>
          <a:stretch/>
        </p:blipFill>
        <p:spPr>
          <a:xfrm>
            <a:off x="3384360" y="1596240"/>
            <a:ext cx="200160" cy="200160"/>
          </a:xfrm>
          <a:prstGeom prst="rect">
            <a:avLst/>
          </a:prstGeom>
          <a:noFill/>
          <a:ln w="0">
            <a:noFill/>
          </a:ln>
        </p:spPr>
      </p:pic>
      <p:sp>
        <p:nvSpPr>
          <p:cNvPr id="329" name="文本框 328"/>
          <p:cNvSpPr txBox="1"/>
          <p:nvPr/>
        </p:nvSpPr>
        <p:spPr>
          <a:xfrm>
            <a:off x="1445760" y="232812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关联性与连贯性确保</a:t>
            </a:r>
            <a:endParaRPr lang="en-US" sz="1050" b="0" u="none" strike="noStrike">
              <a:solidFill>
                <a:srgbClr val="000000"/>
              </a:solidFill>
              <a:effectLst/>
              <a:uFillTx/>
              <a:latin typeface="Times New Roman"/>
            </a:endParaRPr>
          </a:p>
        </p:txBody>
      </p:sp>
      <p:sp>
        <p:nvSpPr>
          <p:cNvPr id="330" name="任意多边形 329"/>
          <p:cNvSpPr/>
          <p:nvPr/>
        </p:nvSpPr>
        <p:spPr>
          <a:xfrm>
            <a:off x="3442680" y="1988640"/>
            <a:ext cx="42120" cy="42120"/>
          </a:xfrm>
          <a:custGeom>
            <a:avLst/>
            <a:gdLst/>
            <a:ahLst/>
            <a:cxnLst/>
            <a:rect l="0" t="0" r="r" b="b"/>
            <a:pathLst>
              <a:path w="117" h="117">
                <a:moveTo>
                  <a:pt x="117" y="58"/>
                </a:moveTo>
                <a:cubicBezTo>
                  <a:pt x="117" y="66"/>
                  <a:pt x="116" y="73"/>
                  <a:pt x="113" y="80"/>
                </a:cubicBezTo>
                <a:cubicBezTo>
                  <a:pt x="110" y="88"/>
                  <a:pt x="106" y="94"/>
                  <a:pt x="100" y="99"/>
                </a:cubicBezTo>
                <a:cubicBezTo>
                  <a:pt x="95" y="106"/>
                  <a:pt x="89" y="110"/>
                  <a:pt x="82" y="113"/>
                </a:cubicBezTo>
                <a:cubicBezTo>
                  <a:pt x="74" y="116"/>
                  <a:pt x="67" y="117"/>
                  <a:pt x="59" y="117"/>
                </a:cubicBezTo>
                <a:cubicBezTo>
                  <a:pt x="52" y="117"/>
                  <a:pt x="44" y="116"/>
                  <a:pt x="37" y="113"/>
                </a:cubicBezTo>
                <a:cubicBezTo>
                  <a:pt x="30" y="110"/>
                  <a:pt x="24" y="106"/>
                  <a:pt x="18" y="99"/>
                </a:cubicBezTo>
                <a:cubicBezTo>
                  <a:pt x="13" y="94"/>
                  <a:pt x="9" y="88"/>
                  <a:pt x="5" y="80"/>
                </a:cubicBezTo>
                <a:cubicBezTo>
                  <a:pt x="2" y="73"/>
                  <a:pt x="0" y="66"/>
                  <a:pt x="0" y="58"/>
                </a:cubicBezTo>
                <a:cubicBezTo>
                  <a:pt x="0" y="51"/>
                  <a:pt x="2" y="43"/>
                  <a:pt x="5" y="36"/>
                </a:cubicBezTo>
                <a:cubicBezTo>
                  <a:pt x="9" y="29"/>
                  <a:pt x="13" y="23"/>
                  <a:pt x="18" y="17"/>
                </a:cubicBezTo>
                <a:cubicBezTo>
                  <a:pt x="24" y="12"/>
                  <a:pt x="30" y="8"/>
                  <a:pt x="37" y="5"/>
                </a:cubicBezTo>
                <a:cubicBezTo>
                  <a:pt x="44" y="2"/>
                  <a:pt x="52" y="0"/>
                  <a:pt x="59" y="0"/>
                </a:cubicBezTo>
                <a:cubicBezTo>
                  <a:pt x="67" y="0"/>
                  <a:pt x="74" y="2"/>
                  <a:pt x="82" y="5"/>
                </a:cubicBezTo>
                <a:cubicBezTo>
                  <a:pt x="89" y="8"/>
                  <a:pt x="95" y="12"/>
                  <a:pt x="100" y="17"/>
                </a:cubicBezTo>
                <a:cubicBezTo>
                  <a:pt x="106" y="23"/>
                  <a:pt x="110" y="29"/>
                  <a:pt x="113" y="36"/>
                </a:cubicBezTo>
                <a:cubicBezTo>
                  <a:pt x="116" y="43"/>
                  <a:pt x="117" y="51"/>
                  <a:pt x="117" y="58"/>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31" name="文本框 330"/>
          <p:cNvSpPr txBox="1"/>
          <p:nvPr/>
        </p:nvSpPr>
        <p:spPr>
          <a:xfrm>
            <a:off x="3685320" y="1594080"/>
            <a:ext cx="8388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上下文传递</a:t>
            </a:r>
            <a:endParaRPr lang="en-US" sz="1320" b="0" u="none" strike="noStrike">
              <a:solidFill>
                <a:srgbClr val="000000"/>
              </a:solidFill>
              <a:effectLst/>
              <a:uFillTx/>
              <a:latin typeface="Times New Roman"/>
            </a:endParaRPr>
          </a:p>
        </p:txBody>
      </p:sp>
      <p:sp>
        <p:nvSpPr>
          <p:cNvPr id="332" name="任意多边形 331"/>
          <p:cNvSpPr/>
          <p:nvPr/>
        </p:nvSpPr>
        <p:spPr>
          <a:xfrm>
            <a:off x="3442680" y="2189160"/>
            <a:ext cx="42120" cy="42120"/>
          </a:xfrm>
          <a:custGeom>
            <a:avLst/>
            <a:gdLst/>
            <a:ahLst/>
            <a:cxnLst/>
            <a:rect l="0" t="0" r="r" b="b"/>
            <a:pathLst>
              <a:path w="117" h="117">
                <a:moveTo>
                  <a:pt x="117" y="59"/>
                </a:moveTo>
                <a:cubicBezTo>
                  <a:pt x="117" y="67"/>
                  <a:pt x="116" y="74"/>
                  <a:pt x="113" y="82"/>
                </a:cubicBezTo>
                <a:cubicBezTo>
                  <a:pt x="110" y="89"/>
                  <a:pt x="106" y="95"/>
                  <a:pt x="100" y="100"/>
                </a:cubicBezTo>
                <a:cubicBezTo>
                  <a:pt x="95" y="106"/>
                  <a:pt x="89" y="110"/>
                  <a:pt x="82" y="113"/>
                </a:cubicBezTo>
                <a:cubicBezTo>
                  <a:pt x="74" y="116"/>
                  <a:pt x="67" y="117"/>
                  <a:pt x="59" y="117"/>
                </a:cubicBezTo>
                <a:cubicBezTo>
                  <a:pt x="52" y="117"/>
                  <a:pt x="44" y="116"/>
                  <a:pt x="37" y="113"/>
                </a:cubicBezTo>
                <a:cubicBezTo>
                  <a:pt x="30" y="110"/>
                  <a:pt x="24" y="106"/>
                  <a:pt x="18" y="100"/>
                </a:cubicBezTo>
                <a:cubicBezTo>
                  <a:pt x="13" y="95"/>
                  <a:pt x="9" y="89"/>
                  <a:pt x="5" y="82"/>
                </a:cubicBezTo>
                <a:cubicBezTo>
                  <a:pt x="2" y="74"/>
                  <a:pt x="0" y="67"/>
                  <a:pt x="0" y="59"/>
                </a:cubicBezTo>
                <a:cubicBezTo>
                  <a:pt x="0" y="52"/>
                  <a:pt x="2" y="44"/>
                  <a:pt x="5" y="37"/>
                </a:cubicBezTo>
                <a:cubicBezTo>
                  <a:pt x="9" y="30"/>
                  <a:pt x="13" y="24"/>
                  <a:pt x="18" y="18"/>
                </a:cubicBezTo>
                <a:cubicBezTo>
                  <a:pt x="24" y="13"/>
                  <a:pt x="30" y="8"/>
                  <a:pt x="37" y="5"/>
                </a:cubicBezTo>
                <a:cubicBezTo>
                  <a:pt x="44" y="2"/>
                  <a:pt x="52" y="0"/>
                  <a:pt x="59" y="0"/>
                </a:cubicBezTo>
                <a:cubicBezTo>
                  <a:pt x="67" y="0"/>
                  <a:pt x="74" y="2"/>
                  <a:pt x="82" y="5"/>
                </a:cubicBezTo>
                <a:cubicBezTo>
                  <a:pt x="89" y="8"/>
                  <a:pt x="95" y="13"/>
                  <a:pt x="100" y="18"/>
                </a:cubicBezTo>
                <a:cubicBezTo>
                  <a:pt x="106" y="24"/>
                  <a:pt x="110" y="30"/>
                  <a:pt x="113" y="37"/>
                </a:cubicBezTo>
                <a:cubicBezTo>
                  <a:pt x="116" y="44"/>
                  <a:pt x="117" y="52"/>
                  <a:pt x="117" y="59"/>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33" name="文本框 332"/>
          <p:cNvSpPr txBox="1"/>
          <p:nvPr/>
        </p:nvSpPr>
        <p:spPr>
          <a:xfrm>
            <a:off x="3584880" y="1927080"/>
            <a:ext cx="8053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多步传递机制</a:t>
            </a:r>
            <a:endParaRPr lang="en-US" sz="1050" b="0" u="none" strike="noStrike">
              <a:solidFill>
                <a:srgbClr val="000000"/>
              </a:solidFill>
              <a:effectLst/>
              <a:uFillTx/>
              <a:latin typeface="Times New Roman"/>
            </a:endParaRPr>
          </a:p>
        </p:txBody>
      </p:sp>
      <p:sp>
        <p:nvSpPr>
          <p:cNvPr id="334" name="任意多边形 333"/>
          <p:cNvSpPr/>
          <p:nvPr/>
        </p:nvSpPr>
        <p:spPr>
          <a:xfrm>
            <a:off x="3442680" y="2389680"/>
            <a:ext cx="42120" cy="42120"/>
          </a:xfrm>
          <a:custGeom>
            <a:avLst/>
            <a:gdLst/>
            <a:ahLst/>
            <a:cxnLst/>
            <a:rect l="0" t="0" r="r" b="b"/>
            <a:pathLst>
              <a:path w="117" h="117">
                <a:moveTo>
                  <a:pt x="117" y="59"/>
                </a:moveTo>
                <a:cubicBezTo>
                  <a:pt x="117" y="67"/>
                  <a:pt x="116" y="75"/>
                  <a:pt x="113" y="82"/>
                </a:cubicBezTo>
                <a:cubicBezTo>
                  <a:pt x="110" y="89"/>
                  <a:pt x="106" y="95"/>
                  <a:pt x="100" y="101"/>
                </a:cubicBezTo>
                <a:cubicBezTo>
                  <a:pt x="95" y="106"/>
                  <a:pt x="89" y="110"/>
                  <a:pt x="82" y="113"/>
                </a:cubicBezTo>
                <a:cubicBezTo>
                  <a:pt x="74" y="116"/>
                  <a:pt x="67" y="117"/>
                  <a:pt x="59" y="117"/>
                </a:cubicBezTo>
                <a:cubicBezTo>
                  <a:pt x="52" y="117"/>
                  <a:pt x="44" y="116"/>
                  <a:pt x="37" y="113"/>
                </a:cubicBezTo>
                <a:cubicBezTo>
                  <a:pt x="30" y="110"/>
                  <a:pt x="24" y="106"/>
                  <a:pt x="18" y="101"/>
                </a:cubicBezTo>
                <a:cubicBezTo>
                  <a:pt x="13" y="95"/>
                  <a:pt x="9" y="89"/>
                  <a:pt x="5" y="82"/>
                </a:cubicBezTo>
                <a:cubicBezTo>
                  <a:pt x="2" y="75"/>
                  <a:pt x="0" y="67"/>
                  <a:pt x="0" y="59"/>
                </a:cubicBezTo>
                <a:cubicBezTo>
                  <a:pt x="0" y="52"/>
                  <a:pt x="2" y="44"/>
                  <a:pt x="5" y="37"/>
                </a:cubicBezTo>
                <a:cubicBezTo>
                  <a:pt x="9" y="29"/>
                  <a:pt x="13" y="23"/>
                  <a:pt x="18" y="17"/>
                </a:cubicBezTo>
                <a:cubicBezTo>
                  <a:pt x="24" y="12"/>
                  <a:pt x="30" y="8"/>
                  <a:pt x="37" y="5"/>
                </a:cubicBezTo>
                <a:cubicBezTo>
                  <a:pt x="44" y="2"/>
                  <a:pt x="52" y="0"/>
                  <a:pt x="59" y="0"/>
                </a:cubicBezTo>
                <a:cubicBezTo>
                  <a:pt x="67" y="0"/>
                  <a:pt x="74" y="2"/>
                  <a:pt x="82" y="5"/>
                </a:cubicBezTo>
                <a:cubicBezTo>
                  <a:pt x="89" y="8"/>
                  <a:pt x="95" y="12"/>
                  <a:pt x="100" y="17"/>
                </a:cubicBezTo>
                <a:cubicBezTo>
                  <a:pt x="106" y="23"/>
                  <a:pt x="110" y="29"/>
                  <a:pt x="113" y="37"/>
                </a:cubicBezTo>
                <a:cubicBezTo>
                  <a:pt x="116" y="44"/>
                  <a:pt x="117" y="52"/>
                  <a:pt x="117" y="59"/>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35" name="文本框 334"/>
          <p:cNvSpPr txBox="1"/>
          <p:nvPr/>
        </p:nvSpPr>
        <p:spPr>
          <a:xfrm>
            <a:off x="3584880" y="2127600"/>
            <a:ext cx="939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语义一致性保持</a:t>
            </a:r>
            <a:endParaRPr lang="en-US" sz="1050" b="0" u="none" strike="noStrike">
              <a:solidFill>
                <a:srgbClr val="000000"/>
              </a:solidFill>
              <a:effectLst/>
              <a:uFillTx/>
              <a:latin typeface="Times New Roman"/>
            </a:endParaRPr>
          </a:p>
        </p:txBody>
      </p:sp>
      <p:pic>
        <p:nvPicPr>
          <p:cNvPr id="336" name="图片 335"/>
          <p:cNvPicPr/>
          <p:nvPr/>
        </p:nvPicPr>
        <p:blipFill>
          <a:blip r:embed="rId6"/>
          <a:stretch/>
        </p:blipFill>
        <p:spPr>
          <a:xfrm>
            <a:off x="6952680" y="2072520"/>
            <a:ext cx="217080" cy="250200"/>
          </a:xfrm>
          <a:prstGeom prst="rect">
            <a:avLst/>
          </a:prstGeom>
          <a:noFill/>
          <a:ln w="0">
            <a:noFill/>
          </a:ln>
        </p:spPr>
      </p:pic>
      <p:sp>
        <p:nvSpPr>
          <p:cNvPr id="337" name="任意多边形 336"/>
          <p:cNvSpPr/>
          <p:nvPr/>
        </p:nvSpPr>
        <p:spPr>
          <a:xfrm>
            <a:off x="7487280" y="1403640"/>
            <a:ext cx="2139840" cy="1287360"/>
          </a:xfrm>
          <a:custGeom>
            <a:avLst/>
            <a:gdLst/>
            <a:ahLst/>
            <a:cxnLst/>
            <a:rect l="0" t="0" r="r" b="b"/>
            <a:pathLst>
              <a:path w="5944" h="3576">
                <a:moveTo>
                  <a:pt x="15" y="115"/>
                </a:moveTo>
                <a:cubicBezTo>
                  <a:pt x="24" y="92"/>
                  <a:pt x="37" y="72"/>
                  <a:pt x="55" y="55"/>
                </a:cubicBezTo>
                <a:cubicBezTo>
                  <a:pt x="72" y="37"/>
                  <a:pt x="92" y="24"/>
                  <a:pt x="115" y="14"/>
                </a:cubicBezTo>
                <a:cubicBezTo>
                  <a:pt x="138" y="5"/>
                  <a:pt x="161" y="0"/>
                  <a:pt x="186" y="0"/>
                </a:cubicBezTo>
                <a:lnTo>
                  <a:pt x="5757" y="0"/>
                </a:lnTo>
                <a:cubicBezTo>
                  <a:pt x="5782" y="0"/>
                  <a:pt x="5806" y="5"/>
                  <a:pt x="5828" y="14"/>
                </a:cubicBezTo>
                <a:cubicBezTo>
                  <a:pt x="5851" y="24"/>
                  <a:pt x="5871" y="37"/>
                  <a:pt x="5889" y="55"/>
                </a:cubicBezTo>
                <a:cubicBezTo>
                  <a:pt x="5906" y="72"/>
                  <a:pt x="5919" y="92"/>
                  <a:pt x="5929" y="115"/>
                </a:cubicBezTo>
                <a:cubicBezTo>
                  <a:pt x="5938" y="138"/>
                  <a:pt x="5944" y="161"/>
                  <a:pt x="5944" y="186"/>
                </a:cubicBezTo>
                <a:lnTo>
                  <a:pt x="5944" y="3390"/>
                </a:lnTo>
                <a:cubicBezTo>
                  <a:pt x="5944" y="3415"/>
                  <a:pt x="5938" y="3439"/>
                  <a:pt x="5929" y="3461"/>
                </a:cubicBezTo>
                <a:cubicBezTo>
                  <a:pt x="5919" y="3484"/>
                  <a:pt x="5906" y="3504"/>
                  <a:pt x="5889" y="3522"/>
                </a:cubicBezTo>
                <a:cubicBezTo>
                  <a:pt x="5871" y="3539"/>
                  <a:pt x="5851" y="3553"/>
                  <a:pt x="5828" y="3562"/>
                </a:cubicBezTo>
                <a:cubicBezTo>
                  <a:pt x="5806" y="3571"/>
                  <a:pt x="5782" y="3576"/>
                  <a:pt x="5757" y="3576"/>
                </a:cubicBezTo>
                <a:lnTo>
                  <a:pt x="186" y="3576"/>
                </a:lnTo>
                <a:cubicBezTo>
                  <a:pt x="161" y="3576"/>
                  <a:pt x="138" y="3571"/>
                  <a:pt x="115" y="3562"/>
                </a:cubicBezTo>
                <a:cubicBezTo>
                  <a:pt x="92" y="3553"/>
                  <a:pt x="72" y="3539"/>
                  <a:pt x="55" y="3522"/>
                </a:cubicBezTo>
                <a:cubicBezTo>
                  <a:pt x="37" y="3504"/>
                  <a:pt x="24" y="3484"/>
                  <a:pt x="15" y="3461"/>
                </a:cubicBezTo>
                <a:cubicBezTo>
                  <a:pt x="5" y="3439"/>
                  <a:pt x="0" y="3415"/>
                  <a:pt x="0" y="3390"/>
                </a:cubicBezTo>
                <a:lnTo>
                  <a:pt x="0" y="186"/>
                </a:lnTo>
                <a:cubicBezTo>
                  <a:pt x="0" y="161"/>
                  <a:pt x="5" y="138"/>
                  <a:pt x="15"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38" name="任意多边形 337"/>
          <p:cNvSpPr/>
          <p:nvPr/>
        </p:nvSpPr>
        <p:spPr>
          <a:xfrm>
            <a:off x="7487280" y="1403640"/>
            <a:ext cx="2139840" cy="1287360"/>
          </a:xfrm>
          <a:custGeom>
            <a:avLst/>
            <a:gdLst/>
            <a:ahLst/>
            <a:cxnLst/>
            <a:rect l="0" t="0" r="r" b="b"/>
            <a:pathLst>
              <a:path w="5944" h="3576">
                <a:moveTo>
                  <a:pt x="0" y="3390"/>
                </a:moveTo>
                <a:lnTo>
                  <a:pt x="0" y="186"/>
                </a:lnTo>
                <a:cubicBezTo>
                  <a:pt x="0" y="161"/>
                  <a:pt x="5" y="138"/>
                  <a:pt x="15" y="115"/>
                </a:cubicBezTo>
                <a:cubicBezTo>
                  <a:pt x="24" y="92"/>
                  <a:pt x="37" y="72"/>
                  <a:pt x="55" y="55"/>
                </a:cubicBezTo>
                <a:cubicBezTo>
                  <a:pt x="72" y="37"/>
                  <a:pt x="92" y="24"/>
                  <a:pt x="115" y="14"/>
                </a:cubicBezTo>
                <a:cubicBezTo>
                  <a:pt x="138" y="5"/>
                  <a:pt x="161" y="0"/>
                  <a:pt x="186" y="0"/>
                </a:cubicBezTo>
                <a:lnTo>
                  <a:pt x="5757" y="0"/>
                </a:lnTo>
                <a:cubicBezTo>
                  <a:pt x="5782" y="0"/>
                  <a:pt x="5806" y="5"/>
                  <a:pt x="5828" y="14"/>
                </a:cubicBezTo>
                <a:cubicBezTo>
                  <a:pt x="5851" y="24"/>
                  <a:pt x="5871" y="37"/>
                  <a:pt x="5889" y="55"/>
                </a:cubicBezTo>
                <a:cubicBezTo>
                  <a:pt x="5906" y="72"/>
                  <a:pt x="5919" y="92"/>
                  <a:pt x="5929" y="115"/>
                </a:cubicBezTo>
                <a:cubicBezTo>
                  <a:pt x="5938" y="138"/>
                  <a:pt x="5944" y="161"/>
                  <a:pt x="5944" y="186"/>
                </a:cubicBezTo>
                <a:lnTo>
                  <a:pt x="5944" y="3390"/>
                </a:lnTo>
                <a:cubicBezTo>
                  <a:pt x="5944" y="3415"/>
                  <a:pt x="5938" y="3439"/>
                  <a:pt x="5929" y="3461"/>
                </a:cubicBezTo>
                <a:cubicBezTo>
                  <a:pt x="5919" y="3484"/>
                  <a:pt x="5906" y="3504"/>
                  <a:pt x="5889" y="3522"/>
                </a:cubicBezTo>
                <a:cubicBezTo>
                  <a:pt x="5871" y="3539"/>
                  <a:pt x="5851" y="3553"/>
                  <a:pt x="5828" y="3562"/>
                </a:cubicBezTo>
                <a:cubicBezTo>
                  <a:pt x="5806" y="3571"/>
                  <a:pt x="5782" y="3576"/>
                  <a:pt x="5757" y="3576"/>
                </a:cubicBezTo>
                <a:lnTo>
                  <a:pt x="186" y="3576"/>
                </a:lnTo>
                <a:cubicBezTo>
                  <a:pt x="161" y="3576"/>
                  <a:pt x="138" y="3571"/>
                  <a:pt x="115" y="3562"/>
                </a:cubicBezTo>
                <a:cubicBezTo>
                  <a:pt x="92" y="3553"/>
                  <a:pt x="72" y="3539"/>
                  <a:pt x="55" y="3522"/>
                </a:cubicBezTo>
                <a:cubicBezTo>
                  <a:pt x="37" y="3504"/>
                  <a:pt x="24" y="3484"/>
                  <a:pt x="15" y="3461"/>
                </a:cubicBezTo>
                <a:cubicBezTo>
                  <a:pt x="5" y="3439"/>
                  <a:pt x="0" y="3415"/>
                  <a:pt x="0" y="3390"/>
                </a:cubicBezTo>
                <a:moveTo>
                  <a:pt x="24" y="186"/>
                </a:moveTo>
                <a:lnTo>
                  <a:pt x="24" y="3390"/>
                </a:lnTo>
                <a:cubicBezTo>
                  <a:pt x="24" y="3401"/>
                  <a:pt x="25" y="3412"/>
                  <a:pt x="27" y="3422"/>
                </a:cubicBezTo>
                <a:cubicBezTo>
                  <a:pt x="29" y="3433"/>
                  <a:pt x="32" y="3443"/>
                  <a:pt x="36" y="3453"/>
                </a:cubicBezTo>
                <a:cubicBezTo>
                  <a:pt x="40" y="3462"/>
                  <a:pt x="45" y="3472"/>
                  <a:pt x="51" y="3481"/>
                </a:cubicBezTo>
                <a:cubicBezTo>
                  <a:pt x="57" y="3490"/>
                  <a:pt x="64" y="3498"/>
                  <a:pt x="71" y="3505"/>
                </a:cubicBezTo>
                <a:cubicBezTo>
                  <a:pt x="79" y="3513"/>
                  <a:pt x="87" y="3520"/>
                  <a:pt x="96" y="3526"/>
                </a:cubicBezTo>
                <a:cubicBezTo>
                  <a:pt x="105" y="3531"/>
                  <a:pt x="114" y="3536"/>
                  <a:pt x="124" y="3541"/>
                </a:cubicBezTo>
                <a:cubicBezTo>
                  <a:pt x="134" y="3545"/>
                  <a:pt x="144" y="3548"/>
                  <a:pt x="154" y="3550"/>
                </a:cubicBezTo>
                <a:cubicBezTo>
                  <a:pt x="165" y="3552"/>
                  <a:pt x="175" y="3553"/>
                  <a:pt x="186" y="3553"/>
                </a:cubicBezTo>
                <a:lnTo>
                  <a:pt x="5757" y="3553"/>
                </a:lnTo>
                <a:cubicBezTo>
                  <a:pt x="5768" y="3553"/>
                  <a:pt x="5778" y="3552"/>
                  <a:pt x="5789" y="3550"/>
                </a:cubicBezTo>
                <a:cubicBezTo>
                  <a:pt x="5799" y="3548"/>
                  <a:pt x="5810" y="3545"/>
                  <a:pt x="5819" y="3541"/>
                </a:cubicBezTo>
                <a:cubicBezTo>
                  <a:pt x="5829" y="3536"/>
                  <a:pt x="5839" y="3531"/>
                  <a:pt x="5848" y="3526"/>
                </a:cubicBezTo>
                <a:cubicBezTo>
                  <a:pt x="5856" y="3520"/>
                  <a:pt x="5865" y="3513"/>
                  <a:pt x="5872" y="3505"/>
                </a:cubicBezTo>
                <a:cubicBezTo>
                  <a:pt x="5880" y="3498"/>
                  <a:pt x="5886" y="3490"/>
                  <a:pt x="5892" y="3481"/>
                </a:cubicBezTo>
                <a:cubicBezTo>
                  <a:pt x="5898" y="3472"/>
                  <a:pt x="5903" y="3462"/>
                  <a:pt x="5907" y="3453"/>
                </a:cubicBezTo>
                <a:cubicBezTo>
                  <a:pt x="5911" y="3443"/>
                  <a:pt x="5915" y="3433"/>
                  <a:pt x="5917" y="3422"/>
                </a:cubicBezTo>
                <a:cubicBezTo>
                  <a:pt x="5919" y="3412"/>
                  <a:pt x="5920" y="3401"/>
                  <a:pt x="5920" y="3390"/>
                </a:cubicBezTo>
                <a:lnTo>
                  <a:pt x="5920" y="186"/>
                </a:lnTo>
                <a:cubicBezTo>
                  <a:pt x="5920" y="175"/>
                  <a:pt x="5919" y="165"/>
                  <a:pt x="5917" y="154"/>
                </a:cubicBezTo>
                <a:cubicBezTo>
                  <a:pt x="5915" y="144"/>
                  <a:pt x="5911" y="134"/>
                  <a:pt x="5907" y="124"/>
                </a:cubicBezTo>
                <a:cubicBezTo>
                  <a:pt x="5903" y="114"/>
                  <a:pt x="5898" y="105"/>
                  <a:pt x="5892" y="96"/>
                </a:cubicBezTo>
                <a:cubicBezTo>
                  <a:pt x="5886" y="87"/>
                  <a:pt x="5880" y="79"/>
                  <a:pt x="5872" y="71"/>
                </a:cubicBezTo>
                <a:cubicBezTo>
                  <a:pt x="5865" y="64"/>
                  <a:pt x="5856" y="57"/>
                  <a:pt x="5848" y="51"/>
                </a:cubicBezTo>
                <a:cubicBezTo>
                  <a:pt x="5839" y="45"/>
                  <a:pt x="5829" y="40"/>
                  <a:pt x="5819" y="36"/>
                </a:cubicBezTo>
                <a:cubicBezTo>
                  <a:pt x="5810" y="32"/>
                  <a:pt x="5799" y="29"/>
                  <a:pt x="5789" y="27"/>
                </a:cubicBezTo>
                <a:cubicBezTo>
                  <a:pt x="5778" y="25"/>
                  <a:pt x="5768" y="24"/>
                  <a:pt x="5757" y="24"/>
                </a:cubicBezTo>
                <a:lnTo>
                  <a:pt x="186" y="24"/>
                </a:lnTo>
                <a:cubicBezTo>
                  <a:pt x="175" y="24"/>
                  <a:pt x="165" y="25"/>
                  <a:pt x="154" y="27"/>
                </a:cubicBezTo>
                <a:cubicBezTo>
                  <a:pt x="144" y="29"/>
                  <a:pt x="134" y="32"/>
                  <a:pt x="124" y="36"/>
                </a:cubicBezTo>
                <a:cubicBezTo>
                  <a:pt x="114" y="40"/>
                  <a:pt x="105" y="45"/>
                  <a:pt x="96" y="51"/>
                </a:cubicBezTo>
                <a:cubicBezTo>
                  <a:pt x="87" y="57"/>
                  <a:pt x="79" y="64"/>
                  <a:pt x="71" y="71"/>
                </a:cubicBezTo>
                <a:cubicBezTo>
                  <a:pt x="64" y="79"/>
                  <a:pt x="57" y="87"/>
                  <a:pt x="51" y="96"/>
                </a:cubicBezTo>
                <a:cubicBezTo>
                  <a:pt x="45" y="105"/>
                  <a:pt x="40" y="114"/>
                  <a:pt x="36" y="124"/>
                </a:cubicBezTo>
                <a:cubicBezTo>
                  <a:pt x="32" y="134"/>
                  <a:pt x="29" y="144"/>
                  <a:pt x="27" y="154"/>
                </a:cubicBezTo>
                <a:cubicBezTo>
                  <a:pt x="25" y="165"/>
                  <a:pt x="24" y="175"/>
                  <a:pt x="24" y="186"/>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39" name="图片 338"/>
          <p:cNvPicPr/>
          <p:nvPr/>
        </p:nvPicPr>
        <p:blipFill>
          <a:blip r:embed="rId8"/>
          <a:stretch/>
        </p:blipFill>
        <p:spPr>
          <a:xfrm>
            <a:off x="7662960" y="1596240"/>
            <a:ext cx="250200" cy="200160"/>
          </a:xfrm>
          <a:prstGeom prst="rect">
            <a:avLst/>
          </a:prstGeom>
          <a:noFill/>
          <a:ln w="0">
            <a:noFill/>
          </a:ln>
        </p:spPr>
      </p:pic>
      <p:sp>
        <p:nvSpPr>
          <p:cNvPr id="340" name="文本框 339"/>
          <p:cNvSpPr txBox="1"/>
          <p:nvPr/>
        </p:nvSpPr>
        <p:spPr>
          <a:xfrm>
            <a:off x="3584880" y="2328120"/>
            <a:ext cx="939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动态上下文更新</a:t>
            </a:r>
            <a:endParaRPr lang="en-US" sz="1050" b="0" u="none" strike="noStrike">
              <a:solidFill>
                <a:srgbClr val="000000"/>
              </a:solidFill>
              <a:effectLst/>
              <a:uFillTx/>
              <a:latin typeface="Times New Roman"/>
            </a:endParaRPr>
          </a:p>
        </p:txBody>
      </p:sp>
      <p:sp>
        <p:nvSpPr>
          <p:cNvPr id="341" name="任意多边形 340"/>
          <p:cNvSpPr/>
          <p:nvPr/>
        </p:nvSpPr>
        <p:spPr>
          <a:xfrm>
            <a:off x="7721280" y="1988640"/>
            <a:ext cx="42120" cy="42120"/>
          </a:xfrm>
          <a:custGeom>
            <a:avLst/>
            <a:gdLst/>
            <a:ahLst/>
            <a:cxnLst/>
            <a:rect l="0" t="0" r="r" b="b"/>
            <a:pathLst>
              <a:path w="117" h="117">
                <a:moveTo>
                  <a:pt x="117" y="58"/>
                </a:moveTo>
                <a:cubicBezTo>
                  <a:pt x="117" y="66"/>
                  <a:pt x="116" y="73"/>
                  <a:pt x="113" y="80"/>
                </a:cubicBezTo>
                <a:cubicBezTo>
                  <a:pt x="110" y="88"/>
                  <a:pt x="106" y="94"/>
                  <a:pt x="100" y="99"/>
                </a:cubicBezTo>
                <a:cubicBezTo>
                  <a:pt x="95" y="106"/>
                  <a:pt x="89" y="110"/>
                  <a:pt x="82" y="113"/>
                </a:cubicBezTo>
                <a:cubicBezTo>
                  <a:pt x="74" y="116"/>
                  <a:pt x="66" y="117"/>
                  <a:pt x="58" y="117"/>
                </a:cubicBezTo>
                <a:cubicBezTo>
                  <a:pt x="51" y="117"/>
                  <a:pt x="43" y="116"/>
                  <a:pt x="36" y="113"/>
                </a:cubicBezTo>
                <a:cubicBezTo>
                  <a:pt x="29" y="110"/>
                  <a:pt x="23" y="106"/>
                  <a:pt x="17" y="99"/>
                </a:cubicBezTo>
                <a:cubicBezTo>
                  <a:pt x="12" y="94"/>
                  <a:pt x="8" y="88"/>
                  <a:pt x="5" y="80"/>
                </a:cubicBezTo>
                <a:cubicBezTo>
                  <a:pt x="2" y="73"/>
                  <a:pt x="0" y="66"/>
                  <a:pt x="0" y="58"/>
                </a:cubicBezTo>
                <a:cubicBezTo>
                  <a:pt x="0" y="51"/>
                  <a:pt x="2" y="43"/>
                  <a:pt x="5" y="36"/>
                </a:cubicBezTo>
                <a:cubicBezTo>
                  <a:pt x="8" y="29"/>
                  <a:pt x="12" y="23"/>
                  <a:pt x="17" y="17"/>
                </a:cubicBezTo>
                <a:cubicBezTo>
                  <a:pt x="23" y="12"/>
                  <a:pt x="29" y="8"/>
                  <a:pt x="36" y="5"/>
                </a:cubicBezTo>
                <a:cubicBezTo>
                  <a:pt x="43" y="2"/>
                  <a:pt x="51" y="0"/>
                  <a:pt x="58" y="0"/>
                </a:cubicBezTo>
                <a:cubicBezTo>
                  <a:pt x="66" y="0"/>
                  <a:pt x="74" y="2"/>
                  <a:pt x="82" y="5"/>
                </a:cubicBezTo>
                <a:cubicBezTo>
                  <a:pt x="89" y="8"/>
                  <a:pt x="95" y="12"/>
                  <a:pt x="100" y="17"/>
                </a:cubicBezTo>
                <a:cubicBezTo>
                  <a:pt x="106" y="23"/>
                  <a:pt x="110" y="29"/>
                  <a:pt x="113" y="36"/>
                </a:cubicBezTo>
                <a:cubicBezTo>
                  <a:pt x="116" y="43"/>
                  <a:pt x="117" y="51"/>
                  <a:pt x="117" y="58"/>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42" name="文本框 341"/>
          <p:cNvSpPr txBox="1"/>
          <p:nvPr/>
        </p:nvSpPr>
        <p:spPr>
          <a:xfrm>
            <a:off x="8013960" y="159408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生成结果</a:t>
            </a:r>
            <a:endParaRPr lang="en-US" sz="1320" b="0" u="none" strike="noStrike">
              <a:solidFill>
                <a:srgbClr val="000000"/>
              </a:solidFill>
              <a:effectLst/>
              <a:uFillTx/>
              <a:latin typeface="Times New Roman"/>
            </a:endParaRPr>
          </a:p>
        </p:txBody>
      </p:sp>
      <p:sp>
        <p:nvSpPr>
          <p:cNvPr id="343" name="任意多边形 342"/>
          <p:cNvSpPr/>
          <p:nvPr/>
        </p:nvSpPr>
        <p:spPr>
          <a:xfrm>
            <a:off x="7721280" y="2189160"/>
            <a:ext cx="42120" cy="42120"/>
          </a:xfrm>
          <a:custGeom>
            <a:avLst/>
            <a:gdLst/>
            <a:ahLst/>
            <a:cxnLst/>
            <a:rect l="0" t="0" r="r" b="b"/>
            <a:pathLst>
              <a:path w="117" h="117">
                <a:moveTo>
                  <a:pt x="117" y="59"/>
                </a:moveTo>
                <a:cubicBezTo>
                  <a:pt x="117" y="67"/>
                  <a:pt x="116" y="74"/>
                  <a:pt x="113" y="82"/>
                </a:cubicBezTo>
                <a:cubicBezTo>
                  <a:pt x="110" y="89"/>
                  <a:pt x="106" y="95"/>
                  <a:pt x="100" y="100"/>
                </a:cubicBezTo>
                <a:cubicBezTo>
                  <a:pt x="95" y="106"/>
                  <a:pt x="89" y="110"/>
                  <a:pt x="82" y="113"/>
                </a:cubicBezTo>
                <a:cubicBezTo>
                  <a:pt x="74" y="116"/>
                  <a:pt x="66" y="117"/>
                  <a:pt x="58" y="117"/>
                </a:cubicBezTo>
                <a:cubicBezTo>
                  <a:pt x="51" y="117"/>
                  <a:pt x="43" y="116"/>
                  <a:pt x="36" y="113"/>
                </a:cubicBezTo>
                <a:cubicBezTo>
                  <a:pt x="29" y="110"/>
                  <a:pt x="23" y="106"/>
                  <a:pt x="17" y="100"/>
                </a:cubicBezTo>
                <a:cubicBezTo>
                  <a:pt x="12" y="95"/>
                  <a:pt x="8" y="89"/>
                  <a:pt x="5" y="82"/>
                </a:cubicBezTo>
                <a:cubicBezTo>
                  <a:pt x="2" y="74"/>
                  <a:pt x="0" y="67"/>
                  <a:pt x="0" y="59"/>
                </a:cubicBezTo>
                <a:cubicBezTo>
                  <a:pt x="0" y="52"/>
                  <a:pt x="2" y="44"/>
                  <a:pt x="5" y="37"/>
                </a:cubicBezTo>
                <a:cubicBezTo>
                  <a:pt x="8" y="30"/>
                  <a:pt x="12" y="24"/>
                  <a:pt x="17" y="18"/>
                </a:cubicBezTo>
                <a:cubicBezTo>
                  <a:pt x="23" y="13"/>
                  <a:pt x="29" y="8"/>
                  <a:pt x="36" y="5"/>
                </a:cubicBezTo>
                <a:cubicBezTo>
                  <a:pt x="43" y="2"/>
                  <a:pt x="51" y="0"/>
                  <a:pt x="58" y="0"/>
                </a:cubicBezTo>
                <a:cubicBezTo>
                  <a:pt x="66" y="0"/>
                  <a:pt x="74" y="2"/>
                  <a:pt x="82" y="5"/>
                </a:cubicBezTo>
                <a:cubicBezTo>
                  <a:pt x="89" y="8"/>
                  <a:pt x="95" y="13"/>
                  <a:pt x="100" y="18"/>
                </a:cubicBezTo>
                <a:cubicBezTo>
                  <a:pt x="106" y="24"/>
                  <a:pt x="110" y="30"/>
                  <a:pt x="113" y="37"/>
                </a:cubicBezTo>
                <a:cubicBezTo>
                  <a:pt x="116" y="44"/>
                  <a:pt x="117" y="52"/>
                  <a:pt x="117" y="59"/>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44" name="文本框 343"/>
          <p:cNvSpPr txBox="1"/>
          <p:nvPr/>
        </p:nvSpPr>
        <p:spPr>
          <a:xfrm>
            <a:off x="7863480" y="1927080"/>
            <a:ext cx="8053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内容的准确性</a:t>
            </a:r>
            <a:endParaRPr lang="en-US" sz="1050" b="0" u="none" strike="noStrike">
              <a:solidFill>
                <a:srgbClr val="000000"/>
              </a:solidFill>
              <a:effectLst/>
              <a:uFillTx/>
              <a:latin typeface="Times New Roman"/>
            </a:endParaRPr>
          </a:p>
        </p:txBody>
      </p:sp>
      <p:sp>
        <p:nvSpPr>
          <p:cNvPr id="345" name="任意多边形 344"/>
          <p:cNvSpPr/>
          <p:nvPr/>
        </p:nvSpPr>
        <p:spPr>
          <a:xfrm>
            <a:off x="7721280" y="2389680"/>
            <a:ext cx="42120" cy="42120"/>
          </a:xfrm>
          <a:custGeom>
            <a:avLst/>
            <a:gdLst/>
            <a:ahLst/>
            <a:cxnLst/>
            <a:rect l="0" t="0" r="r" b="b"/>
            <a:pathLst>
              <a:path w="117" h="117">
                <a:moveTo>
                  <a:pt x="117" y="59"/>
                </a:moveTo>
                <a:cubicBezTo>
                  <a:pt x="117" y="67"/>
                  <a:pt x="116" y="75"/>
                  <a:pt x="113" y="82"/>
                </a:cubicBezTo>
                <a:cubicBezTo>
                  <a:pt x="110" y="89"/>
                  <a:pt x="106" y="95"/>
                  <a:pt x="100" y="101"/>
                </a:cubicBezTo>
                <a:cubicBezTo>
                  <a:pt x="95" y="106"/>
                  <a:pt x="89" y="110"/>
                  <a:pt x="82" y="113"/>
                </a:cubicBezTo>
                <a:cubicBezTo>
                  <a:pt x="74" y="116"/>
                  <a:pt x="66" y="117"/>
                  <a:pt x="58" y="117"/>
                </a:cubicBezTo>
                <a:cubicBezTo>
                  <a:pt x="51" y="117"/>
                  <a:pt x="43" y="116"/>
                  <a:pt x="36" y="113"/>
                </a:cubicBezTo>
                <a:cubicBezTo>
                  <a:pt x="29" y="110"/>
                  <a:pt x="23" y="106"/>
                  <a:pt x="17" y="101"/>
                </a:cubicBezTo>
                <a:cubicBezTo>
                  <a:pt x="12" y="95"/>
                  <a:pt x="8" y="89"/>
                  <a:pt x="5" y="82"/>
                </a:cubicBezTo>
                <a:cubicBezTo>
                  <a:pt x="2" y="75"/>
                  <a:pt x="0" y="67"/>
                  <a:pt x="0" y="59"/>
                </a:cubicBezTo>
                <a:cubicBezTo>
                  <a:pt x="0" y="52"/>
                  <a:pt x="2" y="44"/>
                  <a:pt x="5" y="37"/>
                </a:cubicBezTo>
                <a:cubicBezTo>
                  <a:pt x="8" y="29"/>
                  <a:pt x="12" y="23"/>
                  <a:pt x="17" y="17"/>
                </a:cubicBezTo>
                <a:cubicBezTo>
                  <a:pt x="23" y="12"/>
                  <a:pt x="29" y="8"/>
                  <a:pt x="36" y="5"/>
                </a:cubicBezTo>
                <a:cubicBezTo>
                  <a:pt x="43" y="2"/>
                  <a:pt x="51" y="0"/>
                  <a:pt x="58" y="0"/>
                </a:cubicBezTo>
                <a:cubicBezTo>
                  <a:pt x="66" y="0"/>
                  <a:pt x="74" y="2"/>
                  <a:pt x="82" y="5"/>
                </a:cubicBezTo>
                <a:cubicBezTo>
                  <a:pt x="89" y="8"/>
                  <a:pt x="95" y="12"/>
                  <a:pt x="100" y="17"/>
                </a:cubicBezTo>
                <a:cubicBezTo>
                  <a:pt x="106" y="23"/>
                  <a:pt x="110" y="29"/>
                  <a:pt x="113" y="37"/>
                </a:cubicBezTo>
                <a:cubicBezTo>
                  <a:pt x="116" y="44"/>
                  <a:pt x="117" y="52"/>
                  <a:pt x="117" y="59"/>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46" name="文本框 345"/>
          <p:cNvSpPr txBox="1"/>
          <p:nvPr/>
        </p:nvSpPr>
        <p:spPr>
          <a:xfrm>
            <a:off x="7863480" y="2127600"/>
            <a:ext cx="8053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回答的连贯性</a:t>
            </a:r>
            <a:endParaRPr lang="en-US" sz="1050" b="0" u="none" strike="noStrike">
              <a:solidFill>
                <a:srgbClr val="000000"/>
              </a:solidFill>
              <a:effectLst/>
              <a:uFillTx/>
              <a:latin typeface="Times New Roman"/>
            </a:endParaRPr>
          </a:p>
        </p:txBody>
      </p:sp>
      <p:sp>
        <p:nvSpPr>
          <p:cNvPr id="347" name="任意多边形 346"/>
          <p:cNvSpPr/>
          <p:nvPr/>
        </p:nvSpPr>
        <p:spPr>
          <a:xfrm>
            <a:off x="2139120" y="2991600"/>
            <a:ext cx="3209400" cy="1621440"/>
          </a:xfrm>
          <a:custGeom>
            <a:avLst/>
            <a:gdLst/>
            <a:ahLst/>
            <a:cxnLst/>
            <a:rect l="0" t="0" r="r" b="b"/>
            <a:pathLst>
              <a:path w="8915" h="4504">
                <a:moveTo>
                  <a:pt x="14" y="114"/>
                </a:moveTo>
                <a:cubicBezTo>
                  <a:pt x="24" y="92"/>
                  <a:pt x="37" y="72"/>
                  <a:pt x="54" y="54"/>
                </a:cubicBezTo>
                <a:cubicBezTo>
                  <a:pt x="72" y="37"/>
                  <a:pt x="92" y="23"/>
                  <a:pt x="115" y="14"/>
                </a:cubicBezTo>
                <a:cubicBezTo>
                  <a:pt x="137" y="4"/>
                  <a:pt x="161" y="0"/>
                  <a:pt x="186" y="0"/>
                </a:cubicBezTo>
                <a:lnTo>
                  <a:pt x="8729" y="0"/>
                </a:lnTo>
                <a:cubicBezTo>
                  <a:pt x="8754" y="0"/>
                  <a:pt x="8777" y="4"/>
                  <a:pt x="8800" y="14"/>
                </a:cubicBezTo>
                <a:cubicBezTo>
                  <a:pt x="8823" y="23"/>
                  <a:pt x="8843" y="37"/>
                  <a:pt x="8860" y="54"/>
                </a:cubicBezTo>
                <a:cubicBezTo>
                  <a:pt x="8878" y="72"/>
                  <a:pt x="8891" y="92"/>
                  <a:pt x="8901" y="114"/>
                </a:cubicBezTo>
                <a:cubicBezTo>
                  <a:pt x="8910" y="137"/>
                  <a:pt x="8915" y="161"/>
                  <a:pt x="8915" y="185"/>
                </a:cubicBezTo>
                <a:lnTo>
                  <a:pt x="8915" y="4318"/>
                </a:lnTo>
                <a:cubicBezTo>
                  <a:pt x="8915" y="4343"/>
                  <a:pt x="8910" y="4367"/>
                  <a:pt x="8901" y="4389"/>
                </a:cubicBezTo>
                <a:cubicBezTo>
                  <a:pt x="8891" y="4412"/>
                  <a:pt x="8878" y="4432"/>
                  <a:pt x="8860" y="4450"/>
                </a:cubicBezTo>
                <a:cubicBezTo>
                  <a:pt x="8843" y="4467"/>
                  <a:pt x="8823" y="4481"/>
                  <a:pt x="8800" y="4490"/>
                </a:cubicBezTo>
                <a:cubicBezTo>
                  <a:pt x="8777" y="4499"/>
                  <a:pt x="8754" y="4504"/>
                  <a:pt x="8729" y="4504"/>
                </a:cubicBezTo>
                <a:lnTo>
                  <a:pt x="186" y="4504"/>
                </a:lnTo>
                <a:cubicBezTo>
                  <a:pt x="161" y="4504"/>
                  <a:pt x="137" y="4499"/>
                  <a:pt x="115" y="4490"/>
                </a:cubicBezTo>
                <a:cubicBezTo>
                  <a:pt x="92" y="4481"/>
                  <a:pt x="72" y="4467"/>
                  <a:pt x="54" y="4450"/>
                </a:cubicBezTo>
                <a:cubicBezTo>
                  <a:pt x="37" y="4432"/>
                  <a:pt x="24" y="4412"/>
                  <a:pt x="14" y="4389"/>
                </a:cubicBezTo>
                <a:cubicBezTo>
                  <a:pt x="5" y="4367"/>
                  <a:pt x="0" y="4343"/>
                  <a:pt x="0" y="4318"/>
                </a:cubicBezTo>
                <a:lnTo>
                  <a:pt x="0" y="185"/>
                </a:lnTo>
                <a:cubicBezTo>
                  <a:pt x="0" y="161"/>
                  <a:pt x="5"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48" name="任意多边形 347"/>
          <p:cNvSpPr/>
          <p:nvPr/>
        </p:nvSpPr>
        <p:spPr>
          <a:xfrm>
            <a:off x="2139120" y="2991600"/>
            <a:ext cx="3209400" cy="1621440"/>
          </a:xfrm>
          <a:custGeom>
            <a:avLst/>
            <a:gdLst/>
            <a:ahLst/>
            <a:cxnLst/>
            <a:rect l="0" t="0" r="r" b="b"/>
            <a:pathLst>
              <a:path w="8915" h="4504">
                <a:moveTo>
                  <a:pt x="0" y="4318"/>
                </a:moveTo>
                <a:lnTo>
                  <a:pt x="0" y="185"/>
                </a:lnTo>
                <a:cubicBezTo>
                  <a:pt x="0" y="161"/>
                  <a:pt x="5" y="137"/>
                  <a:pt x="14" y="114"/>
                </a:cubicBezTo>
                <a:cubicBezTo>
                  <a:pt x="24" y="92"/>
                  <a:pt x="37" y="72"/>
                  <a:pt x="54" y="54"/>
                </a:cubicBezTo>
                <a:cubicBezTo>
                  <a:pt x="72" y="37"/>
                  <a:pt x="92" y="23"/>
                  <a:pt x="115" y="14"/>
                </a:cubicBezTo>
                <a:cubicBezTo>
                  <a:pt x="137" y="4"/>
                  <a:pt x="161" y="0"/>
                  <a:pt x="186" y="0"/>
                </a:cubicBezTo>
                <a:lnTo>
                  <a:pt x="8729" y="0"/>
                </a:lnTo>
                <a:cubicBezTo>
                  <a:pt x="8754" y="0"/>
                  <a:pt x="8777" y="4"/>
                  <a:pt x="8800" y="14"/>
                </a:cubicBezTo>
                <a:cubicBezTo>
                  <a:pt x="8823" y="23"/>
                  <a:pt x="8843" y="37"/>
                  <a:pt x="8860" y="54"/>
                </a:cubicBezTo>
                <a:cubicBezTo>
                  <a:pt x="8878" y="72"/>
                  <a:pt x="8891" y="92"/>
                  <a:pt x="8901" y="114"/>
                </a:cubicBezTo>
                <a:cubicBezTo>
                  <a:pt x="8910" y="137"/>
                  <a:pt x="8915" y="161"/>
                  <a:pt x="8915" y="185"/>
                </a:cubicBezTo>
                <a:lnTo>
                  <a:pt x="8915" y="4318"/>
                </a:lnTo>
                <a:cubicBezTo>
                  <a:pt x="8915" y="4343"/>
                  <a:pt x="8910" y="4367"/>
                  <a:pt x="8901" y="4389"/>
                </a:cubicBezTo>
                <a:cubicBezTo>
                  <a:pt x="8891" y="4412"/>
                  <a:pt x="8878" y="4432"/>
                  <a:pt x="8860" y="4450"/>
                </a:cubicBezTo>
                <a:cubicBezTo>
                  <a:pt x="8843" y="4467"/>
                  <a:pt x="8823" y="4481"/>
                  <a:pt x="8800" y="4490"/>
                </a:cubicBezTo>
                <a:cubicBezTo>
                  <a:pt x="8777" y="4499"/>
                  <a:pt x="8754" y="4504"/>
                  <a:pt x="8729" y="4504"/>
                </a:cubicBezTo>
                <a:lnTo>
                  <a:pt x="186" y="4504"/>
                </a:lnTo>
                <a:cubicBezTo>
                  <a:pt x="161" y="4504"/>
                  <a:pt x="137" y="4499"/>
                  <a:pt x="115" y="4490"/>
                </a:cubicBezTo>
                <a:cubicBezTo>
                  <a:pt x="92" y="4481"/>
                  <a:pt x="72" y="4467"/>
                  <a:pt x="54" y="4450"/>
                </a:cubicBezTo>
                <a:cubicBezTo>
                  <a:pt x="37" y="4432"/>
                  <a:pt x="24" y="4412"/>
                  <a:pt x="14" y="4389"/>
                </a:cubicBezTo>
                <a:cubicBezTo>
                  <a:pt x="5" y="4367"/>
                  <a:pt x="0" y="4343"/>
                  <a:pt x="0" y="4318"/>
                </a:cubicBezTo>
                <a:moveTo>
                  <a:pt x="23" y="185"/>
                </a:moveTo>
                <a:lnTo>
                  <a:pt x="23" y="4318"/>
                </a:lnTo>
                <a:cubicBezTo>
                  <a:pt x="23" y="4329"/>
                  <a:pt x="24" y="4340"/>
                  <a:pt x="26" y="4350"/>
                </a:cubicBezTo>
                <a:cubicBezTo>
                  <a:pt x="28" y="4361"/>
                  <a:pt x="32" y="4371"/>
                  <a:pt x="36" y="4381"/>
                </a:cubicBezTo>
                <a:cubicBezTo>
                  <a:pt x="40" y="4390"/>
                  <a:pt x="45" y="4400"/>
                  <a:pt x="51" y="4409"/>
                </a:cubicBezTo>
                <a:cubicBezTo>
                  <a:pt x="57" y="4418"/>
                  <a:pt x="63" y="4426"/>
                  <a:pt x="71" y="4433"/>
                </a:cubicBezTo>
                <a:cubicBezTo>
                  <a:pt x="78" y="4441"/>
                  <a:pt x="87" y="4448"/>
                  <a:pt x="95" y="4454"/>
                </a:cubicBezTo>
                <a:cubicBezTo>
                  <a:pt x="104" y="4459"/>
                  <a:pt x="114" y="4464"/>
                  <a:pt x="124" y="4469"/>
                </a:cubicBezTo>
                <a:cubicBezTo>
                  <a:pt x="133" y="4473"/>
                  <a:pt x="144" y="4476"/>
                  <a:pt x="154" y="4478"/>
                </a:cubicBezTo>
                <a:cubicBezTo>
                  <a:pt x="165" y="4480"/>
                  <a:pt x="175" y="4481"/>
                  <a:pt x="186" y="4481"/>
                </a:cubicBezTo>
                <a:lnTo>
                  <a:pt x="8729" y="4481"/>
                </a:lnTo>
                <a:cubicBezTo>
                  <a:pt x="8740" y="4481"/>
                  <a:pt x="8750" y="4480"/>
                  <a:pt x="8761" y="4478"/>
                </a:cubicBezTo>
                <a:cubicBezTo>
                  <a:pt x="8771" y="4476"/>
                  <a:pt x="8781" y="4473"/>
                  <a:pt x="8791" y="4469"/>
                </a:cubicBezTo>
                <a:cubicBezTo>
                  <a:pt x="8801" y="4464"/>
                  <a:pt x="8811" y="4459"/>
                  <a:pt x="8819" y="4454"/>
                </a:cubicBezTo>
                <a:cubicBezTo>
                  <a:pt x="8828" y="4448"/>
                  <a:pt x="8837" y="4441"/>
                  <a:pt x="8844" y="4433"/>
                </a:cubicBezTo>
                <a:cubicBezTo>
                  <a:pt x="8852" y="4426"/>
                  <a:pt x="8858" y="4418"/>
                  <a:pt x="8864" y="4409"/>
                </a:cubicBezTo>
                <a:cubicBezTo>
                  <a:pt x="8870" y="4400"/>
                  <a:pt x="8875" y="4390"/>
                  <a:pt x="8879" y="4381"/>
                </a:cubicBezTo>
                <a:cubicBezTo>
                  <a:pt x="8883" y="4371"/>
                  <a:pt x="8886" y="4361"/>
                  <a:pt x="8889" y="4350"/>
                </a:cubicBezTo>
                <a:cubicBezTo>
                  <a:pt x="8891" y="4340"/>
                  <a:pt x="8892" y="4329"/>
                  <a:pt x="8892" y="4318"/>
                </a:cubicBezTo>
                <a:lnTo>
                  <a:pt x="8892" y="185"/>
                </a:lnTo>
                <a:cubicBezTo>
                  <a:pt x="8892" y="175"/>
                  <a:pt x="8891" y="164"/>
                  <a:pt x="8889" y="154"/>
                </a:cubicBezTo>
                <a:cubicBezTo>
                  <a:pt x="8886" y="143"/>
                  <a:pt x="8883" y="133"/>
                  <a:pt x="8879" y="123"/>
                </a:cubicBezTo>
                <a:cubicBezTo>
                  <a:pt x="8875" y="113"/>
                  <a:pt x="8870" y="104"/>
                  <a:pt x="8864" y="95"/>
                </a:cubicBezTo>
                <a:cubicBezTo>
                  <a:pt x="8858" y="86"/>
                  <a:pt x="8852" y="78"/>
                  <a:pt x="8844" y="71"/>
                </a:cubicBezTo>
                <a:cubicBezTo>
                  <a:pt x="8837" y="63"/>
                  <a:pt x="8828" y="56"/>
                  <a:pt x="8819" y="50"/>
                </a:cubicBezTo>
                <a:cubicBezTo>
                  <a:pt x="8811" y="44"/>
                  <a:pt x="8801" y="39"/>
                  <a:pt x="8791" y="35"/>
                </a:cubicBezTo>
                <a:cubicBezTo>
                  <a:pt x="8781" y="31"/>
                  <a:pt x="8771" y="28"/>
                  <a:pt x="8761" y="26"/>
                </a:cubicBezTo>
                <a:cubicBezTo>
                  <a:pt x="8750" y="24"/>
                  <a:pt x="8740" y="23"/>
                  <a:pt x="8729" y="23"/>
                </a:cubicBezTo>
                <a:lnTo>
                  <a:pt x="186" y="23"/>
                </a:lnTo>
                <a:cubicBezTo>
                  <a:pt x="175" y="23"/>
                  <a:pt x="165" y="24"/>
                  <a:pt x="154" y="26"/>
                </a:cubicBezTo>
                <a:cubicBezTo>
                  <a:pt x="144" y="28"/>
                  <a:pt x="133" y="31"/>
                  <a:pt x="124" y="35"/>
                </a:cubicBezTo>
                <a:cubicBezTo>
                  <a:pt x="114" y="39"/>
                  <a:pt x="104" y="44"/>
                  <a:pt x="95" y="50"/>
                </a:cubicBezTo>
                <a:cubicBezTo>
                  <a:pt x="87" y="56"/>
                  <a:pt x="78" y="63"/>
                  <a:pt x="71" y="71"/>
                </a:cubicBezTo>
                <a:cubicBezTo>
                  <a:pt x="63" y="78"/>
                  <a:pt x="57" y="86"/>
                  <a:pt x="51" y="95"/>
                </a:cubicBezTo>
                <a:cubicBezTo>
                  <a:pt x="45" y="104"/>
                  <a:pt x="40" y="113"/>
                  <a:pt x="36" y="123"/>
                </a:cubicBezTo>
                <a:cubicBezTo>
                  <a:pt x="32" y="133"/>
                  <a:pt x="28" y="143"/>
                  <a:pt x="26" y="154"/>
                </a:cubicBezTo>
                <a:cubicBezTo>
                  <a:pt x="24" y="164"/>
                  <a:pt x="23" y="175"/>
                  <a:pt x="23" y="185"/>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49" name="图片 348"/>
          <p:cNvPicPr/>
          <p:nvPr/>
        </p:nvPicPr>
        <p:blipFill>
          <a:blip r:embed="rId9"/>
          <a:stretch/>
        </p:blipFill>
        <p:spPr>
          <a:xfrm>
            <a:off x="2314800" y="3183840"/>
            <a:ext cx="225360" cy="200160"/>
          </a:xfrm>
          <a:prstGeom prst="rect">
            <a:avLst/>
          </a:prstGeom>
          <a:noFill/>
          <a:ln w="0">
            <a:noFill/>
          </a:ln>
        </p:spPr>
      </p:pic>
      <p:sp>
        <p:nvSpPr>
          <p:cNvPr id="350" name="文本框 349"/>
          <p:cNvSpPr txBox="1"/>
          <p:nvPr/>
        </p:nvSpPr>
        <p:spPr>
          <a:xfrm>
            <a:off x="7863480" y="2328120"/>
            <a:ext cx="8053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符合用户预期</a:t>
            </a:r>
            <a:endParaRPr lang="en-US" sz="1050" b="0" u="none" strike="noStrike">
              <a:solidFill>
                <a:srgbClr val="000000"/>
              </a:solidFill>
              <a:effectLst/>
              <a:uFillTx/>
              <a:latin typeface="Times New Roman"/>
            </a:endParaRPr>
          </a:p>
        </p:txBody>
      </p:sp>
      <p:pic>
        <p:nvPicPr>
          <p:cNvPr id="351" name="图片 350"/>
          <p:cNvPicPr/>
          <p:nvPr/>
        </p:nvPicPr>
        <p:blipFill>
          <a:blip r:embed="rId10"/>
          <a:stretch/>
        </p:blipFill>
        <p:spPr>
          <a:xfrm>
            <a:off x="2314800" y="3534840"/>
            <a:ext cx="133200" cy="133200"/>
          </a:xfrm>
          <a:prstGeom prst="rect">
            <a:avLst/>
          </a:prstGeom>
          <a:noFill/>
          <a:ln w="0">
            <a:noFill/>
          </a:ln>
        </p:spPr>
      </p:pic>
      <p:sp>
        <p:nvSpPr>
          <p:cNvPr id="352" name="文本框 351"/>
          <p:cNvSpPr txBox="1"/>
          <p:nvPr/>
        </p:nvSpPr>
        <p:spPr>
          <a:xfrm>
            <a:off x="2640600" y="3181680"/>
            <a:ext cx="167724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有效上下文管理的优势</a:t>
            </a:r>
            <a:endParaRPr lang="en-US" sz="1320" b="0" u="none" strike="noStrike">
              <a:solidFill>
                <a:srgbClr val="000000"/>
              </a:solidFill>
              <a:effectLst/>
              <a:uFillTx/>
              <a:latin typeface="Times New Roman"/>
            </a:endParaRPr>
          </a:p>
        </p:txBody>
      </p:sp>
      <p:sp>
        <p:nvSpPr>
          <p:cNvPr id="353" name="文本框 352"/>
          <p:cNvSpPr txBox="1"/>
          <p:nvPr/>
        </p:nvSpPr>
        <p:spPr>
          <a:xfrm>
            <a:off x="2515320" y="3514680"/>
            <a:ext cx="10735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提升生成内容的连</a:t>
            </a:r>
            <a:endParaRPr lang="en-US" sz="1050" b="0" u="none" strike="noStrike">
              <a:solidFill>
                <a:srgbClr val="000000"/>
              </a:solidFill>
              <a:effectLst/>
              <a:uFillTx/>
              <a:latin typeface="Times New Roman"/>
            </a:endParaRPr>
          </a:p>
        </p:txBody>
      </p:sp>
      <p:pic>
        <p:nvPicPr>
          <p:cNvPr id="354" name="图片 353"/>
          <p:cNvPicPr/>
          <p:nvPr/>
        </p:nvPicPr>
        <p:blipFill>
          <a:blip r:embed="rId10"/>
          <a:stretch/>
        </p:blipFill>
        <p:spPr>
          <a:xfrm>
            <a:off x="3810600" y="3534840"/>
            <a:ext cx="133200" cy="133200"/>
          </a:xfrm>
          <a:prstGeom prst="rect">
            <a:avLst/>
          </a:prstGeom>
          <a:noFill/>
          <a:ln w="0">
            <a:noFill/>
          </a:ln>
        </p:spPr>
      </p:pic>
      <p:sp>
        <p:nvSpPr>
          <p:cNvPr id="355" name="文本框 354"/>
          <p:cNvSpPr txBox="1"/>
          <p:nvPr/>
        </p:nvSpPr>
        <p:spPr>
          <a:xfrm>
            <a:off x="2515320" y="371520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贯性</a:t>
            </a:r>
            <a:endParaRPr lang="en-US" sz="1050" b="0" u="none" strike="noStrike">
              <a:solidFill>
                <a:srgbClr val="000000"/>
              </a:solidFill>
              <a:effectLst/>
              <a:uFillTx/>
              <a:latin typeface="Times New Roman"/>
            </a:endParaRPr>
          </a:p>
        </p:txBody>
      </p:sp>
      <p:sp>
        <p:nvSpPr>
          <p:cNvPr id="356" name="文本框 355"/>
          <p:cNvSpPr txBox="1"/>
          <p:nvPr/>
        </p:nvSpPr>
        <p:spPr>
          <a:xfrm>
            <a:off x="4011120" y="3514680"/>
            <a:ext cx="10735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增强多轮对话的一</a:t>
            </a:r>
            <a:endParaRPr lang="en-US" sz="1050" b="0" u="none" strike="noStrike">
              <a:solidFill>
                <a:srgbClr val="000000"/>
              </a:solidFill>
              <a:effectLst/>
              <a:uFillTx/>
              <a:latin typeface="Times New Roman"/>
            </a:endParaRPr>
          </a:p>
        </p:txBody>
      </p:sp>
      <p:pic>
        <p:nvPicPr>
          <p:cNvPr id="357" name="图片 356"/>
          <p:cNvPicPr/>
          <p:nvPr/>
        </p:nvPicPr>
        <p:blipFill>
          <a:blip r:embed="rId10"/>
          <a:stretch/>
        </p:blipFill>
        <p:spPr>
          <a:xfrm>
            <a:off x="2314800" y="4069800"/>
            <a:ext cx="133200" cy="133200"/>
          </a:xfrm>
          <a:prstGeom prst="rect">
            <a:avLst/>
          </a:prstGeom>
          <a:noFill/>
          <a:ln w="0">
            <a:noFill/>
          </a:ln>
        </p:spPr>
      </p:pic>
      <p:sp>
        <p:nvSpPr>
          <p:cNvPr id="358" name="文本框 357"/>
          <p:cNvSpPr txBox="1"/>
          <p:nvPr/>
        </p:nvSpPr>
        <p:spPr>
          <a:xfrm>
            <a:off x="4011120" y="371520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致性</a:t>
            </a:r>
            <a:endParaRPr lang="en-US" sz="1050" b="0" u="none" strike="noStrike">
              <a:solidFill>
                <a:srgbClr val="000000"/>
              </a:solidFill>
              <a:effectLst/>
              <a:uFillTx/>
              <a:latin typeface="Times New Roman"/>
            </a:endParaRPr>
          </a:p>
        </p:txBody>
      </p:sp>
      <p:sp>
        <p:nvSpPr>
          <p:cNvPr id="359" name="文本框 358"/>
          <p:cNvSpPr txBox="1"/>
          <p:nvPr/>
        </p:nvSpPr>
        <p:spPr>
          <a:xfrm>
            <a:off x="2515320" y="4049640"/>
            <a:ext cx="10735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确保语义链条的完</a:t>
            </a:r>
            <a:endParaRPr lang="en-US" sz="1050" b="0" u="none" strike="noStrike">
              <a:solidFill>
                <a:srgbClr val="000000"/>
              </a:solidFill>
              <a:effectLst/>
              <a:uFillTx/>
              <a:latin typeface="Times New Roman"/>
            </a:endParaRPr>
          </a:p>
        </p:txBody>
      </p:sp>
      <p:pic>
        <p:nvPicPr>
          <p:cNvPr id="360" name="图片 359"/>
          <p:cNvPicPr/>
          <p:nvPr/>
        </p:nvPicPr>
        <p:blipFill>
          <a:blip r:embed="rId10"/>
          <a:stretch/>
        </p:blipFill>
        <p:spPr>
          <a:xfrm>
            <a:off x="3810600" y="4069800"/>
            <a:ext cx="133200" cy="133200"/>
          </a:xfrm>
          <a:prstGeom prst="rect">
            <a:avLst/>
          </a:prstGeom>
          <a:noFill/>
          <a:ln w="0">
            <a:noFill/>
          </a:ln>
        </p:spPr>
      </p:pic>
      <p:sp>
        <p:nvSpPr>
          <p:cNvPr id="361" name="文本框 360"/>
          <p:cNvSpPr txBox="1"/>
          <p:nvPr/>
        </p:nvSpPr>
        <p:spPr>
          <a:xfrm>
            <a:off x="2515320" y="425016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整</a:t>
            </a:r>
            <a:endParaRPr lang="en-US" sz="1050" b="0" u="none" strike="noStrike">
              <a:solidFill>
                <a:srgbClr val="000000"/>
              </a:solidFill>
              <a:effectLst/>
              <a:uFillTx/>
              <a:latin typeface="Times New Roman"/>
            </a:endParaRPr>
          </a:p>
        </p:txBody>
      </p:sp>
      <p:sp>
        <p:nvSpPr>
          <p:cNvPr id="362" name="文本框 361"/>
          <p:cNvSpPr txBox="1"/>
          <p:nvPr/>
        </p:nvSpPr>
        <p:spPr>
          <a:xfrm>
            <a:off x="4011120" y="4049640"/>
            <a:ext cx="10735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提高复杂任务的响</a:t>
            </a:r>
            <a:endParaRPr lang="en-US" sz="1050" b="0" u="none" strike="noStrike">
              <a:solidFill>
                <a:srgbClr val="000000"/>
              </a:solidFill>
              <a:effectLst/>
              <a:uFillTx/>
              <a:latin typeface="Times New Roman"/>
            </a:endParaRPr>
          </a:p>
        </p:txBody>
      </p:sp>
      <p:pic>
        <p:nvPicPr>
          <p:cNvPr id="363" name="图片 362"/>
          <p:cNvPicPr/>
          <p:nvPr/>
        </p:nvPicPr>
        <p:blipFill>
          <a:blip r:embed="rId11"/>
          <a:stretch/>
        </p:blipFill>
        <p:spPr>
          <a:xfrm>
            <a:off x="1604520" y="2741040"/>
            <a:ext cx="191880" cy="250200"/>
          </a:xfrm>
          <a:prstGeom prst="rect">
            <a:avLst/>
          </a:prstGeom>
          <a:noFill/>
          <a:ln w="0">
            <a:noFill/>
          </a:ln>
        </p:spPr>
      </p:pic>
      <p:pic>
        <p:nvPicPr>
          <p:cNvPr id="364" name="图片 363"/>
          <p:cNvPicPr/>
          <p:nvPr/>
        </p:nvPicPr>
        <p:blipFill>
          <a:blip r:embed="rId11"/>
          <a:stretch/>
        </p:blipFill>
        <p:spPr>
          <a:xfrm>
            <a:off x="5160240" y="2741040"/>
            <a:ext cx="191880" cy="250200"/>
          </a:xfrm>
          <a:prstGeom prst="rect">
            <a:avLst/>
          </a:prstGeom>
          <a:noFill/>
          <a:ln w="0">
            <a:noFill/>
          </a:ln>
        </p:spPr>
      </p:pic>
      <p:pic>
        <p:nvPicPr>
          <p:cNvPr id="365" name="图片 364"/>
          <p:cNvPicPr/>
          <p:nvPr/>
        </p:nvPicPr>
        <p:blipFill>
          <a:blip r:embed="rId11"/>
          <a:stretch/>
        </p:blipFill>
        <p:spPr>
          <a:xfrm>
            <a:off x="8899920" y="2741040"/>
            <a:ext cx="191880" cy="250200"/>
          </a:xfrm>
          <a:prstGeom prst="rect">
            <a:avLst/>
          </a:prstGeom>
          <a:noFill/>
          <a:ln w="0">
            <a:noFill/>
          </a:ln>
        </p:spPr>
      </p:pic>
      <p:sp>
        <p:nvSpPr>
          <p:cNvPr id="366" name="文本框 365"/>
          <p:cNvSpPr txBox="1"/>
          <p:nvPr/>
        </p:nvSpPr>
        <p:spPr>
          <a:xfrm>
            <a:off x="4011120" y="4250160"/>
            <a:ext cx="403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应质量</a:t>
            </a:r>
            <a:endParaRPr lang="en-US" sz="105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7" name="图片 366"/>
          <p:cNvPicPr/>
          <p:nvPr/>
        </p:nvPicPr>
        <p:blipFill>
          <a:blip r:embed="rId2"/>
          <a:stretch/>
        </p:blipFill>
        <p:spPr>
          <a:xfrm>
            <a:off x="0" y="0"/>
            <a:ext cx="10696320" cy="6434280"/>
          </a:xfrm>
          <a:prstGeom prst="rect">
            <a:avLst/>
          </a:prstGeom>
          <a:noFill/>
          <a:ln w="0">
            <a:noFill/>
          </a:ln>
        </p:spPr>
      </p:pic>
      <p:sp>
        <p:nvSpPr>
          <p:cNvPr id="368" name="任意多边形 367"/>
          <p:cNvSpPr/>
          <p:nvPr/>
        </p:nvSpPr>
        <p:spPr>
          <a:xfrm>
            <a:off x="534600" y="601560"/>
            <a:ext cx="802800" cy="33840"/>
          </a:xfrm>
          <a:custGeom>
            <a:avLst/>
            <a:gdLst/>
            <a:ahLst/>
            <a:cxnLst/>
            <a:rect l="0" t="0" r="r" b="b"/>
            <a:pathLst>
              <a:path w="2230" h="94">
                <a:moveTo>
                  <a:pt x="0" y="0"/>
                </a:moveTo>
                <a:lnTo>
                  <a:pt x="2230" y="0"/>
                </a:lnTo>
                <a:lnTo>
                  <a:pt x="2230" y="94"/>
                </a:lnTo>
                <a:lnTo>
                  <a:pt x="0" y="94"/>
                </a:lnTo>
                <a:lnTo>
                  <a:pt x="0" y="0"/>
                </a:ln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69" name="文本框 368"/>
          <p:cNvSpPr txBox="1"/>
          <p:nvPr/>
        </p:nvSpPr>
        <p:spPr>
          <a:xfrm>
            <a:off x="534960" y="178200"/>
            <a:ext cx="240264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构建有效的上下文</a:t>
            </a:r>
            <a:endParaRPr lang="en-US" sz="2370" b="0" u="none" strike="noStrike">
              <a:solidFill>
                <a:srgbClr val="000000"/>
              </a:solidFill>
              <a:effectLst/>
              <a:uFillTx/>
              <a:latin typeface="Times New Roman"/>
            </a:endParaRPr>
          </a:p>
        </p:txBody>
      </p:sp>
      <p:sp>
        <p:nvSpPr>
          <p:cNvPr id="370" name="文本框 369"/>
          <p:cNvSpPr txBox="1"/>
          <p:nvPr/>
        </p:nvSpPr>
        <p:spPr>
          <a:xfrm>
            <a:off x="534960" y="6113520"/>
            <a:ext cx="135000" cy="169560"/>
          </a:xfrm>
          <a:prstGeom prst="rect">
            <a:avLst/>
          </a:prstGeom>
          <a:noFill/>
          <a:ln w="0">
            <a:noFill/>
          </a:ln>
        </p:spPr>
        <p:txBody>
          <a:bodyPr wrap="none" lIns="0" tIns="0" rIns="0" bIns="0" anchor="t">
            <a:spAutoFit/>
          </a:bodyPr>
          <a:lstStyle/>
          <a:p>
            <a:r>
              <a:rPr lang="zh-CN" sz="1050" b="0" u="none" strike="noStrike">
                <a:solidFill>
                  <a:srgbClr val="FF6900"/>
                </a:solidFill>
                <a:effectLst/>
                <a:uFillTx/>
                <a:latin typeface="WenQuanYiZenHei"/>
                <a:ea typeface="WenQuanYiZenHei"/>
              </a:rPr>
              <a:t>第</a:t>
            </a:r>
            <a:endParaRPr lang="en-US" sz="1050" b="0" u="none" strike="noStrike">
              <a:solidFill>
                <a:srgbClr val="000000"/>
              </a:solidFill>
              <a:effectLst/>
              <a:uFillTx/>
              <a:latin typeface="Times New Roman"/>
            </a:endParaRPr>
          </a:p>
        </p:txBody>
      </p:sp>
      <p:sp>
        <p:nvSpPr>
          <p:cNvPr id="371" name="文本框 370"/>
          <p:cNvSpPr txBox="1"/>
          <p:nvPr/>
        </p:nvSpPr>
        <p:spPr>
          <a:xfrm>
            <a:off x="668520" y="6118200"/>
            <a:ext cx="133200" cy="157320"/>
          </a:xfrm>
          <a:prstGeom prst="rect">
            <a:avLst/>
          </a:prstGeom>
          <a:noFill/>
          <a:ln w="0">
            <a:noFill/>
          </a:ln>
        </p:spPr>
        <p:txBody>
          <a:bodyPr wrap="none" lIns="0" tIns="0" rIns="0" bIns="0" anchor="t">
            <a:spAutoFit/>
          </a:bodyPr>
          <a:lstStyle/>
          <a:p>
            <a:r>
              <a:rPr lang="en-US" sz="1050" b="1" u="none" strike="noStrike">
                <a:solidFill>
                  <a:srgbClr val="FF6900"/>
                </a:solidFill>
                <a:effectLst/>
                <a:uFillTx/>
                <a:latin typeface="DejaVuSans"/>
                <a:ea typeface="DejaVuSans"/>
              </a:rPr>
              <a:t>6</a:t>
            </a:r>
            <a:endParaRPr lang="en-US" sz="1050" b="0" u="none" strike="noStrike">
              <a:solidFill>
                <a:srgbClr val="000000"/>
              </a:solidFill>
              <a:effectLst/>
              <a:uFillTx/>
              <a:latin typeface="Times New Roman"/>
            </a:endParaRPr>
          </a:p>
        </p:txBody>
      </p:sp>
      <p:sp>
        <p:nvSpPr>
          <p:cNvPr id="372" name="文本框 371"/>
          <p:cNvSpPr txBox="1"/>
          <p:nvPr/>
        </p:nvSpPr>
        <p:spPr>
          <a:xfrm>
            <a:off x="761400" y="6113520"/>
            <a:ext cx="135000" cy="169560"/>
          </a:xfrm>
          <a:prstGeom prst="rect">
            <a:avLst/>
          </a:prstGeom>
          <a:noFill/>
          <a:ln w="0">
            <a:noFill/>
          </a:ln>
        </p:spPr>
        <p:txBody>
          <a:bodyPr wrap="none" lIns="0" tIns="0" rIns="0" bIns="0" anchor="t">
            <a:spAutoFit/>
          </a:bodyPr>
          <a:lstStyle/>
          <a:p>
            <a:r>
              <a:rPr lang="zh-CN" sz="1050" b="0" u="none" strike="noStrike">
                <a:solidFill>
                  <a:srgbClr val="FF6900"/>
                </a:solidFill>
                <a:effectLst/>
                <a:uFillTx/>
                <a:latin typeface="WenQuanYiZenHei"/>
                <a:ea typeface="WenQuanYiZenHei"/>
              </a:rPr>
              <a:t>章</a:t>
            </a:r>
            <a:endParaRPr lang="en-US" sz="1050" b="0" u="none" strike="noStrike">
              <a:solidFill>
                <a:srgbClr val="000000"/>
              </a:solidFill>
              <a:effectLst/>
              <a:uFillTx/>
              <a:latin typeface="Times New Roman"/>
            </a:endParaRPr>
          </a:p>
        </p:txBody>
      </p:sp>
      <p:sp>
        <p:nvSpPr>
          <p:cNvPr id="373" name="文本框 372"/>
          <p:cNvSpPr txBox="1"/>
          <p:nvPr/>
        </p:nvSpPr>
        <p:spPr>
          <a:xfrm>
            <a:off x="895320" y="6118200"/>
            <a:ext cx="133200" cy="157320"/>
          </a:xfrm>
          <a:prstGeom prst="rect">
            <a:avLst/>
          </a:prstGeom>
          <a:noFill/>
          <a:ln w="0">
            <a:noFill/>
          </a:ln>
        </p:spPr>
        <p:txBody>
          <a:bodyPr wrap="none" lIns="0" tIns="0" rIns="0" bIns="0" anchor="t">
            <a:spAutoFit/>
          </a:bodyPr>
          <a:lstStyle/>
          <a:p>
            <a:r>
              <a:rPr lang="en-US" sz="1050" b="0" u="none" strike="noStrike">
                <a:solidFill>
                  <a:srgbClr val="93C5FD"/>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374" name="任意多边形 373"/>
          <p:cNvSpPr/>
          <p:nvPr/>
        </p:nvSpPr>
        <p:spPr>
          <a:xfrm>
            <a:off x="9768960" y="6100200"/>
            <a:ext cx="393120" cy="200880"/>
          </a:xfrm>
          <a:custGeom>
            <a:avLst/>
            <a:gdLst/>
            <a:ahLst/>
            <a:cxnLst/>
            <a:rect l="0" t="0" r="r" b="b"/>
            <a:pathLst>
              <a:path w="1092" h="558">
                <a:moveTo>
                  <a:pt x="0" y="280"/>
                </a:moveTo>
                <a:cubicBezTo>
                  <a:pt x="0" y="261"/>
                  <a:pt x="1" y="243"/>
                  <a:pt x="5" y="225"/>
                </a:cubicBezTo>
                <a:cubicBezTo>
                  <a:pt x="8" y="207"/>
                  <a:pt x="14" y="190"/>
                  <a:pt x="21" y="173"/>
                </a:cubicBezTo>
                <a:cubicBezTo>
                  <a:pt x="28" y="156"/>
                  <a:pt x="36" y="140"/>
                  <a:pt x="47" y="125"/>
                </a:cubicBezTo>
                <a:cubicBezTo>
                  <a:pt x="57" y="110"/>
                  <a:pt x="68" y="96"/>
                  <a:pt x="81" y="83"/>
                </a:cubicBezTo>
                <a:cubicBezTo>
                  <a:pt x="94" y="70"/>
                  <a:pt x="108" y="58"/>
                  <a:pt x="123" y="48"/>
                </a:cubicBezTo>
                <a:cubicBezTo>
                  <a:pt x="139" y="37"/>
                  <a:pt x="155" y="28"/>
                  <a:pt x="172" y="21"/>
                </a:cubicBezTo>
                <a:cubicBezTo>
                  <a:pt x="188" y="14"/>
                  <a:pt x="206" y="9"/>
                  <a:pt x="224" y="5"/>
                </a:cubicBezTo>
                <a:cubicBezTo>
                  <a:pt x="242" y="2"/>
                  <a:pt x="260" y="0"/>
                  <a:pt x="278" y="0"/>
                </a:cubicBezTo>
                <a:lnTo>
                  <a:pt x="813" y="0"/>
                </a:lnTo>
                <a:cubicBezTo>
                  <a:pt x="831" y="0"/>
                  <a:pt x="849" y="2"/>
                  <a:pt x="867" y="5"/>
                </a:cubicBezTo>
                <a:cubicBezTo>
                  <a:pt x="885" y="9"/>
                  <a:pt x="903" y="14"/>
                  <a:pt x="920" y="21"/>
                </a:cubicBezTo>
                <a:cubicBezTo>
                  <a:pt x="937" y="28"/>
                  <a:pt x="953" y="37"/>
                  <a:pt x="968" y="48"/>
                </a:cubicBezTo>
                <a:cubicBezTo>
                  <a:pt x="983" y="58"/>
                  <a:pt x="997" y="70"/>
                  <a:pt x="1010" y="83"/>
                </a:cubicBezTo>
                <a:cubicBezTo>
                  <a:pt x="1023" y="96"/>
                  <a:pt x="1034" y="110"/>
                  <a:pt x="1045" y="125"/>
                </a:cubicBezTo>
                <a:cubicBezTo>
                  <a:pt x="1055" y="140"/>
                  <a:pt x="1063" y="156"/>
                  <a:pt x="1070" y="173"/>
                </a:cubicBezTo>
                <a:cubicBezTo>
                  <a:pt x="1077" y="190"/>
                  <a:pt x="1083" y="207"/>
                  <a:pt x="1086" y="225"/>
                </a:cubicBezTo>
                <a:cubicBezTo>
                  <a:pt x="1090" y="243"/>
                  <a:pt x="1092" y="261"/>
                  <a:pt x="1092" y="280"/>
                </a:cubicBezTo>
                <a:cubicBezTo>
                  <a:pt x="1092" y="298"/>
                  <a:pt x="1090" y="316"/>
                  <a:pt x="1086" y="334"/>
                </a:cubicBezTo>
                <a:cubicBezTo>
                  <a:pt x="1083" y="352"/>
                  <a:pt x="1077" y="369"/>
                  <a:pt x="1070" y="386"/>
                </a:cubicBezTo>
                <a:cubicBezTo>
                  <a:pt x="1063" y="403"/>
                  <a:pt x="1055" y="419"/>
                  <a:pt x="1045" y="434"/>
                </a:cubicBezTo>
                <a:cubicBezTo>
                  <a:pt x="1034" y="450"/>
                  <a:pt x="1023" y="464"/>
                  <a:pt x="1010" y="477"/>
                </a:cubicBezTo>
                <a:cubicBezTo>
                  <a:pt x="997" y="489"/>
                  <a:pt x="983" y="501"/>
                  <a:pt x="968" y="511"/>
                </a:cubicBezTo>
                <a:cubicBezTo>
                  <a:pt x="953" y="521"/>
                  <a:pt x="937" y="530"/>
                  <a:pt x="920" y="537"/>
                </a:cubicBezTo>
                <a:cubicBezTo>
                  <a:pt x="903" y="544"/>
                  <a:pt x="885" y="549"/>
                  <a:pt x="867" y="553"/>
                </a:cubicBezTo>
                <a:cubicBezTo>
                  <a:pt x="849" y="556"/>
                  <a:pt x="831" y="558"/>
                  <a:pt x="813" y="558"/>
                </a:cubicBezTo>
                <a:lnTo>
                  <a:pt x="278" y="558"/>
                </a:lnTo>
                <a:cubicBezTo>
                  <a:pt x="260" y="558"/>
                  <a:pt x="242" y="556"/>
                  <a:pt x="224" y="553"/>
                </a:cubicBezTo>
                <a:cubicBezTo>
                  <a:pt x="206" y="549"/>
                  <a:pt x="188" y="544"/>
                  <a:pt x="172" y="537"/>
                </a:cubicBezTo>
                <a:cubicBezTo>
                  <a:pt x="155" y="530"/>
                  <a:pt x="139" y="521"/>
                  <a:pt x="123" y="511"/>
                </a:cubicBezTo>
                <a:cubicBezTo>
                  <a:pt x="108" y="501"/>
                  <a:pt x="94" y="489"/>
                  <a:pt x="81" y="477"/>
                </a:cubicBezTo>
                <a:cubicBezTo>
                  <a:pt x="68" y="464"/>
                  <a:pt x="57" y="450"/>
                  <a:pt x="47" y="434"/>
                </a:cubicBezTo>
                <a:cubicBezTo>
                  <a:pt x="36" y="419"/>
                  <a:pt x="28" y="403"/>
                  <a:pt x="21" y="386"/>
                </a:cubicBezTo>
                <a:cubicBezTo>
                  <a:pt x="14" y="369"/>
                  <a:pt x="8" y="352"/>
                  <a:pt x="5" y="334"/>
                </a:cubicBezTo>
                <a:cubicBezTo>
                  <a:pt x="1" y="316"/>
                  <a:pt x="0" y="298"/>
                  <a:pt x="0" y="280"/>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75" name="文本框 374"/>
          <p:cNvSpPr txBox="1"/>
          <p:nvPr/>
        </p:nvSpPr>
        <p:spPr>
          <a:xfrm>
            <a:off x="937800" y="6113520"/>
            <a:ext cx="1609920" cy="169560"/>
          </a:xfrm>
          <a:prstGeom prst="rect">
            <a:avLst/>
          </a:prstGeom>
          <a:noFill/>
          <a:ln w="0">
            <a:noFill/>
          </a:ln>
        </p:spPr>
        <p:txBody>
          <a:bodyPr wrap="none" lIns="0" tIns="0" rIns="0" bIns="0" anchor="t">
            <a:spAutoFit/>
          </a:bodyPr>
          <a:lstStyle/>
          <a:p>
            <a:r>
              <a:rPr lang="zh-CN" sz="1050" b="0" u="none" strike="noStrike">
                <a:solidFill>
                  <a:srgbClr val="93C5FD"/>
                </a:solidFill>
                <a:effectLst/>
                <a:uFillTx/>
                <a:latin typeface="WenQuanYiZenHei"/>
                <a:ea typeface="WenQuanYiZenHei"/>
              </a:rPr>
              <a:t>文本检索增强与上下文构建</a:t>
            </a:r>
            <a:endParaRPr lang="en-US" sz="1050" b="0" u="none" strike="noStrike">
              <a:solidFill>
                <a:srgbClr val="000000"/>
              </a:solidFill>
              <a:effectLst/>
              <a:uFillTx/>
              <a:latin typeface="Times New Roman"/>
            </a:endParaRPr>
          </a:p>
        </p:txBody>
      </p:sp>
      <p:pic>
        <p:nvPicPr>
          <p:cNvPr id="376" name="图片 375"/>
          <p:cNvPicPr/>
          <p:nvPr/>
        </p:nvPicPr>
        <p:blipFill>
          <a:blip r:embed="rId3"/>
          <a:stretch/>
        </p:blipFill>
        <p:spPr>
          <a:xfrm>
            <a:off x="-417960" y="-835560"/>
            <a:ext cx="2506680" cy="2506680"/>
          </a:xfrm>
          <a:prstGeom prst="rect">
            <a:avLst/>
          </a:prstGeom>
          <a:noFill/>
          <a:ln w="0">
            <a:noFill/>
          </a:ln>
        </p:spPr>
      </p:pic>
      <p:pic>
        <p:nvPicPr>
          <p:cNvPr id="377" name="图片 376"/>
          <p:cNvPicPr/>
          <p:nvPr/>
        </p:nvPicPr>
        <p:blipFill>
          <a:blip r:embed="rId4"/>
          <a:stretch/>
        </p:blipFill>
        <p:spPr>
          <a:xfrm>
            <a:off x="7771680" y="4763160"/>
            <a:ext cx="2088720" cy="2088720"/>
          </a:xfrm>
          <a:prstGeom prst="rect">
            <a:avLst/>
          </a:prstGeom>
          <a:noFill/>
          <a:ln w="0">
            <a:noFill/>
          </a:ln>
        </p:spPr>
      </p:pic>
      <p:sp>
        <p:nvSpPr>
          <p:cNvPr id="378" name="文本框 377"/>
          <p:cNvSpPr txBox="1"/>
          <p:nvPr/>
        </p:nvSpPr>
        <p:spPr>
          <a:xfrm>
            <a:off x="9831960" y="6134040"/>
            <a:ext cx="2642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8/15</a:t>
            </a:r>
            <a:endParaRPr lang="en-US" sz="920" b="0" u="none" strike="noStrike">
              <a:solidFill>
                <a:srgbClr val="000000"/>
              </a:solidFill>
              <a:effectLst/>
              <a:uFillTx/>
              <a:latin typeface="Times New Roman"/>
            </a:endParaRPr>
          </a:p>
        </p:txBody>
      </p:sp>
      <p:pic>
        <p:nvPicPr>
          <p:cNvPr id="379" name="图片 378"/>
          <p:cNvPicPr/>
          <p:nvPr/>
        </p:nvPicPr>
        <p:blipFill>
          <a:blip r:embed="rId5"/>
          <a:stretch/>
        </p:blipFill>
        <p:spPr>
          <a:xfrm>
            <a:off x="2774520" y="1679760"/>
            <a:ext cx="158400" cy="250200"/>
          </a:xfrm>
          <a:prstGeom prst="rect">
            <a:avLst/>
          </a:prstGeom>
          <a:noFill/>
          <a:ln w="0">
            <a:noFill/>
          </a:ln>
        </p:spPr>
      </p:pic>
      <p:pic>
        <p:nvPicPr>
          <p:cNvPr id="380" name="图片 379"/>
          <p:cNvPicPr/>
          <p:nvPr/>
        </p:nvPicPr>
        <p:blipFill>
          <a:blip r:embed="rId6"/>
          <a:stretch/>
        </p:blipFill>
        <p:spPr>
          <a:xfrm>
            <a:off x="5264640" y="1679760"/>
            <a:ext cx="158400" cy="250200"/>
          </a:xfrm>
          <a:prstGeom prst="rect">
            <a:avLst/>
          </a:prstGeom>
          <a:noFill/>
          <a:ln w="0">
            <a:noFill/>
          </a:ln>
        </p:spPr>
      </p:pic>
      <p:pic>
        <p:nvPicPr>
          <p:cNvPr id="381" name="图片 380"/>
          <p:cNvPicPr/>
          <p:nvPr/>
        </p:nvPicPr>
        <p:blipFill>
          <a:blip r:embed="rId6"/>
          <a:stretch/>
        </p:blipFill>
        <p:spPr>
          <a:xfrm>
            <a:off x="7763400" y="1679760"/>
            <a:ext cx="158400" cy="250200"/>
          </a:xfrm>
          <a:prstGeom prst="rect">
            <a:avLst/>
          </a:prstGeom>
          <a:noFill/>
          <a:ln w="0">
            <a:noFill/>
          </a:ln>
        </p:spPr>
      </p:pic>
      <p:sp>
        <p:nvSpPr>
          <p:cNvPr id="382" name="文本框 381"/>
          <p:cNvSpPr txBox="1"/>
          <p:nvPr/>
        </p:nvSpPr>
        <p:spPr>
          <a:xfrm>
            <a:off x="534960" y="916920"/>
            <a:ext cx="6538680" cy="212400"/>
          </a:xfrm>
          <a:prstGeom prst="rect">
            <a:avLst/>
          </a:prstGeom>
          <a:noFill/>
          <a:ln w="0">
            <a:noFill/>
          </a:ln>
        </p:spPr>
        <p:txBody>
          <a:bodyPr wrap="none" lIns="0" tIns="0" rIns="0" bIns="0" anchor="t">
            <a:spAutoFit/>
          </a:bodyPr>
          <a:lstStyle/>
          <a:p>
            <a:r>
              <a:rPr lang="zh-CN" sz="1320" b="0" u="none" strike="noStrike">
                <a:solidFill>
                  <a:srgbClr val="93C5FD"/>
                </a:solidFill>
                <a:effectLst/>
                <a:uFillTx/>
                <a:latin typeface="WenQuanYiZenHei"/>
                <a:ea typeface="WenQuanYiZenHei"/>
              </a:rPr>
              <a:t>介绍信息筛选与组织策略，通过检索内容的筛选和重组构建适合生成模型的有效上下文。</a:t>
            </a:r>
            <a:endParaRPr lang="en-US" sz="1320" b="0" u="none" strike="noStrike">
              <a:solidFill>
                <a:srgbClr val="000000"/>
              </a:solidFill>
              <a:effectLst/>
              <a:uFillTx/>
              <a:latin typeface="Times New Roman"/>
            </a:endParaRPr>
          </a:p>
        </p:txBody>
      </p:sp>
      <p:sp>
        <p:nvSpPr>
          <p:cNvPr id="383" name="任意多边形 382"/>
          <p:cNvSpPr/>
          <p:nvPr/>
        </p:nvSpPr>
        <p:spPr>
          <a:xfrm>
            <a:off x="551520" y="2924640"/>
            <a:ext cx="4696560" cy="869400"/>
          </a:xfrm>
          <a:custGeom>
            <a:avLst/>
            <a:gdLst/>
            <a:ahLst/>
            <a:cxnLst/>
            <a:rect l="0" t="0" r="r" b="b"/>
            <a:pathLst>
              <a:path w="13046" h="2415">
                <a:moveTo>
                  <a:pt x="0" y="2415"/>
                </a:moveTo>
                <a:lnTo>
                  <a:pt x="0" y="0"/>
                </a:lnTo>
                <a:lnTo>
                  <a:pt x="12861" y="0"/>
                </a:lnTo>
                <a:cubicBezTo>
                  <a:pt x="12873" y="0"/>
                  <a:pt x="12885" y="1"/>
                  <a:pt x="12897" y="4"/>
                </a:cubicBezTo>
                <a:cubicBezTo>
                  <a:pt x="12909" y="6"/>
                  <a:pt x="12920" y="10"/>
                  <a:pt x="12932" y="14"/>
                </a:cubicBezTo>
                <a:cubicBezTo>
                  <a:pt x="12943" y="19"/>
                  <a:pt x="12954" y="25"/>
                  <a:pt x="12964" y="31"/>
                </a:cubicBezTo>
                <a:cubicBezTo>
                  <a:pt x="12974" y="38"/>
                  <a:pt x="12983" y="46"/>
                  <a:pt x="12992" y="54"/>
                </a:cubicBezTo>
                <a:cubicBezTo>
                  <a:pt x="13001" y="63"/>
                  <a:pt x="13008" y="72"/>
                  <a:pt x="13015" y="83"/>
                </a:cubicBezTo>
                <a:cubicBezTo>
                  <a:pt x="13022" y="93"/>
                  <a:pt x="13027" y="103"/>
                  <a:pt x="13032" y="115"/>
                </a:cubicBezTo>
                <a:cubicBezTo>
                  <a:pt x="13037" y="126"/>
                  <a:pt x="13040" y="138"/>
                  <a:pt x="13043" y="150"/>
                </a:cubicBezTo>
                <a:cubicBezTo>
                  <a:pt x="13045" y="162"/>
                  <a:pt x="13046" y="174"/>
                  <a:pt x="13046" y="186"/>
                </a:cubicBezTo>
                <a:lnTo>
                  <a:pt x="13046" y="2230"/>
                </a:lnTo>
                <a:cubicBezTo>
                  <a:pt x="13046" y="2242"/>
                  <a:pt x="13045" y="2254"/>
                  <a:pt x="13043" y="2266"/>
                </a:cubicBezTo>
                <a:cubicBezTo>
                  <a:pt x="13040" y="2278"/>
                  <a:pt x="13037" y="2289"/>
                  <a:pt x="13032" y="2301"/>
                </a:cubicBezTo>
                <a:cubicBezTo>
                  <a:pt x="13027" y="2312"/>
                  <a:pt x="13022" y="2323"/>
                  <a:pt x="13015" y="2333"/>
                </a:cubicBezTo>
                <a:cubicBezTo>
                  <a:pt x="13008" y="2343"/>
                  <a:pt x="13001" y="2352"/>
                  <a:pt x="12992" y="2361"/>
                </a:cubicBezTo>
                <a:cubicBezTo>
                  <a:pt x="12983" y="2369"/>
                  <a:pt x="12974" y="2377"/>
                  <a:pt x="12964" y="2384"/>
                </a:cubicBezTo>
                <a:cubicBezTo>
                  <a:pt x="12954" y="2391"/>
                  <a:pt x="12943" y="2396"/>
                  <a:pt x="12932" y="2401"/>
                </a:cubicBezTo>
                <a:cubicBezTo>
                  <a:pt x="12920" y="2406"/>
                  <a:pt x="12909" y="2409"/>
                  <a:pt x="12897" y="2412"/>
                </a:cubicBezTo>
                <a:cubicBezTo>
                  <a:pt x="12885" y="2414"/>
                  <a:pt x="12873" y="2415"/>
                  <a:pt x="12861" y="2415"/>
                </a:cubicBezTo>
                <a:lnTo>
                  <a:pt x="0" y="2415"/>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84" name="任意多边形 383"/>
          <p:cNvSpPr/>
          <p:nvPr/>
        </p:nvSpPr>
        <p:spPr>
          <a:xfrm>
            <a:off x="534600" y="2924640"/>
            <a:ext cx="33840" cy="869400"/>
          </a:xfrm>
          <a:custGeom>
            <a:avLst/>
            <a:gdLst/>
            <a:ahLst/>
            <a:cxnLst/>
            <a:rect l="0" t="0" r="r" b="b"/>
            <a:pathLst>
              <a:path w="94" h="2415">
                <a:moveTo>
                  <a:pt x="0" y="0"/>
                </a:moveTo>
                <a:lnTo>
                  <a:pt x="94" y="0"/>
                </a:lnTo>
                <a:lnTo>
                  <a:pt x="94" y="2415"/>
                </a:lnTo>
                <a:lnTo>
                  <a:pt x="0" y="2415"/>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85" name="图片 384"/>
          <p:cNvPicPr/>
          <p:nvPr/>
        </p:nvPicPr>
        <p:blipFill>
          <a:blip r:embed="rId7"/>
          <a:stretch/>
        </p:blipFill>
        <p:spPr>
          <a:xfrm>
            <a:off x="702000" y="3075120"/>
            <a:ext cx="200160" cy="200160"/>
          </a:xfrm>
          <a:prstGeom prst="rect">
            <a:avLst/>
          </a:prstGeom>
          <a:noFill/>
          <a:ln w="0">
            <a:noFill/>
          </a:ln>
        </p:spPr>
      </p:pic>
      <p:sp>
        <p:nvSpPr>
          <p:cNvPr id="386" name="文本框 385"/>
          <p:cNvSpPr txBox="1"/>
          <p:nvPr/>
        </p:nvSpPr>
        <p:spPr>
          <a:xfrm>
            <a:off x="534960" y="2564640"/>
            <a:ext cx="241488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有效上下文构建的关键策略</a:t>
            </a:r>
            <a:endParaRPr lang="en-US" sz="1580" b="0" u="none" strike="noStrike">
              <a:solidFill>
                <a:srgbClr val="000000"/>
              </a:solidFill>
              <a:effectLst/>
              <a:uFillTx/>
              <a:latin typeface="Times New Roman"/>
            </a:endParaRPr>
          </a:p>
        </p:txBody>
      </p:sp>
      <p:sp>
        <p:nvSpPr>
          <p:cNvPr id="387" name="文本框 386"/>
          <p:cNvSpPr txBox="1"/>
          <p:nvPr/>
        </p:nvSpPr>
        <p:spPr>
          <a:xfrm>
            <a:off x="1002960" y="307296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信息筛选</a:t>
            </a:r>
            <a:endParaRPr lang="en-US" sz="1320" b="0" u="none" strike="noStrike">
              <a:solidFill>
                <a:srgbClr val="000000"/>
              </a:solidFill>
              <a:effectLst/>
              <a:uFillTx/>
              <a:latin typeface="Times New Roman"/>
            </a:endParaRPr>
          </a:p>
        </p:txBody>
      </p:sp>
      <p:sp>
        <p:nvSpPr>
          <p:cNvPr id="388" name="文本框 387"/>
          <p:cNvSpPr txBox="1"/>
          <p:nvPr/>
        </p:nvSpPr>
        <p:spPr>
          <a:xfrm>
            <a:off x="1036080" y="3338640"/>
            <a:ext cx="3990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通过相似度计算筛选出与查询最相关的检索内容，确保上下文的相关性并减少</a:t>
            </a:r>
            <a:endParaRPr lang="en-US" sz="920" b="0" u="none" strike="noStrike">
              <a:solidFill>
                <a:srgbClr val="000000"/>
              </a:solidFill>
              <a:effectLst/>
              <a:uFillTx/>
              <a:latin typeface="Times New Roman"/>
            </a:endParaRPr>
          </a:p>
        </p:txBody>
      </p:sp>
      <p:sp>
        <p:nvSpPr>
          <p:cNvPr id="389" name="任意多边形 388"/>
          <p:cNvSpPr/>
          <p:nvPr/>
        </p:nvSpPr>
        <p:spPr>
          <a:xfrm>
            <a:off x="5465160" y="2924640"/>
            <a:ext cx="4696920" cy="869400"/>
          </a:xfrm>
          <a:custGeom>
            <a:avLst/>
            <a:gdLst/>
            <a:ahLst/>
            <a:cxnLst/>
            <a:rect l="0" t="0" r="r" b="b"/>
            <a:pathLst>
              <a:path w="13047" h="2415">
                <a:moveTo>
                  <a:pt x="0" y="2415"/>
                </a:moveTo>
                <a:lnTo>
                  <a:pt x="0" y="0"/>
                </a:lnTo>
                <a:lnTo>
                  <a:pt x="12861" y="0"/>
                </a:lnTo>
                <a:cubicBezTo>
                  <a:pt x="12873" y="0"/>
                  <a:pt x="12885" y="1"/>
                  <a:pt x="12897" y="4"/>
                </a:cubicBezTo>
                <a:cubicBezTo>
                  <a:pt x="12909" y="6"/>
                  <a:pt x="12921" y="10"/>
                  <a:pt x="12932" y="14"/>
                </a:cubicBezTo>
                <a:cubicBezTo>
                  <a:pt x="12943" y="19"/>
                  <a:pt x="12954" y="25"/>
                  <a:pt x="12964" y="31"/>
                </a:cubicBezTo>
                <a:cubicBezTo>
                  <a:pt x="12974" y="38"/>
                  <a:pt x="12984" y="46"/>
                  <a:pt x="12992" y="54"/>
                </a:cubicBezTo>
                <a:cubicBezTo>
                  <a:pt x="13001" y="63"/>
                  <a:pt x="13008" y="72"/>
                  <a:pt x="13015" y="83"/>
                </a:cubicBezTo>
                <a:cubicBezTo>
                  <a:pt x="13022" y="93"/>
                  <a:pt x="13028" y="103"/>
                  <a:pt x="13032" y="115"/>
                </a:cubicBezTo>
                <a:cubicBezTo>
                  <a:pt x="13037" y="126"/>
                  <a:pt x="13041" y="138"/>
                  <a:pt x="13043" y="150"/>
                </a:cubicBezTo>
                <a:cubicBezTo>
                  <a:pt x="13045" y="162"/>
                  <a:pt x="13047" y="174"/>
                  <a:pt x="13047" y="186"/>
                </a:cubicBezTo>
                <a:lnTo>
                  <a:pt x="13047" y="2230"/>
                </a:lnTo>
                <a:cubicBezTo>
                  <a:pt x="13047" y="2242"/>
                  <a:pt x="13045" y="2254"/>
                  <a:pt x="13043" y="2266"/>
                </a:cubicBezTo>
                <a:cubicBezTo>
                  <a:pt x="13041" y="2278"/>
                  <a:pt x="13037" y="2289"/>
                  <a:pt x="13032" y="2301"/>
                </a:cubicBezTo>
                <a:cubicBezTo>
                  <a:pt x="13028" y="2312"/>
                  <a:pt x="13022" y="2323"/>
                  <a:pt x="13015" y="2333"/>
                </a:cubicBezTo>
                <a:cubicBezTo>
                  <a:pt x="13008" y="2343"/>
                  <a:pt x="13001" y="2352"/>
                  <a:pt x="12992" y="2361"/>
                </a:cubicBezTo>
                <a:cubicBezTo>
                  <a:pt x="12984" y="2369"/>
                  <a:pt x="12974" y="2377"/>
                  <a:pt x="12964" y="2384"/>
                </a:cubicBezTo>
                <a:cubicBezTo>
                  <a:pt x="12954" y="2391"/>
                  <a:pt x="12943" y="2396"/>
                  <a:pt x="12932" y="2401"/>
                </a:cubicBezTo>
                <a:cubicBezTo>
                  <a:pt x="12921" y="2406"/>
                  <a:pt x="12909" y="2409"/>
                  <a:pt x="12897" y="2412"/>
                </a:cubicBezTo>
                <a:cubicBezTo>
                  <a:pt x="12885" y="2414"/>
                  <a:pt x="12873" y="2415"/>
                  <a:pt x="12861" y="2415"/>
                </a:cubicBezTo>
                <a:lnTo>
                  <a:pt x="0" y="2415"/>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90" name="任意多边形 389"/>
          <p:cNvSpPr/>
          <p:nvPr/>
        </p:nvSpPr>
        <p:spPr>
          <a:xfrm>
            <a:off x="5448240" y="2924640"/>
            <a:ext cx="33840" cy="869400"/>
          </a:xfrm>
          <a:custGeom>
            <a:avLst/>
            <a:gdLst/>
            <a:ahLst/>
            <a:cxnLst/>
            <a:rect l="0" t="0" r="r" b="b"/>
            <a:pathLst>
              <a:path w="94" h="2415">
                <a:moveTo>
                  <a:pt x="0" y="0"/>
                </a:moveTo>
                <a:lnTo>
                  <a:pt x="94" y="0"/>
                </a:lnTo>
                <a:lnTo>
                  <a:pt x="94" y="2415"/>
                </a:lnTo>
                <a:lnTo>
                  <a:pt x="0" y="2415"/>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91" name="图片 390"/>
          <p:cNvPicPr/>
          <p:nvPr/>
        </p:nvPicPr>
        <p:blipFill>
          <a:blip r:embed="rId8"/>
          <a:stretch/>
        </p:blipFill>
        <p:spPr>
          <a:xfrm>
            <a:off x="5615640" y="3075120"/>
            <a:ext cx="225360" cy="200160"/>
          </a:xfrm>
          <a:prstGeom prst="rect">
            <a:avLst/>
          </a:prstGeom>
          <a:noFill/>
          <a:ln w="0">
            <a:noFill/>
          </a:ln>
        </p:spPr>
      </p:pic>
      <p:sp>
        <p:nvSpPr>
          <p:cNvPr id="392" name="文本框 391"/>
          <p:cNvSpPr txBox="1"/>
          <p:nvPr/>
        </p:nvSpPr>
        <p:spPr>
          <a:xfrm>
            <a:off x="1036080" y="350568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冗余信息</a:t>
            </a:r>
            <a:endParaRPr lang="en-US" sz="920" b="0" u="none" strike="noStrike">
              <a:solidFill>
                <a:srgbClr val="000000"/>
              </a:solidFill>
              <a:effectLst/>
              <a:uFillTx/>
              <a:latin typeface="Times New Roman"/>
            </a:endParaRPr>
          </a:p>
        </p:txBody>
      </p:sp>
      <p:sp>
        <p:nvSpPr>
          <p:cNvPr id="393" name="文本框 392"/>
          <p:cNvSpPr txBox="1"/>
          <p:nvPr/>
        </p:nvSpPr>
        <p:spPr>
          <a:xfrm>
            <a:off x="5941440" y="307296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逻辑关联整理</a:t>
            </a:r>
            <a:endParaRPr lang="en-US" sz="1320" b="0" u="none" strike="noStrike">
              <a:solidFill>
                <a:srgbClr val="000000"/>
              </a:solidFill>
              <a:effectLst/>
              <a:uFillTx/>
              <a:latin typeface="Times New Roman"/>
            </a:endParaRPr>
          </a:p>
        </p:txBody>
      </p:sp>
      <p:sp>
        <p:nvSpPr>
          <p:cNvPr id="394" name="文本框 393"/>
          <p:cNvSpPr txBox="1"/>
          <p:nvPr/>
        </p:nvSpPr>
        <p:spPr>
          <a:xfrm>
            <a:off x="5950080" y="3338640"/>
            <a:ext cx="3990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对筛选出的内容进行逻辑上的重组，构建语义连贯的上下文信息，使生成模型</a:t>
            </a:r>
            <a:endParaRPr lang="en-US" sz="920" b="0" u="none" strike="noStrike">
              <a:solidFill>
                <a:srgbClr val="000000"/>
              </a:solidFill>
              <a:effectLst/>
              <a:uFillTx/>
              <a:latin typeface="Times New Roman"/>
            </a:endParaRPr>
          </a:p>
        </p:txBody>
      </p:sp>
      <p:sp>
        <p:nvSpPr>
          <p:cNvPr id="395" name="任意多边形 394"/>
          <p:cNvSpPr/>
          <p:nvPr/>
        </p:nvSpPr>
        <p:spPr>
          <a:xfrm>
            <a:off x="551520" y="3994200"/>
            <a:ext cx="4696560" cy="869400"/>
          </a:xfrm>
          <a:custGeom>
            <a:avLst/>
            <a:gdLst/>
            <a:ahLst/>
            <a:cxnLst/>
            <a:rect l="0" t="0" r="r" b="b"/>
            <a:pathLst>
              <a:path w="13046" h="2415">
                <a:moveTo>
                  <a:pt x="0" y="2415"/>
                </a:moveTo>
                <a:lnTo>
                  <a:pt x="0" y="0"/>
                </a:lnTo>
                <a:lnTo>
                  <a:pt x="12861" y="0"/>
                </a:lnTo>
                <a:cubicBezTo>
                  <a:pt x="12873" y="0"/>
                  <a:pt x="12885" y="2"/>
                  <a:pt x="12897" y="4"/>
                </a:cubicBezTo>
                <a:cubicBezTo>
                  <a:pt x="12909" y="6"/>
                  <a:pt x="12920" y="10"/>
                  <a:pt x="12932" y="14"/>
                </a:cubicBezTo>
                <a:cubicBezTo>
                  <a:pt x="12943" y="19"/>
                  <a:pt x="12954" y="25"/>
                  <a:pt x="12964" y="32"/>
                </a:cubicBezTo>
                <a:cubicBezTo>
                  <a:pt x="12974" y="38"/>
                  <a:pt x="12983" y="46"/>
                  <a:pt x="12992" y="55"/>
                </a:cubicBezTo>
                <a:cubicBezTo>
                  <a:pt x="13001" y="63"/>
                  <a:pt x="13008" y="73"/>
                  <a:pt x="13015" y="83"/>
                </a:cubicBezTo>
                <a:cubicBezTo>
                  <a:pt x="13022" y="93"/>
                  <a:pt x="13027" y="104"/>
                  <a:pt x="13032" y="115"/>
                </a:cubicBezTo>
                <a:cubicBezTo>
                  <a:pt x="13037" y="126"/>
                  <a:pt x="13040" y="138"/>
                  <a:pt x="13043" y="150"/>
                </a:cubicBezTo>
                <a:cubicBezTo>
                  <a:pt x="13045" y="162"/>
                  <a:pt x="13046" y="174"/>
                  <a:pt x="13046" y="186"/>
                </a:cubicBezTo>
                <a:lnTo>
                  <a:pt x="13046" y="2230"/>
                </a:lnTo>
                <a:cubicBezTo>
                  <a:pt x="13046" y="2242"/>
                  <a:pt x="13045" y="2254"/>
                  <a:pt x="13043" y="2266"/>
                </a:cubicBezTo>
                <a:cubicBezTo>
                  <a:pt x="13040" y="2278"/>
                  <a:pt x="13037" y="2290"/>
                  <a:pt x="13032" y="2301"/>
                </a:cubicBezTo>
                <a:cubicBezTo>
                  <a:pt x="13027" y="2312"/>
                  <a:pt x="13022" y="2323"/>
                  <a:pt x="13015" y="2333"/>
                </a:cubicBezTo>
                <a:cubicBezTo>
                  <a:pt x="13008" y="2343"/>
                  <a:pt x="13001" y="2352"/>
                  <a:pt x="12992" y="2361"/>
                </a:cubicBezTo>
                <a:cubicBezTo>
                  <a:pt x="12983" y="2370"/>
                  <a:pt x="12974" y="2377"/>
                  <a:pt x="12964" y="2384"/>
                </a:cubicBezTo>
                <a:cubicBezTo>
                  <a:pt x="12954" y="2391"/>
                  <a:pt x="12943" y="2397"/>
                  <a:pt x="12932" y="2401"/>
                </a:cubicBezTo>
                <a:cubicBezTo>
                  <a:pt x="12920" y="2406"/>
                  <a:pt x="12909" y="2410"/>
                  <a:pt x="12897" y="2412"/>
                </a:cubicBezTo>
                <a:cubicBezTo>
                  <a:pt x="12885" y="2414"/>
                  <a:pt x="12873" y="2415"/>
                  <a:pt x="12861" y="2415"/>
                </a:cubicBezTo>
                <a:lnTo>
                  <a:pt x="0" y="2415"/>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96" name="任意多边形 395"/>
          <p:cNvSpPr/>
          <p:nvPr/>
        </p:nvSpPr>
        <p:spPr>
          <a:xfrm>
            <a:off x="534600" y="3994200"/>
            <a:ext cx="33840" cy="869400"/>
          </a:xfrm>
          <a:custGeom>
            <a:avLst/>
            <a:gdLst/>
            <a:ahLst/>
            <a:cxnLst/>
            <a:rect l="0" t="0" r="r" b="b"/>
            <a:pathLst>
              <a:path w="94" h="2415">
                <a:moveTo>
                  <a:pt x="0" y="0"/>
                </a:moveTo>
                <a:lnTo>
                  <a:pt x="94" y="0"/>
                </a:lnTo>
                <a:lnTo>
                  <a:pt x="94" y="2415"/>
                </a:lnTo>
                <a:lnTo>
                  <a:pt x="0" y="2415"/>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97" name="图片 396"/>
          <p:cNvPicPr/>
          <p:nvPr/>
        </p:nvPicPr>
        <p:blipFill>
          <a:blip r:embed="rId9"/>
          <a:stretch/>
        </p:blipFill>
        <p:spPr>
          <a:xfrm>
            <a:off x="702000" y="4145040"/>
            <a:ext cx="250200" cy="200160"/>
          </a:xfrm>
          <a:prstGeom prst="rect">
            <a:avLst/>
          </a:prstGeom>
          <a:noFill/>
          <a:ln w="0">
            <a:noFill/>
          </a:ln>
        </p:spPr>
      </p:pic>
      <p:sp>
        <p:nvSpPr>
          <p:cNvPr id="398" name="文本框 397"/>
          <p:cNvSpPr txBox="1"/>
          <p:nvPr/>
        </p:nvSpPr>
        <p:spPr>
          <a:xfrm>
            <a:off x="5950080" y="350568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能更好理解</a:t>
            </a:r>
            <a:endParaRPr lang="en-US" sz="920" b="0" u="none" strike="noStrike">
              <a:solidFill>
                <a:srgbClr val="000000"/>
              </a:solidFill>
              <a:effectLst/>
              <a:uFillTx/>
              <a:latin typeface="Times New Roman"/>
            </a:endParaRPr>
          </a:p>
        </p:txBody>
      </p:sp>
      <p:sp>
        <p:nvSpPr>
          <p:cNvPr id="399" name="文本框 398"/>
          <p:cNvSpPr txBox="1"/>
          <p:nvPr/>
        </p:nvSpPr>
        <p:spPr>
          <a:xfrm>
            <a:off x="1053000" y="4142880"/>
            <a:ext cx="11743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语义一致性维护</a:t>
            </a:r>
            <a:endParaRPr lang="en-US" sz="1320" b="0" u="none" strike="noStrike">
              <a:solidFill>
                <a:srgbClr val="000000"/>
              </a:solidFill>
              <a:effectLst/>
              <a:uFillTx/>
              <a:latin typeface="Times New Roman"/>
            </a:endParaRPr>
          </a:p>
        </p:txBody>
      </p:sp>
      <p:sp>
        <p:nvSpPr>
          <p:cNvPr id="400" name="文本框 399"/>
          <p:cNvSpPr txBox="1"/>
          <p:nvPr/>
        </p:nvSpPr>
        <p:spPr>
          <a:xfrm>
            <a:off x="1036080" y="4408200"/>
            <a:ext cx="3990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确保上下文内容在语义上保持一致，避免矛盾信息，提高生成内容的质量和准</a:t>
            </a:r>
            <a:endParaRPr lang="en-US" sz="920" b="0" u="none" strike="noStrike">
              <a:solidFill>
                <a:srgbClr val="000000"/>
              </a:solidFill>
              <a:effectLst/>
              <a:uFillTx/>
              <a:latin typeface="Times New Roman"/>
            </a:endParaRPr>
          </a:p>
        </p:txBody>
      </p:sp>
      <p:sp>
        <p:nvSpPr>
          <p:cNvPr id="401" name="任意多边形 400"/>
          <p:cNvSpPr/>
          <p:nvPr/>
        </p:nvSpPr>
        <p:spPr>
          <a:xfrm>
            <a:off x="5465160" y="3994200"/>
            <a:ext cx="4696920" cy="869400"/>
          </a:xfrm>
          <a:custGeom>
            <a:avLst/>
            <a:gdLst/>
            <a:ahLst/>
            <a:cxnLst/>
            <a:rect l="0" t="0" r="r" b="b"/>
            <a:pathLst>
              <a:path w="13047" h="2415">
                <a:moveTo>
                  <a:pt x="0" y="2415"/>
                </a:moveTo>
                <a:lnTo>
                  <a:pt x="0" y="0"/>
                </a:lnTo>
                <a:lnTo>
                  <a:pt x="12861" y="0"/>
                </a:lnTo>
                <a:cubicBezTo>
                  <a:pt x="12873" y="0"/>
                  <a:pt x="12885" y="2"/>
                  <a:pt x="12897" y="4"/>
                </a:cubicBezTo>
                <a:cubicBezTo>
                  <a:pt x="12909" y="6"/>
                  <a:pt x="12921" y="10"/>
                  <a:pt x="12932" y="14"/>
                </a:cubicBezTo>
                <a:cubicBezTo>
                  <a:pt x="12943" y="19"/>
                  <a:pt x="12954" y="25"/>
                  <a:pt x="12964" y="32"/>
                </a:cubicBezTo>
                <a:cubicBezTo>
                  <a:pt x="12974" y="38"/>
                  <a:pt x="12984" y="46"/>
                  <a:pt x="12992" y="55"/>
                </a:cubicBezTo>
                <a:cubicBezTo>
                  <a:pt x="13001" y="63"/>
                  <a:pt x="13008" y="73"/>
                  <a:pt x="13015" y="83"/>
                </a:cubicBezTo>
                <a:cubicBezTo>
                  <a:pt x="13022" y="93"/>
                  <a:pt x="13028" y="104"/>
                  <a:pt x="13032" y="115"/>
                </a:cubicBezTo>
                <a:cubicBezTo>
                  <a:pt x="13037" y="126"/>
                  <a:pt x="13041" y="138"/>
                  <a:pt x="13043" y="150"/>
                </a:cubicBezTo>
                <a:cubicBezTo>
                  <a:pt x="13045" y="162"/>
                  <a:pt x="13047" y="174"/>
                  <a:pt x="13047" y="186"/>
                </a:cubicBezTo>
                <a:lnTo>
                  <a:pt x="13047" y="2230"/>
                </a:lnTo>
                <a:cubicBezTo>
                  <a:pt x="13047" y="2242"/>
                  <a:pt x="13045" y="2254"/>
                  <a:pt x="13043" y="2266"/>
                </a:cubicBezTo>
                <a:cubicBezTo>
                  <a:pt x="13041" y="2278"/>
                  <a:pt x="13037" y="2290"/>
                  <a:pt x="13032" y="2301"/>
                </a:cubicBezTo>
                <a:cubicBezTo>
                  <a:pt x="13028" y="2312"/>
                  <a:pt x="13022" y="2323"/>
                  <a:pt x="13015" y="2333"/>
                </a:cubicBezTo>
                <a:cubicBezTo>
                  <a:pt x="13008" y="2343"/>
                  <a:pt x="13001" y="2352"/>
                  <a:pt x="12992" y="2361"/>
                </a:cubicBezTo>
                <a:cubicBezTo>
                  <a:pt x="12984" y="2370"/>
                  <a:pt x="12974" y="2377"/>
                  <a:pt x="12964" y="2384"/>
                </a:cubicBezTo>
                <a:cubicBezTo>
                  <a:pt x="12954" y="2391"/>
                  <a:pt x="12943" y="2397"/>
                  <a:pt x="12932" y="2401"/>
                </a:cubicBezTo>
                <a:cubicBezTo>
                  <a:pt x="12921" y="2406"/>
                  <a:pt x="12909" y="2410"/>
                  <a:pt x="12897" y="2412"/>
                </a:cubicBezTo>
                <a:cubicBezTo>
                  <a:pt x="12885" y="2414"/>
                  <a:pt x="12873" y="2415"/>
                  <a:pt x="12861" y="2415"/>
                </a:cubicBezTo>
                <a:lnTo>
                  <a:pt x="0" y="2415"/>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02" name="任意多边形 401"/>
          <p:cNvSpPr/>
          <p:nvPr/>
        </p:nvSpPr>
        <p:spPr>
          <a:xfrm>
            <a:off x="5448240" y="3994200"/>
            <a:ext cx="33840" cy="869400"/>
          </a:xfrm>
          <a:custGeom>
            <a:avLst/>
            <a:gdLst/>
            <a:ahLst/>
            <a:cxnLst/>
            <a:rect l="0" t="0" r="r" b="b"/>
            <a:pathLst>
              <a:path w="94" h="2415">
                <a:moveTo>
                  <a:pt x="0" y="0"/>
                </a:moveTo>
                <a:lnTo>
                  <a:pt x="94" y="0"/>
                </a:lnTo>
                <a:lnTo>
                  <a:pt x="94" y="2415"/>
                </a:lnTo>
                <a:lnTo>
                  <a:pt x="0" y="2415"/>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03" name="图片 402"/>
          <p:cNvPicPr/>
          <p:nvPr/>
        </p:nvPicPr>
        <p:blipFill>
          <a:blip r:embed="rId10"/>
          <a:stretch/>
        </p:blipFill>
        <p:spPr>
          <a:xfrm>
            <a:off x="5615640" y="4145040"/>
            <a:ext cx="174960" cy="200160"/>
          </a:xfrm>
          <a:prstGeom prst="rect">
            <a:avLst/>
          </a:prstGeom>
          <a:noFill/>
          <a:ln w="0">
            <a:noFill/>
          </a:ln>
        </p:spPr>
      </p:pic>
      <p:sp>
        <p:nvSpPr>
          <p:cNvPr id="404" name="文本框 403"/>
          <p:cNvSpPr txBox="1"/>
          <p:nvPr/>
        </p:nvSpPr>
        <p:spPr>
          <a:xfrm>
            <a:off x="1036080" y="457560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确性</a:t>
            </a:r>
            <a:endParaRPr lang="en-US" sz="920" b="0" u="none" strike="noStrike">
              <a:solidFill>
                <a:srgbClr val="000000"/>
              </a:solidFill>
              <a:effectLst/>
              <a:uFillTx/>
              <a:latin typeface="Times New Roman"/>
            </a:endParaRPr>
          </a:p>
        </p:txBody>
      </p:sp>
      <p:sp>
        <p:nvSpPr>
          <p:cNvPr id="405" name="文本框 404"/>
          <p:cNvSpPr txBox="1"/>
          <p:nvPr/>
        </p:nvSpPr>
        <p:spPr>
          <a:xfrm>
            <a:off x="5891400" y="4142880"/>
            <a:ext cx="8388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优先级排序</a:t>
            </a:r>
            <a:endParaRPr lang="en-US" sz="1320" b="0" u="none" strike="noStrike">
              <a:solidFill>
                <a:srgbClr val="000000"/>
              </a:solidFill>
              <a:effectLst/>
              <a:uFillTx/>
              <a:latin typeface="Times New Roman"/>
            </a:endParaRPr>
          </a:p>
        </p:txBody>
      </p:sp>
      <p:sp>
        <p:nvSpPr>
          <p:cNvPr id="406" name="任意多边形 405"/>
          <p:cNvSpPr/>
          <p:nvPr/>
        </p:nvSpPr>
        <p:spPr>
          <a:xfrm>
            <a:off x="534600" y="1337040"/>
            <a:ext cx="2139840" cy="952920"/>
          </a:xfrm>
          <a:custGeom>
            <a:avLst/>
            <a:gdLst/>
            <a:ahLst/>
            <a:cxnLst/>
            <a:rect l="0" t="0" r="r" b="b"/>
            <a:pathLst>
              <a:path w="5944" h="2647">
                <a:moveTo>
                  <a:pt x="0" y="2461"/>
                </a:moveTo>
                <a:lnTo>
                  <a:pt x="0" y="185"/>
                </a:lnTo>
                <a:cubicBezTo>
                  <a:pt x="0" y="173"/>
                  <a:pt x="1" y="161"/>
                  <a:pt x="4" y="149"/>
                </a:cubicBezTo>
                <a:cubicBezTo>
                  <a:pt x="6" y="137"/>
                  <a:pt x="10" y="125"/>
                  <a:pt x="14" y="114"/>
                </a:cubicBezTo>
                <a:cubicBezTo>
                  <a:pt x="19" y="103"/>
                  <a:pt x="25" y="92"/>
                  <a:pt x="31"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5758" y="0"/>
                </a:lnTo>
                <a:cubicBezTo>
                  <a:pt x="5770" y="0"/>
                  <a:pt x="5782" y="1"/>
                  <a:pt x="5794" y="3"/>
                </a:cubicBezTo>
                <a:cubicBezTo>
                  <a:pt x="5806" y="6"/>
                  <a:pt x="5818" y="9"/>
                  <a:pt x="5829" y="14"/>
                </a:cubicBezTo>
                <a:cubicBezTo>
                  <a:pt x="5840" y="18"/>
                  <a:pt x="5851" y="24"/>
                  <a:pt x="5861" y="31"/>
                </a:cubicBezTo>
                <a:cubicBezTo>
                  <a:pt x="5871" y="38"/>
                  <a:pt x="5881" y="45"/>
                  <a:pt x="5889" y="54"/>
                </a:cubicBezTo>
                <a:cubicBezTo>
                  <a:pt x="5898" y="63"/>
                  <a:pt x="5906" y="72"/>
                  <a:pt x="5912" y="82"/>
                </a:cubicBezTo>
                <a:cubicBezTo>
                  <a:pt x="5919" y="92"/>
                  <a:pt x="5925" y="103"/>
                  <a:pt x="5930" y="114"/>
                </a:cubicBezTo>
                <a:cubicBezTo>
                  <a:pt x="5934" y="125"/>
                  <a:pt x="5938" y="137"/>
                  <a:pt x="5940" y="149"/>
                </a:cubicBezTo>
                <a:cubicBezTo>
                  <a:pt x="5942" y="161"/>
                  <a:pt x="5944" y="173"/>
                  <a:pt x="5944" y="185"/>
                </a:cubicBezTo>
                <a:lnTo>
                  <a:pt x="5944" y="2461"/>
                </a:lnTo>
                <a:cubicBezTo>
                  <a:pt x="5944" y="2473"/>
                  <a:pt x="5942" y="2485"/>
                  <a:pt x="5940" y="2497"/>
                </a:cubicBezTo>
                <a:cubicBezTo>
                  <a:pt x="5938" y="2509"/>
                  <a:pt x="5934" y="2521"/>
                  <a:pt x="5930" y="2532"/>
                </a:cubicBezTo>
                <a:cubicBezTo>
                  <a:pt x="5925" y="2544"/>
                  <a:pt x="5919" y="2554"/>
                  <a:pt x="5912" y="2564"/>
                </a:cubicBezTo>
                <a:cubicBezTo>
                  <a:pt x="5906" y="2574"/>
                  <a:pt x="5898" y="2584"/>
                  <a:pt x="5889" y="2592"/>
                </a:cubicBezTo>
                <a:cubicBezTo>
                  <a:pt x="5881" y="2601"/>
                  <a:pt x="5871" y="2609"/>
                  <a:pt x="5861" y="2616"/>
                </a:cubicBezTo>
                <a:cubicBezTo>
                  <a:pt x="5851" y="2622"/>
                  <a:pt x="5840" y="2628"/>
                  <a:pt x="5829" y="2633"/>
                </a:cubicBezTo>
                <a:cubicBezTo>
                  <a:pt x="5818" y="2637"/>
                  <a:pt x="5806" y="2641"/>
                  <a:pt x="5794" y="2643"/>
                </a:cubicBezTo>
                <a:cubicBezTo>
                  <a:pt x="5782" y="2646"/>
                  <a:pt x="5770" y="2647"/>
                  <a:pt x="5758" y="2647"/>
                </a:cubicBezTo>
                <a:lnTo>
                  <a:pt x="186" y="2647"/>
                </a:lnTo>
                <a:cubicBezTo>
                  <a:pt x="174" y="2647"/>
                  <a:pt x="162" y="2646"/>
                  <a:pt x="150" y="2643"/>
                </a:cubicBezTo>
                <a:cubicBezTo>
                  <a:pt x="138" y="2641"/>
                  <a:pt x="126" y="2637"/>
                  <a:pt x="115" y="2633"/>
                </a:cubicBezTo>
                <a:cubicBezTo>
                  <a:pt x="104" y="2628"/>
                  <a:pt x="93" y="2622"/>
                  <a:pt x="83" y="2616"/>
                </a:cubicBezTo>
                <a:cubicBezTo>
                  <a:pt x="73" y="2609"/>
                  <a:pt x="63" y="2601"/>
                  <a:pt x="55" y="2592"/>
                </a:cubicBezTo>
                <a:cubicBezTo>
                  <a:pt x="46" y="2584"/>
                  <a:pt x="38" y="2574"/>
                  <a:pt x="31" y="2564"/>
                </a:cubicBezTo>
                <a:cubicBezTo>
                  <a:pt x="25" y="2554"/>
                  <a:pt x="19" y="2544"/>
                  <a:pt x="14" y="2532"/>
                </a:cubicBezTo>
                <a:cubicBezTo>
                  <a:pt x="10" y="2521"/>
                  <a:pt x="6" y="2509"/>
                  <a:pt x="4" y="2497"/>
                </a:cubicBezTo>
                <a:cubicBezTo>
                  <a:pt x="1" y="2485"/>
                  <a:pt x="0" y="2473"/>
                  <a:pt x="0" y="2461"/>
                </a:cubicBezTo>
                <a:close/>
              </a:path>
            </a:pathLst>
          </a:custGeom>
          <a:solidFill>
            <a:srgbClr val="1E3A8A">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07" name="图片 406"/>
          <p:cNvPicPr/>
          <p:nvPr/>
        </p:nvPicPr>
        <p:blipFill>
          <a:blip r:embed="rId11"/>
          <a:stretch/>
        </p:blipFill>
        <p:spPr>
          <a:xfrm>
            <a:off x="1479240" y="1470600"/>
            <a:ext cx="250200" cy="250200"/>
          </a:xfrm>
          <a:prstGeom prst="rect">
            <a:avLst/>
          </a:prstGeom>
          <a:noFill/>
          <a:ln w="0">
            <a:noFill/>
          </a:ln>
        </p:spPr>
      </p:pic>
      <p:sp>
        <p:nvSpPr>
          <p:cNvPr id="408" name="文本框 407"/>
          <p:cNvSpPr txBox="1"/>
          <p:nvPr/>
        </p:nvSpPr>
        <p:spPr>
          <a:xfrm>
            <a:off x="5950080" y="4408200"/>
            <a:ext cx="3873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将最重要、最相关的内容放在上下文前部，确保生成模型首先关注核心信息</a:t>
            </a:r>
            <a:endParaRPr lang="en-US" sz="920" b="0" u="none" strike="noStrike">
              <a:solidFill>
                <a:srgbClr val="000000"/>
              </a:solidFill>
              <a:effectLst/>
              <a:uFillTx/>
              <a:latin typeface="Times New Roman"/>
            </a:endParaRPr>
          </a:p>
        </p:txBody>
      </p:sp>
      <p:sp>
        <p:nvSpPr>
          <p:cNvPr id="409" name="文本框 408"/>
          <p:cNvSpPr txBox="1"/>
          <p:nvPr/>
        </p:nvSpPr>
        <p:spPr>
          <a:xfrm>
            <a:off x="1337040" y="180180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检索内容</a:t>
            </a:r>
            <a:endParaRPr lang="en-US" sz="1050" b="0" u="none" strike="noStrike">
              <a:solidFill>
                <a:srgbClr val="000000"/>
              </a:solidFill>
              <a:effectLst/>
              <a:uFillTx/>
              <a:latin typeface="Times New Roman"/>
            </a:endParaRPr>
          </a:p>
        </p:txBody>
      </p:sp>
      <p:sp>
        <p:nvSpPr>
          <p:cNvPr id="410" name="任意多边形 409"/>
          <p:cNvSpPr/>
          <p:nvPr/>
        </p:nvSpPr>
        <p:spPr>
          <a:xfrm>
            <a:off x="3033360" y="1337040"/>
            <a:ext cx="2139480" cy="952920"/>
          </a:xfrm>
          <a:custGeom>
            <a:avLst/>
            <a:gdLst/>
            <a:ahLst/>
            <a:cxnLst/>
            <a:rect l="0" t="0" r="r" b="b"/>
            <a:pathLst>
              <a:path w="5943" h="2647">
                <a:moveTo>
                  <a:pt x="0" y="2461"/>
                </a:moveTo>
                <a:lnTo>
                  <a:pt x="0" y="185"/>
                </a:lnTo>
                <a:cubicBezTo>
                  <a:pt x="0" y="173"/>
                  <a:pt x="1" y="161"/>
                  <a:pt x="3" y="149"/>
                </a:cubicBezTo>
                <a:cubicBezTo>
                  <a:pt x="6" y="137"/>
                  <a:pt x="9" y="125"/>
                  <a:pt x="14" y="114"/>
                </a:cubicBezTo>
                <a:cubicBezTo>
                  <a:pt x="19" y="103"/>
                  <a:pt x="24" y="92"/>
                  <a:pt x="31" y="82"/>
                </a:cubicBezTo>
                <a:cubicBezTo>
                  <a:pt x="38" y="72"/>
                  <a:pt x="46" y="63"/>
                  <a:pt x="54" y="54"/>
                </a:cubicBezTo>
                <a:cubicBezTo>
                  <a:pt x="63" y="45"/>
                  <a:pt x="72" y="38"/>
                  <a:pt x="82" y="31"/>
                </a:cubicBezTo>
                <a:cubicBezTo>
                  <a:pt x="93" y="24"/>
                  <a:pt x="103" y="18"/>
                  <a:pt x="114" y="14"/>
                </a:cubicBezTo>
                <a:cubicBezTo>
                  <a:pt x="126" y="9"/>
                  <a:pt x="137" y="6"/>
                  <a:pt x="149" y="3"/>
                </a:cubicBezTo>
                <a:cubicBezTo>
                  <a:pt x="161" y="1"/>
                  <a:pt x="173" y="0"/>
                  <a:pt x="186" y="0"/>
                </a:cubicBezTo>
                <a:lnTo>
                  <a:pt x="5758" y="0"/>
                </a:lnTo>
                <a:cubicBezTo>
                  <a:pt x="5770" y="0"/>
                  <a:pt x="5782" y="1"/>
                  <a:pt x="5794" y="3"/>
                </a:cubicBezTo>
                <a:cubicBezTo>
                  <a:pt x="5806" y="6"/>
                  <a:pt x="5817" y="9"/>
                  <a:pt x="5829" y="14"/>
                </a:cubicBezTo>
                <a:cubicBezTo>
                  <a:pt x="5840" y="18"/>
                  <a:pt x="5851" y="24"/>
                  <a:pt x="5861" y="31"/>
                </a:cubicBezTo>
                <a:cubicBezTo>
                  <a:pt x="5871" y="38"/>
                  <a:pt x="5880" y="45"/>
                  <a:pt x="5889" y="54"/>
                </a:cubicBezTo>
                <a:cubicBezTo>
                  <a:pt x="5898" y="63"/>
                  <a:pt x="5905" y="72"/>
                  <a:pt x="5912" y="82"/>
                </a:cubicBezTo>
                <a:cubicBezTo>
                  <a:pt x="5919" y="92"/>
                  <a:pt x="5925" y="103"/>
                  <a:pt x="5929" y="114"/>
                </a:cubicBezTo>
                <a:cubicBezTo>
                  <a:pt x="5934" y="125"/>
                  <a:pt x="5937" y="137"/>
                  <a:pt x="5940" y="149"/>
                </a:cubicBezTo>
                <a:cubicBezTo>
                  <a:pt x="5942" y="161"/>
                  <a:pt x="5943" y="173"/>
                  <a:pt x="5943" y="185"/>
                </a:cubicBezTo>
                <a:lnTo>
                  <a:pt x="5943" y="2461"/>
                </a:lnTo>
                <a:cubicBezTo>
                  <a:pt x="5943" y="2473"/>
                  <a:pt x="5942" y="2485"/>
                  <a:pt x="5940" y="2497"/>
                </a:cubicBezTo>
                <a:cubicBezTo>
                  <a:pt x="5937" y="2509"/>
                  <a:pt x="5934" y="2521"/>
                  <a:pt x="5929" y="2532"/>
                </a:cubicBezTo>
                <a:cubicBezTo>
                  <a:pt x="5925" y="2544"/>
                  <a:pt x="5919" y="2554"/>
                  <a:pt x="5912" y="2564"/>
                </a:cubicBezTo>
                <a:cubicBezTo>
                  <a:pt x="5905" y="2574"/>
                  <a:pt x="5898" y="2584"/>
                  <a:pt x="5889" y="2592"/>
                </a:cubicBezTo>
                <a:cubicBezTo>
                  <a:pt x="5880" y="2601"/>
                  <a:pt x="5871" y="2609"/>
                  <a:pt x="5861" y="2616"/>
                </a:cubicBezTo>
                <a:cubicBezTo>
                  <a:pt x="5851" y="2622"/>
                  <a:pt x="5840" y="2628"/>
                  <a:pt x="5829" y="2633"/>
                </a:cubicBezTo>
                <a:cubicBezTo>
                  <a:pt x="5817" y="2637"/>
                  <a:pt x="5806" y="2641"/>
                  <a:pt x="5794" y="2643"/>
                </a:cubicBezTo>
                <a:cubicBezTo>
                  <a:pt x="5782" y="2646"/>
                  <a:pt x="5770" y="2647"/>
                  <a:pt x="5758" y="2647"/>
                </a:cubicBezTo>
                <a:lnTo>
                  <a:pt x="186" y="2647"/>
                </a:lnTo>
                <a:cubicBezTo>
                  <a:pt x="173" y="2647"/>
                  <a:pt x="161" y="2646"/>
                  <a:pt x="149" y="2643"/>
                </a:cubicBezTo>
                <a:cubicBezTo>
                  <a:pt x="137" y="2641"/>
                  <a:pt x="126" y="2637"/>
                  <a:pt x="114" y="2633"/>
                </a:cubicBezTo>
                <a:cubicBezTo>
                  <a:pt x="103" y="2628"/>
                  <a:pt x="93" y="2622"/>
                  <a:pt x="82" y="2616"/>
                </a:cubicBezTo>
                <a:cubicBezTo>
                  <a:pt x="72" y="2609"/>
                  <a:pt x="63" y="2601"/>
                  <a:pt x="54" y="2592"/>
                </a:cubicBezTo>
                <a:cubicBezTo>
                  <a:pt x="46" y="2584"/>
                  <a:pt x="38" y="2574"/>
                  <a:pt x="31" y="2564"/>
                </a:cubicBezTo>
                <a:cubicBezTo>
                  <a:pt x="24" y="2554"/>
                  <a:pt x="19" y="2544"/>
                  <a:pt x="14" y="2532"/>
                </a:cubicBezTo>
                <a:cubicBezTo>
                  <a:pt x="9" y="2521"/>
                  <a:pt x="6" y="2509"/>
                  <a:pt x="3" y="2497"/>
                </a:cubicBezTo>
                <a:cubicBezTo>
                  <a:pt x="1" y="2485"/>
                  <a:pt x="0" y="2473"/>
                  <a:pt x="0" y="2461"/>
                </a:cubicBezTo>
                <a:close/>
              </a:path>
            </a:pathLst>
          </a:custGeom>
          <a:solidFill>
            <a:srgbClr val="1E3A8A">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11" name="图片 410"/>
          <p:cNvPicPr/>
          <p:nvPr/>
        </p:nvPicPr>
        <p:blipFill>
          <a:blip r:embed="rId12"/>
          <a:stretch/>
        </p:blipFill>
        <p:spPr>
          <a:xfrm>
            <a:off x="3977640" y="1470600"/>
            <a:ext cx="250200" cy="250200"/>
          </a:xfrm>
          <a:prstGeom prst="rect">
            <a:avLst/>
          </a:prstGeom>
          <a:noFill/>
          <a:ln w="0">
            <a:noFill/>
          </a:ln>
        </p:spPr>
      </p:pic>
      <p:sp>
        <p:nvSpPr>
          <p:cNvPr id="412" name="文本框 411"/>
          <p:cNvSpPr txBox="1"/>
          <p:nvPr/>
        </p:nvSpPr>
        <p:spPr>
          <a:xfrm>
            <a:off x="1136520" y="200160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获取相关文本片段</a:t>
            </a:r>
            <a:endParaRPr lang="en-US" sz="920" b="0" u="none" strike="noStrike">
              <a:solidFill>
                <a:srgbClr val="000000"/>
              </a:solidFill>
              <a:effectLst/>
              <a:uFillTx/>
              <a:latin typeface="Times New Roman"/>
            </a:endParaRPr>
          </a:p>
        </p:txBody>
      </p:sp>
      <p:sp>
        <p:nvSpPr>
          <p:cNvPr id="413" name="文本框 412"/>
          <p:cNvSpPr txBox="1"/>
          <p:nvPr/>
        </p:nvSpPr>
        <p:spPr>
          <a:xfrm>
            <a:off x="3765960" y="180180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相似度筛选</a:t>
            </a:r>
            <a:endParaRPr lang="en-US" sz="1050" b="0" u="none" strike="noStrike">
              <a:solidFill>
                <a:srgbClr val="000000"/>
              </a:solidFill>
              <a:effectLst/>
              <a:uFillTx/>
              <a:latin typeface="Times New Roman"/>
            </a:endParaRPr>
          </a:p>
        </p:txBody>
      </p:sp>
      <p:sp>
        <p:nvSpPr>
          <p:cNvPr id="414" name="任意多边形 413"/>
          <p:cNvSpPr/>
          <p:nvPr/>
        </p:nvSpPr>
        <p:spPr>
          <a:xfrm>
            <a:off x="5523480" y="1337040"/>
            <a:ext cx="2139840" cy="952920"/>
          </a:xfrm>
          <a:custGeom>
            <a:avLst/>
            <a:gdLst/>
            <a:ahLst/>
            <a:cxnLst/>
            <a:rect l="0" t="0" r="r" b="b"/>
            <a:pathLst>
              <a:path w="5944" h="2647">
                <a:moveTo>
                  <a:pt x="0" y="2461"/>
                </a:moveTo>
                <a:lnTo>
                  <a:pt x="0" y="185"/>
                </a:lnTo>
                <a:cubicBezTo>
                  <a:pt x="0" y="173"/>
                  <a:pt x="2" y="161"/>
                  <a:pt x="4" y="149"/>
                </a:cubicBezTo>
                <a:cubicBezTo>
                  <a:pt x="6" y="137"/>
                  <a:pt x="10" y="125"/>
                  <a:pt x="14"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5758" y="0"/>
                </a:lnTo>
                <a:cubicBezTo>
                  <a:pt x="5770" y="0"/>
                  <a:pt x="5782" y="1"/>
                  <a:pt x="5794" y="3"/>
                </a:cubicBezTo>
                <a:cubicBezTo>
                  <a:pt x="5806" y="6"/>
                  <a:pt x="5818" y="9"/>
                  <a:pt x="5829" y="14"/>
                </a:cubicBezTo>
                <a:cubicBezTo>
                  <a:pt x="5840" y="18"/>
                  <a:pt x="5851" y="24"/>
                  <a:pt x="5861" y="31"/>
                </a:cubicBezTo>
                <a:cubicBezTo>
                  <a:pt x="5871" y="38"/>
                  <a:pt x="5881" y="45"/>
                  <a:pt x="5889" y="54"/>
                </a:cubicBezTo>
                <a:cubicBezTo>
                  <a:pt x="5898" y="63"/>
                  <a:pt x="5906" y="72"/>
                  <a:pt x="5913" y="82"/>
                </a:cubicBezTo>
                <a:cubicBezTo>
                  <a:pt x="5919" y="92"/>
                  <a:pt x="5925" y="103"/>
                  <a:pt x="5930" y="114"/>
                </a:cubicBezTo>
                <a:cubicBezTo>
                  <a:pt x="5934" y="125"/>
                  <a:pt x="5938" y="137"/>
                  <a:pt x="5940" y="149"/>
                </a:cubicBezTo>
                <a:cubicBezTo>
                  <a:pt x="5943" y="161"/>
                  <a:pt x="5944" y="173"/>
                  <a:pt x="5944" y="185"/>
                </a:cubicBezTo>
                <a:lnTo>
                  <a:pt x="5944" y="2461"/>
                </a:lnTo>
                <a:cubicBezTo>
                  <a:pt x="5944" y="2473"/>
                  <a:pt x="5943" y="2485"/>
                  <a:pt x="5940" y="2497"/>
                </a:cubicBezTo>
                <a:cubicBezTo>
                  <a:pt x="5938" y="2509"/>
                  <a:pt x="5934" y="2521"/>
                  <a:pt x="5930" y="2532"/>
                </a:cubicBezTo>
                <a:cubicBezTo>
                  <a:pt x="5925" y="2544"/>
                  <a:pt x="5919" y="2554"/>
                  <a:pt x="5913" y="2564"/>
                </a:cubicBezTo>
                <a:cubicBezTo>
                  <a:pt x="5906" y="2574"/>
                  <a:pt x="5898" y="2584"/>
                  <a:pt x="5889" y="2592"/>
                </a:cubicBezTo>
                <a:cubicBezTo>
                  <a:pt x="5881" y="2601"/>
                  <a:pt x="5871" y="2609"/>
                  <a:pt x="5861" y="2616"/>
                </a:cubicBezTo>
                <a:cubicBezTo>
                  <a:pt x="5851" y="2622"/>
                  <a:pt x="5840" y="2628"/>
                  <a:pt x="5829" y="2633"/>
                </a:cubicBezTo>
                <a:cubicBezTo>
                  <a:pt x="5818" y="2637"/>
                  <a:pt x="5806" y="2641"/>
                  <a:pt x="5794" y="2643"/>
                </a:cubicBezTo>
                <a:cubicBezTo>
                  <a:pt x="5782" y="2646"/>
                  <a:pt x="5770" y="2647"/>
                  <a:pt x="5758" y="2647"/>
                </a:cubicBezTo>
                <a:lnTo>
                  <a:pt x="186" y="2647"/>
                </a:lnTo>
                <a:cubicBezTo>
                  <a:pt x="174" y="2647"/>
                  <a:pt x="162" y="2646"/>
                  <a:pt x="150" y="2643"/>
                </a:cubicBezTo>
                <a:cubicBezTo>
                  <a:pt x="138" y="2641"/>
                  <a:pt x="126" y="2637"/>
                  <a:pt x="115" y="2633"/>
                </a:cubicBezTo>
                <a:cubicBezTo>
                  <a:pt x="104" y="2628"/>
                  <a:pt x="93" y="2622"/>
                  <a:pt x="83" y="2616"/>
                </a:cubicBezTo>
                <a:cubicBezTo>
                  <a:pt x="73" y="2609"/>
                  <a:pt x="63" y="2601"/>
                  <a:pt x="55" y="2592"/>
                </a:cubicBezTo>
                <a:cubicBezTo>
                  <a:pt x="46" y="2584"/>
                  <a:pt x="38" y="2574"/>
                  <a:pt x="32" y="2564"/>
                </a:cubicBezTo>
                <a:cubicBezTo>
                  <a:pt x="25" y="2554"/>
                  <a:pt x="19" y="2544"/>
                  <a:pt x="14" y="2532"/>
                </a:cubicBezTo>
                <a:cubicBezTo>
                  <a:pt x="10" y="2521"/>
                  <a:pt x="6" y="2509"/>
                  <a:pt x="4" y="2497"/>
                </a:cubicBezTo>
                <a:cubicBezTo>
                  <a:pt x="2" y="2485"/>
                  <a:pt x="0" y="2473"/>
                  <a:pt x="0" y="2461"/>
                </a:cubicBezTo>
                <a:close/>
              </a:path>
            </a:pathLst>
          </a:custGeom>
          <a:solidFill>
            <a:srgbClr val="1E3A8A">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15" name="图片 414"/>
          <p:cNvPicPr/>
          <p:nvPr/>
        </p:nvPicPr>
        <p:blipFill>
          <a:blip r:embed="rId13"/>
          <a:stretch/>
        </p:blipFill>
        <p:spPr>
          <a:xfrm>
            <a:off x="6451200" y="1470600"/>
            <a:ext cx="283680" cy="250200"/>
          </a:xfrm>
          <a:prstGeom prst="rect">
            <a:avLst/>
          </a:prstGeom>
          <a:noFill/>
          <a:ln w="0">
            <a:noFill/>
          </a:ln>
        </p:spPr>
      </p:pic>
      <p:sp>
        <p:nvSpPr>
          <p:cNvPr id="416" name="文本框 415"/>
          <p:cNvSpPr txBox="1"/>
          <p:nvPr/>
        </p:nvSpPr>
        <p:spPr>
          <a:xfrm>
            <a:off x="3690720" y="200160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选择最相关内容</a:t>
            </a:r>
            <a:endParaRPr lang="en-US" sz="920" b="0" u="none" strike="noStrike">
              <a:solidFill>
                <a:srgbClr val="000000"/>
              </a:solidFill>
              <a:effectLst/>
              <a:uFillTx/>
              <a:latin typeface="Times New Roman"/>
            </a:endParaRPr>
          </a:p>
        </p:txBody>
      </p:sp>
      <p:sp>
        <p:nvSpPr>
          <p:cNvPr id="417" name="文本框 416"/>
          <p:cNvSpPr txBox="1"/>
          <p:nvPr/>
        </p:nvSpPr>
        <p:spPr>
          <a:xfrm>
            <a:off x="6328800" y="180180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逻辑重组</a:t>
            </a:r>
            <a:endParaRPr lang="en-US" sz="1050" b="0" u="none" strike="noStrike">
              <a:solidFill>
                <a:srgbClr val="000000"/>
              </a:solidFill>
              <a:effectLst/>
              <a:uFillTx/>
              <a:latin typeface="Times New Roman"/>
            </a:endParaRPr>
          </a:p>
        </p:txBody>
      </p:sp>
      <p:sp>
        <p:nvSpPr>
          <p:cNvPr id="418" name="任意多边形 417"/>
          <p:cNvSpPr/>
          <p:nvPr/>
        </p:nvSpPr>
        <p:spPr>
          <a:xfrm>
            <a:off x="8022240" y="1337040"/>
            <a:ext cx="2139840" cy="952920"/>
          </a:xfrm>
          <a:custGeom>
            <a:avLst/>
            <a:gdLst/>
            <a:ahLst/>
            <a:cxnLst/>
            <a:rect l="0" t="0" r="r" b="b"/>
            <a:pathLst>
              <a:path w="5944" h="2647">
                <a:moveTo>
                  <a:pt x="0" y="2461"/>
                </a:moveTo>
                <a:lnTo>
                  <a:pt x="0" y="185"/>
                </a:lnTo>
                <a:cubicBezTo>
                  <a:pt x="0" y="173"/>
                  <a:pt x="1" y="161"/>
                  <a:pt x="4" y="149"/>
                </a:cubicBezTo>
                <a:cubicBezTo>
                  <a:pt x="6" y="137"/>
                  <a:pt x="9" y="125"/>
                  <a:pt x="14" y="114"/>
                </a:cubicBezTo>
                <a:cubicBezTo>
                  <a:pt x="19" y="103"/>
                  <a:pt x="25" y="92"/>
                  <a:pt x="31" y="82"/>
                </a:cubicBezTo>
                <a:cubicBezTo>
                  <a:pt x="38" y="72"/>
                  <a:pt x="46" y="63"/>
                  <a:pt x="54" y="54"/>
                </a:cubicBezTo>
                <a:cubicBezTo>
                  <a:pt x="63" y="45"/>
                  <a:pt x="72" y="38"/>
                  <a:pt x="83" y="31"/>
                </a:cubicBezTo>
                <a:cubicBezTo>
                  <a:pt x="93" y="24"/>
                  <a:pt x="103" y="18"/>
                  <a:pt x="115" y="14"/>
                </a:cubicBezTo>
                <a:cubicBezTo>
                  <a:pt x="126" y="9"/>
                  <a:pt x="138" y="6"/>
                  <a:pt x="150" y="3"/>
                </a:cubicBezTo>
                <a:cubicBezTo>
                  <a:pt x="161" y="1"/>
                  <a:pt x="174" y="0"/>
                  <a:pt x="186" y="0"/>
                </a:cubicBezTo>
                <a:lnTo>
                  <a:pt x="5758" y="0"/>
                </a:lnTo>
                <a:cubicBezTo>
                  <a:pt x="5770" y="0"/>
                  <a:pt x="5782" y="1"/>
                  <a:pt x="5794" y="3"/>
                </a:cubicBezTo>
                <a:cubicBezTo>
                  <a:pt x="5806" y="6"/>
                  <a:pt x="5818" y="9"/>
                  <a:pt x="5829" y="14"/>
                </a:cubicBezTo>
                <a:cubicBezTo>
                  <a:pt x="5840" y="18"/>
                  <a:pt x="5851" y="24"/>
                  <a:pt x="5861" y="31"/>
                </a:cubicBezTo>
                <a:cubicBezTo>
                  <a:pt x="5871" y="38"/>
                  <a:pt x="5881" y="45"/>
                  <a:pt x="5889" y="54"/>
                </a:cubicBezTo>
                <a:cubicBezTo>
                  <a:pt x="5898" y="63"/>
                  <a:pt x="5905" y="72"/>
                  <a:pt x="5912" y="82"/>
                </a:cubicBezTo>
                <a:cubicBezTo>
                  <a:pt x="5919" y="92"/>
                  <a:pt x="5925" y="103"/>
                  <a:pt x="5929" y="114"/>
                </a:cubicBezTo>
                <a:cubicBezTo>
                  <a:pt x="5934" y="125"/>
                  <a:pt x="5938" y="137"/>
                  <a:pt x="5940" y="149"/>
                </a:cubicBezTo>
                <a:cubicBezTo>
                  <a:pt x="5942" y="161"/>
                  <a:pt x="5944" y="173"/>
                  <a:pt x="5944" y="185"/>
                </a:cubicBezTo>
                <a:lnTo>
                  <a:pt x="5944" y="2461"/>
                </a:lnTo>
                <a:cubicBezTo>
                  <a:pt x="5944" y="2473"/>
                  <a:pt x="5942" y="2485"/>
                  <a:pt x="5940" y="2497"/>
                </a:cubicBezTo>
                <a:cubicBezTo>
                  <a:pt x="5938" y="2509"/>
                  <a:pt x="5934" y="2521"/>
                  <a:pt x="5929" y="2532"/>
                </a:cubicBezTo>
                <a:cubicBezTo>
                  <a:pt x="5925" y="2544"/>
                  <a:pt x="5919" y="2554"/>
                  <a:pt x="5912" y="2564"/>
                </a:cubicBezTo>
                <a:cubicBezTo>
                  <a:pt x="5905" y="2574"/>
                  <a:pt x="5898" y="2584"/>
                  <a:pt x="5889" y="2592"/>
                </a:cubicBezTo>
                <a:cubicBezTo>
                  <a:pt x="5881" y="2601"/>
                  <a:pt x="5871" y="2609"/>
                  <a:pt x="5861" y="2616"/>
                </a:cubicBezTo>
                <a:cubicBezTo>
                  <a:pt x="5851" y="2622"/>
                  <a:pt x="5840" y="2628"/>
                  <a:pt x="5829" y="2633"/>
                </a:cubicBezTo>
                <a:cubicBezTo>
                  <a:pt x="5818" y="2637"/>
                  <a:pt x="5806" y="2641"/>
                  <a:pt x="5794" y="2643"/>
                </a:cubicBezTo>
                <a:cubicBezTo>
                  <a:pt x="5782" y="2646"/>
                  <a:pt x="5770" y="2647"/>
                  <a:pt x="5758" y="2647"/>
                </a:cubicBezTo>
                <a:lnTo>
                  <a:pt x="186" y="2647"/>
                </a:lnTo>
                <a:cubicBezTo>
                  <a:pt x="174" y="2647"/>
                  <a:pt x="161" y="2646"/>
                  <a:pt x="150" y="2643"/>
                </a:cubicBezTo>
                <a:cubicBezTo>
                  <a:pt x="138" y="2641"/>
                  <a:pt x="126" y="2637"/>
                  <a:pt x="115" y="2633"/>
                </a:cubicBezTo>
                <a:cubicBezTo>
                  <a:pt x="103" y="2628"/>
                  <a:pt x="93" y="2622"/>
                  <a:pt x="83" y="2616"/>
                </a:cubicBezTo>
                <a:cubicBezTo>
                  <a:pt x="72" y="2609"/>
                  <a:pt x="63" y="2601"/>
                  <a:pt x="54" y="2592"/>
                </a:cubicBezTo>
                <a:cubicBezTo>
                  <a:pt x="46" y="2584"/>
                  <a:pt x="38" y="2574"/>
                  <a:pt x="31" y="2564"/>
                </a:cubicBezTo>
                <a:cubicBezTo>
                  <a:pt x="25" y="2554"/>
                  <a:pt x="19" y="2544"/>
                  <a:pt x="14" y="2532"/>
                </a:cubicBezTo>
                <a:cubicBezTo>
                  <a:pt x="9" y="2521"/>
                  <a:pt x="6" y="2509"/>
                  <a:pt x="4" y="2497"/>
                </a:cubicBezTo>
                <a:cubicBezTo>
                  <a:pt x="1" y="2485"/>
                  <a:pt x="0" y="2473"/>
                  <a:pt x="0" y="2461"/>
                </a:cubicBezTo>
                <a:close/>
              </a:path>
            </a:pathLst>
          </a:custGeom>
          <a:solidFill>
            <a:srgbClr val="1E3A8A">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19" name="图片 418"/>
          <p:cNvPicPr/>
          <p:nvPr/>
        </p:nvPicPr>
        <p:blipFill>
          <a:blip r:embed="rId14"/>
          <a:stretch/>
        </p:blipFill>
        <p:spPr>
          <a:xfrm>
            <a:off x="8933400" y="1470600"/>
            <a:ext cx="317160" cy="250200"/>
          </a:xfrm>
          <a:prstGeom prst="rect">
            <a:avLst/>
          </a:prstGeom>
          <a:noFill/>
          <a:ln w="0">
            <a:noFill/>
          </a:ln>
        </p:spPr>
      </p:pic>
      <p:sp>
        <p:nvSpPr>
          <p:cNvPr id="420" name="文本框 419"/>
          <p:cNvSpPr txBox="1"/>
          <p:nvPr/>
        </p:nvSpPr>
        <p:spPr>
          <a:xfrm>
            <a:off x="6069600" y="200160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按逻辑顺序整理内容</a:t>
            </a:r>
            <a:endParaRPr lang="en-US" sz="920" b="0" u="none" strike="noStrike">
              <a:solidFill>
                <a:srgbClr val="000000"/>
              </a:solidFill>
              <a:effectLst/>
              <a:uFillTx/>
              <a:latin typeface="Times New Roman"/>
            </a:endParaRPr>
          </a:p>
        </p:txBody>
      </p:sp>
      <p:sp>
        <p:nvSpPr>
          <p:cNvPr id="421" name="文本框 420"/>
          <p:cNvSpPr txBox="1"/>
          <p:nvPr/>
        </p:nvSpPr>
        <p:spPr>
          <a:xfrm>
            <a:off x="8690760" y="180180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生成模型输入</a:t>
            </a:r>
            <a:endParaRPr lang="en-US" sz="1050" b="0" u="none" strike="noStrike">
              <a:solidFill>
                <a:srgbClr val="000000"/>
              </a:solidFill>
              <a:effectLst/>
              <a:uFillTx/>
              <a:latin typeface="Times New Roman"/>
            </a:endParaRPr>
          </a:p>
        </p:txBody>
      </p:sp>
      <p:sp>
        <p:nvSpPr>
          <p:cNvPr id="422" name="文本框 421"/>
          <p:cNvSpPr txBox="1"/>
          <p:nvPr/>
        </p:nvSpPr>
        <p:spPr>
          <a:xfrm>
            <a:off x="8565480" y="200160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传递优化后的上下文</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3" name="图片 422"/>
          <p:cNvPicPr/>
          <p:nvPr/>
        </p:nvPicPr>
        <p:blipFill>
          <a:blip r:embed="rId2"/>
          <a:stretch/>
        </p:blipFill>
        <p:spPr>
          <a:xfrm>
            <a:off x="0" y="0"/>
            <a:ext cx="10696320" cy="6016320"/>
          </a:xfrm>
          <a:prstGeom prst="rect">
            <a:avLst/>
          </a:prstGeom>
          <a:noFill/>
          <a:ln w="0">
            <a:noFill/>
          </a:ln>
        </p:spPr>
      </p:pic>
      <p:sp>
        <p:nvSpPr>
          <p:cNvPr id="424" name="任意多边形 423"/>
          <p:cNvSpPr/>
          <p:nvPr/>
        </p:nvSpPr>
        <p:spPr>
          <a:xfrm>
            <a:off x="534600" y="601560"/>
            <a:ext cx="802800" cy="33840"/>
          </a:xfrm>
          <a:custGeom>
            <a:avLst/>
            <a:gdLst/>
            <a:ahLst/>
            <a:cxnLst/>
            <a:rect l="0" t="0" r="r" b="b"/>
            <a:pathLst>
              <a:path w="2230" h="94">
                <a:moveTo>
                  <a:pt x="0" y="0"/>
                </a:moveTo>
                <a:lnTo>
                  <a:pt x="2230" y="0"/>
                </a:lnTo>
                <a:lnTo>
                  <a:pt x="2230" y="94"/>
                </a:lnTo>
                <a:lnTo>
                  <a:pt x="0" y="94"/>
                </a:lnTo>
                <a:lnTo>
                  <a:pt x="0" y="0"/>
                </a:ln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25" name="文本框 424"/>
          <p:cNvSpPr txBox="1"/>
          <p:nvPr/>
        </p:nvSpPr>
        <p:spPr>
          <a:xfrm>
            <a:off x="534960" y="178200"/>
            <a:ext cx="21024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多步上下文传递</a:t>
            </a:r>
            <a:endParaRPr lang="en-US" sz="2370" b="0" u="none" strike="noStrike">
              <a:solidFill>
                <a:srgbClr val="000000"/>
              </a:solidFill>
              <a:effectLst/>
              <a:uFillTx/>
              <a:latin typeface="Times New Roman"/>
            </a:endParaRPr>
          </a:p>
        </p:txBody>
      </p:sp>
      <p:sp>
        <p:nvSpPr>
          <p:cNvPr id="426" name="文本框 425"/>
          <p:cNvSpPr txBox="1"/>
          <p:nvPr/>
        </p:nvSpPr>
        <p:spPr>
          <a:xfrm>
            <a:off x="534960" y="5695920"/>
            <a:ext cx="135000" cy="169560"/>
          </a:xfrm>
          <a:prstGeom prst="rect">
            <a:avLst/>
          </a:prstGeom>
          <a:noFill/>
          <a:ln w="0">
            <a:noFill/>
          </a:ln>
        </p:spPr>
        <p:txBody>
          <a:bodyPr wrap="none" lIns="0" tIns="0" rIns="0" bIns="0" anchor="t">
            <a:spAutoFit/>
          </a:bodyPr>
          <a:lstStyle/>
          <a:p>
            <a:r>
              <a:rPr lang="zh-CN" sz="1050" b="0" u="none" strike="noStrike">
                <a:solidFill>
                  <a:srgbClr val="FF6900"/>
                </a:solidFill>
                <a:effectLst/>
                <a:uFillTx/>
                <a:latin typeface="WenQuanYiZenHei"/>
                <a:ea typeface="WenQuanYiZenHei"/>
              </a:rPr>
              <a:t>第</a:t>
            </a:r>
            <a:endParaRPr lang="en-US" sz="1050" b="0" u="none" strike="noStrike">
              <a:solidFill>
                <a:srgbClr val="000000"/>
              </a:solidFill>
              <a:effectLst/>
              <a:uFillTx/>
              <a:latin typeface="Times New Roman"/>
            </a:endParaRPr>
          </a:p>
        </p:txBody>
      </p:sp>
      <p:sp>
        <p:nvSpPr>
          <p:cNvPr id="427" name="文本框 426"/>
          <p:cNvSpPr txBox="1"/>
          <p:nvPr/>
        </p:nvSpPr>
        <p:spPr>
          <a:xfrm>
            <a:off x="668520" y="5700600"/>
            <a:ext cx="133200" cy="157320"/>
          </a:xfrm>
          <a:prstGeom prst="rect">
            <a:avLst/>
          </a:prstGeom>
          <a:noFill/>
          <a:ln w="0">
            <a:noFill/>
          </a:ln>
        </p:spPr>
        <p:txBody>
          <a:bodyPr wrap="none" lIns="0" tIns="0" rIns="0" bIns="0" anchor="t">
            <a:spAutoFit/>
          </a:bodyPr>
          <a:lstStyle/>
          <a:p>
            <a:r>
              <a:rPr lang="en-US" sz="1050" b="1" u="none" strike="noStrike">
                <a:solidFill>
                  <a:srgbClr val="FF6900"/>
                </a:solidFill>
                <a:effectLst/>
                <a:uFillTx/>
                <a:latin typeface="DejaVuSans"/>
                <a:ea typeface="DejaVuSans"/>
              </a:rPr>
              <a:t>6</a:t>
            </a:r>
            <a:endParaRPr lang="en-US" sz="1050" b="0" u="none" strike="noStrike">
              <a:solidFill>
                <a:srgbClr val="000000"/>
              </a:solidFill>
              <a:effectLst/>
              <a:uFillTx/>
              <a:latin typeface="Times New Roman"/>
            </a:endParaRPr>
          </a:p>
        </p:txBody>
      </p:sp>
      <p:sp>
        <p:nvSpPr>
          <p:cNvPr id="428" name="文本框 427"/>
          <p:cNvSpPr txBox="1"/>
          <p:nvPr/>
        </p:nvSpPr>
        <p:spPr>
          <a:xfrm>
            <a:off x="761400" y="5695920"/>
            <a:ext cx="135000" cy="169560"/>
          </a:xfrm>
          <a:prstGeom prst="rect">
            <a:avLst/>
          </a:prstGeom>
          <a:noFill/>
          <a:ln w="0">
            <a:noFill/>
          </a:ln>
        </p:spPr>
        <p:txBody>
          <a:bodyPr wrap="none" lIns="0" tIns="0" rIns="0" bIns="0" anchor="t">
            <a:spAutoFit/>
          </a:bodyPr>
          <a:lstStyle/>
          <a:p>
            <a:r>
              <a:rPr lang="zh-CN" sz="1050" b="0" u="none" strike="noStrike">
                <a:solidFill>
                  <a:srgbClr val="FF6900"/>
                </a:solidFill>
                <a:effectLst/>
                <a:uFillTx/>
                <a:latin typeface="WenQuanYiZenHei"/>
                <a:ea typeface="WenQuanYiZenHei"/>
              </a:rPr>
              <a:t>章</a:t>
            </a:r>
            <a:endParaRPr lang="en-US" sz="1050" b="0" u="none" strike="noStrike">
              <a:solidFill>
                <a:srgbClr val="000000"/>
              </a:solidFill>
              <a:effectLst/>
              <a:uFillTx/>
              <a:latin typeface="Times New Roman"/>
            </a:endParaRPr>
          </a:p>
        </p:txBody>
      </p:sp>
      <p:sp>
        <p:nvSpPr>
          <p:cNvPr id="429" name="文本框 428"/>
          <p:cNvSpPr txBox="1"/>
          <p:nvPr/>
        </p:nvSpPr>
        <p:spPr>
          <a:xfrm>
            <a:off x="895320" y="5700600"/>
            <a:ext cx="133200" cy="157320"/>
          </a:xfrm>
          <a:prstGeom prst="rect">
            <a:avLst/>
          </a:prstGeom>
          <a:noFill/>
          <a:ln w="0">
            <a:noFill/>
          </a:ln>
        </p:spPr>
        <p:txBody>
          <a:bodyPr wrap="none" lIns="0" tIns="0" rIns="0" bIns="0" anchor="t">
            <a:spAutoFit/>
          </a:bodyPr>
          <a:lstStyle/>
          <a:p>
            <a:r>
              <a:rPr lang="en-US" sz="1050" b="0" u="none" strike="noStrike">
                <a:solidFill>
                  <a:srgbClr val="93C5FD"/>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430" name="任意多边形 429"/>
          <p:cNvSpPr/>
          <p:nvPr/>
        </p:nvSpPr>
        <p:spPr>
          <a:xfrm>
            <a:off x="9768960" y="5682240"/>
            <a:ext cx="393120" cy="200880"/>
          </a:xfrm>
          <a:custGeom>
            <a:avLst/>
            <a:gdLst/>
            <a:ahLst/>
            <a:cxnLst/>
            <a:rect l="0" t="0" r="r" b="b"/>
            <a:pathLst>
              <a:path w="1092" h="558">
                <a:moveTo>
                  <a:pt x="0" y="280"/>
                </a:moveTo>
                <a:cubicBezTo>
                  <a:pt x="0" y="262"/>
                  <a:pt x="1" y="244"/>
                  <a:pt x="5" y="226"/>
                </a:cubicBezTo>
                <a:cubicBezTo>
                  <a:pt x="8" y="208"/>
                  <a:pt x="14" y="190"/>
                  <a:pt x="21" y="173"/>
                </a:cubicBezTo>
                <a:cubicBezTo>
                  <a:pt x="28" y="156"/>
                  <a:pt x="36" y="140"/>
                  <a:pt x="47" y="125"/>
                </a:cubicBezTo>
                <a:cubicBezTo>
                  <a:pt x="57" y="110"/>
                  <a:pt x="68" y="96"/>
                  <a:pt x="81" y="82"/>
                </a:cubicBezTo>
                <a:cubicBezTo>
                  <a:pt x="94" y="69"/>
                  <a:pt x="108" y="57"/>
                  <a:pt x="123" y="47"/>
                </a:cubicBezTo>
                <a:cubicBezTo>
                  <a:pt x="139" y="37"/>
                  <a:pt x="155" y="29"/>
                  <a:pt x="172" y="22"/>
                </a:cubicBezTo>
                <a:cubicBezTo>
                  <a:pt x="188" y="15"/>
                  <a:pt x="206" y="9"/>
                  <a:pt x="224" y="6"/>
                </a:cubicBezTo>
                <a:cubicBezTo>
                  <a:pt x="242" y="2"/>
                  <a:pt x="260" y="0"/>
                  <a:pt x="278" y="0"/>
                </a:cubicBezTo>
                <a:lnTo>
                  <a:pt x="813" y="0"/>
                </a:lnTo>
                <a:cubicBezTo>
                  <a:pt x="831" y="0"/>
                  <a:pt x="849" y="2"/>
                  <a:pt x="867" y="6"/>
                </a:cubicBezTo>
                <a:cubicBezTo>
                  <a:pt x="885" y="9"/>
                  <a:pt x="903" y="15"/>
                  <a:pt x="920" y="22"/>
                </a:cubicBezTo>
                <a:cubicBezTo>
                  <a:pt x="937" y="29"/>
                  <a:pt x="953" y="37"/>
                  <a:pt x="968" y="47"/>
                </a:cubicBezTo>
                <a:cubicBezTo>
                  <a:pt x="983" y="57"/>
                  <a:pt x="997" y="69"/>
                  <a:pt x="1010" y="82"/>
                </a:cubicBezTo>
                <a:cubicBezTo>
                  <a:pt x="1023" y="96"/>
                  <a:pt x="1034" y="110"/>
                  <a:pt x="1045" y="125"/>
                </a:cubicBezTo>
                <a:cubicBezTo>
                  <a:pt x="1055" y="140"/>
                  <a:pt x="1063" y="156"/>
                  <a:pt x="1070" y="173"/>
                </a:cubicBezTo>
                <a:cubicBezTo>
                  <a:pt x="1077" y="190"/>
                  <a:pt x="1083" y="208"/>
                  <a:pt x="1086" y="226"/>
                </a:cubicBezTo>
                <a:cubicBezTo>
                  <a:pt x="1090" y="244"/>
                  <a:pt x="1092" y="262"/>
                  <a:pt x="1092" y="280"/>
                </a:cubicBezTo>
                <a:cubicBezTo>
                  <a:pt x="1092" y="298"/>
                  <a:pt x="1090" y="316"/>
                  <a:pt x="1086" y="334"/>
                </a:cubicBezTo>
                <a:cubicBezTo>
                  <a:pt x="1083" y="352"/>
                  <a:pt x="1077" y="370"/>
                  <a:pt x="1070" y="387"/>
                </a:cubicBezTo>
                <a:cubicBezTo>
                  <a:pt x="1063" y="403"/>
                  <a:pt x="1055" y="419"/>
                  <a:pt x="1045" y="435"/>
                </a:cubicBezTo>
                <a:cubicBezTo>
                  <a:pt x="1034" y="450"/>
                  <a:pt x="1023" y="464"/>
                  <a:pt x="1010" y="477"/>
                </a:cubicBezTo>
                <a:cubicBezTo>
                  <a:pt x="997" y="490"/>
                  <a:pt x="983" y="501"/>
                  <a:pt x="968" y="512"/>
                </a:cubicBezTo>
                <a:cubicBezTo>
                  <a:pt x="953" y="522"/>
                  <a:pt x="937" y="530"/>
                  <a:pt x="920" y="537"/>
                </a:cubicBezTo>
                <a:cubicBezTo>
                  <a:pt x="903" y="544"/>
                  <a:pt x="885" y="550"/>
                  <a:pt x="867" y="553"/>
                </a:cubicBezTo>
                <a:cubicBezTo>
                  <a:pt x="849" y="557"/>
                  <a:pt x="831" y="558"/>
                  <a:pt x="813" y="558"/>
                </a:cubicBezTo>
                <a:lnTo>
                  <a:pt x="278" y="558"/>
                </a:lnTo>
                <a:cubicBezTo>
                  <a:pt x="260" y="558"/>
                  <a:pt x="242" y="557"/>
                  <a:pt x="224" y="553"/>
                </a:cubicBezTo>
                <a:cubicBezTo>
                  <a:pt x="206" y="550"/>
                  <a:pt x="188" y="544"/>
                  <a:pt x="172" y="537"/>
                </a:cubicBezTo>
                <a:cubicBezTo>
                  <a:pt x="155" y="530"/>
                  <a:pt x="139" y="522"/>
                  <a:pt x="123" y="512"/>
                </a:cubicBezTo>
                <a:cubicBezTo>
                  <a:pt x="108" y="501"/>
                  <a:pt x="94" y="490"/>
                  <a:pt x="81" y="477"/>
                </a:cubicBezTo>
                <a:cubicBezTo>
                  <a:pt x="68" y="464"/>
                  <a:pt x="57" y="450"/>
                  <a:pt x="47" y="435"/>
                </a:cubicBezTo>
                <a:cubicBezTo>
                  <a:pt x="36" y="419"/>
                  <a:pt x="28" y="403"/>
                  <a:pt x="21" y="387"/>
                </a:cubicBezTo>
                <a:cubicBezTo>
                  <a:pt x="14" y="370"/>
                  <a:pt x="8" y="352"/>
                  <a:pt x="5" y="334"/>
                </a:cubicBezTo>
                <a:cubicBezTo>
                  <a:pt x="1" y="316"/>
                  <a:pt x="0" y="298"/>
                  <a:pt x="0" y="280"/>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31" name="文本框 430"/>
          <p:cNvSpPr txBox="1"/>
          <p:nvPr/>
        </p:nvSpPr>
        <p:spPr>
          <a:xfrm>
            <a:off x="937800" y="5695920"/>
            <a:ext cx="1609920" cy="169560"/>
          </a:xfrm>
          <a:prstGeom prst="rect">
            <a:avLst/>
          </a:prstGeom>
          <a:noFill/>
          <a:ln w="0">
            <a:noFill/>
          </a:ln>
        </p:spPr>
        <p:txBody>
          <a:bodyPr wrap="none" lIns="0" tIns="0" rIns="0" bIns="0" anchor="t">
            <a:spAutoFit/>
          </a:bodyPr>
          <a:lstStyle/>
          <a:p>
            <a:r>
              <a:rPr lang="zh-CN" sz="1050" b="0" u="none" strike="noStrike">
                <a:solidFill>
                  <a:srgbClr val="93C5FD"/>
                </a:solidFill>
                <a:effectLst/>
                <a:uFillTx/>
                <a:latin typeface="WenQuanYiZenHei"/>
                <a:ea typeface="WenQuanYiZenHei"/>
              </a:rPr>
              <a:t>文本检索增强与上下文构建</a:t>
            </a:r>
            <a:endParaRPr lang="en-US" sz="1050" b="0" u="none" strike="noStrike">
              <a:solidFill>
                <a:srgbClr val="000000"/>
              </a:solidFill>
              <a:effectLst/>
              <a:uFillTx/>
              <a:latin typeface="Times New Roman"/>
            </a:endParaRPr>
          </a:p>
        </p:txBody>
      </p:sp>
      <p:pic>
        <p:nvPicPr>
          <p:cNvPr id="432" name="图片 431"/>
          <p:cNvPicPr/>
          <p:nvPr/>
        </p:nvPicPr>
        <p:blipFill>
          <a:blip r:embed="rId3"/>
          <a:stretch/>
        </p:blipFill>
        <p:spPr>
          <a:xfrm>
            <a:off x="6685200" y="-835560"/>
            <a:ext cx="2506680" cy="2506680"/>
          </a:xfrm>
          <a:prstGeom prst="rect">
            <a:avLst/>
          </a:prstGeom>
          <a:noFill/>
          <a:ln w="0">
            <a:noFill/>
          </a:ln>
        </p:spPr>
      </p:pic>
      <p:pic>
        <p:nvPicPr>
          <p:cNvPr id="433" name="图片 432"/>
          <p:cNvPicPr/>
          <p:nvPr/>
        </p:nvPicPr>
        <p:blipFill>
          <a:blip r:embed="rId4"/>
          <a:stretch/>
        </p:blipFill>
        <p:spPr>
          <a:xfrm>
            <a:off x="835560" y="3927600"/>
            <a:ext cx="1671120" cy="1671120"/>
          </a:xfrm>
          <a:prstGeom prst="rect">
            <a:avLst/>
          </a:prstGeom>
          <a:noFill/>
          <a:ln w="0">
            <a:noFill/>
          </a:ln>
        </p:spPr>
      </p:pic>
      <p:sp>
        <p:nvSpPr>
          <p:cNvPr id="434" name="文本框 433"/>
          <p:cNvSpPr txBox="1"/>
          <p:nvPr/>
        </p:nvSpPr>
        <p:spPr>
          <a:xfrm>
            <a:off x="9831960" y="5716080"/>
            <a:ext cx="2642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9/15</a:t>
            </a:r>
            <a:endParaRPr lang="en-US" sz="920" b="0" u="none" strike="noStrike">
              <a:solidFill>
                <a:srgbClr val="000000"/>
              </a:solidFill>
              <a:effectLst/>
              <a:uFillTx/>
              <a:latin typeface="Times New Roman"/>
            </a:endParaRPr>
          </a:p>
        </p:txBody>
      </p:sp>
      <p:sp>
        <p:nvSpPr>
          <p:cNvPr id="435" name="任意多边形 434"/>
          <p:cNvSpPr/>
          <p:nvPr/>
        </p:nvSpPr>
        <p:spPr>
          <a:xfrm>
            <a:off x="7621200" y="1337040"/>
            <a:ext cx="1872360" cy="819000"/>
          </a:xfrm>
          <a:custGeom>
            <a:avLst/>
            <a:gdLst/>
            <a:ahLst/>
            <a:cxnLst/>
            <a:rect l="0" t="0" r="r" b="b"/>
            <a:pathLst>
              <a:path w="5201" h="2275">
                <a:moveTo>
                  <a:pt x="14" y="114"/>
                </a:moveTo>
                <a:cubicBezTo>
                  <a:pt x="23" y="91"/>
                  <a:pt x="37" y="71"/>
                  <a:pt x="54" y="54"/>
                </a:cubicBezTo>
                <a:cubicBezTo>
                  <a:pt x="72" y="37"/>
                  <a:pt x="92" y="23"/>
                  <a:pt x="114" y="14"/>
                </a:cubicBezTo>
                <a:cubicBezTo>
                  <a:pt x="137" y="4"/>
                  <a:pt x="161" y="0"/>
                  <a:pt x="185" y="0"/>
                </a:cubicBezTo>
                <a:lnTo>
                  <a:pt x="5015" y="0"/>
                </a:lnTo>
                <a:cubicBezTo>
                  <a:pt x="5039" y="0"/>
                  <a:pt x="5063" y="4"/>
                  <a:pt x="5086" y="14"/>
                </a:cubicBezTo>
                <a:cubicBezTo>
                  <a:pt x="5109" y="23"/>
                  <a:pt x="5129" y="37"/>
                  <a:pt x="5146" y="54"/>
                </a:cubicBezTo>
                <a:cubicBezTo>
                  <a:pt x="5164" y="71"/>
                  <a:pt x="5177" y="91"/>
                  <a:pt x="5186" y="114"/>
                </a:cubicBezTo>
                <a:cubicBezTo>
                  <a:pt x="5196" y="137"/>
                  <a:pt x="5201" y="161"/>
                  <a:pt x="5201" y="185"/>
                </a:cubicBezTo>
                <a:lnTo>
                  <a:pt x="5201" y="2090"/>
                </a:lnTo>
                <a:cubicBezTo>
                  <a:pt x="5201" y="2114"/>
                  <a:pt x="5196" y="2138"/>
                  <a:pt x="5186" y="2161"/>
                </a:cubicBezTo>
                <a:cubicBezTo>
                  <a:pt x="5177" y="2184"/>
                  <a:pt x="5164" y="2204"/>
                  <a:pt x="5146" y="2221"/>
                </a:cubicBezTo>
                <a:cubicBezTo>
                  <a:pt x="5129" y="2238"/>
                  <a:pt x="5109" y="2252"/>
                  <a:pt x="5086" y="2261"/>
                </a:cubicBezTo>
                <a:cubicBezTo>
                  <a:pt x="5063" y="2271"/>
                  <a:pt x="5039" y="2275"/>
                  <a:pt x="5015" y="2275"/>
                </a:cubicBezTo>
                <a:lnTo>
                  <a:pt x="186" y="2275"/>
                </a:lnTo>
                <a:cubicBezTo>
                  <a:pt x="161" y="2275"/>
                  <a:pt x="137" y="2271"/>
                  <a:pt x="114" y="2261"/>
                </a:cubicBezTo>
                <a:cubicBezTo>
                  <a:pt x="92" y="2252"/>
                  <a:pt x="72" y="2238"/>
                  <a:pt x="54" y="2221"/>
                </a:cubicBezTo>
                <a:cubicBezTo>
                  <a:pt x="37" y="2204"/>
                  <a:pt x="23" y="2184"/>
                  <a:pt x="14" y="2161"/>
                </a:cubicBezTo>
                <a:cubicBezTo>
                  <a:pt x="5" y="2138"/>
                  <a:pt x="0" y="2114"/>
                  <a:pt x="0" y="2090"/>
                </a:cubicBezTo>
                <a:lnTo>
                  <a:pt x="0" y="185"/>
                </a:lnTo>
                <a:cubicBezTo>
                  <a:pt x="0" y="161"/>
                  <a:pt x="5"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36" name="任意多边形 435"/>
          <p:cNvSpPr/>
          <p:nvPr/>
        </p:nvSpPr>
        <p:spPr>
          <a:xfrm>
            <a:off x="7621200" y="1337040"/>
            <a:ext cx="1872360" cy="819000"/>
          </a:xfrm>
          <a:custGeom>
            <a:avLst/>
            <a:gdLst/>
            <a:ahLst/>
            <a:cxnLst/>
            <a:rect l="0" t="0" r="r" b="b"/>
            <a:pathLst>
              <a:path w="5201" h="2275">
                <a:moveTo>
                  <a:pt x="0" y="2090"/>
                </a:moveTo>
                <a:lnTo>
                  <a:pt x="0" y="185"/>
                </a:lnTo>
                <a:cubicBezTo>
                  <a:pt x="0" y="161"/>
                  <a:pt x="5" y="137"/>
                  <a:pt x="14" y="114"/>
                </a:cubicBezTo>
                <a:cubicBezTo>
                  <a:pt x="23" y="91"/>
                  <a:pt x="37" y="71"/>
                  <a:pt x="54" y="54"/>
                </a:cubicBezTo>
                <a:cubicBezTo>
                  <a:pt x="72" y="37"/>
                  <a:pt x="92" y="23"/>
                  <a:pt x="114" y="14"/>
                </a:cubicBezTo>
                <a:cubicBezTo>
                  <a:pt x="137" y="4"/>
                  <a:pt x="161" y="0"/>
                  <a:pt x="186" y="0"/>
                </a:cubicBezTo>
                <a:lnTo>
                  <a:pt x="5015" y="0"/>
                </a:lnTo>
                <a:cubicBezTo>
                  <a:pt x="5039" y="0"/>
                  <a:pt x="5063" y="4"/>
                  <a:pt x="5086" y="14"/>
                </a:cubicBezTo>
                <a:cubicBezTo>
                  <a:pt x="5109" y="23"/>
                  <a:pt x="5129" y="37"/>
                  <a:pt x="5146" y="54"/>
                </a:cubicBezTo>
                <a:cubicBezTo>
                  <a:pt x="5164" y="71"/>
                  <a:pt x="5177" y="91"/>
                  <a:pt x="5186" y="114"/>
                </a:cubicBezTo>
                <a:cubicBezTo>
                  <a:pt x="5196" y="137"/>
                  <a:pt x="5201" y="161"/>
                  <a:pt x="5201" y="185"/>
                </a:cubicBezTo>
                <a:lnTo>
                  <a:pt x="5201" y="2090"/>
                </a:lnTo>
                <a:cubicBezTo>
                  <a:pt x="5201" y="2114"/>
                  <a:pt x="5196" y="2138"/>
                  <a:pt x="5186" y="2161"/>
                </a:cubicBezTo>
                <a:cubicBezTo>
                  <a:pt x="5177" y="2184"/>
                  <a:pt x="5164" y="2204"/>
                  <a:pt x="5146" y="2221"/>
                </a:cubicBezTo>
                <a:cubicBezTo>
                  <a:pt x="5129" y="2238"/>
                  <a:pt x="5109" y="2252"/>
                  <a:pt x="5086" y="2261"/>
                </a:cubicBezTo>
                <a:cubicBezTo>
                  <a:pt x="5063" y="2271"/>
                  <a:pt x="5039" y="2275"/>
                  <a:pt x="5015" y="2275"/>
                </a:cubicBezTo>
                <a:lnTo>
                  <a:pt x="186" y="2275"/>
                </a:lnTo>
                <a:cubicBezTo>
                  <a:pt x="161" y="2275"/>
                  <a:pt x="137" y="2271"/>
                  <a:pt x="114" y="2261"/>
                </a:cubicBezTo>
                <a:cubicBezTo>
                  <a:pt x="92" y="2252"/>
                  <a:pt x="72" y="2238"/>
                  <a:pt x="54" y="2221"/>
                </a:cubicBezTo>
                <a:cubicBezTo>
                  <a:pt x="37" y="2204"/>
                  <a:pt x="23" y="2184"/>
                  <a:pt x="14" y="2161"/>
                </a:cubicBezTo>
                <a:cubicBezTo>
                  <a:pt x="5" y="2138"/>
                  <a:pt x="0" y="2114"/>
                  <a:pt x="0" y="2090"/>
                </a:cubicBezTo>
                <a:moveTo>
                  <a:pt x="23" y="185"/>
                </a:moveTo>
                <a:lnTo>
                  <a:pt x="23" y="2090"/>
                </a:lnTo>
                <a:cubicBezTo>
                  <a:pt x="23" y="2100"/>
                  <a:pt x="24" y="2111"/>
                  <a:pt x="26" y="2121"/>
                </a:cubicBezTo>
                <a:cubicBezTo>
                  <a:pt x="28" y="2132"/>
                  <a:pt x="31" y="2142"/>
                  <a:pt x="35" y="2152"/>
                </a:cubicBezTo>
                <a:cubicBezTo>
                  <a:pt x="39" y="2162"/>
                  <a:pt x="44" y="2171"/>
                  <a:pt x="50" y="2180"/>
                </a:cubicBezTo>
                <a:cubicBezTo>
                  <a:pt x="56" y="2189"/>
                  <a:pt x="63" y="2197"/>
                  <a:pt x="71" y="2205"/>
                </a:cubicBezTo>
                <a:cubicBezTo>
                  <a:pt x="78" y="2212"/>
                  <a:pt x="86" y="2219"/>
                  <a:pt x="95" y="2225"/>
                </a:cubicBezTo>
                <a:cubicBezTo>
                  <a:pt x="104" y="2231"/>
                  <a:pt x="113" y="2236"/>
                  <a:pt x="123" y="2240"/>
                </a:cubicBezTo>
                <a:cubicBezTo>
                  <a:pt x="133" y="2244"/>
                  <a:pt x="143" y="2247"/>
                  <a:pt x="154" y="2249"/>
                </a:cubicBezTo>
                <a:cubicBezTo>
                  <a:pt x="164" y="2251"/>
                  <a:pt x="175" y="2252"/>
                  <a:pt x="186" y="2252"/>
                </a:cubicBezTo>
                <a:lnTo>
                  <a:pt x="5015" y="2252"/>
                </a:lnTo>
                <a:cubicBezTo>
                  <a:pt x="5025" y="2252"/>
                  <a:pt x="5036" y="2251"/>
                  <a:pt x="5047" y="2249"/>
                </a:cubicBezTo>
                <a:cubicBezTo>
                  <a:pt x="5057" y="2247"/>
                  <a:pt x="5067" y="2244"/>
                  <a:pt x="5077" y="2240"/>
                </a:cubicBezTo>
                <a:cubicBezTo>
                  <a:pt x="5087" y="2236"/>
                  <a:pt x="5096" y="2231"/>
                  <a:pt x="5105" y="2225"/>
                </a:cubicBezTo>
                <a:cubicBezTo>
                  <a:pt x="5114" y="2219"/>
                  <a:pt x="5122" y="2212"/>
                  <a:pt x="5130" y="2205"/>
                </a:cubicBezTo>
                <a:cubicBezTo>
                  <a:pt x="5137" y="2197"/>
                  <a:pt x="5144" y="2189"/>
                  <a:pt x="5150" y="2180"/>
                </a:cubicBezTo>
                <a:cubicBezTo>
                  <a:pt x="5156" y="2171"/>
                  <a:pt x="5161" y="2162"/>
                  <a:pt x="5165" y="2152"/>
                </a:cubicBezTo>
                <a:cubicBezTo>
                  <a:pt x="5169" y="2142"/>
                  <a:pt x="5172" y="2132"/>
                  <a:pt x="5174" y="2121"/>
                </a:cubicBezTo>
                <a:cubicBezTo>
                  <a:pt x="5176" y="2111"/>
                  <a:pt x="5177" y="2100"/>
                  <a:pt x="5177" y="2090"/>
                </a:cubicBezTo>
                <a:lnTo>
                  <a:pt x="5177" y="185"/>
                </a:lnTo>
                <a:cubicBezTo>
                  <a:pt x="5177" y="175"/>
                  <a:pt x="5176" y="164"/>
                  <a:pt x="5174" y="154"/>
                </a:cubicBezTo>
                <a:cubicBezTo>
                  <a:pt x="5172" y="143"/>
                  <a:pt x="5169" y="133"/>
                  <a:pt x="5165" y="123"/>
                </a:cubicBezTo>
                <a:cubicBezTo>
                  <a:pt x="5161" y="113"/>
                  <a:pt x="5156" y="104"/>
                  <a:pt x="5150" y="95"/>
                </a:cubicBezTo>
                <a:cubicBezTo>
                  <a:pt x="5144" y="86"/>
                  <a:pt x="5137" y="78"/>
                  <a:pt x="5130" y="70"/>
                </a:cubicBezTo>
                <a:cubicBezTo>
                  <a:pt x="5122" y="63"/>
                  <a:pt x="5114" y="56"/>
                  <a:pt x="5105" y="50"/>
                </a:cubicBezTo>
                <a:cubicBezTo>
                  <a:pt x="5096" y="44"/>
                  <a:pt x="5087" y="39"/>
                  <a:pt x="5077" y="35"/>
                </a:cubicBezTo>
                <a:cubicBezTo>
                  <a:pt x="5067" y="31"/>
                  <a:pt x="5057" y="28"/>
                  <a:pt x="5047" y="26"/>
                </a:cubicBezTo>
                <a:cubicBezTo>
                  <a:pt x="5036" y="24"/>
                  <a:pt x="5025" y="23"/>
                  <a:pt x="5015" y="23"/>
                </a:cubicBezTo>
                <a:lnTo>
                  <a:pt x="186" y="23"/>
                </a:lnTo>
                <a:cubicBezTo>
                  <a:pt x="175" y="23"/>
                  <a:pt x="164" y="24"/>
                  <a:pt x="154" y="26"/>
                </a:cubicBezTo>
                <a:cubicBezTo>
                  <a:pt x="143" y="28"/>
                  <a:pt x="133" y="31"/>
                  <a:pt x="123" y="35"/>
                </a:cubicBezTo>
                <a:cubicBezTo>
                  <a:pt x="113" y="39"/>
                  <a:pt x="104" y="44"/>
                  <a:pt x="95" y="50"/>
                </a:cubicBezTo>
                <a:cubicBezTo>
                  <a:pt x="86" y="56"/>
                  <a:pt x="78" y="63"/>
                  <a:pt x="71" y="70"/>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37" name="图片 436"/>
          <p:cNvPicPr/>
          <p:nvPr/>
        </p:nvPicPr>
        <p:blipFill>
          <a:blip r:embed="rId5"/>
          <a:stretch/>
        </p:blipFill>
        <p:spPr>
          <a:xfrm>
            <a:off x="8457120" y="1445760"/>
            <a:ext cx="200160" cy="200160"/>
          </a:xfrm>
          <a:prstGeom prst="rect">
            <a:avLst/>
          </a:prstGeom>
          <a:noFill/>
          <a:ln w="0">
            <a:noFill/>
          </a:ln>
        </p:spPr>
      </p:pic>
      <p:sp>
        <p:nvSpPr>
          <p:cNvPr id="438" name="文本框 437"/>
          <p:cNvSpPr txBox="1"/>
          <p:nvPr/>
        </p:nvSpPr>
        <p:spPr>
          <a:xfrm>
            <a:off x="534960" y="916920"/>
            <a:ext cx="7209360" cy="212400"/>
          </a:xfrm>
          <a:prstGeom prst="rect">
            <a:avLst/>
          </a:prstGeom>
          <a:noFill/>
          <a:ln w="0">
            <a:noFill/>
          </a:ln>
        </p:spPr>
        <p:txBody>
          <a:bodyPr wrap="none" lIns="0" tIns="0" rIns="0" bIns="0" anchor="t">
            <a:spAutoFit/>
          </a:bodyPr>
          <a:lstStyle/>
          <a:p>
            <a:r>
              <a:rPr lang="zh-CN" sz="1320" b="0" u="none" strike="noStrike">
                <a:solidFill>
                  <a:srgbClr val="93C5FD"/>
                </a:solidFill>
                <a:effectLst/>
                <a:uFillTx/>
                <a:latin typeface="WenQuanYiZenHei"/>
                <a:ea typeface="WenQuanYiZenHei"/>
              </a:rPr>
              <a:t>在多轮对话和复杂生成任务中，通过逐步传递和更新上下文，保持生成内容的连贯性和语义一致性</a:t>
            </a:r>
            <a:endParaRPr lang="en-US" sz="1320" b="0" u="none" strike="noStrike">
              <a:solidFill>
                <a:srgbClr val="000000"/>
              </a:solidFill>
              <a:effectLst/>
              <a:uFillTx/>
              <a:latin typeface="Times New Roman"/>
            </a:endParaRPr>
          </a:p>
        </p:txBody>
      </p:sp>
      <p:sp>
        <p:nvSpPr>
          <p:cNvPr id="439" name="文本框 438"/>
          <p:cNvSpPr txBox="1"/>
          <p:nvPr/>
        </p:nvSpPr>
        <p:spPr>
          <a:xfrm>
            <a:off x="8223120" y="172656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更新上下文</a:t>
            </a:r>
            <a:endParaRPr lang="en-US" sz="1050" b="0" u="none" strike="noStrike">
              <a:solidFill>
                <a:srgbClr val="000000"/>
              </a:solidFill>
              <a:effectLst/>
              <a:uFillTx/>
              <a:latin typeface="Times New Roman"/>
            </a:endParaRPr>
          </a:p>
        </p:txBody>
      </p:sp>
      <p:sp>
        <p:nvSpPr>
          <p:cNvPr id="440" name="任意多边形 439"/>
          <p:cNvSpPr/>
          <p:nvPr/>
        </p:nvSpPr>
        <p:spPr>
          <a:xfrm>
            <a:off x="3137760" y="2356560"/>
            <a:ext cx="748440" cy="300960"/>
          </a:xfrm>
          <a:custGeom>
            <a:avLst/>
            <a:gdLst/>
            <a:ahLst/>
            <a:cxnLst/>
            <a:rect l="0" t="0" r="r" b="b"/>
            <a:pathLst>
              <a:path w="2079" h="836">
                <a:moveTo>
                  <a:pt x="0" y="743"/>
                </a:moveTo>
                <a:lnTo>
                  <a:pt x="0" y="92"/>
                </a:lnTo>
                <a:cubicBezTo>
                  <a:pt x="0" y="80"/>
                  <a:pt x="1" y="68"/>
                  <a:pt x="4" y="57"/>
                </a:cubicBezTo>
                <a:cubicBezTo>
                  <a:pt x="7" y="46"/>
                  <a:pt x="12" y="35"/>
                  <a:pt x="17" y="27"/>
                </a:cubicBezTo>
                <a:cubicBezTo>
                  <a:pt x="22" y="18"/>
                  <a:pt x="29" y="11"/>
                  <a:pt x="36" y="7"/>
                </a:cubicBezTo>
                <a:cubicBezTo>
                  <a:pt x="43" y="2"/>
                  <a:pt x="50" y="0"/>
                  <a:pt x="58" y="0"/>
                </a:cubicBezTo>
                <a:lnTo>
                  <a:pt x="1986" y="0"/>
                </a:lnTo>
                <a:cubicBezTo>
                  <a:pt x="1998" y="0"/>
                  <a:pt x="2010" y="2"/>
                  <a:pt x="2021" y="7"/>
                </a:cubicBezTo>
                <a:cubicBezTo>
                  <a:pt x="2033" y="11"/>
                  <a:pt x="2043" y="18"/>
                  <a:pt x="2051" y="27"/>
                </a:cubicBezTo>
                <a:cubicBezTo>
                  <a:pt x="2060" y="35"/>
                  <a:pt x="2067" y="46"/>
                  <a:pt x="2072" y="57"/>
                </a:cubicBezTo>
                <a:cubicBezTo>
                  <a:pt x="2076" y="68"/>
                  <a:pt x="2079" y="80"/>
                  <a:pt x="2079" y="92"/>
                </a:cubicBezTo>
                <a:lnTo>
                  <a:pt x="2079" y="743"/>
                </a:lnTo>
                <a:cubicBezTo>
                  <a:pt x="2079" y="756"/>
                  <a:pt x="2076" y="768"/>
                  <a:pt x="2072" y="779"/>
                </a:cubicBezTo>
                <a:cubicBezTo>
                  <a:pt x="2067" y="790"/>
                  <a:pt x="2060" y="800"/>
                  <a:pt x="2051" y="809"/>
                </a:cubicBezTo>
                <a:cubicBezTo>
                  <a:pt x="2043" y="818"/>
                  <a:pt x="2033" y="824"/>
                  <a:pt x="2021" y="829"/>
                </a:cubicBezTo>
                <a:cubicBezTo>
                  <a:pt x="2010" y="834"/>
                  <a:pt x="1998" y="836"/>
                  <a:pt x="1986" y="836"/>
                </a:cubicBezTo>
                <a:lnTo>
                  <a:pt x="58" y="836"/>
                </a:lnTo>
                <a:cubicBezTo>
                  <a:pt x="50" y="836"/>
                  <a:pt x="43" y="834"/>
                  <a:pt x="36" y="829"/>
                </a:cubicBezTo>
                <a:cubicBezTo>
                  <a:pt x="29" y="824"/>
                  <a:pt x="22" y="818"/>
                  <a:pt x="17" y="809"/>
                </a:cubicBezTo>
                <a:cubicBezTo>
                  <a:pt x="12" y="800"/>
                  <a:pt x="7" y="790"/>
                  <a:pt x="4" y="779"/>
                </a:cubicBezTo>
                <a:cubicBezTo>
                  <a:pt x="1" y="768"/>
                  <a:pt x="0" y="756"/>
                  <a:pt x="0" y="743"/>
                </a:cubicBezTo>
                <a:close/>
              </a:path>
            </a:pathLst>
          </a:custGeom>
          <a:solidFill>
            <a:srgbClr val="FF8C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41" name="任意多边形 440"/>
          <p:cNvSpPr/>
          <p:nvPr/>
        </p:nvSpPr>
        <p:spPr>
          <a:xfrm>
            <a:off x="3125160" y="2356560"/>
            <a:ext cx="33840" cy="300960"/>
          </a:xfrm>
          <a:custGeom>
            <a:avLst/>
            <a:gdLst/>
            <a:ahLst/>
            <a:cxnLst/>
            <a:rect l="0" t="0" r="r" b="b"/>
            <a:pathLst>
              <a:path w="94" h="836">
                <a:moveTo>
                  <a:pt x="78" y="27"/>
                </a:moveTo>
                <a:cubicBezTo>
                  <a:pt x="73" y="45"/>
                  <a:pt x="71" y="67"/>
                  <a:pt x="71" y="92"/>
                </a:cubicBezTo>
                <a:lnTo>
                  <a:pt x="71" y="743"/>
                </a:lnTo>
                <a:cubicBezTo>
                  <a:pt x="71" y="769"/>
                  <a:pt x="73" y="791"/>
                  <a:pt x="78" y="809"/>
                </a:cubicBezTo>
                <a:cubicBezTo>
                  <a:pt x="82" y="827"/>
                  <a:pt x="88" y="836"/>
                  <a:pt x="94" y="836"/>
                </a:cubicBezTo>
                <a:cubicBezTo>
                  <a:pt x="68" y="836"/>
                  <a:pt x="47" y="827"/>
                  <a:pt x="28" y="809"/>
                </a:cubicBezTo>
                <a:cubicBezTo>
                  <a:pt x="9" y="791"/>
                  <a:pt x="0" y="769"/>
                  <a:pt x="0" y="743"/>
                </a:cubicBezTo>
                <a:lnTo>
                  <a:pt x="0" y="92"/>
                </a:lnTo>
                <a:cubicBezTo>
                  <a:pt x="0" y="67"/>
                  <a:pt x="9" y="45"/>
                  <a:pt x="28" y="27"/>
                </a:cubicBezTo>
                <a:cubicBezTo>
                  <a:pt x="47" y="9"/>
                  <a:pt x="68" y="0"/>
                  <a:pt x="94" y="0"/>
                </a:cubicBezTo>
                <a:cubicBezTo>
                  <a:pt x="88" y="0"/>
                  <a:pt x="82" y="9"/>
                  <a:pt x="78" y="27"/>
                </a:cubicBez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42" name="文本框 441"/>
          <p:cNvSpPr txBox="1"/>
          <p:nvPr/>
        </p:nvSpPr>
        <p:spPr>
          <a:xfrm>
            <a:off x="8005680" y="1917360"/>
            <a:ext cx="11070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将生成内容添加至上下文</a:t>
            </a:r>
            <a:endParaRPr lang="en-US" sz="790" b="0" u="none" strike="noStrike">
              <a:solidFill>
                <a:srgbClr val="000000"/>
              </a:solidFill>
              <a:effectLst/>
              <a:uFillTx/>
              <a:latin typeface="Times New Roman"/>
            </a:endParaRPr>
          </a:p>
        </p:txBody>
      </p:sp>
      <p:pic>
        <p:nvPicPr>
          <p:cNvPr id="443" name="图片 442"/>
          <p:cNvPicPr/>
          <p:nvPr/>
        </p:nvPicPr>
        <p:blipFill>
          <a:blip r:embed="rId6"/>
          <a:stretch/>
        </p:blipFill>
        <p:spPr>
          <a:xfrm>
            <a:off x="4019400" y="2440080"/>
            <a:ext cx="124920" cy="133200"/>
          </a:xfrm>
          <a:prstGeom prst="rect">
            <a:avLst/>
          </a:prstGeom>
          <a:noFill/>
          <a:ln w="0">
            <a:noFill/>
          </a:ln>
        </p:spPr>
      </p:pic>
      <p:sp>
        <p:nvSpPr>
          <p:cNvPr id="444" name="任意多边形 443"/>
          <p:cNvSpPr/>
          <p:nvPr/>
        </p:nvSpPr>
        <p:spPr>
          <a:xfrm>
            <a:off x="4290840" y="2356560"/>
            <a:ext cx="865440" cy="300960"/>
          </a:xfrm>
          <a:custGeom>
            <a:avLst/>
            <a:gdLst/>
            <a:ahLst/>
            <a:cxnLst/>
            <a:rect l="0" t="0" r="r" b="b"/>
            <a:pathLst>
              <a:path w="2404" h="836">
                <a:moveTo>
                  <a:pt x="0" y="743"/>
                </a:moveTo>
                <a:lnTo>
                  <a:pt x="0" y="92"/>
                </a:lnTo>
                <a:cubicBezTo>
                  <a:pt x="0" y="80"/>
                  <a:pt x="2" y="68"/>
                  <a:pt x="5" y="57"/>
                </a:cubicBezTo>
                <a:cubicBezTo>
                  <a:pt x="8" y="46"/>
                  <a:pt x="12" y="35"/>
                  <a:pt x="17" y="27"/>
                </a:cubicBezTo>
                <a:cubicBezTo>
                  <a:pt x="23" y="18"/>
                  <a:pt x="29" y="11"/>
                  <a:pt x="36" y="7"/>
                </a:cubicBezTo>
                <a:cubicBezTo>
                  <a:pt x="43" y="2"/>
                  <a:pt x="51" y="0"/>
                  <a:pt x="58" y="0"/>
                </a:cubicBezTo>
                <a:lnTo>
                  <a:pt x="2311" y="0"/>
                </a:lnTo>
                <a:cubicBezTo>
                  <a:pt x="2323" y="0"/>
                  <a:pt x="2335" y="2"/>
                  <a:pt x="2347" y="7"/>
                </a:cubicBezTo>
                <a:cubicBezTo>
                  <a:pt x="2358" y="11"/>
                  <a:pt x="2368" y="18"/>
                  <a:pt x="2377" y="27"/>
                </a:cubicBezTo>
                <a:cubicBezTo>
                  <a:pt x="2385" y="35"/>
                  <a:pt x="2392" y="46"/>
                  <a:pt x="2397" y="57"/>
                </a:cubicBezTo>
                <a:cubicBezTo>
                  <a:pt x="2402" y="68"/>
                  <a:pt x="2404" y="80"/>
                  <a:pt x="2404" y="92"/>
                </a:cubicBezTo>
                <a:lnTo>
                  <a:pt x="2404" y="743"/>
                </a:lnTo>
                <a:cubicBezTo>
                  <a:pt x="2404" y="756"/>
                  <a:pt x="2402" y="768"/>
                  <a:pt x="2397" y="779"/>
                </a:cubicBezTo>
                <a:cubicBezTo>
                  <a:pt x="2392" y="790"/>
                  <a:pt x="2385" y="800"/>
                  <a:pt x="2377" y="809"/>
                </a:cubicBezTo>
                <a:cubicBezTo>
                  <a:pt x="2368" y="818"/>
                  <a:pt x="2358" y="824"/>
                  <a:pt x="2347" y="829"/>
                </a:cubicBezTo>
                <a:cubicBezTo>
                  <a:pt x="2335" y="834"/>
                  <a:pt x="2323" y="836"/>
                  <a:pt x="2311" y="836"/>
                </a:cubicBezTo>
                <a:lnTo>
                  <a:pt x="58" y="836"/>
                </a:lnTo>
                <a:cubicBezTo>
                  <a:pt x="51" y="836"/>
                  <a:pt x="43" y="834"/>
                  <a:pt x="36" y="829"/>
                </a:cubicBezTo>
                <a:cubicBezTo>
                  <a:pt x="29" y="824"/>
                  <a:pt x="23" y="818"/>
                  <a:pt x="17" y="809"/>
                </a:cubicBezTo>
                <a:cubicBezTo>
                  <a:pt x="12" y="800"/>
                  <a:pt x="8" y="790"/>
                  <a:pt x="5" y="779"/>
                </a:cubicBezTo>
                <a:cubicBezTo>
                  <a:pt x="2" y="768"/>
                  <a:pt x="0" y="756"/>
                  <a:pt x="0" y="743"/>
                </a:cubicBezTo>
                <a:close/>
              </a:path>
            </a:pathLst>
          </a:custGeom>
          <a:solidFill>
            <a:srgbClr val="FF8C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45" name="任意多边形 444"/>
          <p:cNvSpPr/>
          <p:nvPr/>
        </p:nvSpPr>
        <p:spPr>
          <a:xfrm>
            <a:off x="4278600" y="2356560"/>
            <a:ext cx="33480" cy="300960"/>
          </a:xfrm>
          <a:custGeom>
            <a:avLst/>
            <a:gdLst/>
            <a:ahLst/>
            <a:cxnLst/>
            <a:rect l="0" t="0" r="r" b="b"/>
            <a:pathLst>
              <a:path w="93" h="836">
                <a:moveTo>
                  <a:pt x="0" y="0"/>
                </a:moveTo>
                <a:lnTo>
                  <a:pt x="93" y="0"/>
                </a:lnTo>
                <a:lnTo>
                  <a:pt x="93" y="836"/>
                </a:lnTo>
                <a:lnTo>
                  <a:pt x="0" y="836"/>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46" name="文本框 445"/>
          <p:cNvSpPr txBox="1"/>
          <p:nvPr/>
        </p:nvSpPr>
        <p:spPr>
          <a:xfrm>
            <a:off x="3279960" y="243612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初始查询</a:t>
            </a:r>
            <a:endParaRPr lang="en-US" sz="920" b="0" u="none" strike="noStrike">
              <a:solidFill>
                <a:srgbClr val="000000"/>
              </a:solidFill>
              <a:effectLst/>
              <a:uFillTx/>
              <a:latin typeface="Times New Roman"/>
            </a:endParaRPr>
          </a:p>
        </p:txBody>
      </p:sp>
      <p:pic>
        <p:nvPicPr>
          <p:cNvPr id="447" name="图片 446"/>
          <p:cNvPicPr/>
          <p:nvPr/>
        </p:nvPicPr>
        <p:blipFill>
          <a:blip r:embed="rId6"/>
          <a:stretch/>
        </p:blipFill>
        <p:spPr>
          <a:xfrm>
            <a:off x="5289840" y="2440080"/>
            <a:ext cx="124920" cy="133200"/>
          </a:xfrm>
          <a:prstGeom prst="rect">
            <a:avLst/>
          </a:prstGeom>
          <a:noFill/>
          <a:ln w="0">
            <a:noFill/>
          </a:ln>
        </p:spPr>
      </p:pic>
      <p:sp>
        <p:nvSpPr>
          <p:cNvPr id="448" name="任意多边形 447"/>
          <p:cNvSpPr/>
          <p:nvPr/>
        </p:nvSpPr>
        <p:spPr>
          <a:xfrm>
            <a:off x="5561280" y="2356560"/>
            <a:ext cx="748080" cy="300960"/>
          </a:xfrm>
          <a:custGeom>
            <a:avLst/>
            <a:gdLst/>
            <a:ahLst/>
            <a:cxnLst/>
            <a:rect l="0" t="0" r="r" b="b"/>
            <a:pathLst>
              <a:path w="2078" h="836">
                <a:moveTo>
                  <a:pt x="0" y="743"/>
                </a:moveTo>
                <a:lnTo>
                  <a:pt x="0" y="92"/>
                </a:lnTo>
                <a:cubicBezTo>
                  <a:pt x="0" y="80"/>
                  <a:pt x="1" y="68"/>
                  <a:pt x="4" y="57"/>
                </a:cubicBezTo>
                <a:cubicBezTo>
                  <a:pt x="7" y="46"/>
                  <a:pt x="11" y="35"/>
                  <a:pt x="17" y="27"/>
                </a:cubicBezTo>
                <a:cubicBezTo>
                  <a:pt x="22" y="18"/>
                  <a:pt x="29" y="11"/>
                  <a:pt x="36" y="7"/>
                </a:cubicBezTo>
                <a:cubicBezTo>
                  <a:pt x="43" y="2"/>
                  <a:pt x="50" y="0"/>
                  <a:pt x="58" y="0"/>
                </a:cubicBezTo>
                <a:lnTo>
                  <a:pt x="1986" y="0"/>
                </a:lnTo>
                <a:cubicBezTo>
                  <a:pt x="1998" y="0"/>
                  <a:pt x="2010" y="2"/>
                  <a:pt x="2021" y="7"/>
                </a:cubicBezTo>
                <a:cubicBezTo>
                  <a:pt x="2032" y="11"/>
                  <a:pt x="2042" y="18"/>
                  <a:pt x="2051" y="27"/>
                </a:cubicBezTo>
                <a:cubicBezTo>
                  <a:pt x="2060" y="35"/>
                  <a:pt x="2067" y="46"/>
                  <a:pt x="2071" y="57"/>
                </a:cubicBezTo>
                <a:cubicBezTo>
                  <a:pt x="2076" y="68"/>
                  <a:pt x="2078" y="80"/>
                  <a:pt x="2078" y="92"/>
                </a:cubicBezTo>
                <a:lnTo>
                  <a:pt x="2078" y="743"/>
                </a:lnTo>
                <a:cubicBezTo>
                  <a:pt x="2078" y="756"/>
                  <a:pt x="2076" y="768"/>
                  <a:pt x="2071" y="779"/>
                </a:cubicBezTo>
                <a:cubicBezTo>
                  <a:pt x="2067" y="790"/>
                  <a:pt x="2060" y="800"/>
                  <a:pt x="2051" y="809"/>
                </a:cubicBezTo>
                <a:cubicBezTo>
                  <a:pt x="2042" y="818"/>
                  <a:pt x="2032" y="824"/>
                  <a:pt x="2021" y="829"/>
                </a:cubicBezTo>
                <a:cubicBezTo>
                  <a:pt x="2010" y="834"/>
                  <a:pt x="1998" y="836"/>
                  <a:pt x="1986" y="836"/>
                </a:cubicBezTo>
                <a:lnTo>
                  <a:pt x="58" y="836"/>
                </a:lnTo>
                <a:cubicBezTo>
                  <a:pt x="50" y="836"/>
                  <a:pt x="43" y="834"/>
                  <a:pt x="36" y="829"/>
                </a:cubicBezTo>
                <a:cubicBezTo>
                  <a:pt x="29" y="824"/>
                  <a:pt x="22" y="818"/>
                  <a:pt x="17" y="809"/>
                </a:cubicBezTo>
                <a:cubicBezTo>
                  <a:pt x="11" y="800"/>
                  <a:pt x="7" y="790"/>
                  <a:pt x="4" y="779"/>
                </a:cubicBezTo>
                <a:cubicBezTo>
                  <a:pt x="1" y="768"/>
                  <a:pt x="0" y="756"/>
                  <a:pt x="0" y="743"/>
                </a:cubicBezTo>
                <a:close/>
              </a:path>
            </a:pathLst>
          </a:custGeom>
          <a:solidFill>
            <a:srgbClr val="FF8C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49" name="任意多边形 448"/>
          <p:cNvSpPr/>
          <p:nvPr/>
        </p:nvSpPr>
        <p:spPr>
          <a:xfrm>
            <a:off x="5548680" y="2356560"/>
            <a:ext cx="33840" cy="300960"/>
          </a:xfrm>
          <a:custGeom>
            <a:avLst/>
            <a:gdLst/>
            <a:ahLst/>
            <a:cxnLst/>
            <a:rect l="0" t="0" r="r" b="b"/>
            <a:pathLst>
              <a:path w="94" h="836">
                <a:moveTo>
                  <a:pt x="0" y="0"/>
                </a:moveTo>
                <a:lnTo>
                  <a:pt x="94" y="0"/>
                </a:lnTo>
                <a:lnTo>
                  <a:pt x="94" y="836"/>
                </a:lnTo>
                <a:lnTo>
                  <a:pt x="0" y="836"/>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50" name="文本框 449"/>
          <p:cNvSpPr txBox="1"/>
          <p:nvPr/>
        </p:nvSpPr>
        <p:spPr>
          <a:xfrm>
            <a:off x="4433400" y="2436120"/>
            <a:ext cx="5875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第一轮回答</a:t>
            </a:r>
            <a:endParaRPr lang="en-US" sz="920" b="0" u="none" strike="noStrike">
              <a:solidFill>
                <a:srgbClr val="000000"/>
              </a:solidFill>
              <a:effectLst/>
              <a:uFillTx/>
              <a:latin typeface="Times New Roman"/>
            </a:endParaRPr>
          </a:p>
        </p:txBody>
      </p:sp>
      <p:pic>
        <p:nvPicPr>
          <p:cNvPr id="451" name="图片 450"/>
          <p:cNvPicPr/>
          <p:nvPr/>
        </p:nvPicPr>
        <p:blipFill>
          <a:blip r:embed="rId7"/>
          <a:stretch/>
        </p:blipFill>
        <p:spPr>
          <a:xfrm>
            <a:off x="6442920" y="2440080"/>
            <a:ext cx="124920" cy="133200"/>
          </a:xfrm>
          <a:prstGeom prst="rect">
            <a:avLst/>
          </a:prstGeom>
          <a:noFill/>
          <a:ln w="0">
            <a:noFill/>
          </a:ln>
        </p:spPr>
      </p:pic>
      <p:sp>
        <p:nvSpPr>
          <p:cNvPr id="452" name="任意多边形 451"/>
          <p:cNvSpPr/>
          <p:nvPr/>
        </p:nvSpPr>
        <p:spPr>
          <a:xfrm>
            <a:off x="6714360" y="2356560"/>
            <a:ext cx="865440" cy="300960"/>
          </a:xfrm>
          <a:custGeom>
            <a:avLst/>
            <a:gdLst/>
            <a:ahLst/>
            <a:cxnLst/>
            <a:rect l="0" t="0" r="r" b="b"/>
            <a:pathLst>
              <a:path w="2404" h="836">
                <a:moveTo>
                  <a:pt x="0" y="743"/>
                </a:moveTo>
                <a:lnTo>
                  <a:pt x="0" y="92"/>
                </a:lnTo>
                <a:cubicBezTo>
                  <a:pt x="0" y="80"/>
                  <a:pt x="2" y="68"/>
                  <a:pt x="5" y="57"/>
                </a:cubicBezTo>
                <a:cubicBezTo>
                  <a:pt x="8" y="46"/>
                  <a:pt x="12" y="35"/>
                  <a:pt x="17" y="27"/>
                </a:cubicBezTo>
                <a:cubicBezTo>
                  <a:pt x="23" y="18"/>
                  <a:pt x="29" y="11"/>
                  <a:pt x="36" y="7"/>
                </a:cubicBezTo>
                <a:cubicBezTo>
                  <a:pt x="43" y="2"/>
                  <a:pt x="51" y="0"/>
                  <a:pt x="58" y="0"/>
                </a:cubicBezTo>
                <a:lnTo>
                  <a:pt x="2311" y="0"/>
                </a:lnTo>
                <a:cubicBezTo>
                  <a:pt x="2323" y="0"/>
                  <a:pt x="2335" y="2"/>
                  <a:pt x="2346" y="7"/>
                </a:cubicBezTo>
                <a:cubicBezTo>
                  <a:pt x="2358" y="11"/>
                  <a:pt x="2368" y="18"/>
                  <a:pt x="2377" y="27"/>
                </a:cubicBezTo>
                <a:cubicBezTo>
                  <a:pt x="2385" y="35"/>
                  <a:pt x="2392" y="46"/>
                  <a:pt x="2397" y="57"/>
                </a:cubicBezTo>
                <a:cubicBezTo>
                  <a:pt x="2401" y="68"/>
                  <a:pt x="2404" y="80"/>
                  <a:pt x="2404" y="92"/>
                </a:cubicBezTo>
                <a:lnTo>
                  <a:pt x="2404" y="743"/>
                </a:lnTo>
                <a:cubicBezTo>
                  <a:pt x="2404" y="756"/>
                  <a:pt x="2401" y="768"/>
                  <a:pt x="2397" y="779"/>
                </a:cubicBezTo>
                <a:cubicBezTo>
                  <a:pt x="2392" y="790"/>
                  <a:pt x="2385" y="800"/>
                  <a:pt x="2377" y="809"/>
                </a:cubicBezTo>
                <a:cubicBezTo>
                  <a:pt x="2368" y="818"/>
                  <a:pt x="2358" y="824"/>
                  <a:pt x="2346" y="829"/>
                </a:cubicBezTo>
                <a:cubicBezTo>
                  <a:pt x="2335" y="834"/>
                  <a:pt x="2323" y="836"/>
                  <a:pt x="2311" y="836"/>
                </a:cubicBezTo>
                <a:lnTo>
                  <a:pt x="58" y="836"/>
                </a:lnTo>
                <a:cubicBezTo>
                  <a:pt x="51" y="836"/>
                  <a:pt x="43" y="834"/>
                  <a:pt x="36" y="829"/>
                </a:cubicBezTo>
                <a:cubicBezTo>
                  <a:pt x="29" y="824"/>
                  <a:pt x="23" y="818"/>
                  <a:pt x="17" y="809"/>
                </a:cubicBezTo>
                <a:cubicBezTo>
                  <a:pt x="12" y="800"/>
                  <a:pt x="8" y="790"/>
                  <a:pt x="5" y="779"/>
                </a:cubicBezTo>
                <a:cubicBezTo>
                  <a:pt x="2" y="768"/>
                  <a:pt x="0" y="756"/>
                  <a:pt x="0" y="743"/>
                </a:cubicBezTo>
                <a:close/>
              </a:path>
            </a:pathLst>
          </a:custGeom>
          <a:solidFill>
            <a:srgbClr val="FF8C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53" name="任意多边形 452"/>
          <p:cNvSpPr/>
          <p:nvPr/>
        </p:nvSpPr>
        <p:spPr>
          <a:xfrm>
            <a:off x="6701760" y="2356560"/>
            <a:ext cx="33840" cy="300960"/>
          </a:xfrm>
          <a:custGeom>
            <a:avLst/>
            <a:gdLst/>
            <a:ahLst/>
            <a:cxnLst/>
            <a:rect l="0" t="0" r="r" b="b"/>
            <a:pathLst>
              <a:path w="94" h="836">
                <a:moveTo>
                  <a:pt x="0" y="0"/>
                </a:moveTo>
                <a:lnTo>
                  <a:pt x="94" y="0"/>
                </a:lnTo>
                <a:lnTo>
                  <a:pt x="94" y="836"/>
                </a:lnTo>
                <a:lnTo>
                  <a:pt x="0" y="836"/>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54" name="文本框 453"/>
          <p:cNvSpPr txBox="1"/>
          <p:nvPr/>
        </p:nvSpPr>
        <p:spPr>
          <a:xfrm>
            <a:off x="5703480" y="243612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后续查询</a:t>
            </a:r>
            <a:endParaRPr lang="en-US" sz="920" b="0" u="none" strike="noStrike">
              <a:solidFill>
                <a:srgbClr val="000000"/>
              </a:solidFill>
              <a:effectLst/>
              <a:uFillTx/>
              <a:latin typeface="Times New Roman"/>
            </a:endParaRPr>
          </a:p>
        </p:txBody>
      </p:sp>
      <p:pic>
        <p:nvPicPr>
          <p:cNvPr id="455" name="图片 454"/>
          <p:cNvPicPr/>
          <p:nvPr/>
        </p:nvPicPr>
        <p:blipFill>
          <a:blip r:embed="rId8"/>
          <a:stretch/>
        </p:blipFill>
        <p:spPr>
          <a:xfrm>
            <a:off x="534960" y="2891520"/>
            <a:ext cx="133200" cy="133200"/>
          </a:xfrm>
          <a:prstGeom prst="rect">
            <a:avLst/>
          </a:prstGeom>
          <a:noFill/>
          <a:ln w="0">
            <a:noFill/>
          </a:ln>
        </p:spPr>
      </p:pic>
      <p:sp>
        <p:nvSpPr>
          <p:cNvPr id="456" name="文本框 455"/>
          <p:cNvSpPr txBox="1"/>
          <p:nvPr/>
        </p:nvSpPr>
        <p:spPr>
          <a:xfrm>
            <a:off x="6856560" y="2436120"/>
            <a:ext cx="5875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完整上下文</a:t>
            </a:r>
            <a:endParaRPr lang="en-US" sz="920" b="0" u="none" strike="noStrike">
              <a:solidFill>
                <a:srgbClr val="000000"/>
              </a:solidFill>
              <a:effectLst/>
              <a:uFillTx/>
              <a:latin typeface="Times New Roman"/>
            </a:endParaRPr>
          </a:p>
        </p:txBody>
      </p:sp>
      <p:pic>
        <p:nvPicPr>
          <p:cNvPr id="457" name="图片 456"/>
          <p:cNvPicPr/>
          <p:nvPr/>
        </p:nvPicPr>
        <p:blipFill>
          <a:blip r:embed="rId8"/>
          <a:stretch/>
        </p:blipFill>
        <p:spPr>
          <a:xfrm>
            <a:off x="5415120" y="2891520"/>
            <a:ext cx="133200" cy="133200"/>
          </a:xfrm>
          <a:prstGeom prst="rect">
            <a:avLst/>
          </a:prstGeom>
          <a:noFill/>
          <a:ln w="0">
            <a:noFill/>
          </a:ln>
        </p:spPr>
      </p:pic>
      <p:sp>
        <p:nvSpPr>
          <p:cNvPr id="458" name="文本框 457"/>
          <p:cNvSpPr txBox="1"/>
          <p:nvPr/>
        </p:nvSpPr>
        <p:spPr>
          <a:xfrm>
            <a:off x="768960" y="2871360"/>
            <a:ext cx="375588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动态更新上下文，将每步生成的内容加入语义链条，实现连贯性</a:t>
            </a:r>
            <a:endParaRPr lang="en-US" sz="1050" b="0" u="none" strike="noStrike">
              <a:solidFill>
                <a:srgbClr val="000000"/>
              </a:solidFill>
              <a:effectLst/>
              <a:uFillTx/>
              <a:latin typeface="Times New Roman"/>
            </a:endParaRPr>
          </a:p>
        </p:txBody>
      </p:sp>
      <p:sp>
        <p:nvSpPr>
          <p:cNvPr id="459" name="文本框 458"/>
          <p:cNvSpPr txBox="1"/>
          <p:nvPr/>
        </p:nvSpPr>
        <p:spPr>
          <a:xfrm>
            <a:off x="5649120" y="2871360"/>
            <a:ext cx="254880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通过多轮对话中的上下文传递，使生成模型</a:t>
            </a:r>
            <a:endParaRPr lang="en-US" sz="1050" b="0" u="none" strike="noStrike">
              <a:solidFill>
                <a:srgbClr val="000000"/>
              </a:solidFill>
              <a:effectLst/>
              <a:uFillTx/>
              <a:latin typeface="Times New Roman"/>
            </a:endParaRPr>
          </a:p>
        </p:txBody>
      </p:sp>
      <p:sp>
        <p:nvSpPr>
          <p:cNvPr id="460" name="文本框 459"/>
          <p:cNvSpPr txBox="1"/>
          <p:nvPr/>
        </p:nvSpPr>
        <p:spPr>
          <a:xfrm>
            <a:off x="8189640" y="2876040"/>
            <a:ext cx="133200" cy="157320"/>
          </a:xfrm>
          <a:prstGeom prst="rect">
            <a:avLst/>
          </a:prstGeom>
          <a:noFill/>
          <a:ln w="0">
            <a:noFill/>
          </a:ln>
        </p:spPr>
        <p:txBody>
          <a:bodyPr wrap="none" lIns="0" tIns="0" rIns="0" bIns="0" anchor="t">
            <a:spAutoFit/>
          </a:bodyPr>
          <a:lstStyle/>
          <a:p>
            <a:r>
              <a:rPr lang="en-US" sz="1050" b="0" u="none" strike="noStrike">
                <a:solidFill>
                  <a:srgbClr val="E5E7EB"/>
                </a:solidFill>
                <a:effectLst/>
                <a:uFillTx/>
                <a:latin typeface="DejaVuSans"/>
                <a:ea typeface="DejaVuSans"/>
              </a:rPr>
              <a:t>"</a:t>
            </a:r>
            <a:endParaRPr lang="en-US" sz="1050" b="0" u="none" strike="noStrike">
              <a:solidFill>
                <a:srgbClr val="000000"/>
              </a:solidFill>
              <a:effectLst/>
              <a:uFillTx/>
              <a:latin typeface="Times New Roman"/>
            </a:endParaRPr>
          </a:p>
        </p:txBody>
      </p:sp>
      <p:sp>
        <p:nvSpPr>
          <p:cNvPr id="461" name="文本框 460"/>
          <p:cNvSpPr txBox="1"/>
          <p:nvPr/>
        </p:nvSpPr>
        <p:spPr>
          <a:xfrm>
            <a:off x="8251200" y="2871360"/>
            <a:ext cx="26892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记忆</a:t>
            </a:r>
            <a:endParaRPr lang="en-US" sz="1050" b="0" u="none" strike="noStrike">
              <a:solidFill>
                <a:srgbClr val="000000"/>
              </a:solidFill>
              <a:effectLst/>
              <a:uFillTx/>
              <a:latin typeface="Times New Roman"/>
            </a:endParaRPr>
          </a:p>
        </p:txBody>
      </p:sp>
      <p:sp>
        <p:nvSpPr>
          <p:cNvPr id="462" name="文本框 461"/>
          <p:cNvSpPr txBox="1"/>
          <p:nvPr/>
        </p:nvSpPr>
        <p:spPr>
          <a:xfrm>
            <a:off x="8518320" y="2876040"/>
            <a:ext cx="133200" cy="157320"/>
          </a:xfrm>
          <a:prstGeom prst="rect">
            <a:avLst/>
          </a:prstGeom>
          <a:noFill/>
          <a:ln w="0">
            <a:noFill/>
          </a:ln>
        </p:spPr>
        <p:txBody>
          <a:bodyPr wrap="none" lIns="0" tIns="0" rIns="0" bIns="0" anchor="t">
            <a:spAutoFit/>
          </a:bodyPr>
          <a:lstStyle/>
          <a:p>
            <a:r>
              <a:rPr lang="en-US" sz="1050" b="0" u="none" strike="noStrike">
                <a:solidFill>
                  <a:srgbClr val="E5E7EB"/>
                </a:solidFill>
                <a:effectLst/>
                <a:uFillTx/>
                <a:latin typeface="DejaVuSans"/>
                <a:ea typeface="DejaVuSans"/>
              </a:rPr>
              <a:t>"</a:t>
            </a:r>
            <a:endParaRPr lang="en-US" sz="1050" b="0" u="none" strike="noStrike">
              <a:solidFill>
                <a:srgbClr val="000000"/>
              </a:solidFill>
              <a:effectLst/>
              <a:uFillTx/>
              <a:latin typeface="Times New Roman"/>
            </a:endParaRPr>
          </a:p>
        </p:txBody>
      </p:sp>
      <p:pic>
        <p:nvPicPr>
          <p:cNvPr id="463" name="图片 462"/>
          <p:cNvPicPr/>
          <p:nvPr/>
        </p:nvPicPr>
        <p:blipFill>
          <a:blip r:embed="rId8"/>
          <a:stretch/>
        </p:blipFill>
        <p:spPr>
          <a:xfrm>
            <a:off x="534960" y="3225600"/>
            <a:ext cx="133200" cy="133200"/>
          </a:xfrm>
          <a:prstGeom prst="rect">
            <a:avLst/>
          </a:prstGeom>
          <a:noFill/>
          <a:ln w="0">
            <a:noFill/>
          </a:ln>
        </p:spPr>
      </p:pic>
      <p:sp>
        <p:nvSpPr>
          <p:cNvPr id="464" name="文本框 463"/>
          <p:cNvSpPr txBox="1"/>
          <p:nvPr/>
        </p:nvSpPr>
        <p:spPr>
          <a:xfrm>
            <a:off x="8579880" y="2871360"/>
            <a:ext cx="53712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先前内容</a:t>
            </a:r>
            <a:endParaRPr lang="en-US" sz="1050" b="0" u="none" strike="noStrike">
              <a:solidFill>
                <a:srgbClr val="000000"/>
              </a:solidFill>
              <a:effectLst/>
              <a:uFillTx/>
              <a:latin typeface="Times New Roman"/>
            </a:endParaRPr>
          </a:p>
        </p:txBody>
      </p:sp>
      <p:pic>
        <p:nvPicPr>
          <p:cNvPr id="465" name="图片 464"/>
          <p:cNvPicPr/>
          <p:nvPr/>
        </p:nvPicPr>
        <p:blipFill>
          <a:blip r:embed="rId8"/>
          <a:stretch/>
        </p:blipFill>
        <p:spPr>
          <a:xfrm>
            <a:off x="5415120" y="3225600"/>
            <a:ext cx="133200" cy="133200"/>
          </a:xfrm>
          <a:prstGeom prst="rect">
            <a:avLst/>
          </a:prstGeom>
          <a:noFill/>
          <a:ln w="0">
            <a:noFill/>
          </a:ln>
        </p:spPr>
      </p:pic>
      <p:sp>
        <p:nvSpPr>
          <p:cNvPr id="466" name="文本框 465"/>
          <p:cNvSpPr txBox="1"/>
          <p:nvPr/>
        </p:nvSpPr>
        <p:spPr>
          <a:xfrm>
            <a:off x="768960" y="3205440"/>
            <a:ext cx="295128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构建完整语义链条，保持多轮对话中的逻辑一致性</a:t>
            </a:r>
            <a:endParaRPr lang="en-US" sz="1050" b="0" u="none" strike="noStrike">
              <a:solidFill>
                <a:srgbClr val="000000"/>
              </a:solidFill>
              <a:effectLst/>
              <a:uFillTx/>
              <a:latin typeface="Times New Roman"/>
            </a:endParaRPr>
          </a:p>
        </p:txBody>
      </p:sp>
      <p:sp>
        <p:nvSpPr>
          <p:cNvPr id="467" name="任意多边形 466"/>
          <p:cNvSpPr/>
          <p:nvPr/>
        </p:nvSpPr>
        <p:spPr>
          <a:xfrm>
            <a:off x="1203120" y="1337040"/>
            <a:ext cx="1872360" cy="819000"/>
          </a:xfrm>
          <a:custGeom>
            <a:avLst/>
            <a:gdLst/>
            <a:ahLst/>
            <a:cxnLst/>
            <a:rect l="0" t="0" r="r" b="b"/>
            <a:pathLst>
              <a:path w="5201" h="2275">
                <a:moveTo>
                  <a:pt x="14" y="114"/>
                </a:moveTo>
                <a:cubicBezTo>
                  <a:pt x="24" y="91"/>
                  <a:pt x="37" y="71"/>
                  <a:pt x="55" y="54"/>
                </a:cubicBezTo>
                <a:cubicBezTo>
                  <a:pt x="72" y="37"/>
                  <a:pt x="92" y="23"/>
                  <a:pt x="115" y="14"/>
                </a:cubicBezTo>
                <a:cubicBezTo>
                  <a:pt x="138" y="4"/>
                  <a:pt x="161" y="0"/>
                  <a:pt x="186" y="0"/>
                </a:cubicBezTo>
                <a:lnTo>
                  <a:pt x="5015" y="0"/>
                </a:lnTo>
                <a:cubicBezTo>
                  <a:pt x="5040" y="0"/>
                  <a:pt x="5064" y="4"/>
                  <a:pt x="5086" y="14"/>
                </a:cubicBezTo>
                <a:cubicBezTo>
                  <a:pt x="5109" y="23"/>
                  <a:pt x="5129" y="37"/>
                  <a:pt x="5147" y="54"/>
                </a:cubicBezTo>
                <a:cubicBezTo>
                  <a:pt x="5164" y="71"/>
                  <a:pt x="5177" y="91"/>
                  <a:pt x="5187" y="114"/>
                </a:cubicBezTo>
                <a:cubicBezTo>
                  <a:pt x="5196" y="137"/>
                  <a:pt x="5201" y="161"/>
                  <a:pt x="5201" y="185"/>
                </a:cubicBezTo>
                <a:lnTo>
                  <a:pt x="5201" y="2090"/>
                </a:lnTo>
                <a:cubicBezTo>
                  <a:pt x="5201" y="2114"/>
                  <a:pt x="5196" y="2138"/>
                  <a:pt x="5187" y="2161"/>
                </a:cubicBezTo>
                <a:cubicBezTo>
                  <a:pt x="5177" y="2184"/>
                  <a:pt x="5164" y="2204"/>
                  <a:pt x="5147" y="2221"/>
                </a:cubicBezTo>
                <a:cubicBezTo>
                  <a:pt x="5129" y="2238"/>
                  <a:pt x="5109" y="2252"/>
                  <a:pt x="5086" y="2261"/>
                </a:cubicBezTo>
                <a:cubicBezTo>
                  <a:pt x="5064" y="2271"/>
                  <a:pt x="5040" y="2275"/>
                  <a:pt x="5015" y="2275"/>
                </a:cubicBezTo>
                <a:lnTo>
                  <a:pt x="186" y="2275"/>
                </a:lnTo>
                <a:cubicBezTo>
                  <a:pt x="161" y="2275"/>
                  <a:pt x="138" y="2271"/>
                  <a:pt x="115" y="2261"/>
                </a:cubicBezTo>
                <a:cubicBezTo>
                  <a:pt x="92" y="2252"/>
                  <a:pt x="72" y="2238"/>
                  <a:pt x="55" y="2221"/>
                </a:cubicBezTo>
                <a:cubicBezTo>
                  <a:pt x="37" y="2204"/>
                  <a:pt x="24" y="2184"/>
                  <a:pt x="14" y="2161"/>
                </a:cubicBezTo>
                <a:cubicBezTo>
                  <a:pt x="5" y="2138"/>
                  <a:pt x="0" y="2114"/>
                  <a:pt x="0" y="2090"/>
                </a:cubicBezTo>
                <a:lnTo>
                  <a:pt x="0" y="185"/>
                </a:lnTo>
                <a:cubicBezTo>
                  <a:pt x="0" y="161"/>
                  <a:pt x="5"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68" name="任意多边形 467"/>
          <p:cNvSpPr/>
          <p:nvPr/>
        </p:nvSpPr>
        <p:spPr>
          <a:xfrm>
            <a:off x="1203120" y="1337040"/>
            <a:ext cx="1872360" cy="819000"/>
          </a:xfrm>
          <a:custGeom>
            <a:avLst/>
            <a:gdLst/>
            <a:ahLst/>
            <a:cxnLst/>
            <a:rect l="0" t="0" r="r" b="b"/>
            <a:pathLst>
              <a:path w="5201" h="2275">
                <a:moveTo>
                  <a:pt x="0" y="2090"/>
                </a:moveTo>
                <a:lnTo>
                  <a:pt x="0" y="185"/>
                </a:lnTo>
                <a:cubicBezTo>
                  <a:pt x="0" y="161"/>
                  <a:pt x="5" y="137"/>
                  <a:pt x="14" y="114"/>
                </a:cubicBezTo>
                <a:cubicBezTo>
                  <a:pt x="24" y="91"/>
                  <a:pt x="37" y="71"/>
                  <a:pt x="55" y="54"/>
                </a:cubicBezTo>
                <a:cubicBezTo>
                  <a:pt x="72" y="37"/>
                  <a:pt x="92" y="23"/>
                  <a:pt x="115" y="14"/>
                </a:cubicBezTo>
                <a:cubicBezTo>
                  <a:pt x="138" y="4"/>
                  <a:pt x="161" y="0"/>
                  <a:pt x="186" y="0"/>
                </a:cubicBezTo>
                <a:lnTo>
                  <a:pt x="5015" y="0"/>
                </a:lnTo>
                <a:cubicBezTo>
                  <a:pt x="5040" y="0"/>
                  <a:pt x="5064" y="4"/>
                  <a:pt x="5086" y="14"/>
                </a:cubicBezTo>
                <a:cubicBezTo>
                  <a:pt x="5109" y="23"/>
                  <a:pt x="5129" y="37"/>
                  <a:pt x="5147" y="54"/>
                </a:cubicBezTo>
                <a:cubicBezTo>
                  <a:pt x="5164" y="71"/>
                  <a:pt x="5177" y="91"/>
                  <a:pt x="5187" y="114"/>
                </a:cubicBezTo>
                <a:cubicBezTo>
                  <a:pt x="5196" y="137"/>
                  <a:pt x="5201" y="161"/>
                  <a:pt x="5201" y="185"/>
                </a:cubicBezTo>
                <a:lnTo>
                  <a:pt x="5201" y="2090"/>
                </a:lnTo>
                <a:cubicBezTo>
                  <a:pt x="5201" y="2114"/>
                  <a:pt x="5196" y="2138"/>
                  <a:pt x="5187" y="2161"/>
                </a:cubicBezTo>
                <a:cubicBezTo>
                  <a:pt x="5177" y="2184"/>
                  <a:pt x="5164" y="2204"/>
                  <a:pt x="5147" y="2221"/>
                </a:cubicBezTo>
                <a:cubicBezTo>
                  <a:pt x="5129" y="2238"/>
                  <a:pt x="5109" y="2252"/>
                  <a:pt x="5086" y="2261"/>
                </a:cubicBezTo>
                <a:cubicBezTo>
                  <a:pt x="5064" y="2271"/>
                  <a:pt x="5040" y="2275"/>
                  <a:pt x="5015" y="2275"/>
                </a:cubicBezTo>
                <a:lnTo>
                  <a:pt x="186" y="2275"/>
                </a:lnTo>
                <a:cubicBezTo>
                  <a:pt x="161" y="2275"/>
                  <a:pt x="138" y="2271"/>
                  <a:pt x="115" y="2261"/>
                </a:cubicBezTo>
                <a:cubicBezTo>
                  <a:pt x="92" y="2252"/>
                  <a:pt x="72" y="2238"/>
                  <a:pt x="55" y="2221"/>
                </a:cubicBezTo>
                <a:cubicBezTo>
                  <a:pt x="37" y="2204"/>
                  <a:pt x="24" y="2184"/>
                  <a:pt x="14" y="2161"/>
                </a:cubicBezTo>
                <a:cubicBezTo>
                  <a:pt x="5" y="2138"/>
                  <a:pt x="0" y="2114"/>
                  <a:pt x="0" y="2090"/>
                </a:cubicBezTo>
                <a:moveTo>
                  <a:pt x="23" y="185"/>
                </a:moveTo>
                <a:lnTo>
                  <a:pt x="23" y="2090"/>
                </a:lnTo>
                <a:cubicBezTo>
                  <a:pt x="23" y="2100"/>
                  <a:pt x="24" y="2111"/>
                  <a:pt x="27" y="2121"/>
                </a:cubicBezTo>
                <a:cubicBezTo>
                  <a:pt x="29" y="2132"/>
                  <a:pt x="32" y="2142"/>
                  <a:pt x="36" y="2152"/>
                </a:cubicBezTo>
                <a:cubicBezTo>
                  <a:pt x="40" y="2162"/>
                  <a:pt x="45" y="2171"/>
                  <a:pt x="51" y="2180"/>
                </a:cubicBezTo>
                <a:cubicBezTo>
                  <a:pt x="57" y="2189"/>
                  <a:pt x="63" y="2197"/>
                  <a:pt x="71" y="2205"/>
                </a:cubicBezTo>
                <a:cubicBezTo>
                  <a:pt x="79" y="2212"/>
                  <a:pt x="87" y="2219"/>
                  <a:pt x="96" y="2225"/>
                </a:cubicBezTo>
                <a:cubicBezTo>
                  <a:pt x="104" y="2231"/>
                  <a:pt x="114" y="2236"/>
                  <a:pt x="124" y="2240"/>
                </a:cubicBezTo>
                <a:cubicBezTo>
                  <a:pt x="134" y="2244"/>
                  <a:pt x="144" y="2247"/>
                  <a:pt x="154" y="2249"/>
                </a:cubicBezTo>
                <a:cubicBezTo>
                  <a:pt x="165" y="2251"/>
                  <a:pt x="175" y="2252"/>
                  <a:pt x="186" y="2252"/>
                </a:cubicBezTo>
                <a:lnTo>
                  <a:pt x="5015" y="2252"/>
                </a:lnTo>
                <a:cubicBezTo>
                  <a:pt x="5026" y="2252"/>
                  <a:pt x="5036" y="2251"/>
                  <a:pt x="5047" y="2249"/>
                </a:cubicBezTo>
                <a:cubicBezTo>
                  <a:pt x="5057" y="2247"/>
                  <a:pt x="5068" y="2244"/>
                  <a:pt x="5077" y="2240"/>
                </a:cubicBezTo>
                <a:cubicBezTo>
                  <a:pt x="5087" y="2236"/>
                  <a:pt x="5097" y="2231"/>
                  <a:pt x="5105" y="2225"/>
                </a:cubicBezTo>
                <a:cubicBezTo>
                  <a:pt x="5114" y="2219"/>
                  <a:pt x="5123" y="2212"/>
                  <a:pt x="5130" y="2205"/>
                </a:cubicBezTo>
                <a:cubicBezTo>
                  <a:pt x="5138" y="2197"/>
                  <a:pt x="5144" y="2189"/>
                  <a:pt x="5150" y="2180"/>
                </a:cubicBezTo>
                <a:cubicBezTo>
                  <a:pt x="5156" y="2171"/>
                  <a:pt x="5161" y="2162"/>
                  <a:pt x="5165" y="2152"/>
                </a:cubicBezTo>
                <a:cubicBezTo>
                  <a:pt x="5169" y="2142"/>
                  <a:pt x="5172" y="2132"/>
                  <a:pt x="5175" y="2121"/>
                </a:cubicBezTo>
                <a:cubicBezTo>
                  <a:pt x="5177" y="2111"/>
                  <a:pt x="5178" y="2100"/>
                  <a:pt x="5178" y="2090"/>
                </a:cubicBezTo>
                <a:lnTo>
                  <a:pt x="5178" y="185"/>
                </a:lnTo>
                <a:cubicBezTo>
                  <a:pt x="5178" y="175"/>
                  <a:pt x="5177" y="164"/>
                  <a:pt x="5175" y="154"/>
                </a:cubicBezTo>
                <a:cubicBezTo>
                  <a:pt x="5172" y="143"/>
                  <a:pt x="5169" y="133"/>
                  <a:pt x="5165" y="123"/>
                </a:cubicBezTo>
                <a:cubicBezTo>
                  <a:pt x="5161" y="113"/>
                  <a:pt x="5156" y="104"/>
                  <a:pt x="5150" y="95"/>
                </a:cubicBezTo>
                <a:cubicBezTo>
                  <a:pt x="5144" y="86"/>
                  <a:pt x="5138" y="78"/>
                  <a:pt x="5130" y="70"/>
                </a:cubicBezTo>
                <a:cubicBezTo>
                  <a:pt x="5123" y="63"/>
                  <a:pt x="5114" y="56"/>
                  <a:pt x="5105" y="50"/>
                </a:cubicBezTo>
                <a:cubicBezTo>
                  <a:pt x="5097" y="44"/>
                  <a:pt x="5087" y="39"/>
                  <a:pt x="5077" y="35"/>
                </a:cubicBezTo>
                <a:cubicBezTo>
                  <a:pt x="5068" y="31"/>
                  <a:pt x="5057" y="28"/>
                  <a:pt x="5047" y="26"/>
                </a:cubicBezTo>
                <a:cubicBezTo>
                  <a:pt x="5036" y="24"/>
                  <a:pt x="5026" y="23"/>
                  <a:pt x="5015" y="23"/>
                </a:cubicBezTo>
                <a:lnTo>
                  <a:pt x="186" y="23"/>
                </a:lnTo>
                <a:cubicBezTo>
                  <a:pt x="175" y="23"/>
                  <a:pt x="165" y="24"/>
                  <a:pt x="154" y="26"/>
                </a:cubicBezTo>
                <a:cubicBezTo>
                  <a:pt x="144" y="28"/>
                  <a:pt x="134" y="31"/>
                  <a:pt x="124" y="35"/>
                </a:cubicBezTo>
                <a:cubicBezTo>
                  <a:pt x="114" y="39"/>
                  <a:pt x="104" y="44"/>
                  <a:pt x="96" y="50"/>
                </a:cubicBezTo>
                <a:cubicBezTo>
                  <a:pt x="87" y="56"/>
                  <a:pt x="79" y="63"/>
                  <a:pt x="71" y="70"/>
                </a:cubicBezTo>
                <a:cubicBezTo>
                  <a:pt x="63" y="78"/>
                  <a:pt x="57" y="86"/>
                  <a:pt x="51" y="95"/>
                </a:cubicBezTo>
                <a:cubicBezTo>
                  <a:pt x="45" y="104"/>
                  <a:pt x="40" y="113"/>
                  <a:pt x="36" y="123"/>
                </a:cubicBezTo>
                <a:cubicBezTo>
                  <a:pt x="32" y="133"/>
                  <a:pt x="29" y="143"/>
                  <a:pt x="27" y="154"/>
                </a:cubicBezTo>
                <a:cubicBezTo>
                  <a:pt x="24" y="164"/>
                  <a:pt x="23" y="175"/>
                  <a:pt x="23" y="185"/>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69" name="图片 468"/>
          <p:cNvPicPr/>
          <p:nvPr/>
        </p:nvPicPr>
        <p:blipFill>
          <a:blip r:embed="rId9"/>
          <a:stretch/>
        </p:blipFill>
        <p:spPr>
          <a:xfrm>
            <a:off x="2039040" y="1445760"/>
            <a:ext cx="200160" cy="200160"/>
          </a:xfrm>
          <a:prstGeom prst="rect">
            <a:avLst/>
          </a:prstGeom>
          <a:noFill/>
          <a:ln w="0">
            <a:noFill/>
          </a:ln>
        </p:spPr>
      </p:pic>
      <p:sp>
        <p:nvSpPr>
          <p:cNvPr id="470" name="文本框 469"/>
          <p:cNvSpPr txBox="1"/>
          <p:nvPr/>
        </p:nvSpPr>
        <p:spPr>
          <a:xfrm>
            <a:off x="5649120" y="3205440"/>
            <a:ext cx="3219480" cy="169560"/>
          </a:xfrm>
          <a:prstGeom prst="rect">
            <a:avLst/>
          </a:prstGeom>
          <a:noFill/>
          <a:ln w="0">
            <a:noFill/>
          </a:ln>
        </p:spPr>
        <p:txBody>
          <a:bodyPr wrap="none" lIns="0" tIns="0" rIns="0" bIns="0" anchor="t">
            <a:spAutoFit/>
          </a:bodyPr>
          <a:lstStyle/>
          <a:p>
            <a:r>
              <a:rPr lang="zh-CN" sz="1050" b="0" u="none" strike="noStrike">
                <a:solidFill>
                  <a:srgbClr val="E5E7EB"/>
                </a:solidFill>
                <a:effectLst/>
                <a:uFillTx/>
                <a:latin typeface="WenQuanYiZenHei"/>
                <a:ea typeface="WenQuanYiZenHei"/>
              </a:rPr>
              <a:t>上下文的迭代更新确保生成内容在长对话中保持相关性</a:t>
            </a:r>
            <a:endParaRPr lang="en-US" sz="1050" b="0" u="none" strike="noStrike">
              <a:solidFill>
                <a:srgbClr val="000000"/>
              </a:solidFill>
              <a:effectLst/>
              <a:uFillTx/>
              <a:latin typeface="Times New Roman"/>
            </a:endParaRPr>
          </a:p>
        </p:txBody>
      </p:sp>
      <p:sp>
        <p:nvSpPr>
          <p:cNvPr id="471" name="文本框 470"/>
          <p:cNvSpPr txBox="1"/>
          <p:nvPr/>
        </p:nvSpPr>
        <p:spPr>
          <a:xfrm>
            <a:off x="1872000" y="172656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初始查询</a:t>
            </a:r>
            <a:endParaRPr lang="en-US" sz="1050" b="0" u="none" strike="noStrike">
              <a:solidFill>
                <a:srgbClr val="000000"/>
              </a:solidFill>
              <a:effectLst/>
              <a:uFillTx/>
              <a:latin typeface="Times New Roman"/>
            </a:endParaRPr>
          </a:p>
        </p:txBody>
      </p:sp>
      <p:sp>
        <p:nvSpPr>
          <p:cNvPr id="472" name="任意多边形 471"/>
          <p:cNvSpPr/>
          <p:nvPr/>
        </p:nvSpPr>
        <p:spPr>
          <a:xfrm>
            <a:off x="3066840" y="1662840"/>
            <a:ext cx="125640" cy="167400"/>
          </a:xfrm>
          <a:custGeom>
            <a:avLst/>
            <a:gdLst/>
            <a:ahLst/>
            <a:cxnLst/>
            <a:rect l="0" t="0" r="r" b="b"/>
            <a:pathLst>
              <a:path w="349" h="465">
                <a:moveTo>
                  <a:pt x="0" y="0"/>
                </a:moveTo>
                <a:lnTo>
                  <a:pt x="0" y="465"/>
                </a:lnTo>
                <a:lnTo>
                  <a:pt x="349" y="232"/>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73" name="任意多边形 472"/>
          <p:cNvSpPr/>
          <p:nvPr/>
        </p:nvSpPr>
        <p:spPr>
          <a:xfrm>
            <a:off x="3342600" y="1337040"/>
            <a:ext cx="1872000" cy="819000"/>
          </a:xfrm>
          <a:custGeom>
            <a:avLst/>
            <a:gdLst/>
            <a:ahLst/>
            <a:cxnLst/>
            <a:rect l="0" t="0" r="r" b="b"/>
            <a:pathLst>
              <a:path w="5200" h="2275">
                <a:moveTo>
                  <a:pt x="0" y="2090"/>
                </a:moveTo>
                <a:lnTo>
                  <a:pt x="0" y="185"/>
                </a:lnTo>
                <a:cubicBezTo>
                  <a:pt x="0" y="161"/>
                  <a:pt x="4" y="137"/>
                  <a:pt x="14" y="114"/>
                </a:cubicBezTo>
                <a:cubicBezTo>
                  <a:pt x="23" y="91"/>
                  <a:pt x="37" y="71"/>
                  <a:pt x="54" y="54"/>
                </a:cubicBezTo>
                <a:cubicBezTo>
                  <a:pt x="72" y="37"/>
                  <a:pt x="92" y="23"/>
                  <a:pt x="114" y="14"/>
                </a:cubicBezTo>
                <a:cubicBezTo>
                  <a:pt x="137" y="4"/>
                  <a:pt x="161" y="0"/>
                  <a:pt x="185" y="0"/>
                </a:cubicBezTo>
                <a:lnTo>
                  <a:pt x="5015" y="0"/>
                </a:lnTo>
                <a:cubicBezTo>
                  <a:pt x="5039" y="0"/>
                  <a:pt x="5063" y="4"/>
                  <a:pt x="5086" y="14"/>
                </a:cubicBezTo>
                <a:cubicBezTo>
                  <a:pt x="5109" y="23"/>
                  <a:pt x="5129" y="37"/>
                  <a:pt x="5146" y="54"/>
                </a:cubicBezTo>
                <a:cubicBezTo>
                  <a:pt x="5163" y="71"/>
                  <a:pt x="5177" y="91"/>
                  <a:pt x="5186" y="114"/>
                </a:cubicBezTo>
                <a:cubicBezTo>
                  <a:pt x="5196" y="137"/>
                  <a:pt x="5200" y="161"/>
                  <a:pt x="5200" y="185"/>
                </a:cubicBezTo>
                <a:lnTo>
                  <a:pt x="5200" y="2090"/>
                </a:lnTo>
                <a:cubicBezTo>
                  <a:pt x="5200" y="2114"/>
                  <a:pt x="5196" y="2138"/>
                  <a:pt x="5186" y="2161"/>
                </a:cubicBezTo>
                <a:cubicBezTo>
                  <a:pt x="5177" y="2184"/>
                  <a:pt x="5163" y="2204"/>
                  <a:pt x="5146" y="2221"/>
                </a:cubicBezTo>
                <a:cubicBezTo>
                  <a:pt x="5129" y="2238"/>
                  <a:pt x="5109" y="2252"/>
                  <a:pt x="5086" y="2261"/>
                </a:cubicBezTo>
                <a:cubicBezTo>
                  <a:pt x="5063" y="2271"/>
                  <a:pt x="5039" y="2275"/>
                  <a:pt x="5015" y="2275"/>
                </a:cubicBezTo>
                <a:lnTo>
                  <a:pt x="185" y="2275"/>
                </a:lnTo>
                <a:cubicBezTo>
                  <a:pt x="161" y="2275"/>
                  <a:pt x="137" y="2271"/>
                  <a:pt x="114" y="2261"/>
                </a:cubicBezTo>
                <a:cubicBezTo>
                  <a:pt x="92" y="2252"/>
                  <a:pt x="72" y="2238"/>
                  <a:pt x="54" y="2221"/>
                </a:cubicBezTo>
                <a:cubicBezTo>
                  <a:pt x="37" y="2204"/>
                  <a:pt x="23" y="2184"/>
                  <a:pt x="14" y="2161"/>
                </a:cubicBezTo>
                <a:cubicBezTo>
                  <a:pt x="4" y="2138"/>
                  <a:pt x="0" y="2114"/>
                  <a:pt x="0" y="209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74" name="任意多边形 473"/>
          <p:cNvSpPr/>
          <p:nvPr/>
        </p:nvSpPr>
        <p:spPr>
          <a:xfrm>
            <a:off x="3342600" y="1337040"/>
            <a:ext cx="1872000" cy="819000"/>
          </a:xfrm>
          <a:custGeom>
            <a:avLst/>
            <a:gdLst/>
            <a:ahLst/>
            <a:cxnLst/>
            <a:rect l="0" t="0" r="r" b="b"/>
            <a:pathLst>
              <a:path w="5200" h="2275">
                <a:moveTo>
                  <a:pt x="0" y="2090"/>
                </a:moveTo>
                <a:lnTo>
                  <a:pt x="0" y="185"/>
                </a:lnTo>
                <a:cubicBezTo>
                  <a:pt x="0" y="161"/>
                  <a:pt x="4" y="137"/>
                  <a:pt x="14" y="114"/>
                </a:cubicBezTo>
                <a:cubicBezTo>
                  <a:pt x="23" y="91"/>
                  <a:pt x="37" y="71"/>
                  <a:pt x="54" y="54"/>
                </a:cubicBezTo>
                <a:cubicBezTo>
                  <a:pt x="72" y="37"/>
                  <a:pt x="92" y="23"/>
                  <a:pt x="114" y="14"/>
                </a:cubicBezTo>
                <a:cubicBezTo>
                  <a:pt x="137" y="4"/>
                  <a:pt x="161" y="0"/>
                  <a:pt x="185" y="0"/>
                </a:cubicBezTo>
                <a:lnTo>
                  <a:pt x="5015" y="0"/>
                </a:lnTo>
                <a:cubicBezTo>
                  <a:pt x="5039" y="0"/>
                  <a:pt x="5063" y="4"/>
                  <a:pt x="5086" y="14"/>
                </a:cubicBezTo>
                <a:cubicBezTo>
                  <a:pt x="5109" y="23"/>
                  <a:pt x="5129" y="37"/>
                  <a:pt x="5146" y="54"/>
                </a:cubicBezTo>
                <a:cubicBezTo>
                  <a:pt x="5163" y="71"/>
                  <a:pt x="5177" y="91"/>
                  <a:pt x="5186" y="114"/>
                </a:cubicBezTo>
                <a:cubicBezTo>
                  <a:pt x="5196" y="137"/>
                  <a:pt x="5200" y="161"/>
                  <a:pt x="5200" y="185"/>
                </a:cubicBezTo>
                <a:lnTo>
                  <a:pt x="5200" y="2090"/>
                </a:lnTo>
                <a:cubicBezTo>
                  <a:pt x="5200" y="2114"/>
                  <a:pt x="5196" y="2138"/>
                  <a:pt x="5186" y="2161"/>
                </a:cubicBezTo>
                <a:cubicBezTo>
                  <a:pt x="5177" y="2184"/>
                  <a:pt x="5163" y="2204"/>
                  <a:pt x="5146" y="2221"/>
                </a:cubicBezTo>
                <a:cubicBezTo>
                  <a:pt x="5129" y="2238"/>
                  <a:pt x="5109" y="2252"/>
                  <a:pt x="5086" y="2261"/>
                </a:cubicBezTo>
                <a:cubicBezTo>
                  <a:pt x="5063" y="2271"/>
                  <a:pt x="5039" y="2275"/>
                  <a:pt x="5015" y="2275"/>
                </a:cubicBezTo>
                <a:lnTo>
                  <a:pt x="185" y="2275"/>
                </a:lnTo>
                <a:cubicBezTo>
                  <a:pt x="161" y="2275"/>
                  <a:pt x="137" y="2271"/>
                  <a:pt x="114" y="2261"/>
                </a:cubicBezTo>
                <a:cubicBezTo>
                  <a:pt x="92" y="2252"/>
                  <a:pt x="72" y="2238"/>
                  <a:pt x="54" y="2221"/>
                </a:cubicBezTo>
                <a:cubicBezTo>
                  <a:pt x="37" y="2204"/>
                  <a:pt x="23" y="2184"/>
                  <a:pt x="14" y="2161"/>
                </a:cubicBezTo>
                <a:cubicBezTo>
                  <a:pt x="4" y="2138"/>
                  <a:pt x="0" y="2114"/>
                  <a:pt x="0" y="2090"/>
                </a:cubicBezTo>
                <a:moveTo>
                  <a:pt x="23" y="185"/>
                </a:moveTo>
                <a:lnTo>
                  <a:pt x="23" y="2090"/>
                </a:lnTo>
                <a:cubicBezTo>
                  <a:pt x="23" y="2100"/>
                  <a:pt x="24" y="2111"/>
                  <a:pt x="26" y="2121"/>
                </a:cubicBezTo>
                <a:cubicBezTo>
                  <a:pt x="28" y="2132"/>
                  <a:pt x="31" y="2142"/>
                  <a:pt x="35" y="2152"/>
                </a:cubicBezTo>
                <a:cubicBezTo>
                  <a:pt x="39" y="2162"/>
                  <a:pt x="44" y="2171"/>
                  <a:pt x="50" y="2180"/>
                </a:cubicBezTo>
                <a:cubicBezTo>
                  <a:pt x="56" y="2189"/>
                  <a:pt x="63" y="2197"/>
                  <a:pt x="71" y="2205"/>
                </a:cubicBezTo>
                <a:cubicBezTo>
                  <a:pt x="78" y="2212"/>
                  <a:pt x="86" y="2219"/>
                  <a:pt x="95" y="2225"/>
                </a:cubicBezTo>
                <a:cubicBezTo>
                  <a:pt x="104" y="2231"/>
                  <a:pt x="113" y="2236"/>
                  <a:pt x="123" y="2240"/>
                </a:cubicBezTo>
                <a:cubicBezTo>
                  <a:pt x="133" y="2244"/>
                  <a:pt x="143" y="2247"/>
                  <a:pt x="154" y="2249"/>
                </a:cubicBezTo>
                <a:cubicBezTo>
                  <a:pt x="164" y="2251"/>
                  <a:pt x="175" y="2252"/>
                  <a:pt x="185" y="2252"/>
                </a:cubicBezTo>
                <a:lnTo>
                  <a:pt x="5015" y="2252"/>
                </a:lnTo>
                <a:cubicBezTo>
                  <a:pt x="5025" y="2252"/>
                  <a:pt x="5036" y="2251"/>
                  <a:pt x="5046" y="2249"/>
                </a:cubicBezTo>
                <a:cubicBezTo>
                  <a:pt x="5057" y="2247"/>
                  <a:pt x="5067" y="2244"/>
                  <a:pt x="5077" y="2240"/>
                </a:cubicBezTo>
                <a:cubicBezTo>
                  <a:pt x="5087" y="2236"/>
                  <a:pt x="5096" y="2231"/>
                  <a:pt x="5105" y="2225"/>
                </a:cubicBezTo>
                <a:cubicBezTo>
                  <a:pt x="5114" y="2219"/>
                  <a:pt x="5122" y="2212"/>
                  <a:pt x="5130" y="2205"/>
                </a:cubicBezTo>
                <a:cubicBezTo>
                  <a:pt x="5137" y="2197"/>
                  <a:pt x="5144" y="2189"/>
                  <a:pt x="5150" y="2180"/>
                </a:cubicBezTo>
                <a:cubicBezTo>
                  <a:pt x="5156" y="2171"/>
                  <a:pt x="5161" y="2162"/>
                  <a:pt x="5165" y="2152"/>
                </a:cubicBezTo>
                <a:cubicBezTo>
                  <a:pt x="5169" y="2142"/>
                  <a:pt x="5172" y="2132"/>
                  <a:pt x="5174" y="2121"/>
                </a:cubicBezTo>
                <a:cubicBezTo>
                  <a:pt x="5176" y="2111"/>
                  <a:pt x="5177" y="2100"/>
                  <a:pt x="5177" y="2090"/>
                </a:cubicBezTo>
                <a:lnTo>
                  <a:pt x="5177" y="185"/>
                </a:lnTo>
                <a:cubicBezTo>
                  <a:pt x="5177" y="175"/>
                  <a:pt x="5176" y="164"/>
                  <a:pt x="5174" y="154"/>
                </a:cubicBezTo>
                <a:cubicBezTo>
                  <a:pt x="5172" y="143"/>
                  <a:pt x="5169" y="133"/>
                  <a:pt x="5165" y="123"/>
                </a:cubicBezTo>
                <a:cubicBezTo>
                  <a:pt x="5161" y="113"/>
                  <a:pt x="5156" y="104"/>
                  <a:pt x="5150" y="95"/>
                </a:cubicBezTo>
                <a:cubicBezTo>
                  <a:pt x="5144" y="86"/>
                  <a:pt x="5137" y="78"/>
                  <a:pt x="5130" y="70"/>
                </a:cubicBezTo>
                <a:cubicBezTo>
                  <a:pt x="5122" y="63"/>
                  <a:pt x="5114" y="56"/>
                  <a:pt x="5105" y="50"/>
                </a:cubicBezTo>
                <a:cubicBezTo>
                  <a:pt x="5096" y="44"/>
                  <a:pt x="5087" y="39"/>
                  <a:pt x="5077" y="35"/>
                </a:cubicBezTo>
                <a:cubicBezTo>
                  <a:pt x="5067" y="31"/>
                  <a:pt x="5057" y="28"/>
                  <a:pt x="5046" y="26"/>
                </a:cubicBezTo>
                <a:cubicBezTo>
                  <a:pt x="5036" y="24"/>
                  <a:pt x="5025" y="23"/>
                  <a:pt x="5015" y="23"/>
                </a:cubicBezTo>
                <a:lnTo>
                  <a:pt x="185" y="23"/>
                </a:lnTo>
                <a:cubicBezTo>
                  <a:pt x="175" y="23"/>
                  <a:pt x="164" y="24"/>
                  <a:pt x="154" y="26"/>
                </a:cubicBezTo>
                <a:cubicBezTo>
                  <a:pt x="143" y="28"/>
                  <a:pt x="133" y="31"/>
                  <a:pt x="123" y="35"/>
                </a:cubicBezTo>
                <a:cubicBezTo>
                  <a:pt x="113" y="39"/>
                  <a:pt x="104" y="44"/>
                  <a:pt x="95" y="50"/>
                </a:cubicBezTo>
                <a:cubicBezTo>
                  <a:pt x="86" y="56"/>
                  <a:pt x="78" y="63"/>
                  <a:pt x="71" y="70"/>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75" name="图片 474"/>
          <p:cNvPicPr/>
          <p:nvPr/>
        </p:nvPicPr>
        <p:blipFill>
          <a:blip r:embed="rId10"/>
          <a:stretch/>
        </p:blipFill>
        <p:spPr>
          <a:xfrm>
            <a:off x="4178520" y="1445760"/>
            <a:ext cx="200160" cy="200160"/>
          </a:xfrm>
          <a:prstGeom prst="rect">
            <a:avLst/>
          </a:prstGeom>
          <a:noFill/>
          <a:ln w="0">
            <a:noFill/>
          </a:ln>
        </p:spPr>
      </p:pic>
      <p:sp>
        <p:nvSpPr>
          <p:cNvPr id="476" name="文本框 475"/>
          <p:cNvSpPr txBox="1"/>
          <p:nvPr/>
        </p:nvSpPr>
        <p:spPr>
          <a:xfrm>
            <a:off x="1838520" y="1917360"/>
            <a:ext cx="60408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用户输入问题</a:t>
            </a:r>
            <a:endParaRPr lang="en-US" sz="790" b="0" u="none" strike="noStrike">
              <a:solidFill>
                <a:srgbClr val="000000"/>
              </a:solidFill>
              <a:effectLst/>
              <a:uFillTx/>
              <a:latin typeface="Times New Roman"/>
            </a:endParaRPr>
          </a:p>
        </p:txBody>
      </p:sp>
      <p:sp>
        <p:nvSpPr>
          <p:cNvPr id="477" name="文本框 476"/>
          <p:cNvSpPr txBox="1"/>
          <p:nvPr/>
        </p:nvSpPr>
        <p:spPr>
          <a:xfrm>
            <a:off x="3944520" y="1726560"/>
            <a:ext cx="671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上下文构建</a:t>
            </a:r>
            <a:endParaRPr lang="en-US" sz="1050" b="0" u="none" strike="noStrike">
              <a:solidFill>
                <a:srgbClr val="000000"/>
              </a:solidFill>
              <a:effectLst/>
              <a:uFillTx/>
              <a:latin typeface="Times New Roman"/>
            </a:endParaRPr>
          </a:p>
        </p:txBody>
      </p:sp>
      <p:sp>
        <p:nvSpPr>
          <p:cNvPr id="478" name="任意多边形 477"/>
          <p:cNvSpPr/>
          <p:nvPr/>
        </p:nvSpPr>
        <p:spPr>
          <a:xfrm>
            <a:off x="5205960" y="1662840"/>
            <a:ext cx="125640" cy="167400"/>
          </a:xfrm>
          <a:custGeom>
            <a:avLst/>
            <a:gdLst/>
            <a:ahLst/>
            <a:cxnLst/>
            <a:rect l="0" t="0" r="r" b="b"/>
            <a:pathLst>
              <a:path w="349" h="465">
                <a:moveTo>
                  <a:pt x="0" y="0"/>
                </a:moveTo>
                <a:lnTo>
                  <a:pt x="0" y="465"/>
                </a:lnTo>
                <a:lnTo>
                  <a:pt x="349" y="232"/>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79" name="任意多边形 478"/>
          <p:cNvSpPr/>
          <p:nvPr/>
        </p:nvSpPr>
        <p:spPr>
          <a:xfrm>
            <a:off x="5481720" y="1337040"/>
            <a:ext cx="1872360" cy="819000"/>
          </a:xfrm>
          <a:custGeom>
            <a:avLst/>
            <a:gdLst/>
            <a:ahLst/>
            <a:cxnLst/>
            <a:rect l="0" t="0" r="r" b="b"/>
            <a:pathLst>
              <a:path w="5201" h="2275">
                <a:moveTo>
                  <a:pt x="14" y="114"/>
                </a:moveTo>
                <a:cubicBezTo>
                  <a:pt x="24" y="91"/>
                  <a:pt x="37" y="71"/>
                  <a:pt x="55" y="54"/>
                </a:cubicBezTo>
                <a:cubicBezTo>
                  <a:pt x="72" y="37"/>
                  <a:pt x="92" y="23"/>
                  <a:pt x="115" y="14"/>
                </a:cubicBezTo>
                <a:cubicBezTo>
                  <a:pt x="138" y="4"/>
                  <a:pt x="161" y="0"/>
                  <a:pt x="186" y="0"/>
                </a:cubicBezTo>
                <a:lnTo>
                  <a:pt x="5015" y="0"/>
                </a:lnTo>
                <a:cubicBezTo>
                  <a:pt x="5040" y="0"/>
                  <a:pt x="5064" y="4"/>
                  <a:pt x="5086" y="14"/>
                </a:cubicBezTo>
                <a:cubicBezTo>
                  <a:pt x="5109" y="23"/>
                  <a:pt x="5129" y="37"/>
                  <a:pt x="5147" y="54"/>
                </a:cubicBezTo>
                <a:cubicBezTo>
                  <a:pt x="5164" y="71"/>
                  <a:pt x="5177" y="91"/>
                  <a:pt x="5187" y="114"/>
                </a:cubicBezTo>
                <a:cubicBezTo>
                  <a:pt x="5196" y="137"/>
                  <a:pt x="5201" y="161"/>
                  <a:pt x="5201" y="185"/>
                </a:cubicBezTo>
                <a:lnTo>
                  <a:pt x="5201" y="2090"/>
                </a:lnTo>
                <a:cubicBezTo>
                  <a:pt x="5201" y="2114"/>
                  <a:pt x="5196" y="2138"/>
                  <a:pt x="5187" y="2161"/>
                </a:cubicBezTo>
                <a:cubicBezTo>
                  <a:pt x="5177" y="2184"/>
                  <a:pt x="5164" y="2204"/>
                  <a:pt x="5147" y="2221"/>
                </a:cubicBezTo>
                <a:cubicBezTo>
                  <a:pt x="5129" y="2238"/>
                  <a:pt x="5109" y="2252"/>
                  <a:pt x="5086" y="2261"/>
                </a:cubicBezTo>
                <a:cubicBezTo>
                  <a:pt x="5064" y="2271"/>
                  <a:pt x="5040" y="2275"/>
                  <a:pt x="5015" y="2275"/>
                </a:cubicBezTo>
                <a:lnTo>
                  <a:pt x="186" y="2275"/>
                </a:lnTo>
                <a:cubicBezTo>
                  <a:pt x="161" y="2275"/>
                  <a:pt x="138" y="2271"/>
                  <a:pt x="115" y="2261"/>
                </a:cubicBezTo>
                <a:cubicBezTo>
                  <a:pt x="92" y="2252"/>
                  <a:pt x="72" y="2238"/>
                  <a:pt x="55" y="2221"/>
                </a:cubicBezTo>
                <a:cubicBezTo>
                  <a:pt x="37" y="2204"/>
                  <a:pt x="24" y="2184"/>
                  <a:pt x="14" y="2161"/>
                </a:cubicBezTo>
                <a:cubicBezTo>
                  <a:pt x="5" y="2138"/>
                  <a:pt x="0" y="2114"/>
                  <a:pt x="0" y="2090"/>
                </a:cubicBezTo>
                <a:lnTo>
                  <a:pt x="0" y="185"/>
                </a:lnTo>
                <a:cubicBezTo>
                  <a:pt x="0" y="161"/>
                  <a:pt x="5"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80" name="任意多边形 479"/>
          <p:cNvSpPr/>
          <p:nvPr/>
        </p:nvSpPr>
        <p:spPr>
          <a:xfrm>
            <a:off x="5481720" y="1337040"/>
            <a:ext cx="1872360" cy="819000"/>
          </a:xfrm>
          <a:custGeom>
            <a:avLst/>
            <a:gdLst/>
            <a:ahLst/>
            <a:cxnLst/>
            <a:rect l="0" t="0" r="r" b="b"/>
            <a:pathLst>
              <a:path w="5201" h="2275">
                <a:moveTo>
                  <a:pt x="0" y="2090"/>
                </a:moveTo>
                <a:lnTo>
                  <a:pt x="0" y="185"/>
                </a:lnTo>
                <a:cubicBezTo>
                  <a:pt x="0" y="161"/>
                  <a:pt x="5" y="137"/>
                  <a:pt x="14" y="114"/>
                </a:cubicBezTo>
                <a:cubicBezTo>
                  <a:pt x="24" y="91"/>
                  <a:pt x="37" y="71"/>
                  <a:pt x="55" y="54"/>
                </a:cubicBezTo>
                <a:cubicBezTo>
                  <a:pt x="72" y="37"/>
                  <a:pt x="92" y="23"/>
                  <a:pt x="115" y="14"/>
                </a:cubicBezTo>
                <a:cubicBezTo>
                  <a:pt x="138" y="4"/>
                  <a:pt x="161" y="0"/>
                  <a:pt x="186" y="0"/>
                </a:cubicBezTo>
                <a:lnTo>
                  <a:pt x="5015" y="0"/>
                </a:lnTo>
                <a:cubicBezTo>
                  <a:pt x="5040" y="0"/>
                  <a:pt x="5064" y="4"/>
                  <a:pt x="5086" y="14"/>
                </a:cubicBezTo>
                <a:cubicBezTo>
                  <a:pt x="5109" y="23"/>
                  <a:pt x="5129" y="37"/>
                  <a:pt x="5147" y="54"/>
                </a:cubicBezTo>
                <a:cubicBezTo>
                  <a:pt x="5164" y="71"/>
                  <a:pt x="5177" y="91"/>
                  <a:pt x="5187" y="114"/>
                </a:cubicBezTo>
                <a:cubicBezTo>
                  <a:pt x="5196" y="137"/>
                  <a:pt x="5201" y="161"/>
                  <a:pt x="5201" y="185"/>
                </a:cubicBezTo>
                <a:lnTo>
                  <a:pt x="5201" y="2090"/>
                </a:lnTo>
                <a:cubicBezTo>
                  <a:pt x="5201" y="2114"/>
                  <a:pt x="5196" y="2138"/>
                  <a:pt x="5187" y="2161"/>
                </a:cubicBezTo>
                <a:cubicBezTo>
                  <a:pt x="5177" y="2184"/>
                  <a:pt x="5164" y="2204"/>
                  <a:pt x="5147" y="2221"/>
                </a:cubicBezTo>
                <a:cubicBezTo>
                  <a:pt x="5129" y="2238"/>
                  <a:pt x="5109" y="2252"/>
                  <a:pt x="5086" y="2261"/>
                </a:cubicBezTo>
                <a:cubicBezTo>
                  <a:pt x="5064" y="2271"/>
                  <a:pt x="5040" y="2275"/>
                  <a:pt x="5015" y="2275"/>
                </a:cubicBezTo>
                <a:lnTo>
                  <a:pt x="186" y="2275"/>
                </a:lnTo>
                <a:cubicBezTo>
                  <a:pt x="161" y="2275"/>
                  <a:pt x="138" y="2271"/>
                  <a:pt x="115" y="2261"/>
                </a:cubicBezTo>
                <a:cubicBezTo>
                  <a:pt x="92" y="2252"/>
                  <a:pt x="72" y="2238"/>
                  <a:pt x="55" y="2221"/>
                </a:cubicBezTo>
                <a:cubicBezTo>
                  <a:pt x="37" y="2204"/>
                  <a:pt x="24" y="2184"/>
                  <a:pt x="14" y="2161"/>
                </a:cubicBezTo>
                <a:cubicBezTo>
                  <a:pt x="5" y="2138"/>
                  <a:pt x="0" y="2114"/>
                  <a:pt x="0" y="2090"/>
                </a:cubicBezTo>
                <a:moveTo>
                  <a:pt x="23" y="185"/>
                </a:moveTo>
                <a:lnTo>
                  <a:pt x="23" y="2090"/>
                </a:lnTo>
                <a:cubicBezTo>
                  <a:pt x="23" y="2100"/>
                  <a:pt x="25" y="2111"/>
                  <a:pt x="27" y="2121"/>
                </a:cubicBezTo>
                <a:cubicBezTo>
                  <a:pt x="29" y="2132"/>
                  <a:pt x="32" y="2142"/>
                  <a:pt x="36" y="2152"/>
                </a:cubicBezTo>
                <a:cubicBezTo>
                  <a:pt x="40" y="2162"/>
                  <a:pt x="45" y="2171"/>
                  <a:pt x="51" y="2180"/>
                </a:cubicBezTo>
                <a:cubicBezTo>
                  <a:pt x="57" y="2189"/>
                  <a:pt x="64" y="2197"/>
                  <a:pt x="71" y="2205"/>
                </a:cubicBezTo>
                <a:cubicBezTo>
                  <a:pt x="79" y="2212"/>
                  <a:pt x="87" y="2219"/>
                  <a:pt x="96" y="2225"/>
                </a:cubicBezTo>
                <a:cubicBezTo>
                  <a:pt x="105" y="2231"/>
                  <a:pt x="114" y="2236"/>
                  <a:pt x="124" y="2240"/>
                </a:cubicBezTo>
                <a:cubicBezTo>
                  <a:pt x="134" y="2244"/>
                  <a:pt x="144" y="2247"/>
                  <a:pt x="154" y="2249"/>
                </a:cubicBezTo>
                <a:cubicBezTo>
                  <a:pt x="165" y="2251"/>
                  <a:pt x="175" y="2252"/>
                  <a:pt x="186" y="2252"/>
                </a:cubicBezTo>
                <a:lnTo>
                  <a:pt x="5015" y="2252"/>
                </a:lnTo>
                <a:cubicBezTo>
                  <a:pt x="5026" y="2252"/>
                  <a:pt x="5037" y="2251"/>
                  <a:pt x="5047" y="2249"/>
                </a:cubicBezTo>
                <a:cubicBezTo>
                  <a:pt x="5057" y="2247"/>
                  <a:pt x="5068" y="2244"/>
                  <a:pt x="5077" y="2240"/>
                </a:cubicBezTo>
                <a:cubicBezTo>
                  <a:pt x="5087" y="2236"/>
                  <a:pt x="5097" y="2231"/>
                  <a:pt x="5106" y="2225"/>
                </a:cubicBezTo>
                <a:cubicBezTo>
                  <a:pt x="5114" y="2219"/>
                  <a:pt x="5123" y="2212"/>
                  <a:pt x="5130" y="2205"/>
                </a:cubicBezTo>
                <a:cubicBezTo>
                  <a:pt x="5138" y="2197"/>
                  <a:pt x="5144" y="2189"/>
                  <a:pt x="5150" y="2180"/>
                </a:cubicBezTo>
                <a:cubicBezTo>
                  <a:pt x="5156" y="2171"/>
                  <a:pt x="5161" y="2162"/>
                  <a:pt x="5165" y="2152"/>
                </a:cubicBezTo>
                <a:cubicBezTo>
                  <a:pt x="5169" y="2142"/>
                  <a:pt x="5173" y="2132"/>
                  <a:pt x="5175" y="2121"/>
                </a:cubicBezTo>
                <a:cubicBezTo>
                  <a:pt x="5177" y="2111"/>
                  <a:pt x="5178" y="2100"/>
                  <a:pt x="5178" y="2090"/>
                </a:cubicBezTo>
                <a:lnTo>
                  <a:pt x="5178" y="185"/>
                </a:lnTo>
                <a:cubicBezTo>
                  <a:pt x="5178" y="175"/>
                  <a:pt x="5177" y="164"/>
                  <a:pt x="5175" y="154"/>
                </a:cubicBezTo>
                <a:cubicBezTo>
                  <a:pt x="5173" y="143"/>
                  <a:pt x="5169" y="133"/>
                  <a:pt x="5165" y="123"/>
                </a:cubicBezTo>
                <a:cubicBezTo>
                  <a:pt x="5161" y="113"/>
                  <a:pt x="5156" y="104"/>
                  <a:pt x="5150" y="95"/>
                </a:cubicBezTo>
                <a:cubicBezTo>
                  <a:pt x="5144" y="86"/>
                  <a:pt x="5138" y="78"/>
                  <a:pt x="5130" y="70"/>
                </a:cubicBezTo>
                <a:cubicBezTo>
                  <a:pt x="5123" y="63"/>
                  <a:pt x="5114" y="56"/>
                  <a:pt x="5106" y="50"/>
                </a:cubicBezTo>
                <a:cubicBezTo>
                  <a:pt x="5097" y="44"/>
                  <a:pt x="5087" y="39"/>
                  <a:pt x="5077" y="35"/>
                </a:cubicBezTo>
                <a:cubicBezTo>
                  <a:pt x="5068" y="31"/>
                  <a:pt x="5057" y="28"/>
                  <a:pt x="5047" y="26"/>
                </a:cubicBezTo>
                <a:cubicBezTo>
                  <a:pt x="5037" y="24"/>
                  <a:pt x="5026" y="23"/>
                  <a:pt x="5015" y="23"/>
                </a:cubicBezTo>
                <a:lnTo>
                  <a:pt x="186" y="23"/>
                </a:lnTo>
                <a:cubicBezTo>
                  <a:pt x="175" y="23"/>
                  <a:pt x="165" y="24"/>
                  <a:pt x="154" y="26"/>
                </a:cubicBezTo>
                <a:cubicBezTo>
                  <a:pt x="144" y="28"/>
                  <a:pt x="134" y="31"/>
                  <a:pt x="124" y="35"/>
                </a:cubicBezTo>
                <a:cubicBezTo>
                  <a:pt x="114" y="39"/>
                  <a:pt x="105" y="44"/>
                  <a:pt x="96" y="50"/>
                </a:cubicBezTo>
                <a:cubicBezTo>
                  <a:pt x="87" y="56"/>
                  <a:pt x="79" y="63"/>
                  <a:pt x="71" y="70"/>
                </a:cubicBezTo>
                <a:cubicBezTo>
                  <a:pt x="64" y="78"/>
                  <a:pt x="57" y="86"/>
                  <a:pt x="51" y="95"/>
                </a:cubicBezTo>
                <a:cubicBezTo>
                  <a:pt x="45" y="104"/>
                  <a:pt x="40" y="113"/>
                  <a:pt x="36" y="123"/>
                </a:cubicBezTo>
                <a:cubicBezTo>
                  <a:pt x="32" y="133"/>
                  <a:pt x="29" y="143"/>
                  <a:pt x="27" y="154"/>
                </a:cubicBezTo>
                <a:cubicBezTo>
                  <a:pt x="25" y="164"/>
                  <a:pt x="23" y="175"/>
                  <a:pt x="23" y="185"/>
                </a:cubicBezTo>
                <a:close/>
              </a:path>
            </a:pathLst>
          </a:custGeom>
          <a:solidFill>
            <a:srgbClr val="4DA6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81" name="图片 480"/>
          <p:cNvPicPr/>
          <p:nvPr/>
        </p:nvPicPr>
        <p:blipFill>
          <a:blip r:embed="rId11"/>
          <a:stretch/>
        </p:blipFill>
        <p:spPr>
          <a:xfrm>
            <a:off x="6292440" y="1445760"/>
            <a:ext cx="250200" cy="200160"/>
          </a:xfrm>
          <a:prstGeom prst="rect">
            <a:avLst/>
          </a:prstGeom>
          <a:noFill/>
          <a:ln w="0">
            <a:noFill/>
          </a:ln>
        </p:spPr>
      </p:pic>
      <p:sp>
        <p:nvSpPr>
          <p:cNvPr id="482" name="文本框 481"/>
          <p:cNvSpPr txBox="1"/>
          <p:nvPr/>
        </p:nvSpPr>
        <p:spPr>
          <a:xfrm>
            <a:off x="3727080" y="1917360"/>
            <a:ext cx="110700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选择相关内容形成上下文</a:t>
            </a:r>
            <a:endParaRPr lang="en-US" sz="790" b="0" u="none" strike="noStrike">
              <a:solidFill>
                <a:srgbClr val="000000"/>
              </a:solidFill>
              <a:effectLst/>
              <a:uFillTx/>
              <a:latin typeface="Times New Roman"/>
            </a:endParaRPr>
          </a:p>
        </p:txBody>
      </p:sp>
      <p:sp>
        <p:nvSpPr>
          <p:cNvPr id="483" name="文本框 482"/>
          <p:cNvSpPr txBox="1"/>
          <p:nvPr/>
        </p:nvSpPr>
        <p:spPr>
          <a:xfrm>
            <a:off x="6150600" y="172656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生成回答</a:t>
            </a:r>
            <a:endParaRPr lang="en-US" sz="1050" b="0" u="none" strike="noStrike">
              <a:solidFill>
                <a:srgbClr val="000000"/>
              </a:solidFill>
              <a:effectLst/>
              <a:uFillTx/>
              <a:latin typeface="Times New Roman"/>
            </a:endParaRPr>
          </a:p>
        </p:txBody>
      </p:sp>
      <p:sp>
        <p:nvSpPr>
          <p:cNvPr id="484" name="任意多边形 483"/>
          <p:cNvSpPr/>
          <p:nvPr/>
        </p:nvSpPr>
        <p:spPr>
          <a:xfrm>
            <a:off x="7345440" y="1662840"/>
            <a:ext cx="125640" cy="167400"/>
          </a:xfrm>
          <a:custGeom>
            <a:avLst/>
            <a:gdLst/>
            <a:ahLst/>
            <a:cxnLst/>
            <a:rect l="0" t="0" r="r" b="b"/>
            <a:pathLst>
              <a:path w="349" h="465">
                <a:moveTo>
                  <a:pt x="0" y="0"/>
                </a:moveTo>
                <a:lnTo>
                  <a:pt x="0" y="465"/>
                </a:lnTo>
                <a:lnTo>
                  <a:pt x="349" y="232"/>
                </a:lnTo>
                <a:lnTo>
                  <a:pt x="0" y="0"/>
                </a:lnTo>
                <a:close/>
              </a:path>
            </a:pathLst>
          </a:custGeom>
          <a:solidFill>
            <a:srgbClr val="FF8C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85" name="文本框 484"/>
          <p:cNvSpPr txBox="1"/>
          <p:nvPr/>
        </p:nvSpPr>
        <p:spPr>
          <a:xfrm>
            <a:off x="5966640" y="1917360"/>
            <a:ext cx="90612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基于上下文生成内容</a:t>
            </a:r>
            <a:endParaRPr lang="en-US" sz="79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TotalTime>
  <Words>2176</Words>
  <Application>Microsoft Office PowerPoint</Application>
  <PresentationFormat>自定义</PresentationFormat>
  <Paragraphs>432</Paragraphs>
  <Slides>15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15</vt:i4>
      </vt:variant>
    </vt:vector>
  </HeadingPairs>
  <TitlesOfParts>
    <vt:vector size="24" baseType="lpstr">
      <vt:lpstr>DejaVu Sans</vt:lpstr>
      <vt:lpstr>DejaVuSans</vt:lpstr>
      <vt:lpstr>WenQuanYiZenHei</vt:lpstr>
      <vt:lpstr>Arial</vt:lpstr>
      <vt:lpstr>Courier New</vt:lpstr>
      <vt:lpstr>Symbol</vt:lpstr>
      <vt:lpstr>Times New Roman</vt:lpstr>
      <vt:lpstr>Wingdings</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modified xsi:type="dcterms:W3CDTF">2025-06-13T03:34:04Z</dcterms:modified>
</cp:coreProperties>
</file>

<file path=docProps/core0.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