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0704513" cy="6958013"/>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17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442">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40">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59">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master-page158">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master-page183">
    <p:spTree>
      <p:nvGrpSpPr>
        <p:cNvPr id="1" name=""/>
        <p:cNvGrpSpPr/>
        <p:nvPr/>
      </p:nvGrpSpPr>
      <p:grpSpPr>
        <a:xfrm>
          <a:off x="0" y="0"/>
          <a:ext cx="0" cy="0"/>
          <a:chOff x="0" y="0"/>
          <a:chExt cx="0" cy="0"/>
        </a:xfrm>
      </p:grpSpPr>
      <p:sp>
        <p:nvSpPr>
          <p:cNvPr id="24"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5"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master-page200">
    <p:spTree>
      <p:nvGrpSpPr>
        <p:cNvPr id="1" name=""/>
        <p:cNvGrpSpPr/>
        <p:nvPr/>
      </p:nvGrpSpPr>
      <p:grpSpPr>
        <a:xfrm>
          <a:off x="0" y="0"/>
          <a:ext cx="0" cy="0"/>
          <a:chOff x="0" y="0"/>
          <a:chExt cx="0" cy="0"/>
        </a:xfrm>
      </p:grpSpPr>
      <p:sp>
        <p:nvSpPr>
          <p:cNvPr id="26"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7"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master-page221">
    <p:spTree>
      <p:nvGrpSpPr>
        <p:cNvPr id="1" name=""/>
        <p:cNvGrpSpPr/>
        <p:nvPr/>
      </p:nvGrpSpPr>
      <p:grpSpPr>
        <a:xfrm>
          <a:off x="0" y="0"/>
          <a:ext cx="0" cy="0"/>
          <a:chOff x="0" y="0"/>
          <a:chExt cx="0" cy="0"/>
        </a:xfrm>
      </p:grpSpPr>
      <p:sp>
        <p:nvSpPr>
          <p:cNvPr id="28"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9"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master-page242">
    <p:spTree>
      <p:nvGrpSpPr>
        <p:cNvPr id="1" name=""/>
        <p:cNvGrpSpPr/>
        <p:nvPr/>
      </p:nvGrpSpPr>
      <p:grpSpPr>
        <a:xfrm>
          <a:off x="0" y="0"/>
          <a:ext cx="0" cy="0"/>
          <a:chOff x="0" y="0"/>
          <a:chExt cx="0" cy="0"/>
        </a:xfrm>
      </p:grpSpPr>
      <p:sp>
        <p:nvSpPr>
          <p:cNvPr id="30"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1"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master-page257">
    <p:spTree>
      <p:nvGrpSpPr>
        <p:cNvPr id="1" name=""/>
        <p:cNvGrpSpPr/>
        <p:nvPr/>
      </p:nvGrpSpPr>
      <p:grpSpPr>
        <a:xfrm>
          <a:off x="0" y="0"/>
          <a:ext cx="0" cy="0"/>
          <a:chOff x="0" y="0"/>
          <a:chExt cx="0" cy="0"/>
        </a:xfrm>
      </p:grpSpPr>
      <p:sp>
        <p:nvSpPr>
          <p:cNvPr id="32"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3"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427">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394">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361">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320">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297">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master-page288">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125">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90">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608760"/>
            <a:ext cx="9633240" cy="10411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819440"/>
            <a:ext cx="9633240" cy="3617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0.png"/><Relationship Id="rId7" Type="http://schemas.openxmlformats.org/officeDocument/2006/relationships/image" Target="../media/image56.png"/><Relationship Id="rId2" Type="http://schemas.openxmlformats.org/officeDocument/2006/relationships/image" Target="../media/image79.png"/><Relationship Id="rId1" Type="http://schemas.openxmlformats.org/officeDocument/2006/relationships/slideLayout" Target="../slideLayouts/slideLayout15.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 Id="rId9" Type="http://schemas.openxmlformats.org/officeDocument/2006/relationships/image" Target="../media/image85.png"/></Relationships>
</file>

<file path=ppt/slides/_rels/slide1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16.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2.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19.png"/><Relationship Id="rId7" Type="http://schemas.openxmlformats.org/officeDocument/2006/relationships/image" Target="../media/image60.png"/><Relationship Id="rId2" Type="http://schemas.openxmlformats.org/officeDocument/2006/relationships/image" Target="../media/image93.png"/><Relationship Id="rId1" Type="http://schemas.openxmlformats.org/officeDocument/2006/relationships/slideLayout" Target="../slideLayouts/slideLayout17.xml"/><Relationship Id="rId6" Type="http://schemas.openxmlformats.org/officeDocument/2006/relationships/image" Target="../media/image96.png"/><Relationship Id="rId5" Type="http://schemas.openxmlformats.org/officeDocument/2006/relationships/image" Target="../media/image95.png"/><Relationship Id="rId10" Type="http://schemas.openxmlformats.org/officeDocument/2006/relationships/image" Target="../media/image99.png"/><Relationship Id="rId4" Type="http://schemas.openxmlformats.org/officeDocument/2006/relationships/image" Target="../media/image94.png"/><Relationship Id="rId9" Type="http://schemas.openxmlformats.org/officeDocument/2006/relationships/image" Target="../media/image98.png"/></Relationships>
</file>

<file path=ppt/slides/_rels/slide1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01.png"/><Relationship Id="rId7" Type="http://schemas.openxmlformats.org/officeDocument/2006/relationships/image" Target="../media/image104.png"/><Relationship Id="rId2" Type="http://schemas.openxmlformats.org/officeDocument/2006/relationships/image" Target="../media/image100.png"/><Relationship Id="rId1" Type="http://schemas.openxmlformats.org/officeDocument/2006/relationships/slideLayout" Target="../slideLayouts/slideLayout18.xml"/><Relationship Id="rId6" Type="http://schemas.openxmlformats.org/officeDocument/2006/relationships/image" Target="../media/image103.png"/><Relationship Id="rId5" Type="http://schemas.openxmlformats.org/officeDocument/2006/relationships/image" Target="../media/image19.png"/><Relationship Id="rId4" Type="http://schemas.openxmlformats.org/officeDocument/2006/relationships/image" Target="../media/image102.png"/></Relationships>
</file>

<file path=ppt/slides/_rels/slide1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15.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image" Target="../media/image110.png"/><Relationship Id="rId1" Type="http://schemas.openxmlformats.org/officeDocument/2006/relationships/slideLayout" Target="../slideLayouts/slideLayout6.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16.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07.png"/><Relationship Id="rId7" Type="http://schemas.openxmlformats.org/officeDocument/2006/relationships/image" Target="../media/image57.png"/><Relationship Id="rId2" Type="http://schemas.openxmlformats.org/officeDocument/2006/relationships/image" Target="../media/image116.png"/><Relationship Id="rId1" Type="http://schemas.openxmlformats.org/officeDocument/2006/relationships/slideLayout" Target="../slideLayouts/slideLayout5.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0.png"/><Relationship Id="rId7" Type="http://schemas.openxmlformats.org/officeDocument/2006/relationships/image" Target="../media/image12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22.png"/><Relationship Id="rId5" Type="http://schemas.openxmlformats.org/officeDocument/2006/relationships/image" Target="../media/image98.png"/><Relationship Id="rId4" Type="http://schemas.openxmlformats.org/officeDocument/2006/relationships/image" Target="../media/image121.png"/><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png"/><Relationship Id="rId1" Type="http://schemas.openxmlformats.org/officeDocument/2006/relationships/slideLayout" Target="../slideLayouts/slideLayout11.xml"/><Relationship Id="rId5" Type="http://schemas.openxmlformats.org/officeDocument/2006/relationships/image" Target="../media/image14.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5.png"/><Relationship Id="rId11"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4.png"/><Relationship Id="rId3" Type="http://schemas.openxmlformats.org/officeDocument/2006/relationships/image" Target="../media/image24.png"/><Relationship Id="rId7" Type="http://schemas.openxmlformats.org/officeDocument/2006/relationships/image" Target="../media/image132.png"/><Relationship Id="rId12" Type="http://schemas.openxmlformats.org/officeDocument/2006/relationships/image" Target="../media/image121.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1.png"/><Relationship Id="rId11" Type="http://schemas.openxmlformats.org/officeDocument/2006/relationships/image" Target="../media/image135.png"/><Relationship Id="rId5" Type="http://schemas.openxmlformats.org/officeDocument/2006/relationships/image" Target="../media/image130.png"/><Relationship Id="rId10" Type="http://schemas.openxmlformats.org/officeDocument/2006/relationships/image" Target="../media/image134.png"/><Relationship Id="rId4" Type="http://schemas.openxmlformats.org/officeDocument/2006/relationships/image" Target="../media/image67.png"/><Relationship Id="rId9" Type="http://schemas.openxmlformats.org/officeDocument/2006/relationships/image" Target="../media/image133.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7.png"/><Relationship Id="rId5" Type="http://schemas.openxmlformats.org/officeDocument/2006/relationships/image" Target="../media/image14.png"/><Relationship Id="rId4" Type="http://schemas.openxmlformats.org/officeDocument/2006/relationships/image" Target="../media/image136.png"/></Relationships>
</file>

<file path=ppt/slides/_rels/slide22.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39.png"/><Relationship Id="rId7" Type="http://schemas.openxmlformats.org/officeDocument/2006/relationships/image" Target="../media/image140.png"/><Relationship Id="rId12" Type="http://schemas.openxmlformats.org/officeDocument/2006/relationships/image" Target="../media/image145.png"/><Relationship Id="rId2" Type="http://schemas.openxmlformats.org/officeDocument/2006/relationships/image" Target="../media/image138.png"/><Relationship Id="rId1" Type="http://schemas.openxmlformats.org/officeDocument/2006/relationships/slideLayout" Target="../slideLayouts/slideLayout3.xml"/><Relationship Id="rId6" Type="http://schemas.openxmlformats.org/officeDocument/2006/relationships/image" Target="../media/image135.png"/><Relationship Id="rId11" Type="http://schemas.openxmlformats.org/officeDocument/2006/relationships/image" Target="../media/image144.png"/><Relationship Id="rId5" Type="http://schemas.openxmlformats.org/officeDocument/2006/relationships/image" Target="../media/image134.png"/><Relationship Id="rId10" Type="http://schemas.openxmlformats.org/officeDocument/2006/relationships/image" Target="../media/image143.png"/><Relationship Id="rId4" Type="http://schemas.openxmlformats.org/officeDocument/2006/relationships/image" Target="../media/image133.png"/><Relationship Id="rId9" Type="http://schemas.openxmlformats.org/officeDocument/2006/relationships/image" Target="../media/image142.png"/></Relationships>
</file>

<file path=ppt/slides/_rels/slide23.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46.png"/><Relationship Id="rId7" Type="http://schemas.openxmlformats.org/officeDocument/2006/relationships/image" Target="../media/image149.png"/><Relationship Id="rId12"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48.png"/><Relationship Id="rId11" Type="http://schemas.openxmlformats.org/officeDocument/2006/relationships/image" Target="../media/image153.png"/><Relationship Id="rId5" Type="http://schemas.openxmlformats.org/officeDocument/2006/relationships/image" Target="../media/image147.png"/><Relationship Id="rId10" Type="http://schemas.openxmlformats.org/officeDocument/2006/relationships/image" Target="../media/image152.png"/><Relationship Id="rId4" Type="http://schemas.openxmlformats.org/officeDocument/2006/relationships/image" Target="../media/image132.png"/><Relationship Id="rId9" Type="http://schemas.openxmlformats.org/officeDocument/2006/relationships/image" Target="../media/image151.png"/></Relationships>
</file>

<file path=ppt/slides/_rels/slide24.xml.rels><?xml version="1.0" encoding="UTF-8" standalone="yes"?>
<Relationships xmlns="http://schemas.openxmlformats.org/package/2006/relationships"><Relationship Id="rId8" Type="http://schemas.openxmlformats.org/officeDocument/2006/relationships/image" Target="../media/image159.png"/><Relationship Id="rId13" Type="http://schemas.openxmlformats.org/officeDocument/2006/relationships/image" Target="../media/image14.png"/><Relationship Id="rId3" Type="http://schemas.openxmlformats.org/officeDocument/2006/relationships/image" Target="../media/image154.png"/><Relationship Id="rId7" Type="http://schemas.openxmlformats.org/officeDocument/2006/relationships/image" Target="../media/image158.png"/><Relationship Id="rId12" Type="http://schemas.openxmlformats.org/officeDocument/2006/relationships/image" Target="../media/image16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57.png"/><Relationship Id="rId11" Type="http://schemas.openxmlformats.org/officeDocument/2006/relationships/image" Target="../media/image162.png"/><Relationship Id="rId5" Type="http://schemas.openxmlformats.org/officeDocument/2006/relationships/image" Target="../media/image156.png"/><Relationship Id="rId10" Type="http://schemas.openxmlformats.org/officeDocument/2006/relationships/image" Target="../media/image161.png"/><Relationship Id="rId4" Type="http://schemas.openxmlformats.org/officeDocument/2006/relationships/image" Target="../media/image155.png"/><Relationship Id="rId9" Type="http://schemas.openxmlformats.org/officeDocument/2006/relationships/image" Target="../media/image160.png"/></Relationships>
</file>

<file path=ppt/slides/_rels/slide25.xml.rels><?xml version="1.0" encoding="UTF-8" standalone="yes"?>
<Relationships xmlns="http://schemas.openxmlformats.org/package/2006/relationships"><Relationship Id="rId8" Type="http://schemas.openxmlformats.org/officeDocument/2006/relationships/image" Target="../media/image159.png"/><Relationship Id="rId13" Type="http://schemas.openxmlformats.org/officeDocument/2006/relationships/image" Target="../media/image172.png"/><Relationship Id="rId3" Type="http://schemas.openxmlformats.org/officeDocument/2006/relationships/image" Target="../media/image165.png"/><Relationship Id="rId7" Type="http://schemas.openxmlformats.org/officeDocument/2006/relationships/image" Target="../media/image169.png"/><Relationship Id="rId12" Type="http://schemas.openxmlformats.org/officeDocument/2006/relationships/image" Target="../media/image171.png"/><Relationship Id="rId2" Type="http://schemas.openxmlformats.org/officeDocument/2006/relationships/image" Target="../media/image164.png"/><Relationship Id="rId1" Type="http://schemas.openxmlformats.org/officeDocument/2006/relationships/slideLayout" Target="../slideLayouts/slideLayout2.xml"/><Relationship Id="rId6" Type="http://schemas.openxmlformats.org/officeDocument/2006/relationships/image" Target="../media/image168.png"/><Relationship Id="rId11" Type="http://schemas.openxmlformats.org/officeDocument/2006/relationships/image" Target="../media/image57.png"/><Relationship Id="rId5" Type="http://schemas.openxmlformats.org/officeDocument/2006/relationships/image" Target="../media/image167.png"/><Relationship Id="rId10" Type="http://schemas.openxmlformats.org/officeDocument/2006/relationships/image" Target="../media/image154.png"/><Relationship Id="rId4" Type="http://schemas.openxmlformats.org/officeDocument/2006/relationships/image" Target="../media/image166.png"/><Relationship Id="rId9" Type="http://schemas.openxmlformats.org/officeDocument/2006/relationships/image" Target="../media/image170.png"/></Relationships>
</file>

<file path=ppt/slides/_rels/slide26.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png"/><Relationship Id="rId1" Type="http://schemas.openxmlformats.org/officeDocument/2006/relationships/slideLayout" Target="../slideLayouts/slideLayout11.xml"/><Relationship Id="rId5" Type="http://schemas.openxmlformats.org/officeDocument/2006/relationships/image" Target="../media/image14.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74.png"/><Relationship Id="rId7" Type="http://schemas.openxmlformats.org/officeDocument/2006/relationships/image" Target="../media/image10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image" Target="../media/image175.png"/></Relationships>
</file>

<file path=ppt/slides/_rels/slide28.xml.rels><?xml version="1.0" encoding="UTF-8" standalone="yes"?>
<Relationships xmlns="http://schemas.openxmlformats.org/package/2006/relationships"><Relationship Id="rId8" Type="http://schemas.openxmlformats.org/officeDocument/2006/relationships/image" Target="../media/image181.png"/><Relationship Id="rId13" Type="http://schemas.openxmlformats.org/officeDocument/2006/relationships/image" Target="../media/image185.png"/><Relationship Id="rId3" Type="http://schemas.openxmlformats.org/officeDocument/2006/relationships/image" Target="../media/image159.png"/><Relationship Id="rId7" Type="http://schemas.openxmlformats.org/officeDocument/2006/relationships/image" Target="../media/image180.png"/><Relationship Id="rId12" Type="http://schemas.openxmlformats.org/officeDocument/2006/relationships/image" Target="../media/image65.png"/><Relationship Id="rId2" Type="http://schemas.openxmlformats.org/officeDocument/2006/relationships/image" Target="../media/image1.png"/><Relationship Id="rId16" Type="http://schemas.openxmlformats.org/officeDocument/2006/relationships/image" Target="../media/image14.png"/><Relationship Id="rId1" Type="http://schemas.openxmlformats.org/officeDocument/2006/relationships/slideLayout" Target="../slideLayouts/slideLayout11.xml"/><Relationship Id="rId6" Type="http://schemas.openxmlformats.org/officeDocument/2006/relationships/image" Target="../media/image179.png"/><Relationship Id="rId11" Type="http://schemas.openxmlformats.org/officeDocument/2006/relationships/image" Target="../media/image184.png"/><Relationship Id="rId5" Type="http://schemas.openxmlformats.org/officeDocument/2006/relationships/image" Target="../media/image57.png"/><Relationship Id="rId15" Type="http://schemas.openxmlformats.org/officeDocument/2006/relationships/image" Target="../media/image187.png"/><Relationship Id="rId10" Type="http://schemas.openxmlformats.org/officeDocument/2006/relationships/image" Target="../media/image183.png"/><Relationship Id="rId4" Type="http://schemas.openxmlformats.org/officeDocument/2006/relationships/image" Target="../media/image178.png"/><Relationship Id="rId9" Type="http://schemas.openxmlformats.org/officeDocument/2006/relationships/image" Target="../media/image182.png"/><Relationship Id="rId14" Type="http://schemas.openxmlformats.org/officeDocument/2006/relationships/image" Target="../media/image186.png"/></Relationships>
</file>

<file path=ppt/slides/_rels/slide29.xml.rels><?xml version="1.0" encoding="UTF-8" standalone="yes"?>
<Relationships xmlns="http://schemas.openxmlformats.org/package/2006/relationships"><Relationship Id="rId8" Type="http://schemas.openxmlformats.org/officeDocument/2006/relationships/image" Target="../media/image193.png"/><Relationship Id="rId3" Type="http://schemas.openxmlformats.org/officeDocument/2006/relationships/image" Target="../media/image189.png"/><Relationship Id="rId7" Type="http://schemas.openxmlformats.org/officeDocument/2006/relationships/image" Target="../media/image192.png"/><Relationship Id="rId12" Type="http://schemas.openxmlformats.org/officeDocument/2006/relationships/image" Target="../media/image197.png"/><Relationship Id="rId2" Type="http://schemas.openxmlformats.org/officeDocument/2006/relationships/image" Target="../media/image188.png"/><Relationship Id="rId1" Type="http://schemas.openxmlformats.org/officeDocument/2006/relationships/slideLayout" Target="../slideLayouts/slideLayout1.xml"/><Relationship Id="rId6" Type="http://schemas.openxmlformats.org/officeDocument/2006/relationships/image" Target="../media/image191.png"/><Relationship Id="rId11" Type="http://schemas.openxmlformats.org/officeDocument/2006/relationships/image" Target="../media/image196.png"/><Relationship Id="rId5" Type="http://schemas.openxmlformats.org/officeDocument/2006/relationships/image" Target="../media/image190.png"/><Relationship Id="rId10" Type="http://schemas.openxmlformats.org/officeDocument/2006/relationships/image" Target="../media/image195.png"/><Relationship Id="rId4" Type="http://schemas.openxmlformats.org/officeDocument/2006/relationships/image" Target="../media/image20.png"/><Relationship Id="rId9" Type="http://schemas.openxmlformats.org/officeDocument/2006/relationships/image" Target="../media/image194.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9.xml"/><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8.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8.png"/><Relationship Id="rId7"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28.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image" Target="../media/image46.png"/><Relationship Id="rId1" Type="http://schemas.openxmlformats.org/officeDocument/2006/relationships/slideLayout" Target="../slideLayouts/slideLayout13.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s>
</file>

<file path=ppt/slides/_rels/slide8.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18" Type="http://schemas.openxmlformats.org/officeDocument/2006/relationships/image" Target="../media/image73.png"/><Relationship Id="rId3" Type="http://schemas.openxmlformats.org/officeDocument/2006/relationships/image" Target="../media/image58.png"/><Relationship Id="rId21" Type="http://schemas.openxmlformats.org/officeDocument/2006/relationships/image" Target="../media/image75.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png"/><Relationship Id="rId2" Type="http://schemas.openxmlformats.org/officeDocument/2006/relationships/image" Target="../media/image15.png"/><Relationship Id="rId16" Type="http://schemas.openxmlformats.org/officeDocument/2006/relationships/image" Target="../media/image71.png"/><Relationship Id="rId20" Type="http://schemas.openxmlformats.org/officeDocument/2006/relationships/image" Target="../media/image25.png"/><Relationship Id="rId1" Type="http://schemas.openxmlformats.org/officeDocument/2006/relationships/slideLayout" Target="../slideLayouts/slideLayout12.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19" Type="http://schemas.openxmlformats.org/officeDocument/2006/relationships/image" Target="../media/image74.pn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png"/></Relationships>
</file>

<file path=ppt/slides/_rels/slide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4.xml"/><Relationship Id="rId4" Type="http://schemas.openxmlformats.org/officeDocument/2006/relationships/image" Target="../media/image7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p:nvPr/>
        </p:nvPicPr>
        <p:blipFill>
          <a:blip r:embed="rId2"/>
          <a:stretch/>
        </p:blipFill>
        <p:spPr>
          <a:xfrm>
            <a:off x="0" y="0"/>
            <a:ext cx="10696320" cy="6016320"/>
          </a:xfrm>
          <a:prstGeom prst="rect">
            <a:avLst/>
          </a:prstGeom>
          <a:noFill/>
          <a:ln w="0">
            <a:noFill/>
          </a:ln>
        </p:spPr>
      </p:pic>
      <p:pic>
        <p:nvPicPr>
          <p:cNvPr id="35" name="图片 34"/>
          <p:cNvPicPr/>
          <p:nvPr/>
        </p:nvPicPr>
        <p:blipFill>
          <a:blip r:embed="rId3"/>
          <a:stretch/>
        </p:blipFill>
        <p:spPr>
          <a:xfrm>
            <a:off x="-263520" y="-748"/>
            <a:ext cx="10696320" cy="6016320"/>
          </a:xfrm>
          <a:prstGeom prst="rect">
            <a:avLst/>
          </a:prstGeom>
          <a:noFill/>
          <a:ln w="0">
            <a:noFill/>
          </a:ln>
        </p:spPr>
      </p:pic>
      <p:sp>
        <p:nvSpPr>
          <p:cNvPr id="36" name="任意多边形 35"/>
          <p:cNvSpPr/>
          <p:nvPr/>
        </p:nvSpPr>
        <p:spPr>
          <a:xfrm>
            <a:off x="2674080" y="902520"/>
            <a:ext cx="66960" cy="66960"/>
          </a:xfrm>
          <a:custGeom>
            <a:avLst/>
            <a:gdLst/>
            <a:ahLst/>
            <a:cxnLst/>
            <a:rect l="0" t="0" r="r" b="b"/>
            <a:pathLst>
              <a:path w="186" h="186">
                <a:moveTo>
                  <a:pt x="186" y="92"/>
                </a:moveTo>
                <a:cubicBezTo>
                  <a:pt x="186" y="105"/>
                  <a:pt x="184" y="117"/>
                  <a:pt x="179" y="128"/>
                </a:cubicBezTo>
                <a:cubicBezTo>
                  <a:pt x="175" y="139"/>
                  <a:pt x="168" y="149"/>
                  <a:pt x="159" y="158"/>
                </a:cubicBezTo>
                <a:cubicBezTo>
                  <a:pt x="150" y="167"/>
                  <a:pt x="140" y="173"/>
                  <a:pt x="129" y="179"/>
                </a:cubicBezTo>
                <a:cubicBezTo>
                  <a:pt x="118" y="184"/>
                  <a:pt x="106" y="186"/>
                  <a:pt x="94" y="186"/>
                </a:cubicBezTo>
                <a:cubicBezTo>
                  <a:pt x="81" y="186"/>
                  <a:pt x="69" y="184"/>
                  <a:pt x="57" y="179"/>
                </a:cubicBezTo>
                <a:cubicBezTo>
                  <a:pt x="46" y="173"/>
                  <a:pt x="36" y="167"/>
                  <a:pt x="27" y="158"/>
                </a:cubicBezTo>
                <a:cubicBezTo>
                  <a:pt x="18" y="149"/>
                  <a:pt x="11" y="139"/>
                  <a:pt x="7" y="128"/>
                </a:cubicBezTo>
                <a:cubicBezTo>
                  <a:pt x="2" y="117"/>
                  <a:pt x="0" y="105"/>
                  <a:pt x="0" y="92"/>
                </a:cubicBezTo>
                <a:cubicBezTo>
                  <a:pt x="0" y="80"/>
                  <a:pt x="2" y="68"/>
                  <a:pt x="7" y="57"/>
                </a:cubicBezTo>
                <a:cubicBezTo>
                  <a:pt x="11" y="45"/>
                  <a:pt x="18" y="35"/>
                  <a:pt x="27" y="27"/>
                </a:cubicBezTo>
                <a:cubicBezTo>
                  <a:pt x="36" y="18"/>
                  <a:pt x="46" y="11"/>
                  <a:pt x="57" y="7"/>
                </a:cubicBezTo>
                <a:cubicBezTo>
                  <a:pt x="69" y="2"/>
                  <a:pt x="81" y="0"/>
                  <a:pt x="94" y="0"/>
                </a:cubicBezTo>
                <a:cubicBezTo>
                  <a:pt x="106" y="0"/>
                  <a:pt x="118" y="2"/>
                  <a:pt x="129" y="7"/>
                </a:cubicBezTo>
                <a:cubicBezTo>
                  <a:pt x="140" y="11"/>
                  <a:pt x="150" y="18"/>
                  <a:pt x="159" y="27"/>
                </a:cubicBezTo>
                <a:cubicBezTo>
                  <a:pt x="168" y="35"/>
                  <a:pt x="175" y="45"/>
                  <a:pt x="179" y="57"/>
                </a:cubicBezTo>
                <a:cubicBezTo>
                  <a:pt x="184" y="68"/>
                  <a:pt x="186" y="80"/>
                  <a:pt x="186" y="92"/>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 name="任意多边形 36"/>
          <p:cNvSpPr/>
          <p:nvPr/>
        </p:nvSpPr>
        <p:spPr>
          <a:xfrm>
            <a:off x="6952680" y="1805040"/>
            <a:ext cx="66960" cy="66960"/>
          </a:xfrm>
          <a:custGeom>
            <a:avLst/>
            <a:gdLst/>
            <a:ahLst/>
            <a:cxnLst/>
            <a:rect l="0" t="0" r="r" b="b"/>
            <a:pathLst>
              <a:path w="186" h="186">
                <a:moveTo>
                  <a:pt x="186" y="93"/>
                </a:moveTo>
                <a:cubicBezTo>
                  <a:pt x="186" y="106"/>
                  <a:pt x="184" y="118"/>
                  <a:pt x="179" y="129"/>
                </a:cubicBezTo>
                <a:cubicBezTo>
                  <a:pt x="175" y="140"/>
                  <a:pt x="168" y="150"/>
                  <a:pt x="159" y="159"/>
                </a:cubicBezTo>
                <a:cubicBezTo>
                  <a:pt x="151" y="168"/>
                  <a:pt x="141" y="174"/>
                  <a:pt x="129" y="179"/>
                </a:cubicBezTo>
                <a:cubicBezTo>
                  <a:pt x="118" y="184"/>
                  <a:pt x="106" y="186"/>
                  <a:pt x="94" y="186"/>
                </a:cubicBezTo>
                <a:cubicBezTo>
                  <a:pt x="81" y="186"/>
                  <a:pt x="69" y="184"/>
                  <a:pt x="58" y="179"/>
                </a:cubicBezTo>
                <a:cubicBezTo>
                  <a:pt x="47" y="174"/>
                  <a:pt x="37" y="168"/>
                  <a:pt x="28" y="159"/>
                </a:cubicBezTo>
                <a:cubicBezTo>
                  <a:pt x="18" y="150"/>
                  <a:pt x="12" y="140"/>
                  <a:pt x="7" y="129"/>
                </a:cubicBezTo>
                <a:cubicBezTo>
                  <a:pt x="2" y="118"/>
                  <a:pt x="0" y="106"/>
                  <a:pt x="0" y="93"/>
                </a:cubicBezTo>
                <a:cubicBezTo>
                  <a:pt x="0" y="81"/>
                  <a:pt x="2" y="68"/>
                  <a:pt x="7" y="57"/>
                </a:cubicBezTo>
                <a:cubicBezTo>
                  <a:pt x="12" y="45"/>
                  <a:pt x="18" y="35"/>
                  <a:pt x="28" y="27"/>
                </a:cubicBezTo>
                <a:cubicBezTo>
                  <a:pt x="37" y="18"/>
                  <a:pt x="47" y="11"/>
                  <a:pt x="58" y="7"/>
                </a:cubicBezTo>
                <a:cubicBezTo>
                  <a:pt x="69" y="2"/>
                  <a:pt x="81" y="0"/>
                  <a:pt x="94" y="0"/>
                </a:cubicBezTo>
                <a:cubicBezTo>
                  <a:pt x="106" y="0"/>
                  <a:pt x="118" y="2"/>
                  <a:pt x="129" y="7"/>
                </a:cubicBezTo>
                <a:cubicBezTo>
                  <a:pt x="141" y="11"/>
                  <a:pt x="151" y="18"/>
                  <a:pt x="159" y="27"/>
                </a:cubicBezTo>
                <a:cubicBezTo>
                  <a:pt x="168" y="35"/>
                  <a:pt x="175" y="45"/>
                  <a:pt x="179" y="57"/>
                </a:cubicBezTo>
                <a:cubicBezTo>
                  <a:pt x="184" y="68"/>
                  <a:pt x="186" y="81"/>
                  <a:pt x="186"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 name="任意多边形 37"/>
          <p:cNvSpPr/>
          <p:nvPr/>
        </p:nvSpPr>
        <p:spPr>
          <a:xfrm>
            <a:off x="4278600" y="4211640"/>
            <a:ext cx="66960" cy="67320"/>
          </a:xfrm>
          <a:custGeom>
            <a:avLst/>
            <a:gdLst/>
            <a:ahLst/>
            <a:cxnLst/>
            <a:rect l="0" t="0" r="r" b="b"/>
            <a:pathLst>
              <a:path w="186" h="187">
                <a:moveTo>
                  <a:pt x="186" y="94"/>
                </a:moveTo>
                <a:cubicBezTo>
                  <a:pt x="186" y="106"/>
                  <a:pt x="184" y="118"/>
                  <a:pt x="179" y="129"/>
                </a:cubicBezTo>
                <a:cubicBezTo>
                  <a:pt x="175" y="141"/>
                  <a:pt x="168" y="151"/>
                  <a:pt x="159" y="159"/>
                </a:cubicBezTo>
                <a:cubicBezTo>
                  <a:pt x="150" y="168"/>
                  <a:pt x="140" y="175"/>
                  <a:pt x="129" y="180"/>
                </a:cubicBezTo>
                <a:cubicBezTo>
                  <a:pt x="118" y="184"/>
                  <a:pt x="106" y="187"/>
                  <a:pt x="93" y="187"/>
                </a:cubicBezTo>
                <a:cubicBezTo>
                  <a:pt x="81" y="187"/>
                  <a:pt x="69" y="184"/>
                  <a:pt x="58" y="180"/>
                </a:cubicBezTo>
                <a:cubicBezTo>
                  <a:pt x="46" y="175"/>
                  <a:pt x="35" y="168"/>
                  <a:pt x="27" y="159"/>
                </a:cubicBezTo>
                <a:cubicBezTo>
                  <a:pt x="18" y="151"/>
                  <a:pt x="11" y="141"/>
                  <a:pt x="7" y="129"/>
                </a:cubicBezTo>
                <a:cubicBezTo>
                  <a:pt x="2" y="118"/>
                  <a:pt x="0" y="106"/>
                  <a:pt x="0" y="94"/>
                </a:cubicBezTo>
                <a:cubicBezTo>
                  <a:pt x="0" y="81"/>
                  <a:pt x="2" y="70"/>
                  <a:pt x="7" y="58"/>
                </a:cubicBezTo>
                <a:cubicBezTo>
                  <a:pt x="11" y="46"/>
                  <a:pt x="18" y="36"/>
                  <a:pt x="27" y="27"/>
                </a:cubicBezTo>
                <a:cubicBezTo>
                  <a:pt x="35" y="18"/>
                  <a:pt x="46" y="12"/>
                  <a:pt x="58" y="7"/>
                </a:cubicBezTo>
                <a:cubicBezTo>
                  <a:pt x="69" y="2"/>
                  <a:pt x="81" y="0"/>
                  <a:pt x="93" y="0"/>
                </a:cubicBezTo>
                <a:cubicBezTo>
                  <a:pt x="106" y="0"/>
                  <a:pt x="118" y="2"/>
                  <a:pt x="129" y="7"/>
                </a:cubicBezTo>
                <a:cubicBezTo>
                  <a:pt x="140" y="12"/>
                  <a:pt x="150" y="18"/>
                  <a:pt x="159" y="27"/>
                </a:cubicBezTo>
                <a:cubicBezTo>
                  <a:pt x="168" y="36"/>
                  <a:pt x="175" y="46"/>
                  <a:pt x="179" y="58"/>
                </a:cubicBezTo>
                <a:cubicBezTo>
                  <a:pt x="184" y="70"/>
                  <a:pt x="186" y="81"/>
                  <a:pt x="186"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 name="任意多边形 38"/>
          <p:cNvSpPr/>
          <p:nvPr/>
        </p:nvSpPr>
        <p:spPr>
          <a:xfrm>
            <a:off x="8022240" y="3610080"/>
            <a:ext cx="67320" cy="66960"/>
          </a:xfrm>
          <a:custGeom>
            <a:avLst/>
            <a:gdLst/>
            <a:ahLst/>
            <a:cxnLst/>
            <a:rect l="0" t="0" r="r" b="b"/>
            <a:pathLst>
              <a:path w="187" h="186">
                <a:moveTo>
                  <a:pt x="187" y="93"/>
                </a:moveTo>
                <a:cubicBezTo>
                  <a:pt x="187" y="106"/>
                  <a:pt x="184" y="118"/>
                  <a:pt x="180" y="129"/>
                </a:cubicBezTo>
                <a:cubicBezTo>
                  <a:pt x="175" y="140"/>
                  <a:pt x="168" y="150"/>
                  <a:pt x="160" y="159"/>
                </a:cubicBezTo>
                <a:cubicBezTo>
                  <a:pt x="151" y="168"/>
                  <a:pt x="141" y="174"/>
                  <a:pt x="129" y="179"/>
                </a:cubicBezTo>
                <a:cubicBezTo>
                  <a:pt x="118" y="184"/>
                  <a:pt x="106" y="186"/>
                  <a:pt x="94" y="186"/>
                </a:cubicBezTo>
                <a:cubicBezTo>
                  <a:pt x="82" y="186"/>
                  <a:pt x="70" y="184"/>
                  <a:pt x="58" y="179"/>
                </a:cubicBezTo>
                <a:cubicBezTo>
                  <a:pt x="47" y="174"/>
                  <a:pt x="37" y="168"/>
                  <a:pt x="28" y="159"/>
                </a:cubicBezTo>
                <a:cubicBezTo>
                  <a:pt x="20" y="150"/>
                  <a:pt x="13" y="140"/>
                  <a:pt x="7" y="129"/>
                </a:cubicBezTo>
                <a:cubicBezTo>
                  <a:pt x="2" y="118"/>
                  <a:pt x="0" y="106"/>
                  <a:pt x="0" y="93"/>
                </a:cubicBezTo>
                <a:cubicBezTo>
                  <a:pt x="0" y="81"/>
                  <a:pt x="2" y="69"/>
                  <a:pt x="7" y="58"/>
                </a:cubicBezTo>
                <a:cubicBezTo>
                  <a:pt x="13" y="45"/>
                  <a:pt x="20" y="35"/>
                  <a:pt x="28" y="27"/>
                </a:cubicBezTo>
                <a:cubicBezTo>
                  <a:pt x="37" y="18"/>
                  <a:pt x="47" y="11"/>
                  <a:pt x="58" y="7"/>
                </a:cubicBezTo>
                <a:cubicBezTo>
                  <a:pt x="70" y="2"/>
                  <a:pt x="82" y="0"/>
                  <a:pt x="94" y="0"/>
                </a:cubicBezTo>
                <a:cubicBezTo>
                  <a:pt x="106" y="0"/>
                  <a:pt x="118" y="2"/>
                  <a:pt x="129" y="7"/>
                </a:cubicBezTo>
                <a:cubicBezTo>
                  <a:pt x="141" y="11"/>
                  <a:pt x="151" y="18"/>
                  <a:pt x="160" y="27"/>
                </a:cubicBezTo>
                <a:cubicBezTo>
                  <a:pt x="168" y="35"/>
                  <a:pt x="175" y="45"/>
                  <a:pt x="180" y="58"/>
                </a:cubicBezTo>
                <a:cubicBezTo>
                  <a:pt x="184" y="69"/>
                  <a:pt x="187" y="81"/>
                  <a:pt x="187"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 name="任意多边形 39"/>
          <p:cNvSpPr/>
          <p:nvPr/>
        </p:nvSpPr>
        <p:spPr>
          <a:xfrm>
            <a:off x="2139120" y="5114160"/>
            <a:ext cx="67320" cy="67320"/>
          </a:xfrm>
          <a:custGeom>
            <a:avLst/>
            <a:gdLst/>
            <a:ahLst/>
            <a:cxnLst/>
            <a:rect l="0" t="0" r="r" b="b"/>
            <a:pathLst>
              <a:path w="187" h="187">
                <a:moveTo>
                  <a:pt x="187" y="93"/>
                </a:moveTo>
                <a:cubicBezTo>
                  <a:pt x="187" y="105"/>
                  <a:pt x="184" y="117"/>
                  <a:pt x="180" y="128"/>
                </a:cubicBezTo>
                <a:cubicBezTo>
                  <a:pt x="175" y="141"/>
                  <a:pt x="168" y="151"/>
                  <a:pt x="160" y="159"/>
                </a:cubicBezTo>
                <a:cubicBezTo>
                  <a:pt x="151" y="168"/>
                  <a:pt x="141" y="175"/>
                  <a:pt x="129" y="180"/>
                </a:cubicBezTo>
                <a:cubicBezTo>
                  <a:pt x="118" y="184"/>
                  <a:pt x="106" y="187"/>
                  <a:pt x="94" y="187"/>
                </a:cubicBezTo>
                <a:cubicBezTo>
                  <a:pt x="82" y="187"/>
                  <a:pt x="69" y="184"/>
                  <a:pt x="57" y="180"/>
                </a:cubicBezTo>
                <a:cubicBezTo>
                  <a:pt x="46" y="175"/>
                  <a:pt x="36" y="168"/>
                  <a:pt x="27" y="159"/>
                </a:cubicBezTo>
                <a:cubicBezTo>
                  <a:pt x="19" y="151"/>
                  <a:pt x="12" y="141"/>
                  <a:pt x="7" y="128"/>
                </a:cubicBezTo>
                <a:cubicBezTo>
                  <a:pt x="2" y="117"/>
                  <a:pt x="0" y="105"/>
                  <a:pt x="0" y="93"/>
                </a:cubicBezTo>
                <a:cubicBezTo>
                  <a:pt x="0" y="80"/>
                  <a:pt x="2" y="69"/>
                  <a:pt x="7" y="57"/>
                </a:cubicBezTo>
                <a:cubicBezTo>
                  <a:pt x="12" y="46"/>
                  <a:pt x="19" y="36"/>
                  <a:pt x="27" y="27"/>
                </a:cubicBezTo>
                <a:cubicBezTo>
                  <a:pt x="36" y="18"/>
                  <a:pt x="46" y="12"/>
                  <a:pt x="57" y="7"/>
                </a:cubicBezTo>
                <a:cubicBezTo>
                  <a:pt x="69" y="2"/>
                  <a:pt x="82" y="0"/>
                  <a:pt x="94" y="0"/>
                </a:cubicBezTo>
                <a:cubicBezTo>
                  <a:pt x="106" y="0"/>
                  <a:pt x="118" y="2"/>
                  <a:pt x="129" y="7"/>
                </a:cubicBezTo>
                <a:cubicBezTo>
                  <a:pt x="141" y="12"/>
                  <a:pt x="151" y="18"/>
                  <a:pt x="160" y="27"/>
                </a:cubicBezTo>
                <a:cubicBezTo>
                  <a:pt x="168" y="36"/>
                  <a:pt x="175" y="46"/>
                  <a:pt x="180" y="57"/>
                </a:cubicBezTo>
                <a:cubicBezTo>
                  <a:pt x="184" y="69"/>
                  <a:pt x="187" y="80"/>
                  <a:pt x="187"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 name="任意多边形 40"/>
          <p:cNvSpPr/>
          <p:nvPr/>
        </p:nvSpPr>
        <p:spPr>
          <a:xfrm>
            <a:off x="1069560" y="2707560"/>
            <a:ext cx="66960" cy="66960"/>
          </a:xfrm>
          <a:custGeom>
            <a:avLst/>
            <a:gdLst/>
            <a:ahLst/>
            <a:cxnLst/>
            <a:rect l="0" t="0" r="r" b="b"/>
            <a:pathLst>
              <a:path w="186" h="186">
                <a:moveTo>
                  <a:pt x="186" y="92"/>
                </a:moveTo>
                <a:cubicBezTo>
                  <a:pt x="186" y="105"/>
                  <a:pt x="184" y="117"/>
                  <a:pt x="179" y="128"/>
                </a:cubicBezTo>
                <a:cubicBezTo>
                  <a:pt x="175" y="139"/>
                  <a:pt x="168" y="149"/>
                  <a:pt x="159" y="159"/>
                </a:cubicBezTo>
                <a:cubicBezTo>
                  <a:pt x="151" y="168"/>
                  <a:pt x="141" y="174"/>
                  <a:pt x="129" y="179"/>
                </a:cubicBezTo>
                <a:cubicBezTo>
                  <a:pt x="118" y="184"/>
                  <a:pt x="106" y="186"/>
                  <a:pt x="94" y="186"/>
                </a:cubicBezTo>
                <a:cubicBezTo>
                  <a:pt x="80" y="186"/>
                  <a:pt x="68" y="184"/>
                  <a:pt x="57" y="179"/>
                </a:cubicBezTo>
                <a:cubicBezTo>
                  <a:pt x="46" y="174"/>
                  <a:pt x="36" y="168"/>
                  <a:pt x="27" y="159"/>
                </a:cubicBezTo>
                <a:cubicBezTo>
                  <a:pt x="18" y="149"/>
                  <a:pt x="12" y="139"/>
                  <a:pt x="7" y="128"/>
                </a:cubicBezTo>
                <a:cubicBezTo>
                  <a:pt x="2" y="117"/>
                  <a:pt x="0" y="105"/>
                  <a:pt x="0" y="92"/>
                </a:cubicBezTo>
                <a:cubicBezTo>
                  <a:pt x="0" y="80"/>
                  <a:pt x="2" y="68"/>
                  <a:pt x="7" y="57"/>
                </a:cubicBezTo>
                <a:cubicBezTo>
                  <a:pt x="12" y="45"/>
                  <a:pt x="18" y="35"/>
                  <a:pt x="27" y="27"/>
                </a:cubicBezTo>
                <a:cubicBezTo>
                  <a:pt x="36" y="18"/>
                  <a:pt x="46" y="11"/>
                  <a:pt x="57" y="7"/>
                </a:cubicBezTo>
                <a:cubicBezTo>
                  <a:pt x="68" y="2"/>
                  <a:pt x="80" y="0"/>
                  <a:pt x="94" y="0"/>
                </a:cubicBezTo>
                <a:cubicBezTo>
                  <a:pt x="106" y="0"/>
                  <a:pt x="118" y="2"/>
                  <a:pt x="129" y="7"/>
                </a:cubicBezTo>
                <a:cubicBezTo>
                  <a:pt x="141" y="11"/>
                  <a:pt x="151" y="18"/>
                  <a:pt x="159" y="27"/>
                </a:cubicBezTo>
                <a:cubicBezTo>
                  <a:pt x="168" y="35"/>
                  <a:pt x="175" y="45"/>
                  <a:pt x="179" y="57"/>
                </a:cubicBezTo>
                <a:cubicBezTo>
                  <a:pt x="184" y="68"/>
                  <a:pt x="186" y="80"/>
                  <a:pt x="186" y="92"/>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 name="任意多边形 41"/>
          <p:cNvSpPr/>
          <p:nvPr/>
        </p:nvSpPr>
        <p:spPr>
          <a:xfrm>
            <a:off x="2674080" y="902520"/>
            <a:ext cx="4278960" cy="16920"/>
          </a:xfrm>
          <a:custGeom>
            <a:avLst/>
            <a:gdLst/>
            <a:ahLst/>
            <a:cxnLst/>
            <a:rect l="0" t="0" r="r" b="b"/>
            <a:pathLst>
              <a:path w="11886" h="47">
                <a:moveTo>
                  <a:pt x="0" y="0"/>
                </a:moveTo>
                <a:lnTo>
                  <a:pt x="11886" y="0"/>
                </a:lnTo>
                <a:lnTo>
                  <a:pt x="11886" y="47"/>
                </a:lnTo>
                <a:lnTo>
                  <a:pt x="0" y="47"/>
                </a:lnTo>
                <a:lnTo>
                  <a:pt x="0" y="0"/>
                </a:ln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 name="任意多边形 42"/>
          <p:cNvSpPr/>
          <p:nvPr/>
        </p:nvSpPr>
        <p:spPr>
          <a:xfrm>
            <a:off x="6952680" y="1805040"/>
            <a:ext cx="3209400" cy="16920"/>
          </a:xfrm>
          <a:custGeom>
            <a:avLst/>
            <a:gdLst/>
            <a:ahLst/>
            <a:cxnLst/>
            <a:rect l="0" t="0" r="r" b="b"/>
            <a:pathLst>
              <a:path w="8915" h="47">
                <a:moveTo>
                  <a:pt x="0" y="0"/>
                </a:moveTo>
                <a:lnTo>
                  <a:pt x="8915" y="0"/>
                </a:lnTo>
                <a:lnTo>
                  <a:pt x="8915" y="47"/>
                </a:lnTo>
                <a:lnTo>
                  <a:pt x="0" y="47"/>
                </a:lnTo>
                <a:lnTo>
                  <a:pt x="0" y="0"/>
                </a:ln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 name="任意多边形 43"/>
          <p:cNvSpPr/>
          <p:nvPr/>
        </p:nvSpPr>
        <p:spPr>
          <a:xfrm>
            <a:off x="4278600" y="4211640"/>
            <a:ext cx="3744000" cy="16920"/>
          </a:xfrm>
          <a:custGeom>
            <a:avLst/>
            <a:gdLst/>
            <a:ahLst/>
            <a:cxnLst/>
            <a:rect l="0" t="0" r="r" b="b"/>
            <a:pathLst>
              <a:path w="10400" h="47">
                <a:moveTo>
                  <a:pt x="0" y="0"/>
                </a:moveTo>
                <a:lnTo>
                  <a:pt x="10400" y="0"/>
                </a:lnTo>
                <a:lnTo>
                  <a:pt x="10400" y="47"/>
                </a:lnTo>
                <a:lnTo>
                  <a:pt x="0" y="47"/>
                </a:lnTo>
                <a:lnTo>
                  <a:pt x="0" y="0"/>
                </a:ln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5" name="任意多边形 44"/>
          <p:cNvSpPr/>
          <p:nvPr/>
        </p:nvSpPr>
        <p:spPr>
          <a:xfrm>
            <a:off x="1069560" y="2707560"/>
            <a:ext cx="3209400" cy="16920"/>
          </a:xfrm>
          <a:custGeom>
            <a:avLst/>
            <a:gdLst/>
            <a:ahLst/>
            <a:cxnLst/>
            <a:rect l="0" t="0" r="r" b="b"/>
            <a:pathLst>
              <a:path w="8915" h="47">
                <a:moveTo>
                  <a:pt x="0" y="0"/>
                </a:moveTo>
                <a:lnTo>
                  <a:pt x="8915" y="0"/>
                </a:lnTo>
                <a:lnTo>
                  <a:pt x="8915" y="47"/>
                </a:lnTo>
                <a:lnTo>
                  <a:pt x="0" y="47"/>
                </a:lnTo>
                <a:lnTo>
                  <a:pt x="0" y="0"/>
                </a:ln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 name="文本框 45"/>
          <p:cNvSpPr txBox="1"/>
          <p:nvPr/>
        </p:nvSpPr>
        <p:spPr>
          <a:xfrm>
            <a:off x="9136440" y="5494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47" name="文本框 46"/>
          <p:cNvSpPr txBox="1"/>
          <p:nvPr/>
        </p:nvSpPr>
        <p:spPr>
          <a:xfrm>
            <a:off x="9253440" y="54986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1</a:t>
            </a:r>
            <a:endParaRPr lang="en-US" sz="920" b="0" u="none" strike="noStrike">
              <a:solidFill>
                <a:srgbClr val="000000"/>
              </a:solidFill>
              <a:effectLst/>
              <a:uFillTx/>
              <a:latin typeface="Times New Roman"/>
            </a:endParaRPr>
          </a:p>
        </p:txBody>
      </p:sp>
      <p:sp>
        <p:nvSpPr>
          <p:cNvPr id="48" name="文本框 47"/>
          <p:cNvSpPr txBox="1"/>
          <p:nvPr/>
        </p:nvSpPr>
        <p:spPr>
          <a:xfrm>
            <a:off x="9327960" y="5494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章</a:t>
            </a:r>
            <a:endParaRPr lang="en-US" sz="920" b="0" u="none" strike="noStrike">
              <a:solidFill>
                <a:srgbClr val="000000"/>
              </a:solidFill>
              <a:effectLst/>
              <a:uFillTx/>
              <a:latin typeface="Times New Roman"/>
            </a:endParaRPr>
          </a:p>
        </p:txBody>
      </p:sp>
      <p:sp>
        <p:nvSpPr>
          <p:cNvPr id="49" name="文本框 48"/>
          <p:cNvSpPr txBox="1"/>
          <p:nvPr/>
        </p:nvSpPr>
        <p:spPr>
          <a:xfrm>
            <a:off x="9444600" y="54986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50" name="文本框 49"/>
          <p:cNvSpPr txBox="1"/>
          <p:nvPr/>
        </p:nvSpPr>
        <p:spPr>
          <a:xfrm>
            <a:off x="9482040" y="5494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搭建</a:t>
            </a:r>
            <a:endParaRPr lang="en-US" sz="920" b="0" u="none" strike="noStrike">
              <a:solidFill>
                <a:srgbClr val="000000"/>
              </a:solidFill>
              <a:effectLst/>
              <a:uFillTx/>
              <a:latin typeface="Times New Roman"/>
            </a:endParaRPr>
          </a:p>
        </p:txBody>
      </p:sp>
      <p:sp>
        <p:nvSpPr>
          <p:cNvPr id="51" name="文本框 50"/>
          <p:cNvSpPr txBox="1"/>
          <p:nvPr/>
        </p:nvSpPr>
        <p:spPr>
          <a:xfrm>
            <a:off x="9716040" y="54986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52" name="文本框 51"/>
          <p:cNvSpPr txBox="1"/>
          <p:nvPr/>
        </p:nvSpPr>
        <p:spPr>
          <a:xfrm>
            <a:off x="9961200" y="5494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开发环境</a:t>
            </a:r>
            <a:endParaRPr lang="en-US" sz="920" b="0" u="none" strike="noStrike">
              <a:solidFill>
                <a:srgbClr val="000000"/>
              </a:solidFill>
              <a:effectLst/>
              <a:uFillTx/>
              <a:latin typeface="Times New Roman"/>
            </a:endParaRPr>
          </a:p>
        </p:txBody>
      </p:sp>
      <p:sp>
        <p:nvSpPr>
          <p:cNvPr id="53" name="任意多边形 52"/>
          <p:cNvSpPr/>
          <p:nvPr/>
        </p:nvSpPr>
        <p:spPr>
          <a:xfrm>
            <a:off x="1069560" y="1771560"/>
            <a:ext cx="8557560" cy="2473920"/>
          </a:xfrm>
          <a:custGeom>
            <a:avLst/>
            <a:gdLst/>
            <a:ahLst/>
            <a:cxnLst/>
            <a:rect l="0" t="0" r="r" b="b"/>
            <a:pathLst>
              <a:path w="23771" h="6872">
                <a:moveTo>
                  <a:pt x="0" y="0"/>
                </a:moveTo>
                <a:lnTo>
                  <a:pt x="23771" y="0"/>
                </a:lnTo>
                <a:lnTo>
                  <a:pt x="23771" y="6872"/>
                </a:lnTo>
                <a:lnTo>
                  <a:pt x="0" y="6872"/>
                </a:lnTo>
                <a:lnTo>
                  <a:pt x="0" y="0"/>
                </a:lnTo>
                <a:close/>
              </a:path>
            </a:pathLst>
          </a:custGeom>
          <a:solidFill>
            <a:srgbClr val="001E3C">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 name="任意多边形 53"/>
          <p:cNvSpPr/>
          <p:nvPr/>
        </p:nvSpPr>
        <p:spPr>
          <a:xfrm>
            <a:off x="1069560" y="1771560"/>
            <a:ext cx="33840" cy="2473920"/>
          </a:xfrm>
          <a:custGeom>
            <a:avLst/>
            <a:gdLst/>
            <a:ahLst/>
            <a:cxnLst/>
            <a:rect l="0" t="0" r="r" b="b"/>
            <a:pathLst>
              <a:path w="94" h="6872">
                <a:moveTo>
                  <a:pt x="0" y="0"/>
                </a:moveTo>
                <a:lnTo>
                  <a:pt x="94" y="0"/>
                </a:lnTo>
                <a:lnTo>
                  <a:pt x="94" y="6872"/>
                </a:lnTo>
                <a:lnTo>
                  <a:pt x="0" y="687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 name="文本框 54"/>
          <p:cNvSpPr txBox="1"/>
          <p:nvPr/>
        </p:nvSpPr>
        <p:spPr>
          <a:xfrm>
            <a:off x="9225720" y="5686200"/>
            <a:ext cx="12078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检索增强生成技术开发指南</a:t>
            </a:r>
            <a:endParaRPr lang="en-US" sz="790" b="0" u="none" strike="noStrike">
              <a:solidFill>
                <a:srgbClr val="000000"/>
              </a:solidFill>
              <a:effectLst/>
              <a:uFillTx/>
              <a:latin typeface="Times New Roman"/>
            </a:endParaRPr>
          </a:p>
        </p:txBody>
      </p:sp>
      <p:sp>
        <p:nvSpPr>
          <p:cNvPr id="56" name="文本框 55"/>
          <p:cNvSpPr txBox="1"/>
          <p:nvPr/>
        </p:nvSpPr>
        <p:spPr>
          <a:xfrm>
            <a:off x="3687120" y="2076120"/>
            <a:ext cx="948600" cy="466560"/>
          </a:xfrm>
          <a:prstGeom prst="rect">
            <a:avLst/>
          </a:prstGeom>
          <a:noFill/>
          <a:ln w="0">
            <a:noFill/>
          </a:ln>
        </p:spPr>
        <p:txBody>
          <a:bodyPr wrap="none" lIns="0" tIns="0" rIns="0" bIns="0" anchor="t">
            <a:spAutoFit/>
          </a:bodyPr>
          <a:lstStyle/>
          <a:p>
            <a:r>
              <a:rPr lang="en-US" sz="3160" b="1" u="none" strike="noStrike" dirty="0">
                <a:solidFill>
                  <a:srgbClr val="FFFFFF"/>
                </a:solidFill>
                <a:effectLst/>
                <a:uFillTx/>
                <a:latin typeface="DejaVuSans"/>
                <a:ea typeface="DejaVuSans"/>
              </a:rPr>
              <a:t>RAG</a:t>
            </a:r>
            <a:endParaRPr lang="en-US" sz="3160" b="0" u="none" strike="noStrike" dirty="0">
              <a:solidFill>
                <a:srgbClr val="000000"/>
              </a:solidFill>
              <a:effectLst/>
              <a:uFillTx/>
              <a:latin typeface="Times New Roman"/>
            </a:endParaRPr>
          </a:p>
        </p:txBody>
      </p:sp>
      <p:sp>
        <p:nvSpPr>
          <p:cNvPr id="57" name="文本框 56"/>
          <p:cNvSpPr txBox="1"/>
          <p:nvPr/>
        </p:nvSpPr>
        <p:spPr>
          <a:xfrm>
            <a:off x="4635720" y="2062080"/>
            <a:ext cx="2405520" cy="504720"/>
          </a:xfrm>
          <a:prstGeom prst="rect">
            <a:avLst/>
          </a:prstGeom>
          <a:noFill/>
          <a:ln w="0">
            <a:noFill/>
          </a:ln>
        </p:spPr>
        <p:txBody>
          <a:bodyPr wrap="none" lIns="0" tIns="0" rIns="0" bIns="0" anchor="t">
            <a:spAutoFit/>
          </a:bodyPr>
          <a:lstStyle/>
          <a:p>
            <a:r>
              <a:rPr lang="zh-CN" sz="3160" b="0" u="none" strike="noStrike" dirty="0">
                <a:solidFill>
                  <a:srgbClr val="FFFFFF"/>
                </a:solidFill>
                <a:effectLst/>
                <a:uFillTx/>
                <a:latin typeface="WenQuanYiZenHei"/>
                <a:ea typeface="WenQuanYiZenHei"/>
              </a:rPr>
              <a:t>系统开发环境</a:t>
            </a:r>
            <a:endParaRPr lang="en-US" sz="3160" b="0" u="none" strike="noStrike" dirty="0">
              <a:solidFill>
                <a:srgbClr val="000000"/>
              </a:solidFill>
              <a:effectLst/>
              <a:uFillTx/>
              <a:latin typeface="Times New Roman"/>
            </a:endParaRPr>
          </a:p>
        </p:txBody>
      </p:sp>
      <p:sp>
        <p:nvSpPr>
          <p:cNvPr id="58" name="任意多边形 57"/>
          <p:cNvSpPr/>
          <p:nvPr/>
        </p:nvSpPr>
        <p:spPr>
          <a:xfrm>
            <a:off x="3409200" y="3342600"/>
            <a:ext cx="911520" cy="568440"/>
          </a:xfrm>
          <a:custGeom>
            <a:avLst/>
            <a:gdLst/>
            <a:ahLst/>
            <a:cxnLst/>
            <a:rect l="0" t="0" r="r" b="b"/>
            <a:pathLst>
              <a:path w="2532" h="1579">
                <a:moveTo>
                  <a:pt x="0" y="1394"/>
                </a:moveTo>
                <a:lnTo>
                  <a:pt x="0" y="185"/>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2346" y="0"/>
                </a:lnTo>
                <a:cubicBezTo>
                  <a:pt x="2358" y="0"/>
                  <a:pt x="2370" y="1"/>
                  <a:pt x="2382" y="3"/>
                </a:cubicBezTo>
                <a:cubicBezTo>
                  <a:pt x="2394" y="6"/>
                  <a:pt x="2406" y="9"/>
                  <a:pt x="2417" y="14"/>
                </a:cubicBezTo>
                <a:cubicBezTo>
                  <a:pt x="2428" y="19"/>
                  <a:pt x="2439" y="24"/>
                  <a:pt x="2449" y="31"/>
                </a:cubicBezTo>
                <a:cubicBezTo>
                  <a:pt x="2459" y="38"/>
                  <a:pt x="2469" y="45"/>
                  <a:pt x="2477" y="54"/>
                </a:cubicBezTo>
                <a:cubicBezTo>
                  <a:pt x="2486" y="63"/>
                  <a:pt x="2494" y="72"/>
                  <a:pt x="2500" y="82"/>
                </a:cubicBezTo>
                <a:cubicBezTo>
                  <a:pt x="2507" y="92"/>
                  <a:pt x="2513" y="103"/>
                  <a:pt x="2518" y="114"/>
                </a:cubicBezTo>
                <a:cubicBezTo>
                  <a:pt x="2522" y="126"/>
                  <a:pt x="2526" y="137"/>
                  <a:pt x="2528" y="149"/>
                </a:cubicBezTo>
                <a:cubicBezTo>
                  <a:pt x="2530" y="161"/>
                  <a:pt x="2532" y="173"/>
                  <a:pt x="2532" y="185"/>
                </a:cubicBezTo>
                <a:lnTo>
                  <a:pt x="2532" y="1394"/>
                </a:lnTo>
                <a:cubicBezTo>
                  <a:pt x="2532" y="1406"/>
                  <a:pt x="2530" y="1418"/>
                  <a:pt x="2528" y="1430"/>
                </a:cubicBezTo>
                <a:cubicBezTo>
                  <a:pt x="2526" y="1442"/>
                  <a:pt x="2522" y="1453"/>
                  <a:pt x="2518" y="1465"/>
                </a:cubicBezTo>
                <a:cubicBezTo>
                  <a:pt x="2513" y="1476"/>
                  <a:pt x="2507" y="1487"/>
                  <a:pt x="2500" y="1497"/>
                </a:cubicBezTo>
                <a:cubicBezTo>
                  <a:pt x="2494" y="1507"/>
                  <a:pt x="2486" y="1516"/>
                  <a:pt x="2477" y="1525"/>
                </a:cubicBezTo>
                <a:cubicBezTo>
                  <a:pt x="2469" y="1533"/>
                  <a:pt x="2459" y="1541"/>
                  <a:pt x="2449" y="1548"/>
                </a:cubicBezTo>
                <a:cubicBezTo>
                  <a:pt x="2439" y="1555"/>
                  <a:pt x="2428" y="1560"/>
                  <a:pt x="2417" y="1565"/>
                </a:cubicBezTo>
                <a:cubicBezTo>
                  <a:pt x="2406" y="1570"/>
                  <a:pt x="2394" y="1573"/>
                  <a:pt x="2382" y="1576"/>
                </a:cubicBezTo>
                <a:cubicBezTo>
                  <a:pt x="2370" y="1578"/>
                  <a:pt x="2358" y="1579"/>
                  <a:pt x="2346" y="1579"/>
                </a:cubicBezTo>
                <a:lnTo>
                  <a:pt x="186" y="1579"/>
                </a:lnTo>
                <a:cubicBezTo>
                  <a:pt x="174" y="1579"/>
                  <a:pt x="162" y="1578"/>
                  <a:pt x="150" y="1576"/>
                </a:cubicBezTo>
                <a:cubicBezTo>
                  <a:pt x="138" y="1573"/>
                  <a:pt x="126" y="1570"/>
                  <a:pt x="115" y="1565"/>
                </a:cubicBezTo>
                <a:cubicBezTo>
                  <a:pt x="104" y="1560"/>
                  <a:pt x="93" y="1555"/>
                  <a:pt x="83" y="1548"/>
                </a:cubicBezTo>
                <a:cubicBezTo>
                  <a:pt x="73" y="1541"/>
                  <a:pt x="63" y="1533"/>
                  <a:pt x="55" y="1525"/>
                </a:cubicBezTo>
                <a:cubicBezTo>
                  <a:pt x="46" y="1516"/>
                  <a:pt x="38" y="1507"/>
                  <a:pt x="32" y="1497"/>
                </a:cubicBezTo>
                <a:cubicBezTo>
                  <a:pt x="25" y="1487"/>
                  <a:pt x="19" y="1476"/>
                  <a:pt x="15" y="1465"/>
                </a:cubicBezTo>
                <a:cubicBezTo>
                  <a:pt x="10" y="1453"/>
                  <a:pt x="6" y="1442"/>
                  <a:pt x="4" y="1430"/>
                </a:cubicBezTo>
                <a:cubicBezTo>
                  <a:pt x="2" y="1418"/>
                  <a:pt x="0" y="1406"/>
                  <a:pt x="0" y="1394"/>
                </a:cubicBezTo>
                <a:close/>
              </a:path>
            </a:pathLst>
          </a:custGeom>
          <a:solidFill>
            <a:srgbClr val="BFDBF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9" name="图片 58"/>
          <p:cNvPicPr/>
          <p:nvPr/>
        </p:nvPicPr>
        <p:blipFill>
          <a:blip r:embed="rId4"/>
          <a:stretch/>
        </p:blipFill>
        <p:spPr>
          <a:xfrm>
            <a:off x="3743640" y="3409560"/>
            <a:ext cx="250200" cy="200160"/>
          </a:xfrm>
          <a:prstGeom prst="rect">
            <a:avLst/>
          </a:prstGeom>
          <a:noFill/>
          <a:ln w="0">
            <a:noFill/>
          </a:ln>
        </p:spPr>
      </p:pic>
      <p:sp>
        <p:nvSpPr>
          <p:cNvPr id="60" name="文本框 59"/>
          <p:cNvSpPr txBox="1"/>
          <p:nvPr/>
        </p:nvSpPr>
        <p:spPr>
          <a:xfrm>
            <a:off x="3986280" y="2700000"/>
            <a:ext cx="2766960" cy="317520"/>
          </a:xfrm>
          <a:prstGeom prst="rect">
            <a:avLst/>
          </a:prstGeom>
          <a:noFill/>
          <a:ln w="0">
            <a:noFill/>
          </a:ln>
        </p:spPr>
        <p:txBody>
          <a:bodyPr wrap="none" lIns="0" tIns="0" rIns="0" bIns="0" anchor="t">
            <a:spAutoFit/>
          </a:bodyPr>
          <a:lstStyle/>
          <a:p>
            <a:r>
              <a:rPr lang="zh-CN" sz="1979" b="0" u="none" strike="noStrike" dirty="0">
                <a:solidFill>
                  <a:srgbClr val="E5E7EB"/>
                </a:solidFill>
                <a:effectLst/>
                <a:uFillTx/>
                <a:latin typeface="WenQuanYiZenHei"/>
                <a:ea typeface="WenQuanYiZenHei"/>
              </a:rPr>
              <a:t>工具、库和智能代理基础</a:t>
            </a:r>
            <a:endParaRPr lang="en-US" sz="1979" b="0" u="none" strike="noStrike" dirty="0">
              <a:solidFill>
                <a:srgbClr val="000000"/>
              </a:solidFill>
              <a:effectLst/>
              <a:uFillTx/>
              <a:latin typeface="Times New Roman"/>
            </a:endParaRPr>
          </a:p>
        </p:txBody>
      </p:sp>
      <p:sp>
        <p:nvSpPr>
          <p:cNvPr id="61" name="文本框 60"/>
          <p:cNvSpPr txBox="1"/>
          <p:nvPr/>
        </p:nvSpPr>
        <p:spPr>
          <a:xfrm>
            <a:off x="3546360" y="369360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62" name="任意多边形 61"/>
          <p:cNvSpPr/>
          <p:nvPr/>
        </p:nvSpPr>
        <p:spPr>
          <a:xfrm>
            <a:off x="4721400" y="3342600"/>
            <a:ext cx="735840" cy="568440"/>
          </a:xfrm>
          <a:custGeom>
            <a:avLst/>
            <a:gdLst/>
            <a:ahLst/>
            <a:cxnLst/>
            <a:rect l="0" t="0" r="r" b="b"/>
            <a:pathLst>
              <a:path w="2044" h="1579">
                <a:moveTo>
                  <a:pt x="0" y="1394"/>
                </a:moveTo>
                <a:lnTo>
                  <a:pt x="0" y="185"/>
                </a:lnTo>
                <a:cubicBezTo>
                  <a:pt x="0" y="173"/>
                  <a:pt x="1" y="161"/>
                  <a:pt x="3" y="149"/>
                </a:cubicBezTo>
                <a:cubicBezTo>
                  <a:pt x="6" y="137"/>
                  <a:pt x="9" y="126"/>
                  <a:pt x="14" y="114"/>
                </a:cubicBezTo>
                <a:cubicBezTo>
                  <a:pt x="19" y="103"/>
                  <a:pt x="24" y="92"/>
                  <a:pt x="31" y="82"/>
                </a:cubicBezTo>
                <a:cubicBezTo>
                  <a:pt x="38" y="72"/>
                  <a:pt x="46" y="63"/>
                  <a:pt x="54" y="54"/>
                </a:cubicBezTo>
                <a:cubicBezTo>
                  <a:pt x="63" y="45"/>
                  <a:pt x="72" y="38"/>
                  <a:pt x="82" y="31"/>
                </a:cubicBezTo>
                <a:cubicBezTo>
                  <a:pt x="93" y="24"/>
                  <a:pt x="103" y="19"/>
                  <a:pt x="115" y="14"/>
                </a:cubicBezTo>
                <a:cubicBezTo>
                  <a:pt x="126" y="9"/>
                  <a:pt x="137" y="6"/>
                  <a:pt x="149" y="3"/>
                </a:cubicBezTo>
                <a:cubicBezTo>
                  <a:pt x="162" y="1"/>
                  <a:pt x="174" y="0"/>
                  <a:pt x="187" y="0"/>
                </a:cubicBezTo>
                <a:lnTo>
                  <a:pt x="1858" y="0"/>
                </a:lnTo>
                <a:cubicBezTo>
                  <a:pt x="1870" y="0"/>
                  <a:pt x="1882" y="1"/>
                  <a:pt x="1894" y="3"/>
                </a:cubicBezTo>
                <a:cubicBezTo>
                  <a:pt x="1906" y="6"/>
                  <a:pt x="1918" y="9"/>
                  <a:pt x="1929" y="14"/>
                </a:cubicBezTo>
                <a:cubicBezTo>
                  <a:pt x="1940" y="19"/>
                  <a:pt x="1951" y="24"/>
                  <a:pt x="1961" y="31"/>
                </a:cubicBezTo>
                <a:cubicBezTo>
                  <a:pt x="1971" y="38"/>
                  <a:pt x="1981" y="45"/>
                  <a:pt x="1989" y="54"/>
                </a:cubicBezTo>
                <a:cubicBezTo>
                  <a:pt x="1998" y="63"/>
                  <a:pt x="2006" y="72"/>
                  <a:pt x="2012" y="82"/>
                </a:cubicBezTo>
                <a:cubicBezTo>
                  <a:pt x="2019" y="92"/>
                  <a:pt x="2025" y="103"/>
                  <a:pt x="2029" y="114"/>
                </a:cubicBezTo>
                <a:cubicBezTo>
                  <a:pt x="2034" y="126"/>
                  <a:pt x="2038" y="137"/>
                  <a:pt x="2040" y="149"/>
                </a:cubicBezTo>
                <a:cubicBezTo>
                  <a:pt x="2042" y="161"/>
                  <a:pt x="2044" y="173"/>
                  <a:pt x="2044" y="185"/>
                </a:cubicBezTo>
                <a:lnTo>
                  <a:pt x="2044" y="1394"/>
                </a:lnTo>
                <a:cubicBezTo>
                  <a:pt x="2044" y="1406"/>
                  <a:pt x="2042" y="1418"/>
                  <a:pt x="2040" y="1430"/>
                </a:cubicBezTo>
                <a:cubicBezTo>
                  <a:pt x="2038" y="1442"/>
                  <a:pt x="2034" y="1453"/>
                  <a:pt x="2029" y="1465"/>
                </a:cubicBezTo>
                <a:cubicBezTo>
                  <a:pt x="2025" y="1476"/>
                  <a:pt x="2019" y="1487"/>
                  <a:pt x="2012" y="1497"/>
                </a:cubicBezTo>
                <a:cubicBezTo>
                  <a:pt x="2006" y="1507"/>
                  <a:pt x="1998" y="1516"/>
                  <a:pt x="1989" y="1525"/>
                </a:cubicBezTo>
                <a:cubicBezTo>
                  <a:pt x="1981" y="1533"/>
                  <a:pt x="1971" y="1541"/>
                  <a:pt x="1961" y="1548"/>
                </a:cubicBezTo>
                <a:cubicBezTo>
                  <a:pt x="1951" y="1555"/>
                  <a:pt x="1940" y="1560"/>
                  <a:pt x="1929" y="1565"/>
                </a:cubicBezTo>
                <a:cubicBezTo>
                  <a:pt x="1918" y="1570"/>
                  <a:pt x="1906" y="1573"/>
                  <a:pt x="1894" y="1576"/>
                </a:cubicBezTo>
                <a:cubicBezTo>
                  <a:pt x="1882" y="1578"/>
                  <a:pt x="1870" y="1579"/>
                  <a:pt x="1858" y="1579"/>
                </a:cubicBezTo>
                <a:lnTo>
                  <a:pt x="187" y="1579"/>
                </a:lnTo>
                <a:cubicBezTo>
                  <a:pt x="174" y="1579"/>
                  <a:pt x="162" y="1578"/>
                  <a:pt x="149" y="1576"/>
                </a:cubicBezTo>
                <a:cubicBezTo>
                  <a:pt x="137" y="1573"/>
                  <a:pt x="126" y="1570"/>
                  <a:pt x="115" y="1565"/>
                </a:cubicBezTo>
                <a:cubicBezTo>
                  <a:pt x="103" y="1560"/>
                  <a:pt x="93" y="1555"/>
                  <a:pt x="82" y="1548"/>
                </a:cubicBezTo>
                <a:cubicBezTo>
                  <a:pt x="72" y="1541"/>
                  <a:pt x="63" y="1533"/>
                  <a:pt x="54" y="1525"/>
                </a:cubicBezTo>
                <a:cubicBezTo>
                  <a:pt x="46" y="1516"/>
                  <a:pt x="38" y="1507"/>
                  <a:pt x="31" y="1497"/>
                </a:cubicBezTo>
                <a:cubicBezTo>
                  <a:pt x="24" y="1487"/>
                  <a:pt x="19" y="1476"/>
                  <a:pt x="14" y="1465"/>
                </a:cubicBezTo>
                <a:cubicBezTo>
                  <a:pt x="9" y="1453"/>
                  <a:pt x="6" y="1442"/>
                  <a:pt x="3" y="1430"/>
                </a:cubicBezTo>
                <a:cubicBezTo>
                  <a:pt x="1" y="1418"/>
                  <a:pt x="0" y="1406"/>
                  <a:pt x="0" y="1394"/>
                </a:cubicBezTo>
                <a:close/>
              </a:path>
            </a:pathLst>
          </a:custGeom>
          <a:solidFill>
            <a:srgbClr val="BFDBF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3" name="图片 62"/>
          <p:cNvPicPr/>
          <p:nvPr/>
        </p:nvPicPr>
        <p:blipFill>
          <a:blip r:embed="rId5"/>
          <a:stretch/>
        </p:blipFill>
        <p:spPr>
          <a:xfrm>
            <a:off x="4997160" y="3409560"/>
            <a:ext cx="174960" cy="200160"/>
          </a:xfrm>
          <a:prstGeom prst="rect">
            <a:avLst/>
          </a:prstGeom>
          <a:noFill/>
          <a:ln w="0">
            <a:noFill/>
          </a:ln>
        </p:spPr>
      </p:pic>
      <p:sp>
        <p:nvSpPr>
          <p:cNvPr id="64" name="文本框 63"/>
          <p:cNvSpPr txBox="1"/>
          <p:nvPr/>
        </p:nvSpPr>
        <p:spPr>
          <a:xfrm>
            <a:off x="3952080" y="36896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环境</a:t>
            </a:r>
            <a:endParaRPr lang="en-US" sz="920" b="0" u="none" strike="noStrike">
              <a:solidFill>
                <a:srgbClr val="000000"/>
              </a:solidFill>
              <a:effectLst/>
              <a:uFillTx/>
              <a:latin typeface="Times New Roman"/>
            </a:endParaRPr>
          </a:p>
        </p:txBody>
      </p:sp>
      <p:sp>
        <p:nvSpPr>
          <p:cNvPr id="65" name="任意多边形 64"/>
          <p:cNvSpPr/>
          <p:nvPr/>
        </p:nvSpPr>
        <p:spPr>
          <a:xfrm>
            <a:off x="5657400" y="3342600"/>
            <a:ext cx="727200" cy="568440"/>
          </a:xfrm>
          <a:custGeom>
            <a:avLst/>
            <a:gdLst/>
            <a:ahLst/>
            <a:cxnLst/>
            <a:rect l="0" t="0" r="r" b="b"/>
            <a:pathLst>
              <a:path w="2020" h="1579">
                <a:moveTo>
                  <a:pt x="0" y="1394"/>
                </a:moveTo>
                <a:lnTo>
                  <a:pt x="0" y="185"/>
                </a:lnTo>
                <a:cubicBezTo>
                  <a:pt x="0" y="173"/>
                  <a:pt x="1" y="161"/>
                  <a:pt x="3" y="149"/>
                </a:cubicBezTo>
                <a:cubicBezTo>
                  <a:pt x="6" y="137"/>
                  <a:pt x="9" y="126"/>
                  <a:pt x="14" y="114"/>
                </a:cubicBezTo>
                <a:cubicBezTo>
                  <a:pt x="19" y="103"/>
                  <a:pt x="24" y="92"/>
                  <a:pt x="31" y="82"/>
                </a:cubicBezTo>
                <a:cubicBezTo>
                  <a:pt x="38" y="72"/>
                  <a:pt x="46" y="63"/>
                  <a:pt x="54" y="54"/>
                </a:cubicBezTo>
                <a:cubicBezTo>
                  <a:pt x="63" y="45"/>
                  <a:pt x="72" y="38"/>
                  <a:pt x="82" y="31"/>
                </a:cubicBezTo>
                <a:cubicBezTo>
                  <a:pt x="92" y="24"/>
                  <a:pt x="103" y="19"/>
                  <a:pt x="114" y="14"/>
                </a:cubicBezTo>
                <a:cubicBezTo>
                  <a:pt x="126" y="9"/>
                  <a:pt x="137" y="6"/>
                  <a:pt x="149" y="3"/>
                </a:cubicBezTo>
                <a:cubicBezTo>
                  <a:pt x="161" y="1"/>
                  <a:pt x="173" y="0"/>
                  <a:pt x="185" y="0"/>
                </a:cubicBezTo>
                <a:lnTo>
                  <a:pt x="1835" y="0"/>
                </a:lnTo>
                <a:cubicBezTo>
                  <a:pt x="1847" y="0"/>
                  <a:pt x="1859" y="1"/>
                  <a:pt x="1871" y="3"/>
                </a:cubicBezTo>
                <a:cubicBezTo>
                  <a:pt x="1883" y="6"/>
                  <a:pt x="1894" y="9"/>
                  <a:pt x="1906" y="14"/>
                </a:cubicBezTo>
                <a:cubicBezTo>
                  <a:pt x="1917" y="19"/>
                  <a:pt x="1928" y="24"/>
                  <a:pt x="1938" y="31"/>
                </a:cubicBezTo>
                <a:cubicBezTo>
                  <a:pt x="1948" y="38"/>
                  <a:pt x="1957" y="45"/>
                  <a:pt x="1966" y="54"/>
                </a:cubicBezTo>
                <a:cubicBezTo>
                  <a:pt x="1975" y="63"/>
                  <a:pt x="1982" y="72"/>
                  <a:pt x="1989" y="82"/>
                </a:cubicBezTo>
                <a:cubicBezTo>
                  <a:pt x="1996" y="92"/>
                  <a:pt x="2001" y="103"/>
                  <a:pt x="2006" y="114"/>
                </a:cubicBezTo>
                <a:cubicBezTo>
                  <a:pt x="2011" y="126"/>
                  <a:pt x="2014" y="137"/>
                  <a:pt x="2017" y="149"/>
                </a:cubicBezTo>
                <a:cubicBezTo>
                  <a:pt x="2019" y="161"/>
                  <a:pt x="2020" y="173"/>
                  <a:pt x="2020" y="185"/>
                </a:cubicBezTo>
                <a:lnTo>
                  <a:pt x="2020" y="1394"/>
                </a:lnTo>
                <a:cubicBezTo>
                  <a:pt x="2020" y="1406"/>
                  <a:pt x="2019" y="1418"/>
                  <a:pt x="2017" y="1430"/>
                </a:cubicBezTo>
                <a:cubicBezTo>
                  <a:pt x="2014" y="1442"/>
                  <a:pt x="2011" y="1453"/>
                  <a:pt x="2006" y="1465"/>
                </a:cubicBezTo>
                <a:cubicBezTo>
                  <a:pt x="2001" y="1476"/>
                  <a:pt x="1996" y="1487"/>
                  <a:pt x="1989" y="1497"/>
                </a:cubicBezTo>
                <a:cubicBezTo>
                  <a:pt x="1982" y="1507"/>
                  <a:pt x="1975" y="1516"/>
                  <a:pt x="1966" y="1525"/>
                </a:cubicBezTo>
                <a:cubicBezTo>
                  <a:pt x="1957" y="1533"/>
                  <a:pt x="1948" y="1541"/>
                  <a:pt x="1938" y="1548"/>
                </a:cubicBezTo>
                <a:cubicBezTo>
                  <a:pt x="1928" y="1555"/>
                  <a:pt x="1917" y="1560"/>
                  <a:pt x="1906" y="1565"/>
                </a:cubicBezTo>
                <a:cubicBezTo>
                  <a:pt x="1894" y="1570"/>
                  <a:pt x="1883" y="1573"/>
                  <a:pt x="1871" y="1576"/>
                </a:cubicBezTo>
                <a:cubicBezTo>
                  <a:pt x="1859" y="1578"/>
                  <a:pt x="1847" y="1579"/>
                  <a:pt x="1835" y="1579"/>
                </a:cubicBezTo>
                <a:lnTo>
                  <a:pt x="185" y="1579"/>
                </a:lnTo>
                <a:cubicBezTo>
                  <a:pt x="173" y="1579"/>
                  <a:pt x="161" y="1578"/>
                  <a:pt x="149" y="1576"/>
                </a:cubicBezTo>
                <a:cubicBezTo>
                  <a:pt x="137" y="1573"/>
                  <a:pt x="126" y="1570"/>
                  <a:pt x="114" y="1565"/>
                </a:cubicBezTo>
                <a:cubicBezTo>
                  <a:pt x="103" y="1560"/>
                  <a:pt x="92" y="1555"/>
                  <a:pt x="82" y="1548"/>
                </a:cubicBezTo>
                <a:cubicBezTo>
                  <a:pt x="72" y="1541"/>
                  <a:pt x="63" y="1533"/>
                  <a:pt x="54" y="1525"/>
                </a:cubicBezTo>
                <a:cubicBezTo>
                  <a:pt x="46" y="1516"/>
                  <a:pt x="38" y="1507"/>
                  <a:pt x="31" y="1497"/>
                </a:cubicBezTo>
                <a:cubicBezTo>
                  <a:pt x="24" y="1487"/>
                  <a:pt x="19" y="1476"/>
                  <a:pt x="14" y="1465"/>
                </a:cubicBezTo>
                <a:cubicBezTo>
                  <a:pt x="9" y="1453"/>
                  <a:pt x="6" y="1442"/>
                  <a:pt x="3" y="1430"/>
                </a:cubicBezTo>
                <a:cubicBezTo>
                  <a:pt x="1" y="1418"/>
                  <a:pt x="0" y="1406"/>
                  <a:pt x="0" y="1394"/>
                </a:cubicBezTo>
                <a:close/>
              </a:path>
            </a:pathLst>
          </a:custGeom>
          <a:solidFill>
            <a:srgbClr val="BFDBF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6" name="图片 65"/>
          <p:cNvPicPr/>
          <p:nvPr/>
        </p:nvPicPr>
        <p:blipFill>
          <a:blip r:embed="rId6"/>
          <a:stretch/>
        </p:blipFill>
        <p:spPr>
          <a:xfrm>
            <a:off x="5891400" y="3409560"/>
            <a:ext cx="250200" cy="200160"/>
          </a:xfrm>
          <a:prstGeom prst="rect">
            <a:avLst/>
          </a:prstGeom>
          <a:noFill/>
          <a:ln w="0">
            <a:noFill/>
          </a:ln>
        </p:spPr>
      </p:pic>
      <p:sp>
        <p:nvSpPr>
          <p:cNvPr id="67" name="文本框 66"/>
          <p:cNvSpPr txBox="1"/>
          <p:nvPr/>
        </p:nvSpPr>
        <p:spPr>
          <a:xfrm>
            <a:off x="4854600" y="368964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数据处理</a:t>
            </a:r>
            <a:endParaRPr lang="en-US" sz="920" b="0" u="none" strike="noStrike">
              <a:solidFill>
                <a:srgbClr val="000000"/>
              </a:solidFill>
              <a:effectLst/>
              <a:uFillTx/>
              <a:latin typeface="Times New Roman"/>
            </a:endParaRPr>
          </a:p>
        </p:txBody>
      </p:sp>
      <p:sp>
        <p:nvSpPr>
          <p:cNvPr id="68" name="文本框 67"/>
          <p:cNvSpPr txBox="1"/>
          <p:nvPr/>
        </p:nvSpPr>
        <p:spPr>
          <a:xfrm>
            <a:off x="5790240" y="3693600"/>
            <a:ext cx="224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NLP</a:t>
            </a:r>
            <a:endParaRPr lang="en-US" sz="920" b="0" u="none" strike="noStrike">
              <a:solidFill>
                <a:srgbClr val="000000"/>
              </a:solidFill>
              <a:effectLst/>
              <a:uFillTx/>
              <a:latin typeface="Times New Roman"/>
            </a:endParaRPr>
          </a:p>
        </p:txBody>
      </p:sp>
      <p:sp>
        <p:nvSpPr>
          <p:cNvPr id="69" name="任意多边形 68"/>
          <p:cNvSpPr/>
          <p:nvPr/>
        </p:nvSpPr>
        <p:spPr>
          <a:xfrm>
            <a:off x="6584760" y="3342600"/>
            <a:ext cx="735840" cy="568440"/>
          </a:xfrm>
          <a:custGeom>
            <a:avLst/>
            <a:gdLst/>
            <a:ahLst/>
            <a:cxnLst/>
            <a:rect l="0" t="0" r="r" b="b"/>
            <a:pathLst>
              <a:path w="2044" h="1579">
                <a:moveTo>
                  <a:pt x="0" y="1394"/>
                </a:moveTo>
                <a:lnTo>
                  <a:pt x="0" y="185"/>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1858" y="0"/>
                </a:lnTo>
                <a:cubicBezTo>
                  <a:pt x="1871" y="0"/>
                  <a:pt x="1883" y="1"/>
                  <a:pt x="1895" y="3"/>
                </a:cubicBezTo>
                <a:cubicBezTo>
                  <a:pt x="1907" y="6"/>
                  <a:pt x="1918" y="9"/>
                  <a:pt x="1929" y="14"/>
                </a:cubicBezTo>
                <a:cubicBezTo>
                  <a:pt x="1941" y="19"/>
                  <a:pt x="1951" y="24"/>
                  <a:pt x="1962" y="31"/>
                </a:cubicBezTo>
                <a:cubicBezTo>
                  <a:pt x="1972" y="38"/>
                  <a:pt x="1981" y="45"/>
                  <a:pt x="1990" y="54"/>
                </a:cubicBezTo>
                <a:cubicBezTo>
                  <a:pt x="1998" y="63"/>
                  <a:pt x="2006" y="72"/>
                  <a:pt x="2013" y="82"/>
                </a:cubicBezTo>
                <a:cubicBezTo>
                  <a:pt x="2020" y="92"/>
                  <a:pt x="2025" y="103"/>
                  <a:pt x="2030" y="114"/>
                </a:cubicBezTo>
                <a:cubicBezTo>
                  <a:pt x="2035" y="126"/>
                  <a:pt x="2038" y="137"/>
                  <a:pt x="2041" y="149"/>
                </a:cubicBezTo>
                <a:cubicBezTo>
                  <a:pt x="2043" y="161"/>
                  <a:pt x="2044" y="173"/>
                  <a:pt x="2044" y="185"/>
                </a:cubicBezTo>
                <a:lnTo>
                  <a:pt x="2044" y="1394"/>
                </a:lnTo>
                <a:cubicBezTo>
                  <a:pt x="2044" y="1406"/>
                  <a:pt x="2043" y="1418"/>
                  <a:pt x="2041" y="1430"/>
                </a:cubicBezTo>
                <a:cubicBezTo>
                  <a:pt x="2038" y="1442"/>
                  <a:pt x="2035" y="1453"/>
                  <a:pt x="2030" y="1465"/>
                </a:cubicBezTo>
                <a:cubicBezTo>
                  <a:pt x="2025" y="1476"/>
                  <a:pt x="2020" y="1487"/>
                  <a:pt x="2013" y="1497"/>
                </a:cubicBezTo>
                <a:cubicBezTo>
                  <a:pt x="2006" y="1507"/>
                  <a:pt x="1998" y="1516"/>
                  <a:pt x="1990" y="1525"/>
                </a:cubicBezTo>
                <a:cubicBezTo>
                  <a:pt x="1981" y="1533"/>
                  <a:pt x="1972" y="1541"/>
                  <a:pt x="1962" y="1548"/>
                </a:cubicBezTo>
                <a:cubicBezTo>
                  <a:pt x="1951" y="1555"/>
                  <a:pt x="1941" y="1560"/>
                  <a:pt x="1929" y="1565"/>
                </a:cubicBezTo>
                <a:cubicBezTo>
                  <a:pt x="1918" y="1570"/>
                  <a:pt x="1907" y="1573"/>
                  <a:pt x="1895" y="1576"/>
                </a:cubicBezTo>
                <a:cubicBezTo>
                  <a:pt x="1883" y="1578"/>
                  <a:pt x="1871" y="1579"/>
                  <a:pt x="1858" y="1579"/>
                </a:cubicBezTo>
                <a:lnTo>
                  <a:pt x="186" y="1579"/>
                </a:lnTo>
                <a:cubicBezTo>
                  <a:pt x="174" y="1579"/>
                  <a:pt x="162" y="1578"/>
                  <a:pt x="150" y="1576"/>
                </a:cubicBezTo>
                <a:cubicBezTo>
                  <a:pt x="138" y="1573"/>
                  <a:pt x="126" y="1570"/>
                  <a:pt x="115" y="1565"/>
                </a:cubicBezTo>
                <a:cubicBezTo>
                  <a:pt x="104" y="1560"/>
                  <a:pt x="93" y="1555"/>
                  <a:pt x="83" y="1548"/>
                </a:cubicBezTo>
                <a:cubicBezTo>
                  <a:pt x="73" y="1541"/>
                  <a:pt x="63" y="1533"/>
                  <a:pt x="55" y="1525"/>
                </a:cubicBezTo>
                <a:cubicBezTo>
                  <a:pt x="46" y="1516"/>
                  <a:pt x="38" y="1507"/>
                  <a:pt x="32" y="1497"/>
                </a:cubicBezTo>
                <a:cubicBezTo>
                  <a:pt x="25" y="1487"/>
                  <a:pt x="19" y="1476"/>
                  <a:pt x="15" y="1465"/>
                </a:cubicBezTo>
                <a:cubicBezTo>
                  <a:pt x="10" y="1453"/>
                  <a:pt x="6" y="1442"/>
                  <a:pt x="4" y="1430"/>
                </a:cubicBezTo>
                <a:cubicBezTo>
                  <a:pt x="2" y="1418"/>
                  <a:pt x="0" y="1406"/>
                  <a:pt x="0" y="1394"/>
                </a:cubicBezTo>
                <a:close/>
              </a:path>
            </a:pathLst>
          </a:custGeom>
          <a:solidFill>
            <a:srgbClr val="BFDBFE">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0" name="图片 69"/>
          <p:cNvPicPr/>
          <p:nvPr/>
        </p:nvPicPr>
        <p:blipFill>
          <a:blip r:embed="rId7"/>
          <a:stretch/>
        </p:blipFill>
        <p:spPr>
          <a:xfrm>
            <a:off x="6827400" y="3409560"/>
            <a:ext cx="250200" cy="200160"/>
          </a:xfrm>
          <a:prstGeom prst="rect">
            <a:avLst/>
          </a:prstGeom>
          <a:noFill/>
          <a:ln w="0">
            <a:noFill/>
          </a:ln>
        </p:spPr>
      </p:pic>
      <p:sp>
        <p:nvSpPr>
          <p:cNvPr id="71" name="文本框 70"/>
          <p:cNvSpPr txBox="1"/>
          <p:nvPr/>
        </p:nvSpPr>
        <p:spPr>
          <a:xfrm>
            <a:off x="6013800" y="36896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工具</a:t>
            </a:r>
            <a:endParaRPr lang="en-US" sz="920" b="0" u="none" strike="noStrike">
              <a:solidFill>
                <a:srgbClr val="000000"/>
              </a:solidFill>
              <a:effectLst/>
              <a:uFillTx/>
              <a:latin typeface="Times New Roman"/>
            </a:endParaRPr>
          </a:p>
        </p:txBody>
      </p:sp>
      <p:sp>
        <p:nvSpPr>
          <p:cNvPr id="72" name="文本框 71"/>
          <p:cNvSpPr txBox="1"/>
          <p:nvPr/>
        </p:nvSpPr>
        <p:spPr>
          <a:xfrm>
            <a:off x="6715800" y="368964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智能代理</a:t>
            </a:r>
            <a:endParaRPr lang="en-US" sz="920" b="0" u="none" strike="noStrike">
              <a:solidFill>
                <a:srgbClr val="000000"/>
              </a:solidFill>
              <a:effectLst/>
              <a:uFillTx/>
              <a:latin typeface="Times New Roman"/>
            </a:endParaRPr>
          </a:p>
        </p:txBody>
      </p:sp>
      <p:sp>
        <p:nvSpPr>
          <p:cNvPr id="2" name="文本框 1"/>
          <p:cNvSpPr txBox="1"/>
          <p:nvPr/>
        </p:nvSpPr>
        <p:spPr>
          <a:xfrm>
            <a:off x="1440823" y="1211391"/>
            <a:ext cx="1908874" cy="707886"/>
          </a:xfrm>
          <a:prstGeom prst="rect">
            <a:avLst/>
          </a:prstGeom>
          <a:noFill/>
        </p:spPr>
        <p:txBody>
          <a:bodyPr wrap="square" rtlCol="0">
            <a:spAutoFit/>
          </a:bodyPr>
          <a:lstStyle/>
          <a:p>
            <a:r>
              <a:rPr lang="zh-CN" altLang="en-US" sz="4000" dirty="0" smtClean="0">
                <a:solidFill>
                  <a:schemeClr val="bg1"/>
                </a:solidFill>
                <a:latin typeface="华文隶书" panose="02010800040101010101" pitchFamily="2" charset="-122"/>
                <a:ea typeface="华文隶书" panose="02010800040101010101" pitchFamily="2" charset="-122"/>
              </a:rPr>
              <a:t>第 </a:t>
            </a:r>
            <a:r>
              <a:rPr lang="en-US" altLang="zh-CN" sz="4000" dirty="0" smtClean="0">
                <a:solidFill>
                  <a:schemeClr val="bg1"/>
                </a:solidFill>
                <a:latin typeface="华文隶书" panose="02010800040101010101" pitchFamily="2" charset="-122"/>
                <a:ea typeface="华文隶书" panose="02010800040101010101" pitchFamily="2" charset="-122"/>
              </a:rPr>
              <a:t>1 </a:t>
            </a:r>
            <a:r>
              <a:rPr lang="zh-CN" altLang="en-US" sz="4000" dirty="0" smtClean="0">
                <a:solidFill>
                  <a:schemeClr val="bg1"/>
                </a:solidFill>
                <a:latin typeface="华文隶书" panose="02010800040101010101" pitchFamily="2" charset="-122"/>
                <a:ea typeface="华文隶书" panose="02010800040101010101" pitchFamily="2" charset="-122"/>
              </a:rPr>
              <a:t>章</a:t>
            </a:r>
            <a:endParaRPr lang="zh-CN" altLang="en-US" sz="4000" dirty="0">
              <a:solidFill>
                <a:schemeClr val="bg1"/>
              </a:solidFill>
              <a:latin typeface="华文隶书" panose="02010800040101010101" pitchFamily="2" charset="-122"/>
              <a:ea typeface="华文隶书"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9" name="图片 708"/>
          <p:cNvPicPr/>
          <p:nvPr/>
        </p:nvPicPr>
        <p:blipFill>
          <a:blip r:embed="rId2"/>
          <a:stretch/>
        </p:blipFill>
        <p:spPr>
          <a:xfrm>
            <a:off x="0" y="0"/>
            <a:ext cx="10696320" cy="7687800"/>
          </a:xfrm>
          <a:prstGeom prst="rect">
            <a:avLst/>
          </a:prstGeom>
          <a:noFill/>
          <a:ln w="0">
            <a:noFill/>
          </a:ln>
        </p:spPr>
      </p:pic>
      <p:sp>
        <p:nvSpPr>
          <p:cNvPr id="710" name="任意多边形 709"/>
          <p:cNvSpPr/>
          <p:nvPr/>
        </p:nvSpPr>
        <p:spPr>
          <a:xfrm>
            <a:off x="534600" y="80208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1" name="文本框 710"/>
          <p:cNvSpPr txBox="1"/>
          <p:nvPr/>
        </p:nvSpPr>
        <p:spPr>
          <a:xfrm>
            <a:off x="534960" y="402480"/>
            <a:ext cx="1000440" cy="293040"/>
          </a:xfrm>
          <a:prstGeom prst="rect">
            <a:avLst/>
          </a:prstGeom>
          <a:noFill/>
          <a:ln w="0">
            <a:noFill/>
          </a:ln>
        </p:spPr>
        <p:txBody>
          <a:bodyPr wrap="none" lIns="0" tIns="0" rIns="0" bIns="0" anchor="t">
            <a:spAutoFit/>
          </a:bodyPr>
          <a:lstStyle/>
          <a:p>
            <a:r>
              <a:rPr lang="en-US" sz="1979" b="1" u="none" strike="noStrike">
                <a:solidFill>
                  <a:srgbClr val="FFFFFF"/>
                </a:solidFill>
                <a:effectLst/>
                <a:uFillTx/>
                <a:latin typeface="DejaVuSans"/>
                <a:ea typeface="DejaVuSans"/>
              </a:rPr>
              <a:t>NumPy</a:t>
            </a:r>
            <a:endParaRPr lang="en-US" sz="1979" b="0" u="none" strike="noStrike">
              <a:solidFill>
                <a:srgbClr val="000000"/>
              </a:solidFill>
              <a:effectLst/>
              <a:uFillTx/>
              <a:latin typeface="Times New Roman"/>
            </a:endParaRPr>
          </a:p>
        </p:txBody>
      </p:sp>
      <p:sp>
        <p:nvSpPr>
          <p:cNvPr id="712" name="任意多边形 711"/>
          <p:cNvSpPr/>
          <p:nvPr/>
        </p:nvSpPr>
        <p:spPr>
          <a:xfrm>
            <a:off x="534600" y="1537560"/>
            <a:ext cx="5574240" cy="2507400"/>
          </a:xfrm>
          <a:custGeom>
            <a:avLst/>
            <a:gdLst/>
            <a:ahLst/>
            <a:cxnLst/>
            <a:rect l="0" t="0" r="r" b="b"/>
            <a:pathLst>
              <a:path w="15484" h="6965">
                <a:moveTo>
                  <a:pt x="41" y="40"/>
                </a:moveTo>
                <a:cubicBezTo>
                  <a:pt x="68" y="13"/>
                  <a:pt x="101" y="0"/>
                  <a:pt x="139" y="0"/>
                </a:cubicBezTo>
                <a:lnTo>
                  <a:pt x="15345" y="0"/>
                </a:lnTo>
                <a:cubicBezTo>
                  <a:pt x="15383" y="0"/>
                  <a:pt x="15416" y="13"/>
                  <a:pt x="15443" y="40"/>
                </a:cubicBezTo>
                <a:cubicBezTo>
                  <a:pt x="15471" y="68"/>
                  <a:pt x="15484" y="101"/>
                  <a:pt x="15484" y="139"/>
                </a:cubicBezTo>
                <a:lnTo>
                  <a:pt x="15484" y="6825"/>
                </a:lnTo>
                <a:cubicBezTo>
                  <a:pt x="15484" y="6864"/>
                  <a:pt x="15471" y="6897"/>
                  <a:pt x="15443" y="6924"/>
                </a:cubicBezTo>
                <a:cubicBezTo>
                  <a:pt x="15416" y="6951"/>
                  <a:pt x="15383" y="6965"/>
                  <a:pt x="15345" y="6965"/>
                </a:cubicBezTo>
                <a:lnTo>
                  <a:pt x="139" y="6965"/>
                </a:lnTo>
                <a:cubicBezTo>
                  <a:pt x="101" y="6965"/>
                  <a:pt x="68" y="6951"/>
                  <a:pt x="41" y="6924"/>
                </a:cubicBezTo>
                <a:cubicBezTo>
                  <a:pt x="14" y="6897"/>
                  <a:pt x="0" y="6864"/>
                  <a:pt x="0" y="6825"/>
                </a:cubicBezTo>
                <a:lnTo>
                  <a:pt x="0" y="139"/>
                </a:lnTo>
                <a:cubicBezTo>
                  <a:pt x="0" y="101"/>
                  <a:pt x="14" y="68"/>
                  <a:pt x="41" y="40"/>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3" name="任意多边形 712"/>
          <p:cNvSpPr/>
          <p:nvPr/>
        </p:nvSpPr>
        <p:spPr>
          <a:xfrm>
            <a:off x="534600" y="4178160"/>
            <a:ext cx="5574240" cy="1838880"/>
          </a:xfrm>
          <a:custGeom>
            <a:avLst/>
            <a:gdLst/>
            <a:ahLst/>
            <a:cxnLst/>
            <a:rect l="0" t="0" r="r" b="b"/>
            <a:pathLst>
              <a:path w="15484" h="5108">
                <a:moveTo>
                  <a:pt x="0" y="4969"/>
                </a:moveTo>
                <a:lnTo>
                  <a:pt x="0" y="139"/>
                </a:lnTo>
                <a:cubicBezTo>
                  <a:pt x="0" y="121"/>
                  <a:pt x="4" y="103"/>
                  <a:pt x="11" y="86"/>
                </a:cubicBezTo>
                <a:cubicBezTo>
                  <a:pt x="18" y="69"/>
                  <a:pt x="28" y="54"/>
                  <a:pt x="41" y="41"/>
                </a:cubicBezTo>
                <a:cubicBezTo>
                  <a:pt x="54" y="28"/>
                  <a:pt x="69" y="18"/>
                  <a:pt x="86" y="11"/>
                </a:cubicBezTo>
                <a:cubicBezTo>
                  <a:pt x="103" y="4"/>
                  <a:pt x="121" y="0"/>
                  <a:pt x="139" y="0"/>
                </a:cubicBezTo>
                <a:lnTo>
                  <a:pt x="15345" y="0"/>
                </a:lnTo>
                <a:cubicBezTo>
                  <a:pt x="15363" y="0"/>
                  <a:pt x="15381" y="4"/>
                  <a:pt x="15398" y="11"/>
                </a:cubicBezTo>
                <a:cubicBezTo>
                  <a:pt x="15415" y="18"/>
                  <a:pt x="15430" y="28"/>
                  <a:pt x="15443" y="41"/>
                </a:cubicBezTo>
                <a:cubicBezTo>
                  <a:pt x="15457" y="54"/>
                  <a:pt x="15467" y="69"/>
                  <a:pt x="15474" y="86"/>
                </a:cubicBezTo>
                <a:cubicBezTo>
                  <a:pt x="15481" y="103"/>
                  <a:pt x="15484" y="121"/>
                  <a:pt x="15484" y="139"/>
                </a:cubicBezTo>
                <a:lnTo>
                  <a:pt x="15484" y="4969"/>
                </a:lnTo>
                <a:cubicBezTo>
                  <a:pt x="15484" y="4987"/>
                  <a:pt x="15481" y="5005"/>
                  <a:pt x="15474" y="5022"/>
                </a:cubicBezTo>
                <a:cubicBezTo>
                  <a:pt x="15467" y="5039"/>
                  <a:pt x="15457" y="5054"/>
                  <a:pt x="15443" y="5067"/>
                </a:cubicBezTo>
                <a:cubicBezTo>
                  <a:pt x="15430" y="5080"/>
                  <a:pt x="15415" y="5090"/>
                  <a:pt x="15398" y="5097"/>
                </a:cubicBezTo>
                <a:cubicBezTo>
                  <a:pt x="15381" y="5104"/>
                  <a:pt x="15363" y="5108"/>
                  <a:pt x="15345" y="5108"/>
                </a:cubicBezTo>
                <a:lnTo>
                  <a:pt x="139" y="5108"/>
                </a:lnTo>
                <a:cubicBezTo>
                  <a:pt x="121" y="5108"/>
                  <a:pt x="103" y="5104"/>
                  <a:pt x="86" y="5097"/>
                </a:cubicBezTo>
                <a:cubicBezTo>
                  <a:pt x="69" y="5090"/>
                  <a:pt x="54" y="5080"/>
                  <a:pt x="41" y="5067"/>
                </a:cubicBezTo>
                <a:cubicBezTo>
                  <a:pt x="28" y="5054"/>
                  <a:pt x="18" y="5039"/>
                  <a:pt x="11" y="5022"/>
                </a:cubicBezTo>
                <a:cubicBezTo>
                  <a:pt x="4" y="5005"/>
                  <a:pt x="0" y="4987"/>
                  <a:pt x="0" y="496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14" name="图片 713"/>
          <p:cNvPicPr/>
          <p:nvPr/>
        </p:nvPicPr>
        <p:blipFill>
          <a:blip r:embed="rId3"/>
          <a:stretch/>
        </p:blipFill>
        <p:spPr>
          <a:xfrm>
            <a:off x="534960" y="1002960"/>
            <a:ext cx="166680" cy="166680"/>
          </a:xfrm>
          <a:prstGeom prst="rect">
            <a:avLst/>
          </a:prstGeom>
          <a:noFill/>
          <a:ln w="0">
            <a:noFill/>
          </a:ln>
        </p:spPr>
      </p:pic>
      <p:sp>
        <p:nvSpPr>
          <p:cNvPr id="715" name="文本框 714"/>
          <p:cNvSpPr txBox="1"/>
          <p:nvPr/>
        </p:nvSpPr>
        <p:spPr>
          <a:xfrm>
            <a:off x="1536120" y="393840"/>
            <a:ext cx="4024080" cy="31752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WenQuanYiZenHei"/>
                <a:ea typeface="WenQuanYiZenHei"/>
              </a:rPr>
              <a:t>实战：向量化特征提取与相似度计算</a:t>
            </a:r>
            <a:endParaRPr lang="en-US" sz="1979" b="0" u="none" strike="noStrike">
              <a:solidFill>
                <a:srgbClr val="000000"/>
              </a:solidFill>
              <a:effectLst/>
              <a:uFillTx/>
              <a:latin typeface="Times New Roman"/>
            </a:endParaRPr>
          </a:p>
        </p:txBody>
      </p:sp>
      <p:sp>
        <p:nvSpPr>
          <p:cNvPr id="716" name="文本框 715"/>
          <p:cNvSpPr txBox="1"/>
          <p:nvPr/>
        </p:nvSpPr>
        <p:spPr>
          <a:xfrm>
            <a:off x="768960" y="983880"/>
            <a:ext cx="15094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向量化与相似度计算</a:t>
            </a:r>
            <a:endParaRPr lang="en-US" sz="1320" b="0" u="none" strike="noStrike">
              <a:solidFill>
                <a:srgbClr val="000000"/>
              </a:solidFill>
              <a:effectLst/>
              <a:uFillTx/>
              <a:latin typeface="Times New Roman"/>
            </a:endParaRPr>
          </a:p>
        </p:txBody>
      </p:sp>
      <p:sp>
        <p:nvSpPr>
          <p:cNvPr id="717" name="文本框 716"/>
          <p:cNvSpPr txBox="1"/>
          <p:nvPr/>
        </p:nvSpPr>
        <p:spPr>
          <a:xfrm>
            <a:off x="534960" y="12830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a:t>
            </a:r>
            <a:endParaRPr lang="en-US" sz="920" b="0" u="none" strike="noStrike">
              <a:solidFill>
                <a:srgbClr val="000000"/>
              </a:solidFill>
              <a:effectLst/>
              <a:uFillTx/>
              <a:latin typeface="Times New Roman"/>
            </a:endParaRPr>
          </a:p>
        </p:txBody>
      </p:sp>
      <p:sp>
        <p:nvSpPr>
          <p:cNvPr id="718" name="文本框 717"/>
          <p:cNvSpPr txBox="1"/>
          <p:nvPr/>
        </p:nvSpPr>
        <p:spPr>
          <a:xfrm>
            <a:off x="651960" y="128700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719" name="文本框 718"/>
          <p:cNvSpPr txBox="1"/>
          <p:nvPr/>
        </p:nvSpPr>
        <p:spPr>
          <a:xfrm>
            <a:off x="897120" y="128304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系统中，</a:t>
            </a:r>
            <a:endParaRPr lang="en-US" sz="920" b="0" u="none" strike="noStrike">
              <a:solidFill>
                <a:srgbClr val="000000"/>
              </a:solidFill>
              <a:effectLst/>
              <a:uFillTx/>
              <a:latin typeface="Times New Roman"/>
            </a:endParaRPr>
          </a:p>
        </p:txBody>
      </p:sp>
      <p:sp>
        <p:nvSpPr>
          <p:cNvPr id="720" name="文本框 719"/>
          <p:cNvSpPr txBox="1"/>
          <p:nvPr/>
        </p:nvSpPr>
        <p:spPr>
          <a:xfrm>
            <a:off x="1365120" y="1287000"/>
            <a:ext cx="417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NumPy</a:t>
            </a:r>
            <a:endParaRPr lang="en-US" sz="920" b="0" u="none" strike="noStrike">
              <a:solidFill>
                <a:srgbClr val="000000"/>
              </a:solidFill>
              <a:effectLst/>
              <a:uFillTx/>
              <a:latin typeface="Times New Roman"/>
            </a:endParaRPr>
          </a:p>
        </p:txBody>
      </p:sp>
      <p:sp>
        <p:nvSpPr>
          <p:cNvPr id="721" name="文本框 720"/>
          <p:cNvSpPr txBox="1"/>
          <p:nvPr/>
        </p:nvSpPr>
        <p:spPr>
          <a:xfrm>
            <a:off x="1780560" y="1283040"/>
            <a:ext cx="3403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用于构建向量化特征和计算文本相似度，是检索功能的核心组件。</a:t>
            </a:r>
            <a:endParaRPr lang="en-US" sz="920" b="0" u="none" strike="noStrike">
              <a:solidFill>
                <a:srgbClr val="000000"/>
              </a:solidFill>
              <a:effectLst/>
              <a:uFillTx/>
              <a:latin typeface="Times New Roman"/>
            </a:endParaRPr>
          </a:p>
        </p:txBody>
      </p:sp>
      <p:sp>
        <p:nvSpPr>
          <p:cNvPr id="722" name="文本框 721"/>
          <p:cNvSpPr txBox="1"/>
          <p:nvPr/>
        </p:nvSpPr>
        <p:spPr>
          <a:xfrm>
            <a:off x="635040" y="1649160"/>
            <a:ext cx="141480" cy="132840"/>
          </a:xfrm>
          <a:prstGeom prst="rect">
            <a:avLst/>
          </a:prstGeom>
          <a:noFill/>
          <a:ln w="0">
            <a:noFill/>
          </a:ln>
        </p:spPr>
        <p:txBody>
          <a:bodyPr wrap="none" lIns="0" tIns="0" rIns="0" bIns="0" anchor="t">
            <a:spAutoFit/>
          </a:bodyPr>
          <a:lstStyle/>
          <a:p>
            <a:r>
              <a:rPr lang="en-US" sz="920" b="0" u="none" strike="noStrike">
                <a:solidFill>
                  <a:srgbClr val="78A9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23" name="文本框 722"/>
          <p:cNvSpPr txBox="1"/>
          <p:nvPr/>
        </p:nvSpPr>
        <p:spPr>
          <a:xfrm>
            <a:off x="775440" y="1634040"/>
            <a:ext cx="1878120" cy="148320"/>
          </a:xfrm>
          <a:prstGeom prst="rect">
            <a:avLst/>
          </a:prstGeom>
          <a:noFill/>
          <a:ln w="0">
            <a:noFill/>
          </a:ln>
        </p:spPr>
        <p:txBody>
          <a:bodyPr wrap="none" lIns="0" tIns="0" rIns="0" bIns="0" anchor="t">
            <a:spAutoFit/>
          </a:bodyPr>
          <a:lstStyle/>
          <a:p>
            <a:r>
              <a:rPr lang="zh-CN" sz="920" b="0" u="none" strike="noStrike">
                <a:solidFill>
                  <a:srgbClr val="78A9FF"/>
                </a:solidFill>
                <a:effectLst/>
                <a:uFillTx/>
                <a:latin typeface="WenQuanYiZenHei"/>
                <a:ea typeface="WenQuanYiZenHei"/>
              </a:rPr>
              <a:t>模拟用户问题向量和数据库回答向量</a:t>
            </a:r>
            <a:endParaRPr lang="en-US" sz="920" b="0" u="none" strike="noStrike">
              <a:solidFill>
                <a:srgbClr val="000000"/>
              </a:solidFill>
              <a:effectLst/>
              <a:uFillTx/>
              <a:latin typeface="Times New Roman"/>
            </a:endParaRPr>
          </a:p>
        </p:txBody>
      </p:sp>
      <p:sp>
        <p:nvSpPr>
          <p:cNvPr id="724" name="文本框 723"/>
          <p:cNvSpPr txBox="1"/>
          <p:nvPr/>
        </p:nvSpPr>
        <p:spPr>
          <a:xfrm>
            <a:off x="635040" y="1816200"/>
            <a:ext cx="126828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import</a:t>
            </a:r>
            <a:r>
              <a:rPr lang="en-US" sz="920" b="0" u="none" strike="noStrike">
                <a:solidFill>
                  <a:srgbClr val="E6E6E6"/>
                </a:solidFill>
                <a:effectLst/>
                <a:uFillTx/>
                <a:latin typeface="Courier New"/>
                <a:ea typeface="Courier New"/>
              </a:rPr>
              <a:t> numpy </a:t>
            </a:r>
            <a:r>
              <a:rPr lang="en-US" sz="920" b="0" u="none" strike="noStrike">
                <a:solidFill>
                  <a:srgbClr val="FF9900"/>
                </a:solidFill>
                <a:effectLst/>
                <a:uFillTx/>
                <a:latin typeface="Courier New"/>
                <a:ea typeface="Courier New"/>
              </a:rPr>
              <a:t>as</a:t>
            </a:r>
            <a:r>
              <a:rPr lang="en-US" sz="920" b="0" u="none" strike="noStrike">
                <a:solidFill>
                  <a:srgbClr val="E6E6E6"/>
                </a:solidFill>
                <a:effectLst/>
                <a:uFillTx/>
                <a:latin typeface="Courier New"/>
                <a:ea typeface="Courier New"/>
              </a:rPr>
              <a:t> np</a:t>
            </a:r>
            <a:endParaRPr lang="en-US" sz="920" b="0" u="none" strike="noStrike">
              <a:solidFill>
                <a:srgbClr val="000000"/>
              </a:solidFill>
              <a:effectLst/>
              <a:uFillTx/>
              <a:latin typeface="Times New Roman"/>
            </a:endParaRPr>
          </a:p>
        </p:txBody>
      </p:sp>
      <p:sp>
        <p:nvSpPr>
          <p:cNvPr id="725" name="文本框 724"/>
          <p:cNvSpPr txBox="1"/>
          <p:nvPr/>
        </p:nvSpPr>
        <p:spPr>
          <a:xfrm>
            <a:off x="635040" y="2142000"/>
            <a:ext cx="190224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user_questions = np.array([</a:t>
            </a:r>
            <a:endParaRPr lang="en-US" sz="920" b="0" u="none" strike="noStrike">
              <a:solidFill>
                <a:srgbClr val="000000"/>
              </a:solidFill>
              <a:effectLst/>
              <a:uFillTx/>
              <a:latin typeface="Times New Roman"/>
            </a:endParaRPr>
          </a:p>
        </p:txBody>
      </p:sp>
      <p:sp>
        <p:nvSpPr>
          <p:cNvPr id="726" name="文本框 725"/>
          <p:cNvSpPr txBox="1"/>
          <p:nvPr/>
        </p:nvSpPr>
        <p:spPr>
          <a:xfrm>
            <a:off x="635040" y="2300760"/>
            <a:ext cx="12682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[0.1, 0.8, 0.5],</a:t>
            </a:r>
            <a:endParaRPr lang="en-US" sz="920" b="0" u="none" strike="noStrike">
              <a:solidFill>
                <a:srgbClr val="000000"/>
              </a:solidFill>
              <a:effectLst/>
              <a:uFillTx/>
              <a:latin typeface="Times New Roman"/>
            </a:endParaRPr>
          </a:p>
        </p:txBody>
      </p:sp>
      <p:sp>
        <p:nvSpPr>
          <p:cNvPr id="727" name="文本框 726"/>
          <p:cNvSpPr txBox="1"/>
          <p:nvPr/>
        </p:nvSpPr>
        <p:spPr>
          <a:xfrm>
            <a:off x="635040" y="2468160"/>
            <a:ext cx="12682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[0.7, 0.3, 0.6],</a:t>
            </a:r>
            <a:endParaRPr lang="en-US" sz="920" b="0" u="none" strike="noStrike">
              <a:solidFill>
                <a:srgbClr val="000000"/>
              </a:solidFill>
              <a:effectLst/>
              <a:uFillTx/>
              <a:latin typeface="Times New Roman"/>
            </a:endParaRPr>
          </a:p>
        </p:txBody>
      </p:sp>
      <p:sp>
        <p:nvSpPr>
          <p:cNvPr id="728" name="文本框 727"/>
          <p:cNvSpPr txBox="1"/>
          <p:nvPr/>
        </p:nvSpPr>
        <p:spPr>
          <a:xfrm>
            <a:off x="635040" y="2635200"/>
            <a:ext cx="119772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[0.4, 0.4, 0.7]</a:t>
            </a:r>
            <a:endParaRPr lang="en-US" sz="920" b="0" u="none" strike="noStrike">
              <a:solidFill>
                <a:srgbClr val="000000"/>
              </a:solidFill>
              <a:effectLst/>
              <a:uFillTx/>
              <a:latin typeface="Times New Roman"/>
            </a:endParaRPr>
          </a:p>
        </p:txBody>
      </p:sp>
      <p:sp>
        <p:nvSpPr>
          <p:cNvPr id="729" name="文本框 728"/>
          <p:cNvSpPr txBox="1"/>
          <p:nvPr/>
        </p:nvSpPr>
        <p:spPr>
          <a:xfrm>
            <a:off x="635040" y="2793960"/>
            <a:ext cx="1414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30" name="文本框 729"/>
          <p:cNvSpPr txBox="1"/>
          <p:nvPr/>
        </p:nvSpPr>
        <p:spPr>
          <a:xfrm>
            <a:off x="635040" y="3119760"/>
            <a:ext cx="162036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db_answers = np.array([</a:t>
            </a:r>
            <a:endParaRPr lang="en-US" sz="920" b="0" u="none" strike="noStrike">
              <a:solidFill>
                <a:srgbClr val="000000"/>
              </a:solidFill>
              <a:effectLst/>
              <a:uFillTx/>
              <a:latin typeface="Times New Roman"/>
            </a:endParaRPr>
          </a:p>
        </p:txBody>
      </p:sp>
      <p:sp>
        <p:nvSpPr>
          <p:cNvPr id="731" name="文本框 730"/>
          <p:cNvSpPr txBox="1"/>
          <p:nvPr/>
        </p:nvSpPr>
        <p:spPr>
          <a:xfrm>
            <a:off x="635040" y="3287160"/>
            <a:ext cx="12682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[0.2, 0.9, 0.4],</a:t>
            </a:r>
            <a:endParaRPr lang="en-US" sz="920" b="0" u="none" strike="noStrike">
              <a:solidFill>
                <a:srgbClr val="000000"/>
              </a:solidFill>
              <a:effectLst/>
              <a:uFillTx/>
              <a:latin typeface="Times New Roman"/>
            </a:endParaRPr>
          </a:p>
        </p:txBody>
      </p:sp>
      <p:sp>
        <p:nvSpPr>
          <p:cNvPr id="732" name="文本框 731"/>
          <p:cNvSpPr txBox="1"/>
          <p:nvPr/>
        </p:nvSpPr>
        <p:spPr>
          <a:xfrm>
            <a:off x="635040" y="3454200"/>
            <a:ext cx="12682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[0.8, 0.1, 0.5],</a:t>
            </a:r>
            <a:endParaRPr lang="en-US" sz="920" b="0" u="none" strike="noStrike">
              <a:solidFill>
                <a:srgbClr val="000000"/>
              </a:solidFill>
              <a:effectLst/>
              <a:uFillTx/>
              <a:latin typeface="Times New Roman"/>
            </a:endParaRPr>
          </a:p>
        </p:txBody>
      </p:sp>
      <p:sp>
        <p:nvSpPr>
          <p:cNvPr id="733" name="文本框 732"/>
          <p:cNvSpPr txBox="1"/>
          <p:nvPr/>
        </p:nvSpPr>
        <p:spPr>
          <a:xfrm>
            <a:off x="635040" y="3612960"/>
            <a:ext cx="119772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[0.5, 0.5, 0.5]</a:t>
            </a:r>
            <a:endParaRPr lang="en-US" sz="920" b="0" u="none" strike="noStrike">
              <a:solidFill>
                <a:srgbClr val="000000"/>
              </a:solidFill>
              <a:effectLst/>
              <a:uFillTx/>
              <a:latin typeface="Times New Roman"/>
            </a:endParaRPr>
          </a:p>
        </p:txBody>
      </p:sp>
      <p:sp>
        <p:nvSpPr>
          <p:cNvPr id="734" name="文本框 733"/>
          <p:cNvSpPr txBox="1"/>
          <p:nvPr/>
        </p:nvSpPr>
        <p:spPr>
          <a:xfrm>
            <a:off x="635040" y="3780000"/>
            <a:ext cx="1414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35" name="文本框 734"/>
          <p:cNvSpPr txBox="1"/>
          <p:nvPr/>
        </p:nvSpPr>
        <p:spPr>
          <a:xfrm>
            <a:off x="635040" y="4289760"/>
            <a:ext cx="141480" cy="132840"/>
          </a:xfrm>
          <a:prstGeom prst="rect">
            <a:avLst/>
          </a:prstGeom>
          <a:noFill/>
          <a:ln w="0">
            <a:noFill/>
          </a:ln>
        </p:spPr>
        <p:txBody>
          <a:bodyPr wrap="none" lIns="0" tIns="0" rIns="0" bIns="0" anchor="t">
            <a:spAutoFit/>
          </a:bodyPr>
          <a:lstStyle/>
          <a:p>
            <a:r>
              <a:rPr lang="en-US" sz="920" b="0" u="none" strike="noStrike">
                <a:solidFill>
                  <a:srgbClr val="78A9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36" name="文本框 735"/>
          <p:cNvSpPr txBox="1"/>
          <p:nvPr/>
        </p:nvSpPr>
        <p:spPr>
          <a:xfrm>
            <a:off x="775440" y="4274640"/>
            <a:ext cx="1761120" cy="148320"/>
          </a:xfrm>
          <a:prstGeom prst="rect">
            <a:avLst/>
          </a:prstGeom>
          <a:noFill/>
          <a:ln w="0">
            <a:noFill/>
          </a:ln>
        </p:spPr>
        <p:txBody>
          <a:bodyPr wrap="none" lIns="0" tIns="0" rIns="0" bIns="0" anchor="t">
            <a:spAutoFit/>
          </a:bodyPr>
          <a:lstStyle/>
          <a:p>
            <a:r>
              <a:rPr lang="zh-CN" sz="920" b="0" u="none" strike="noStrike">
                <a:solidFill>
                  <a:srgbClr val="78A9FF"/>
                </a:solidFill>
                <a:effectLst/>
                <a:uFillTx/>
                <a:latin typeface="WenQuanYiZenHei"/>
                <a:ea typeface="WenQuanYiZenHei"/>
              </a:rPr>
              <a:t>计算每个问题和每个回答的相似度</a:t>
            </a:r>
            <a:endParaRPr lang="en-US" sz="920" b="0" u="none" strike="noStrike">
              <a:solidFill>
                <a:srgbClr val="000000"/>
              </a:solidFill>
              <a:effectLst/>
              <a:uFillTx/>
              <a:latin typeface="Times New Roman"/>
            </a:endParaRPr>
          </a:p>
        </p:txBody>
      </p:sp>
      <p:sp>
        <p:nvSpPr>
          <p:cNvPr id="737" name="文本框 736"/>
          <p:cNvSpPr txBox="1"/>
          <p:nvPr/>
        </p:nvSpPr>
        <p:spPr>
          <a:xfrm>
            <a:off x="635040" y="4456800"/>
            <a:ext cx="53524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similarity_matrix = np.zeros((user_questions.shape[0], db_answers.shape[0]))</a:t>
            </a:r>
            <a:endParaRPr lang="en-US" sz="920" b="0" u="none" strike="noStrike">
              <a:solidFill>
                <a:srgbClr val="000000"/>
              </a:solidFill>
              <a:effectLst/>
              <a:uFillTx/>
              <a:latin typeface="Times New Roman"/>
            </a:endParaRPr>
          </a:p>
        </p:txBody>
      </p:sp>
      <p:sp>
        <p:nvSpPr>
          <p:cNvPr id="738" name="文本框 737"/>
          <p:cNvSpPr txBox="1"/>
          <p:nvPr/>
        </p:nvSpPr>
        <p:spPr>
          <a:xfrm>
            <a:off x="635040" y="4782960"/>
            <a:ext cx="281772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for</a:t>
            </a:r>
            <a:r>
              <a:rPr lang="en-US" sz="920" b="0" u="none" strike="noStrike">
                <a:solidFill>
                  <a:srgbClr val="E6E6E6"/>
                </a:solidFill>
                <a:effectLst/>
                <a:uFillTx/>
                <a:latin typeface="Courier New"/>
                <a:ea typeface="Courier New"/>
              </a:rPr>
              <a:t> i </a:t>
            </a:r>
            <a:r>
              <a:rPr lang="en-US" sz="920" b="0" u="none" strike="noStrike">
                <a:solidFill>
                  <a:srgbClr val="FF9900"/>
                </a:solidFill>
                <a:effectLst/>
                <a:uFillTx/>
                <a:latin typeface="Courier New"/>
                <a:ea typeface="Courier New"/>
              </a:rPr>
              <a:t>in</a:t>
            </a:r>
            <a:r>
              <a:rPr lang="en-US" sz="920" b="0" u="none" strike="noStrike">
                <a:solidFill>
                  <a:srgbClr val="E6E6E6"/>
                </a:solidFill>
                <a:effectLst/>
                <a:uFillTx/>
                <a:latin typeface="Courier New"/>
                <a:ea typeface="Courier New"/>
              </a:rPr>
              <a:t> range(user_questions.shape[0]):</a:t>
            </a:r>
            <a:endParaRPr lang="en-US" sz="920" b="0" u="none" strike="noStrike">
              <a:solidFill>
                <a:srgbClr val="000000"/>
              </a:solidFill>
              <a:effectLst/>
              <a:uFillTx/>
              <a:latin typeface="Times New Roman"/>
            </a:endParaRPr>
          </a:p>
        </p:txBody>
      </p:sp>
      <p:sp>
        <p:nvSpPr>
          <p:cNvPr id="739" name="文本框 738"/>
          <p:cNvSpPr txBox="1"/>
          <p:nvPr/>
        </p:nvSpPr>
        <p:spPr>
          <a:xfrm>
            <a:off x="635040" y="4941720"/>
            <a:ext cx="267660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a:t>
            </a:r>
            <a:r>
              <a:rPr lang="en-US" sz="920" b="0" u="none" strike="noStrike">
                <a:solidFill>
                  <a:srgbClr val="FF9900"/>
                </a:solidFill>
                <a:effectLst/>
                <a:uFillTx/>
                <a:latin typeface="Courier New"/>
                <a:ea typeface="Courier New"/>
              </a:rPr>
              <a:t>for</a:t>
            </a:r>
            <a:r>
              <a:rPr lang="en-US" sz="920" b="0" u="none" strike="noStrike">
                <a:solidFill>
                  <a:srgbClr val="E6E6E6"/>
                </a:solidFill>
                <a:effectLst/>
                <a:uFillTx/>
                <a:latin typeface="Courier New"/>
                <a:ea typeface="Courier New"/>
              </a:rPr>
              <a:t> j </a:t>
            </a:r>
            <a:r>
              <a:rPr lang="en-US" sz="920" b="0" u="none" strike="noStrike">
                <a:solidFill>
                  <a:srgbClr val="FF9900"/>
                </a:solidFill>
                <a:effectLst/>
                <a:uFillTx/>
                <a:latin typeface="Courier New"/>
                <a:ea typeface="Courier New"/>
              </a:rPr>
              <a:t>in</a:t>
            </a:r>
            <a:r>
              <a:rPr lang="en-US" sz="920" b="0" u="none" strike="noStrike">
                <a:solidFill>
                  <a:srgbClr val="E6E6E6"/>
                </a:solidFill>
                <a:effectLst/>
                <a:uFillTx/>
                <a:latin typeface="Courier New"/>
                <a:ea typeface="Courier New"/>
              </a:rPr>
              <a:t> range(db_answers.shape[0]):</a:t>
            </a:r>
            <a:endParaRPr lang="en-US" sz="920" b="0" u="none" strike="noStrike">
              <a:solidFill>
                <a:srgbClr val="000000"/>
              </a:solidFill>
              <a:effectLst/>
              <a:uFillTx/>
              <a:latin typeface="Times New Roman"/>
            </a:endParaRPr>
          </a:p>
        </p:txBody>
      </p:sp>
      <p:sp>
        <p:nvSpPr>
          <p:cNvPr id="740" name="文本框 739"/>
          <p:cNvSpPr txBox="1"/>
          <p:nvPr/>
        </p:nvSpPr>
        <p:spPr>
          <a:xfrm>
            <a:off x="635040" y="5108760"/>
            <a:ext cx="457812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    similarity_matrix[i,j] = cosine_similarity(user_questions[i],</a:t>
            </a:r>
            <a:endParaRPr lang="en-US" sz="920" b="0" u="none" strike="noStrike">
              <a:solidFill>
                <a:srgbClr val="000000"/>
              </a:solidFill>
              <a:effectLst/>
              <a:uFillTx/>
              <a:latin typeface="Times New Roman"/>
            </a:endParaRPr>
          </a:p>
        </p:txBody>
      </p:sp>
      <p:sp>
        <p:nvSpPr>
          <p:cNvPr id="741" name="文本框 740"/>
          <p:cNvSpPr txBox="1"/>
          <p:nvPr/>
        </p:nvSpPr>
        <p:spPr>
          <a:xfrm>
            <a:off x="635040" y="5275800"/>
            <a:ext cx="98676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db_answers[j])</a:t>
            </a:r>
            <a:endParaRPr lang="en-US" sz="920" b="0" u="none" strike="noStrike">
              <a:solidFill>
                <a:srgbClr val="000000"/>
              </a:solidFill>
              <a:effectLst/>
              <a:uFillTx/>
              <a:latin typeface="Times New Roman"/>
            </a:endParaRPr>
          </a:p>
        </p:txBody>
      </p:sp>
      <p:sp>
        <p:nvSpPr>
          <p:cNvPr id="742" name="文本框 741"/>
          <p:cNvSpPr txBox="1"/>
          <p:nvPr/>
        </p:nvSpPr>
        <p:spPr>
          <a:xfrm>
            <a:off x="635040" y="5601960"/>
            <a:ext cx="141480" cy="132840"/>
          </a:xfrm>
          <a:prstGeom prst="rect">
            <a:avLst/>
          </a:prstGeom>
          <a:noFill/>
          <a:ln w="0">
            <a:noFill/>
          </a:ln>
        </p:spPr>
        <p:txBody>
          <a:bodyPr wrap="none" lIns="0" tIns="0" rIns="0" bIns="0" anchor="t">
            <a:spAutoFit/>
          </a:bodyPr>
          <a:lstStyle/>
          <a:p>
            <a:r>
              <a:rPr lang="en-US" sz="920" b="0" u="none" strike="noStrike">
                <a:solidFill>
                  <a:srgbClr val="78A9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43" name="文本框 742"/>
          <p:cNvSpPr txBox="1"/>
          <p:nvPr/>
        </p:nvSpPr>
        <p:spPr>
          <a:xfrm>
            <a:off x="775440" y="5586480"/>
            <a:ext cx="1174320" cy="148320"/>
          </a:xfrm>
          <a:prstGeom prst="rect">
            <a:avLst/>
          </a:prstGeom>
          <a:noFill/>
          <a:ln w="0">
            <a:noFill/>
          </a:ln>
        </p:spPr>
        <p:txBody>
          <a:bodyPr wrap="none" lIns="0" tIns="0" rIns="0" bIns="0" anchor="t">
            <a:spAutoFit/>
          </a:bodyPr>
          <a:lstStyle/>
          <a:p>
            <a:r>
              <a:rPr lang="zh-CN" sz="920" b="0" u="none" strike="noStrike">
                <a:solidFill>
                  <a:srgbClr val="78A9FF"/>
                </a:solidFill>
                <a:effectLst/>
                <a:uFillTx/>
                <a:latin typeface="WenQuanYiZenHei"/>
                <a:ea typeface="WenQuanYiZenHei"/>
              </a:rPr>
              <a:t>找出最相似回答的索引</a:t>
            </a:r>
            <a:endParaRPr lang="en-US" sz="920" b="0" u="none" strike="noStrike">
              <a:solidFill>
                <a:srgbClr val="000000"/>
              </a:solidFill>
              <a:effectLst/>
              <a:uFillTx/>
              <a:latin typeface="Times New Roman"/>
            </a:endParaRPr>
          </a:p>
        </p:txBody>
      </p:sp>
      <p:sp>
        <p:nvSpPr>
          <p:cNvPr id="744" name="任意多边形 743"/>
          <p:cNvSpPr/>
          <p:nvPr/>
        </p:nvSpPr>
        <p:spPr>
          <a:xfrm>
            <a:off x="6509520" y="1270080"/>
            <a:ext cx="3652560" cy="2265120"/>
          </a:xfrm>
          <a:custGeom>
            <a:avLst/>
            <a:gdLst/>
            <a:ahLst/>
            <a:cxnLst/>
            <a:rect l="0" t="0" r="r" b="b"/>
            <a:pathLst>
              <a:path w="10146" h="6292">
                <a:moveTo>
                  <a:pt x="0" y="6106"/>
                </a:moveTo>
                <a:lnTo>
                  <a:pt x="0" y="186"/>
                </a:lnTo>
                <a:cubicBezTo>
                  <a:pt x="0" y="173"/>
                  <a:pt x="2" y="161"/>
                  <a:pt x="4" y="149"/>
                </a:cubicBezTo>
                <a:cubicBezTo>
                  <a:pt x="6" y="137"/>
                  <a:pt x="10" y="126"/>
                  <a:pt x="15" y="115"/>
                </a:cubicBezTo>
                <a:cubicBezTo>
                  <a:pt x="19" y="103"/>
                  <a:pt x="25" y="93"/>
                  <a:pt x="32" y="82"/>
                </a:cubicBezTo>
                <a:cubicBezTo>
                  <a:pt x="39"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9960" y="0"/>
                </a:lnTo>
                <a:cubicBezTo>
                  <a:pt x="9972" y="0"/>
                  <a:pt x="9984" y="1"/>
                  <a:pt x="9996" y="3"/>
                </a:cubicBezTo>
                <a:cubicBezTo>
                  <a:pt x="10008" y="6"/>
                  <a:pt x="10020" y="9"/>
                  <a:pt x="10031" y="14"/>
                </a:cubicBezTo>
                <a:cubicBezTo>
                  <a:pt x="10042" y="19"/>
                  <a:pt x="10053" y="24"/>
                  <a:pt x="10063" y="31"/>
                </a:cubicBezTo>
                <a:cubicBezTo>
                  <a:pt x="10073" y="38"/>
                  <a:pt x="10083" y="46"/>
                  <a:pt x="10091" y="54"/>
                </a:cubicBezTo>
                <a:cubicBezTo>
                  <a:pt x="10100" y="63"/>
                  <a:pt x="10107" y="72"/>
                  <a:pt x="10114" y="82"/>
                </a:cubicBezTo>
                <a:cubicBezTo>
                  <a:pt x="10121" y="93"/>
                  <a:pt x="10127" y="103"/>
                  <a:pt x="10131" y="115"/>
                </a:cubicBezTo>
                <a:cubicBezTo>
                  <a:pt x="10136" y="126"/>
                  <a:pt x="10140" y="137"/>
                  <a:pt x="10142" y="149"/>
                </a:cubicBezTo>
                <a:cubicBezTo>
                  <a:pt x="10144" y="161"/>
                  <a:pt x="10146" y="173"/>
                  <a:pt x="10146" y="186"/>
                </a:cubicBezTo>
                <a:lnTo>
                  <a:pt x="10146" y="6106"/>
                </a:lnTo>
                <a:cubicBezTo>
                  <a:pt x="10146" y="6118"/>
                  <a:pt x="10144" y="6130"/>
                  <a:pt x="10142" y="6142"/>
                </a:cubicBezTo>
                <a:cubicBezTo>
                  <a:pt x="10140" y="6154"/>
                  <a:pt x="10136" y="6166"/>
                  <a:pt x="10131" y="6177"/>
                </a:cubicBezTo>
                <a:cubicBezTo>
                  <a:pt x="10127" y="6188"/>
                  <a:pt x="10121" y="6199"/>
                  <a:pt x="10114" y="6209"/>
                </a:cubicBezTo>
                <a:cubicBezTo>
                  <a:pt x="10107" y="6219"/>
                  <a:pt x="10100" y="6229"/>
                  <a:pt x="10091" y="6237"/>
                </a:cubicBezTo>
                <a:cubicBezTo>
                  <a:pt x="10083" y="6246"/>
                  <a:pt x="10073" y="6254"/>
                  <a:pt x="10063" y="6260"/>
                </a:cubicBezTo>
                <a:cubicBezTo>
                  <a:pt x="10053" y="6267"/>
                  <a:pt x="10042" y="6273"/>
                  <a:pt x="10031" y="6277"/>
                </a:cubicBezTo>
                <a:cubicBezTo>
                  <a:pt x="10020" y="6282"/>
                  <a:pt x="10008" y="6286"/>
                  <a:pt x="9996" y="6288"/>
                </a:cubicBezTo>
                <a:cubicBezTo>
                  <a:pt x="9984" y="6290"/>
                  <a:pt x="9972" y="6292"/>
                  <a:pt x="9960" y="6292"/>
                </a:cubicBezTo>
                <a:lnTo>
                  <a:pt x="186" y="6292"/>
                </a:lnTo>
                <a:cubicBezTo>
                  <a:pt x="174" y="6292"/>
                  <a:pt x="162" y="6290"/>
                  <a:pt x="150" y="6288"/>
                </a:cubicBezTo>
                <a:cubicBezTo>
                  <a:pt x="138" y="6286"/>
                  <a:pt x="126" y="6282"/>
                  <a:pt x="115" y="6277"/>
                </a:cubicBezTo>
                <a:cubicBezTo>
                  <a:pt x="104" y="6273"/>
                  <a:pt x="93" y="6267"/>
                  <a:pt x="83" y="6260"/>
                </a:cubicBezTo>
                <a:cubicBezTo>
                  <a:pt x="73" y="6254"/>
                  <a:pt x="63" y="6246"/>
                  <a:pt x="55" y="6237"/>
                </a:cubicBezTo>
                <a:cubicBezTo>
                  <a:pt x="46" y="6229"/>
                  <a:pt x="39" y="6219"/>
                  <a:pt x="32" y="6209"/>
                </a:cubicBezTo>
                <a:cubicBezTo>
                  <a:pt x="25" y="6199"/>
                  <a:pt x="19" y="6188"/>
                  <a:pt x="15" y="6177"/>
                </a:cubicBezTo>
                <a:cubicBezTo>
                  <a:pt x="10" y="6166"/>
                  <a:pt x="6" y="6154"/>
                  <a:pt x="4" y="6142"/>
                </a:cubicBezTo>
                <a:cubicBezTo>
                  <a:pt x="2" y="6130"/>
                  <a:pt x="0" y="6118"/>
                  <a:pt x="0" y="610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5" name="任意多边形 744"/>
          <p:cNvSpPr/>
          <p:nvPr/>
        </p:nvSpPr>
        <p:spPr>
          <a:xfrm>
            <a:off x="6509520" y="4035960"/>
            <a:ext cx="3652560" cy="1003320"/>
          </a:xfrm>
          <a:custGeom>
            <a:avLst/>
            <a:gdLst/>
            <a:ahLst/>
            <a:cxnLst/>
            <a:rect l="0" t="0" r="r" b="b"/>
            <a:pathLst>
              <a:path w="10146" h="2787">
                <a:moveTo>
                  <a:pt x="0" y="2601"/>
                </a:moveTo>
                <a:lnTo>
                  <a:pt x="0" y="186"/>
                </a:lnTo>
                <a:cubicBezTo>
                  <a:pt x="0" y="174"/>
                  <a:pt x="2" y="162"/>
                  <a:pt x="4" y="150"/>
                </a:cubicBezTo>
                <a:cubicBezTo>
                  <a:pt x="6" y="138"/>
                  <a:pt x="10" y="126"/>
                  <a:pt x="15" y="115"/>
                </a:cubicBezTo>
                <a:cubicBezTo>
                  <a:pt x="19" y="104"/>
                  <a:pt x="25" y="93"/>
                  <a:pt x="32" y="83"/>
                </a:cubicBezTo>
                <a:cubicBezTo>
                  <a:pt x="39"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9960" y="0"/>
                </a:lnTo>
                <a:cubicBezTo>
                  <a:pt x="9972" y="0"/>
                  <a:pt x="9984" y="2"/>
                  <a:pt x="9996" y="4"/>
                </a:cubicBezTo>
                <a:cubicBezTo>
                  <a:pt x="10008" y="6"/>
                  <a:pt x="10020" y="10"/>
                  <a:pt x="10031" y="15"/>
                </a:cubicBezTo>
                <a:cubicBezTo>
                  <a:pt x="10042" y="19"/>
                  <a:pt x="10053" y="25"/>
                  <a:pt x="10063" y="32"/>
                </a:cubicBezTo>
                <a:cubicBezTo>
                  <a:pt x="10073" y="38"/>
                  <a:pt x="10083" y="46"/>
                  <a:pt x="10091" y="55"/>
                </a:cubicBezTo>
                <a:cubicBezTo>
                  <a:pt x="10100" y="63"/>
                  <a:pt x="10107" y="73"/>
                  <a:pt x="10114" y="83"/>
                </a:cubicBezTo>
                <a:cubicBezTo>
                  <a:pt x="10121" y="93"/>
                  <a:pt x="10127" y="104"/>
                  <a:pt x="10131" y="115"/>
                </a:cubicBezTo>
                <a:cubicBezTo>
                  <a:pt x="10136" y="126"/>
                  <a:pt x="10140" y="138"/>
                  <a:pt x="10142" y="150"/>
                </a:cubicBezTo>
                <a:cubicBezTo>
                  <a:pt x="10144" y="162"/>
                  <a:pt x="10146" y="174"/>
                  <a:pt x="10146" y="186"/>
                </a:cubicBezTo>
                <a:lnTo>
                  <a:pt x="10146" y="2601"/>
                </a:lnTo>
                <a:cubicBezTo>
                  <a:pt x="10146" y="2613"/>
                  <a:pt x="10144" y="2626"/>
                  <a:pt x="10142" y="2637"/>
                </a:cubicBezTo>
                <a:cubicBezTo>
                  <a:pt x="10140" y="2649"/>
                  <a:pt x="10136" y="2661"/>
                  <a:pt x="10131" y="2672"/>
                </a:cubicBezTo>
                <a:cubicBezTo>
                  <a:pt x="10127" y="2684"/>
                  <a:pt x="10121" y="2694"/>
                  <a:pt x="10114" y="2704"/>
                </a:cubicBezTo>
                <a:cubicBezTo>
                  <a:pt x="10107" y="2715"/>
                  <a:pt x="10100" y="2724"/>
                  <a:pt x="10091" y="2733"/>
                </a:cubicBezTo>
                <a:cubicBezTo>
                  <a:pt x="10083" y="2741"/>
                  <a:pt x="10073" y="2749"/>
                  <a:pt x="10063" y="2756"/>
                </a:cubicBezTo>
                <a:cubicBezTo>
                  <a:pt x="10053" y="2762"/>
                  <a:pt x="10042" y="2768"/>
                  <a:pt x="10031" y="2773"/>
                </a:cubicBezTo>
                <a:cubicBezTo>
                  <a:pt x="10020" y="2778"/>
                  <a:pt x="10008" y="2781"/>
                  <a:pt x="9996" y="2783"/>
                </a:cubicBezTo>
                <a:cubicBezTo>
                  <a:pt x="9984" y="2786"/>
                  <a:pt x="9972" y="2787"/>
                  <a:pt x="9960" y="2787"/>
                </a:cubicBezTo>
                <a:lnTo>
                  <a:pt x="186" y="2787"/>
                </a:lnTo>
                <a:cubicBezTo>
                  <a:pt x="174" y="2787"/>
                  <a:pt x="162" y="2786"/>
                  <a:pt x="150" y="2783"/>
                </a:cubicBezTo>
                <a:cubicBezTo>
                  <a:pt x="138" y="2781"/>
                  <a:pt x="126" y="2778"/>
                  <a:pt x="115" y="2773"/>
                </a:cubicBezTo>
                <a:cubicBezTo>
                  <a:pt x="104" y="2768"/>
                  <a:pt x="93" y="2762"/>
                  <a:pt x="83" y="2756"/>
                </a:cubicBezTo>
                <a:cubicBezTo>
                  <a:pt x="73" y="2749"/>
                  <a:pt x="63" y="2741"/>
                  <a:pt x="55" y="2733"/>
                </a:cubicBezTo>
                <a:cubicBezTo>
                  <a:pt x="46" y="2724"/>
                  <a:pt x="39" y="2715"/>
                  <a:pt x="32" y="2704"/>
                </a:cubicBezTo>
                <a:cubicBezTo>
                  <a:pt x="25" y="2694"/>
                  <a:pt x="19" y="2684"/>
                  <a:pt x="15" y="2672"/>
                </a:cubicBezTo>
                <a:cubicBezTo>
                  <a:pt x="10" y="2661"/>
                  <a:pt x="6" y="2649"/>
                  <a:pt x="4" y="2637"/>
                </a:cubicBezTo>
                <a:cubicBezTo>
                  <a:pt x="2" y="2626"/>
                  <a:pt x="0" y="2613"/>
                  <a:pt x="0" y="2601"/>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46" name="图片 745"/>
          <p:cNvPicPr/>
          <p:nvPr/>
        </p:nvPicPr>
        <p:blipFill>
          <a:blip r:embed="rId4"/>
          <a:stretch/>
        </p:blipFill>
        <p:spPr>
          <a:xfrm>
            <a:off x="6509880" y="1002960"/>
            <a:ext cx="166680" cy="166680"/>
          </a:xfrm>
          <a:prstGeom prst="rect">
            <a:avLst/>
          </a:prstGeom>
          <a:noFill/>
          <a:ln w="0">
            <a:noFill/>
          </a:ln>
        </p:spPr>
      </p:pic>
      <p:sp>
        <p:nvSpPr>
          <p:cNvPr id="747" name="文本框 746"/>
          <p:cNvSpPr txBox="1"/>
          <p:nvPr/>
        </p:nvSpPr>
        <p:spPr>
          <a:xfrm>
            <a:off x="635040" y="5760720"/>
            <a:ext cx="4155480" cy="132840"/>
          </a:xfrm>
          <a:prstGeom prst="rect">
            <a:avLst/>
          </a:prstGeom>
          <a:noFill/>
          <a:ln w="0">
            <a:noFill/>
          </a:ln>
        </p:spPr>
        <p:txBody>
          <a:bodyPr wrap="none" lIns="0" tIns="0" rIns="0" bIns="0" anchor="t">
            <a:spAutoFit/>
          </a:bodyPr>
          <a:lstStyle/>
          <a:p>
            <a:r>
              <a:rPr lang="en-US" sz="920" b="0" u="none" strike="noStrike">
                <a:solidFill>
                  <a:srgbClr val="E6E6E6"/>
                </a:solidFill>
                <a:effectLst/>
                <a:uFillTx/>
                <a:latin typeface="Courier New"/>
                <a:ea typeface="Courier New"/>
              </a:rPr>
              <a:t>most_similar_answers = np.argmax(similarity_matrix, axis=1)</a:t>
            </a:r>
            <a:endParaRPr lang="en-US" sz="920" b="0" u="none" strike="noStrike">
              <a:solidFill>
                <a:srgbClr val="000000"/>
              </a:solidFill>
              <a:effectLst/>
              <a:uFillTx/>
              <a:latin typeface="Times New Roman"/>
            </a:endParaRPr>
          </a:p>
        </p:txBody>
      </p:sp>
      <p:pic>
        <p:nvPicPr>
          <p:cNvPr id="748" name="图片 747"/>
          <p:cNvPicPr/>
          <p:nvPr/>
        </p:nvPicPr>
        <p:blipFill>
          <a:blip r:embed="rId5"/>
          <a:stretch/>
        </p:blipFill>
        <p:spPr>
          <a:xfrm>
            <a:off x="6643440" y="1404000"/>
            <a:ext cx="2506680" cy="1996920"/>
          </a:xfrm>
          <a:prstGeom prst="rect">
            <a:avLst/>
          </a:prstGeom>
          <a:noFill/>
          <a:ln w="0">
            <a:noFill/>
          </a:ln>
        </p:spPr>
      </p:pic>
      <p:pic>
        <p:nvPicPr>
          <p:cNvPr id="749" name="图片 748"/>
          <p:cNvPicPr/>
          <p:nvPr/>
        </p:nvPicPr>
        <p:blipFill>
          <a:blip r:embed="rId6"/>
          <a:stretch/>
        </p:blipFill>
        <p:spPr>
          <a:xfrm>
            <a:off x="6509880" y="3768840"/>
            <a:ext cx="166680" cy="166680"/>
          </a:xfrm>
          <a:prstGeom prst="rect">
            <a:avLst/>
          </a:prstGeom>
          <a:noFill/>
          <a:ln w="0">
            <a:noFill/>
          </a:ln>
        </p:spPr>
      </p:pic>
      <p:sp>
        <p:nvSpPr>
          <p:cNvPr id="750" name="文本框 749"/>
          <p:cNvSpPr txBox="1"/>
          <p:nvPr/>
        </p:nvSpPr>
        <p:spPr>
          <a:xfrm>
            <a:off x="6745320" y="983880"/>
            <a:ext cx="13417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相似度矩阵可视化</a:t>
            </a:r>
            <a:endParaRPr lang="en-US" sz="1320" b="0" u="none" strike="noStrike">
              <a:solidFill>
                <a:srgbClr val="000000"/>
              </a:solidFill>
              <a:effectLst/>
              <a:uFillTx/>
              <a:latin typeface="Times New Roman"/>
            </a:endParaRPr>
          </a:p>
        </p:txBody>
      </p:sp>
      <p:sp>
        <p:nvSpPr>
          <p:cNvPr id="751" name="文本框 750"/>
          <p:cNvSpPr txBox="1"/>
          <p:nvPr/>
        </p:nvSpPr>
        <p:spPr>
          <a:xfrm>
            <a:off x="6745320" y="3750120"/>
            <a:ext cx="6714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匹配结果</a:t>
            </a:r>
            <a:endParaRPr lang="en-US" sz="1320" b="0" u="none" strike="noStrike">
              <a:solidFill>
                <a:srgbClr val="000000"/>
              </a:solidFill>
              <a:effectLst/>
              <a:uFillTx/>
              <a:latin typeface="Times New Roman"/>
            </a:endParaRPr>
          </a:p>
        </p:txBody>
      </p:sp>
      <p:sp>
        <p:nvSpPr>
          <p:cNvPr id="752" name="文本框 751"/>
          <p:cNvSpPr txBox="1"/>
          <p:nvPr/>
        </p:nvSpPr>
        <p:spPr>
          <a:xfrm>
            <a:off x="6645240" y="419940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用户问题</a:t>
            </a:r>
            <a:endParaRPr lang="en-US" sz="920" b="0" u="none" strike="noStrike">
              <a:solidFill>
                <a:srgbClr val="000000"/>
              </a:solidFill>
              <a:effectLst/>
              <a:uFillTx/>
              <a:latin typeface="Times New Roman"/>
            </a:endParaRPr>
          </a:p>
        </p:txBody>
      </p:sp>
      <p:sp>
        <p:nvSpPr>
          <p:cNvPr id="753" name="文本框 752"/>
          <p:cNvSpPr txBox="1"/>
          <p:nvPr/>
        </p:nvSpPr>
        <p:spPr>
          <a:xfrm>
            <a:off x="7113240" y="420336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 </a:t>
            </a:r>
            <a:endParaRPr lang="en-US" sz="920" b="0" u="none" strike="noStrike">
              <a:solidFill>
                <a:srgbClr val="000000"/>
              </a:solidFill>
              <a:effectLst/>
              <a:uFillTx/>
              <a:latin typeface="Times New Roman"/>
            </a:endParaRPr>
          </a:p>
        </p:txBody>
      </p:sp>
      <p:sp>
        <p:nvSpPr>
          <p:cNvPr id="754" name="文本框 753"/>
          <p:cNvSpPr txBox="1"/>
          <p:nvPr/>
        </p:nvSpPr>
        <p:spPr>
          <a:xfrm>
            <a:off x="7224840" y="419940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最相似的回答索引</a:t>
            </a:r>
            <a:endParaRPr lang="en-US" sz="920" b="0" u="none" strike="noStrike">
              <a:solidFill>
                <a:srgbClr val="000000"/>
              </a:solidFill>
              <a:effectLst/>
              <a:uFillTx/>
              <a:latin typeface="Times New Roman"/>
            </a:endParaRPr>
          </a:p>
        </p:txBody>
      </p:sp>
      <p:sp>
        <p:nvSpPr>
          <p:cNvPr id="755" name="文本框 754"/>
          <p:cNvSpPr txBox="1"/>
          <p:nvPr/>
        </p:nvSpPr>
        <p:spPr>
          <a:xfrm>
            <a:off x="8160840" y="4203360"/>
            <a:ext cx="159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 </a:t>
            </a:r>
            <a:r>
              <a:rPr lang="en-US" sz="920" b="1" u="none" strike="noStrike">
                <a:solidFill>
                  <a:srgbClr val="93C5FD"/>
                </a:solidFill>
                <a:effectLst/>
                <a:uFillTx/>
                <a:latin typeface="DejaVuSans"/>
                <a:ea typeface="DejaVuSans"/>
              </a:rPr>
              <a:t>0</a:t>
            </a:r>
            <a:endParaRPr lang="en-US" sz="920" b="0" u="none" strike="noStrike">
              <a:solidFill>
                <a:srgbClr val="000000"/>
              </a:solidFill>
              <a:effectLst/>
              <a:uFillTx/>
              <a:latin typeface="Times New Roman"/>
            </a:endParaRPr>
          </a:p>
        </p:txBody>
      </p:sp>
      <p:sp>
        <p:nvSpPr>
          <p:cNvPr id="756" name="文本框 755"/>
          <p:cNvSpPr txBox="1"/>
          <p:nvPr/>
        </p:nvSpPr>
        <p:spPr>
          <a:xfrm>
            <a:off x="8318880" y="418788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757" name="文本框 756"/>
          <p:cNvSpPr txBox="1"/>
          <p:nvPr/>
        </p:nvSpPr>
        <p:spPr>
          <a:xfrm>
            <a:off x="8428320" y="4218840"/>
            <a:ext cx="10008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758" name="文本框 757"/>
          <p:cNvSpPr txBox="1"/>
          <p:nvPr/>
        </p:nvSpPr>
        <p:spPr>
          <a:xfrm>
            <a:off x="8467200" y="4215600"/>
            <a:ext cx="3024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相似度</a:t>
            </a:r>
            <a:endParaRPr lang="en-US" sz="790" b="0" u="none" strike="noStrike">
              <a:solidFill>
                <a:srgbClr val="000000"/>
              </a:solidFill>
              <a:effectLst/>
              <a:uFillTx/>
              <a:latin typeface="Times New Roman"/>
            </a:endParaRPr>
          </a:p>
        </p:txBody>
      </p:sp>
      <p:sp>
        <p:nvSpPr>
          <p:cNvPr id="759" name="文本框 758"/>
          <p:cNvSpPr txBox="1"/>
          <p:nvPr/>
        </p:nvSpPr>
        <p:spPr>
          <a:xfrm>
            <a:off x="8768160" y="4218840"/>
            <a:ext cx="39384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0.998)</a:t>
            </a:r>
            <a:endParaRPr lang="en-US" sz="790" b="0" u="none" strike="noStrike">
              <a:solidFill>
                <a:srgbClr val="000000"/>
              </a:solidFill>
              <a:effectLst/>
              <a:uFillTx/>
              <a:latin typeface="Times New Roman"/>
            </a:endParaRPr>
          </a:p>
        </p:txBody>
      </p:sp>
      <p:sp>
        <p:nvSpPr>
          <p:cNvPr id="760" name="文本框 759"/>
          <p:cNvSpPr txBox="1"/>
          <p:nvPr/>
        </p:nvSpPr>
        <p:spPr>
          <a:xfrm>
            <a:off x="6645240" y="44668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用户问题</a:t>
            </a:r>
            <a:endParaRPr lang="en-US" sz="920" b="0" u="none" strike="noStrike">
              <a:solidFill>
                <a:srgbClr val="000000"/>
              </a:solidFill>
              <a:effectLst/>
              <a:uFillTx/>
              <a:latin typeface="Times New Roman"/>
            </a:endParaRPr>
          </a:p>
        </p:txBody>
      </p:sp>
      <p:sp>
        <p:nvSpPr>
          <p:cNvPr id="761" name="文本框 760"/>
          <p:cNvSpPr txBox="1"/>
          <p:nvPr/>
        </p:nvSpPr>
        <p:spPr>
          <a:xfrm>
            <a:off x="7113240" y="447084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 </a:t>
            </a:r>
            <a:endParaRPr lang="en-US" sz="920" b="0" u="none" strike="noStrike">
              <a:solidFill>
                <a:srgbClr val="000000"/>
              </a:solidFill>
              <a:effectLst/>
              <a:uFillTx/>
              <a:latin typeface="Times New Roman"/>
            </a:endParaRPr>
          </a:p>
        </p:txBody>
      </p:sp>
      <p:sp>
        <p:nvSpPr>
          <p:cNvPr id="762" name="文本框 761"/>
          <p:cNvSpPr txBox="1"/>
          <p:nvPr/>
        </p:nvSpPr>
        <p:spPr>
          <a:xfrm>
            <a:off x="7224840" y="446688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最相似的回答索引</a:t>
            </a:r>
            <a:endParaRPr lang="en-US" sz="920" b="0" u="none" strike="noStrike">
              <a:solidFill>
                <a:srgbClr val="000000"/>
              </a:solidFill>
              <a:effectLst/>
              <a:uFillTx/>
              <a:latin typeface="Times New Roman"/>
            </a:endParaRPr>
          </a:p>
        </p:txBody>
      </p:sp>
      <p:sp>
        <p:nvSpPr>
          <p:cNvPr id="763" name="文本框 762"/>
          <p:cNvSpPr txBox="1"/>
          <p:nvPr/>
        </p:nvSpPr>
        <p:spPr>
          <a:xfrm>
            <a:off x="8160840" y="4470840"/>
            <a:ext cx="159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 </a:t>
            </a:r>
            <a:r>
              <a:rPr lang="en-US" sz="920" b="1" u="none" strike="noStrike">
                <a:solidFill>
                  <a:srgbClr val="93C5FD"/>
                </a:solidFill>
                <a:effectLst/>
                <a:uFillTx/>
                <a:latin typeface="DejaVuSans"/>
                <a:ea typeface="DejaVuSans"/>
              </a:rPr>
              <a:t>1</a:t>
            </a:r>
            <a:endParaRPr lang="en-US" sz="920" b="0" u="none" strike="noStrike">
              <a:solidFill>
                <a:srgbClr val="000000"/>
              </a:solidFill>
              <a:effectLst/>
              <a:uFillTx/>
              <a:latin typeface="Times New Roman"/>
            </a:endParaRPr>
          </a:p>
        </p:txBody>
      </p:sp>
      <p:sp>
        <p:nvSpPr>
          <p:cNvPr id="764" name="文本框 763"/>
          <p:cNvSpPr txBox="1"/>
          <p:nvPr/>
        </p:nvSpPr>
        <p:spPr>
          <a:xfrm>
            <a:off x="8318880" y="445536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765" name="文本框 764"/>
          <p:cNvSpPr txBox="1"/>
          <p:nvPr/>
        </p:nvSpPr>
        <p:spPr>
          <a:xfrm>
            <a:off x="8428320" y="4486320"/>
            <a:ext cx="10008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766" name="文本框 765"/>
          <p:cNvSpPr txBox="1"/>
          <p:nvPr/>
        </p:nvSpPr>
        <p:spPr>
          <a:xfrm>
            <a:off x="8467200" y="4483080"/>
            <a:ext cx="3024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相似度</a:t>
            </a:r>
            <a:endParaRPr lang="en-US" sz="790" b="0" u="none" strike="noStrike">
              <a:solidFill>
                <a:srgbClr val="000000"/>
              </a:solidFill>
              <a:effectLst/>
              <a:uFillTx/>
              <a:latin typeface="Times New Roman"/>
            </a:endParaRPr>
          </a:p>
        </p:txBody>
      </p:sp>
      <p:sp>
        <p:nvSpPr>
          <p:cNvPr id="767" name="文本框 766"/>
          <p:cNvSpPr txBox="1"/>
          <p:nvPr/>
        </p:nvSpPr>
        <p:spPr>
          <a:xfrm>
            <a:off x="8768160" y="4486320"/>
            <a:ext cx="39384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0.983)</a:t>
            </a:r>
            <a:endParaRPr lang="en-US" sz="790" b="0" u="none" strike="noStrike">
              <a:solidFill>
                <a:srgbClr val="000000"/>
              </a:solidFill>
              <a:effectLst/>
              <a:uFillTx/>
              <a:latin typeface="Times New Roman"/>
            </a:endParaRPr>
          </a:p>
        </p:txBody>
      </p:sp>
      <p:sp>
        <p:nvSpPr>
          <p:cNvPr id="768" name="文本框 767"/>
          <p:cNvSpPr txBox="1"/>
          <p:nvPr/>
        </p:nvSpPr>
        <p:spPr>
          <a:xfrm>
            <a:off x="6645240" y="47343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用户问题</a:t>
            </a:r>
            <a:endParaRPr lang="en-US" sz="920" b="0" u="none" strike="noStrike">
              <a:solidFill>
                <a:srgbClr val="000000"/>
              </a:solidFill>
              <a:effectLst/>
              <a:uFillTx/>
              <a:latin typeface="Times New Roman"/>
            </a:endParaRPr>
          </a:p>
        </p:txBody>
      </p:sp>
      <p:sp>
        <p:nvSpPr>
          <p:cNvPr id="769" name="文本框 768"/>
          <p:cNvSpPr txBox="1"/>
          <p:nvPr/>
        </p:nvSpPr>
        <p:spPr>
          <a:xfrm>
            <a:off x="7113240" y="4738320"/>
            <a:ext cx="116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3 </a:t>
            </a:r>
            <a:endParaRPr lang="en-US" sz="920" b="0" u="none" strike="noStrike">
              <a:solidFill>
                <a:srgbClr val="000000"/>
              </a:solidFill>
              <a:effectLst/>
              <a:uFillTx/>
              <a:latin typeface="Times New Roman"/>
            </a:endParaRPr>
          </a:p>
        </p:txBody>
      </p:sp>
      <p:sp>
        <p:nvSpPr>
          <p:cNvPr id="770" name="文本框 769"/>
          <p:cNvSpPr txBox="1"/>
          <p:nvPr/>
        </p:nvSpPr>
        <p:spPr>
          <a:xfrm>
            <a:off x="7224840" y="473436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最相似的回答索引</a:t>
            </a:r>
            <a:endParaRPr lang="en-US" sz="920" b="0" u="none" strike="noStrike">
              <a:solidFill>
                <a:srgbClr val="000000"/>
              </a:solidFill>
              <a:effectLst/>
              <a:uFillTx/>
              <a:latin typeface="Times New Roman"/>
            </a:endParaRPr>
          </a:p>
        </p:txBody>
      </p:sp>
      <p:sp>
        <p:nvSpPr>
          <p:cNvPr id="771" name="文本框 770"/>
          <p:cNvSpPr txBox="1"/>
          <p:nvPr/>
        </p:nvSpPr>
        <p:spPr>
          <a:xfrm>
            <a:off x="8160840" y="4738320"/>
            <a:ext cx="159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 </a:t>
            </a:r>
            <a:r>
              <a:rPr lang="en-US" sz="920" b="1" u="none" strike="noStrike">
                <a:solidFill>
                  <a:srgbClr val="93C5FD"/>
                </a:solidFill>
                <a:effectLst/>
                <a:uFillTx/>
                <a:latin typeface="DejaVuSans"/>
                <a:ea typeface="DejaVuSans"/>
              </a:rPr>
              <a:t>2</a:t>
            </a:r>
            <a:endParaRPr lang="en-US" sz="920" b="0" u="none" strike="noStrike">
              <a:solidFill>
                <a:srgbClr val="000000"/>
              </a:solidFill>
              <a:effectLst/>
              <a:uFillTx/>
              <a:latin typeface="Times New Roman"/>
            </a:endParaRPr>
          </a:p>
        </p:txBody>
      </p:sp>
      <p:sp>
        <p:nvSpPr>
          <p:cNvPr id="772" name="文本框 771"/>
          <p:cNvSpPr txBox="1"/>
          <p:nvPr/>
        </p:nvSpPr>
        <p:spPr>
          <a:xfrm>
            <a:off x="8318880" y="47228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773" name="文本框 772"/>
          <p:cNvSpPr txBox="1"/>
          <p:nvPr/>
        </p:nvSpPr>
        <p:spPr>
          <a:xfrm>
            <a:off x="8428320" y="4753800"/>
            <a:ext cx="10008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a:t>
            </a:r>
            <a:endParaRPr lang="en-US" sz="790" b="0" u="none" strike="noStrike">
              <a:solidFill>
                <a:srgbClr val="000000"/>
              </a:solidFill>
              <a:effectLst/>
              <a:uFillTx/>
              <a:latin typeface="Times New Roman"/>
            </a:endParaRPr>
          </a:p>
        </p:txBody>
      </p:sp>
      <p:sp>
        <p:nvSpPr>
          <p:cNvPr id="774" name="文本框 773"/>
          <p:cNvSpPr txBox="1"/>
          <p:nvPr/>
        </p:nvSpPr>
        <p:spPr>
          <a:xfrm>
            <a:off x="8467200" y="4750200"/>
            <a:ext cx="30240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相似度</a:t>
            </a:r>
            <a:endParaRPr lang="en-US" sz="790" b="0" u="none" strike="noStrike">
              <a:solidFill>
                <a:srgbClr val="000000"/>
              </a:solidFill>
              <a:effectLst/>
              <a:uFillTx/>
              <a:latin typeface="Times New Roman"/>
            </a:endParaRPr>
          </a:p>
        </p:txBody>
      </p:sp>
      <p:sp>
        <p:nvSpPr>
          <p:cNvPr id="775" name="任意多边形 774"/>
          <p:cNvSpPr/>
          <p:nvPr/>
        </p:nvSpPr>
        <p:spPr>
          <a:xfrm>
            <a:off x="534600" y="6350760"/>
            <a:ext cx="9627480" cy="936360"/>
          </a:xfrm>
          <a:custGeom>
            <a:avLst/>
            <a:gdLst/>
            <a:ahLst/>
            <a:cxnLst/>
            <a:rect l="0" t="0" r="r" b="b"/>
            <a:pathLst>
              <a:path w="26743" h="2601">
                <a:moveTo>
                  <a:pt x="0" y="2416"/>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26557" y="0"/>
                </a:lnTo>
                <a:cubicBezTo>
                  <a:pt x="26569" y="0"/>
                  <a:pt x="26581" y="2"/>
                  <a:pt x="26593" y="4"/>
                </a:cubicBezTo>
                <a:cubicBezTo>
                  <a:pt x="26605" y="6"/>
                  <a:pt x="26617" y="10"/>
                  <a:pt x="26628" y="15"/>
                </a:cubicBezTo>
                <a:cubicBezTo>
                  <a:pt x="26639" y="19"/>
                  <a:pt x="26650" y="25"/>
                  <a:pt x="26660" y="32"/>
                </a:cubicBezTo>
                <a:cubicBezTo>
                  <a:pt x="26670" y="38"/>
                  <a:pt x="26680" y="46"/>
                  <a:pt x="26688" y="55"/>
                </a:cubicBezTo>
                <a:cubicBezTo>
                  <a:pt x="26697" y="63"/>
                  <a:pt x="26704" y="73"/>
                  <a:pt x="26711" y="83"/>
                </a:cubicBezTo>
                <a:cubicBezTo>
                  <a:pt x="26718" y="93"/>
                  <a:pt x="26724" y="104"/>
                  <a:pt x="26728" y="115"/>
                </a:cubicBezTo>
                <a:cubicBezTo>
                  <a:pt x="26733" y="126"/>
                  <a:pt x="26737" y="138"/>
                  <a:pt x="26739" y="150"/>
                </a:cubicBezTo>
                <a:cubicBezTo>
                  <a:pt x="26741" y="162"/>
                  <a:pt x="26743" y="174"/>
                  <a:pt x="26743" y="186"/>
                </a:cubicBezTo>
                <a:lnTo>
                  <a:pt x="26743" y="2416"/>
                </a:lnTo>
                <a:cubicBezTo>
                  <a:pt x="26743" y="2428"/>
                  <a:pt x="26741" y="2440"/>
                  <a:pt x="26739" y="2452"/>
                </a:cubicBezTo>
                <a:cubicBezTo>
                  <a:pt x="26737" y="2464"/>
                  <a:pt x="26733" y="2475"/>
                  <a:pt x="26728" y="2487"/>
                </a:cubicBezTo>
                <a:cubicBezTo>
                  <a:pt x="26724" y="2498"/>
                  <a:pt x="26718" y="2509"/>
                  <a:pt x="26711" y="2519"/>
                </a:cubicBezTo>
                <a:cubicBezTo>
                  <a:pt x="26704" y="2529"/>
                  <a:pt x="26697" y="2538"/>
                  <a:pt x="26688" y="2547"/>
                </a:cubicBezTo>
                <a:cubicBezTo>
                  <a:pt x="26680" y="2556"/>
                  <a:pt x="26670" y="2563"/>
                  <a:pt x="26660" y="2570"/>
                </a:cubicBezTo>
                <a:cubicBezTo>
                  <a:pt x="26650" y="2577"/>
                  <a:pt x="26639" y="2582"/>
                  <a:pt x="26628" y="2587"/>
                </a:cubicBezTo>
                <a:cubicBezTo>
                  <a:pt x="26617" y="2592"/>
                  <a:pt x="26605" y="2595"/>
                  <a:pt x="26593" y="2598"/>
                </a:cubicBezTo>
                <a:cubicBezTo>
                  <a:pt x="26581" y="2600"/>
                  <a:pt x="26569" y="2601"/>
                  <a:pt x="26557" y="2601"/>
                </a:cubicBezTo>
                <a:lnTo>
                  <a:pt x="186" y="2601"/>
                </a:lnTo>
                <a:cubicBezTo>
                  <a:pt x="174" y="2601"/>
                  <a:pt x="162" y="2600"/>
                  <a:pt x="150" y="2598"/>
                </a:cubicBezTo>
                <a:cubicBezTo>
                  <a:pt x="138" y="2595"/>
                  <a:pt x="126" y="2592"/>
                  <a:pt x="115" y="2587"/>
                </a:cubicBezTo>
                <a:cubicBezTo>
                  <a:pt x="104" y="2582"/>
                  <a:pt x="93" y="2577"/>
                  <a:pt x="83" y="2570"/>
                </a:cubicBezTo>
                <a:cubicBezTo>
                  <a:pt x="73" y="2563"/>
                  <a:pt x="63" y="2556"/>
                  <a:pt x="55" y="2547"/>
                </a:cubicBezTo>
                <a:cubicBezTo>
                  <a:pt x="46" y="2538"/>
                  <a:pt x="38" y="2529"/>
                  <a:pt x="31" y="2519"/>
                </a:cubicBezTo>
                <a:cubicBezTo>
                  <a:pt x="25" y="2509"/>
                  <a:pt x="19" y="2498"/>
                  <a:pt x="14" y="2487"/>
                </a:cubicBezTo>
                <a:cubicBezTo>
                  <a:pt x="10" y="2475"/>
                  <a:pt x="6" y="2464"/>
                  <a:pt x="4" y="2452"/>
                </a:cubicBezTo>
                <a:cubicBezTo>
                  <a:pt x="1" y="2440"/>
                  <a:pt x="0" y="2428"/>
                  <a:pt x="0" y="241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76" name="图片 775"/>
          <p:cNvPicPr/>
          <p:nvPr/>
        </p:nvPicPr>
        <p:blipFill>
          <a:blip r:embed="rId7"/>
          <a:stretch/>
        </p:blipFill>
        <p:spPr>
          <a:xfrm>
            <a:off x="668520" y="6509880"/>
            <a:ext cx="100080" cy="133200"/>
          </a:xfrm>
          <a:prstGeom prst="rect">
            <a:avLst/>
          </a:prstGeom>
          <a:noFill/>
          <a:ln w="0">
            <a:noFill/>
          </a:ln>
        </p:spPr>
      </p:pic>
      <p:sp>
        <p:nvSpPr>
          <p:cNvPr id="777" name="文本框 776"/>
          <p:cNvSpPr txBox="1"/>
          <p:nvPr/>
        </p:nvSpPr>
        <p:spPr>
          <a:xfrm>
            <a:off x="8768160" y="4753800"/>
            <a:ext cx="39384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0.886)</a:t>
            </a:r>
            <a:endParaRPr lang="en-US" sz="790" b="0" u="none" strike="noStrike">
              <a:solidFill>
                <a:srgbClr val="000000"/>
              </a:solidFill>
              <a:effectLst/>
              <a:uFillTx/>
              <a:latin typeface="Times New Roman"/>
            </a:endParaRPr>
          </a:p>
        </p:txBody>
      </p:sp>
      <p:pic>
        <p:nvPicPr>
          <p:cNvPr id="778" name="图片 777"/>
          <p:cNvPicPr/>
          <p:nvPr/>
        </p:nvPicPr>
        <p:blipFill>
          <a:blip r:embed="rId8"/>
          <a:stretch/>
        </p:blipFill>
        <p:spPr>
          <a:xfrm>
            <a:off x="668520" y="6785640"/>
            <a:ext cx="57960" cy="116640"/>
          </a:xfrm>
          <a:prstGeom prst="rect">
            <a:avLst/>
          </a:prstGeom>
          <a:noFill/>
          <a:ln w="0">
            <a:noFill/>
          </a:ln>
        </p:spPr>
      </p:pic>
      <p:sp>
        <p:nvSpPr>
          <p:cNvPr id="779" name="文本框 778"/>
          <p:cNvSpPr txBox="1"/>
          <p:nvPr/>
        </p:nvSpPr>
        <p:spPr>
          <a:xfrm>
            <a:off x="835560" y="6498000"/>
            <a:ext cx="403200" cy="16956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WenQuanYiZenHei"/>
                <a:ea typeface="WenQuanYiZenHei"/>
              </a:rPr>
              <a:t>关键点</a:t>
            </a:r>
            <a:endParaRPr lang="en-US" sz="1050" b="0" u="none" strike="noStrike">
              <a:solidFill>
                <a:srgbClr val="000000"/>
              </a:solidFill>
              <a:effectLst/>
              <a:uFillTx/>
              <a:latin typeface="Times New Roman"/>
            </a:endParaRPr>
          </a:p>
        </p:txBody>
      </p:sp>
      <p:sp>
        <p:nvSpPr>
          <p:cNvPr id="780" name="文本框 779"/>
          <p:cNvSpPr txBox="1"/>
          <p:nvPr/>
        </p:nvSpPr>
        <p:spPr>
          <a:xfrm>
            <a:off x="793800" y="6769080"/>
            <a:ext cx="417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NumPy</a:t>
            </a:r>
            <a:endParaRPr lang="en-US" sz="920" b="0" u="none" strike="noStrike">
              <a:solidFill>
                <a:srgbClr val="000000"/>
              </a:solidFill>
              <a:effectLst/>
              <a:uFillTx/>
              <a:latin typeface="Times New Roman"/>
            </a:endParaRPr>
          </a:p>
        </p:txBody>
      </p:sp>
      <p:pic>
        <p:nvPicPr>
          <p:cNvPr id="781" name="图片 780"/>
          <p:cNvPicPr/>
          <p:nvPr/>
        </p:nvPicPr>
        <p:blipFill>
          <a:blip r:embed="rId8"/>
          <a:stretch/>
        </p:blipFill>
        <p:spPr>
          <a:xfrm>
            <a:off x="5448600" y="6785640"/>
            <a:ext cx="57960" cy="116640"/>
          </a:xfrm>
          <a:prstGeom prst="rect">
            <a:avLst/>
          </a:prstGeom>
          <a:noFill/>
          <a:ln w="0">
            <a:noFill/>
          </a:ln>
        </p:spPr>
      </p:pic>
      <p:sp>
        <p:nvSpPr>
          <p:cNvPr id="782" name="文本框 781"/>
          <p:cNvSpPr txBox="1"/>
          <p:nvPr/>
        </p:nvSpPr>
        <p:spPr>
          <a:xfrm>
            <a:off x="1209240" y="676476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提供高效的矩阵运算，适合处理向量化特征</a:t>
            </a:r>
            <a:endParaRPr lang="en-US" sz="920" b="0" u="none" strike="noStrike">
              <a:solidFill>
                <a:srgbClr val="000000"/>
              </a:solidFill>
              <a:effectLst/>
              <a:uFillTx/>
              <a:latin typeface="Times New Roman"/>
            </a:endParaRPr>
          </a:p>
        </p:txBody>
      </p:sp>
      <p:pic>
        <p:nvPicPr>
          <p:cNvPr id="783" name="图片 782"/>
          <p:cNvPicPr/>
          <p:nvPr/>
        </p:nvPicPr>
        <p:blipFill>
          <a:blip r:embed="rId8"/>
          <a:stretch/>
        </p:blipFill>
        <p:spPr>
          <a:xfrm>
            <a:off x="668520" y="7019640"/>
            <a:ext cx="57960" cy="116640"/>
          </a:xfrm>
          <a:prstGeom prst="rect">
            <a:avLst/>
          </a:prstGeom>
          <a:noFill/>
          <a:ln w="0">
            <a:noFill/>
          </a:ln>
        </p:spPr>
      </p:pic>
      <p:sp>
        <p:nvSpPr>
          <p:cNvPr id="784" name="文本框 783"/>
          <p:cNvSpPr txBox="1"/>
          <p:nvPr/>
        </p:nvSpPr>
        <p:spPr>
          <a:xfrm>
            <a:off x="5573880" y="676476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余弦相似度是计算文本相似度的常用方法</a:t>
            </a:r>
            <a:endParaRPr lang="en-US" sz="920" b="0" u="none" strike="noStrike">
              <a:solidFill>
                <a:srgbClr val="000000"/>
              </a:solidFill>
              <a:effectLst/>
              <a:uFillTx/>
              <a:latin typeface="Times New Roman"/>
            </a:endParaRPr>
          </a:p>
        </p:txBody>
      </p:sp>
      <p:sp>
        <p:nvSpPr>
          <p:cNvPr id="785" name="文本框 784"/>
          <p:cNvSpPr txBox="1"/>
          <p:nvPr/>
        </p:nvSpPr>
        <p:spPr>
          <a:xfrm>
            <a:off x="793800" y="699876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相似度矩阵展示问题</a:t>
            </a:r>
            <a:endParaRPr lang="en-US" sz="920" b="0" u="none" strike="noStrike">
              <a:solidFill>
                <a:srgbClr val="000000"/>
              </a:solidFill>
              <a:effectLst/>
              <a:uFillTx/>
              <a:latin typeface="Times New Roman"/>
            </a:endParaRPr>
          </a:p>
        </p:txBody>
      </p:sp>
      <p:sp>
        <p:nvSpPr>
          <p:cNvPr id="786" name="文本框 785"/>
          <p:cNvSpPr txBox="1"/>
          <p:nvPr/>
        </p:nvSpPr>
        <p:spPr>
          <a:xfrm>
            <a:off x="1846800" y="70030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787" name="图片 786"/>
          <p:cNvPicPr/>
          <p:nvPr/>
        </p:nvPicPr>
        <p:blipFill>
          <a:blip r:embed="rId8"/>
          <a:stretch/>
        </p:blipFill>
        <p:spPr>
          <a:xfrm>
            <a:off x="5448600" y="7019640"/>
            <a:ext cx="57960" cy="116640"/>
          </a:xfrm>
          <a:prstGeom prst="rect">
            <a:avLst/>
          </a:prstGeom>
          <a:noFill/>
          <a:ln w="0">
            <a:noFill/>
          </a:ln>
        </p:spPr>
      </p:pic>
      <p:sp>
        <p:nvSpPr>
          <p:cNvPr id="788" name="文本框 787"/>
          <p:cNvSpPr txBox="1"/>
          <p:nvPr/>
        </p:nvSpPr>
        <p:spPr>
          <a:xfrm>
            <a:off x="1888920" y="699876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回答的匹配程度</a:t>
            </a:r>
            <a:endParaRPr lang="en-US" sz="920" b="0" u="none" strike="noStrike">
              <a:solidFill>
                <a:srgbClr val="000000"/>
              </a:solidFill>
              <a:effectLst/>
              <a:uFillTx/>
              <a:latin typeface="Times New Roman"/>
            </a:endParaRPr>
          </a:p>
        </p:txBody>
      </p:sp>
      <p:sp>
        <p:nvSpPr>
          <p:cNvPr id="789" name="文本框 788"/>
          <p:cNvSpPr txBox="1"/>
          <p:nvPr/>
        </p:nvSpPr>
        <p:spPr>
          <a:xfrm>
            <a:off x="5573880" y="7003080"/>
            <a:ext cx="4510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argmax</a:t>
            </a:r>
            <a:endParaRPr lang="en-US" sz="920" b="0" u="none" strike="noStrike">
              <a:solidFill>
                <a:srgbClr val="000000"/>
              </a:solidFill>
              <a:effectLst/>
              <a:uFillTx/>
              <a:latin typeface="Times New Roman"/>
            </a:endParaRPr>
          </a:p>
        </p:txBody>
      </p:sp>
      <p:pic>
        <p:nvPicPr>
          <p:cNvPr id="790" name="图片 789"/>
          <p:cNvPicPr/>
          <p:nvPr/>
        </p:nvPicPr>
        <p:blipFill>
          <a:blip r:embed="rId9"/>
          <a:stretch/>
        </p:blipFill>
        <p:spPr>
          <a:xfrm>
            <a:off x="0" y="0"/>
            <a:ext cx="10696320" cy="7687800"/>
          </a:xfrm>
          <a:prstGeom prst="rect">
            <a:avLst/>
          </a:prstGeom>
          <a:noFill/>
          <a:ln w="0">
            <a:noFill/>
          </a:ln>
        </p:spPr>
      </p:pic>
      <p:sp>
        <p:nvSpPr>
          <p:cNvPr id="791" name="文本框 790"/>
          <p:cNvSpPr txBox="1"/>
          <p:nvPr/>
        </p:nvSpPr>
        <p:spPr>
          <a:xfrm>
            <a:off x="6020640" y="699876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函数可找出最匹配的答案索引</a:t>
            </a:r>
            <a:endParaRPr lang="en-US" sz="920" b="0" u="none" strike="noStrike">
              <a:solidFill>
                <a:srgbClr val="000000"/>
              </a:solidFill>
              <a:effectLst/>
              <a:uFillTx/>
              <a:latin typeface="Times New Roman"/>
            </a:endParaRPr>
          </a:p>
        </p:txBody>
      </p:sp>
      <p:sp>
        <p:nvSpPr>
          <p:cNvPr id="792" name="文本框 791"/>
          <p:cNvSpPr txBox="1"/>
          <p:nvPr/>
        </p:nvSpPr>
        <p:spPr>
          <a:xfrm>
            <a:off x="10034280" y="736236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10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3" name="图片 792"/>
          <p:cNvPicPr/>
          <p:nvPr/>
        </p:nvPicPr>
        <p:blipFill>
          <a:blip r:embed="rId2"/>
          <a:stretch/>
        </p:blipFill>
        <p:spPr>
          <a:xfrm>
            <a:off x="0" y="0"/>
            <a:ext cx="10696320" cy="6785280"/>
          </a:xfrm>
          <a:prstGeom prst="rect">
            <a:avLst/>
          </a:prstGeom>
          <a:noFill/>
          <a:ln w="0">
            <a:noFill/>
          </a:ln>
        </p:spPr>
      </p:pic>
      <p:sp>
        <p:nvSpPr>
          <p:cNvPr id="794" name="任意多边形 793"/>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95" name="文本框 794"/>
          <p:cNvSpPr txBox="1"/>
          <p:nvPr/>
        </p:nvSpPr>
        <p:spPr>
          <a:xfrm>
            <a:off x="534960" y="37872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自然语言处理工具：</a:t>
            </a:r>
            <a:endParaRPr lang="en-US" sz="2370" b="0" u="none" strike="noStrike">
              <a:solidFill>
                <a:srgbClr val="000000"/>
              </a:solidFill>
              <a:effectLst/>
              <a:uFillTx/>
              <a:latin typeface="Times New Roman"/>
            </a:endParaRPr>
          </a:p>
        </p:txBody>
      </p:sp>
      <p:sp>
        <p:nvSpPr>
          <p:cNvPr id="796" name="文本框 795"/>
          <p:cNvSpPr txBox="1"/>
          <p:nvPr/>
        </p:nvSpPr>
        <p:spPr>
          <a:xfrm>
            <a:off x="3242520" y="389520"/>
            <a:ext cx="88056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NLTK</a:t>
            </a:r>
            <a:endParaRPr lang="en-US" sz="2370" b="0" u="none" strike="noStrike">
              <a:solidFill>
                <a:srgbClr val="000000"/>
              </a:solidFill>
              <a:effectLst/>
              <a:uFillTx/>
              <a:latin typeface="Times New Roman"/>
            </a:endParaRPr>
          </a:p>
        </p:txBody>
      </p:sp>
      <p:sp>
        <p:nvSpPr>
          <p:cNvPr id="797" name="文本框 796"/>
          <p:cNvSpPr txBox="1"/>
          <p:nvPr/>
        </p:nvSpPr>
        <p:spPr>
          <a:xfrm>
            <a:off x="4074480" y="378720"/>
            <a:ext cx="3009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与</a:t>
            </a:r>
            <a:endParaRPr lang="en-US" sz="2370" b="0" u="none" strike="noStrike">
              <a:solidFill>
                <a:srgbClr val="000000"/>
              </a:solidFill>
              <a:effectLst/>
              <a:uFillTx/>
              <a:latin typeface="Times New Roman"/>
            </a:endParaRPr>
          </a:p>
        </p:txBody>
      </p:sp>
      <p:sp>
        <p:nvSpPr>
          <p:cNvPr id="798" name="文本框 797"/>
          <p:cNvSpPr txBox="1"/>
          <p:nvPr/>
        </p:nvSpPr>
        <p:spPr>
          <a:xfrm>
            <a:off x="4375080" y="389520"/>
            <a:ext cx="10130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spaCy</a:t>
            </a:r>
            <a:endParaRPr lang="en-US" sz="2370" b="0" u="none" strike="noStrike">
              <a:solidFill>
                <a:srgbClr val="000000"/>
              </a:solidFill>
              <a:effectLst/>
              <a:uFillTx/>
              <a:latin typeface="Times New Roman"/>
            </a:endParaRPr>
          </a:p>
        </p:txBody>
      </p:sp>
      <p:sp>
        <p:nvSpPr>
          <p:cNvPr id="799" name="文本框 798"/>
          <p:cNvSpPr txBox="1"/>
          <p:nvPr/>
        </p:nvSpPr>
        <p:spPr>
          <a:xfrm>
            <a:off x="534960" y="11498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在</a:t>
            </a:r>
            <a:endParaRPr lang="en-US" sz="1050" b="0" u="none" strike="noStrike">
              <a:solidFill>
                <a:srgbClr val="000000"/>
              </a:solidFill>
              <a:effectLst/>
              <a:uFillTx/>
              <a:latin typeface="Times New Roman"/>
            </a:endParaRPr>
          </a:p>
        </p:txBody>
      </p:sp>
      <p:sp>
        <p:nvSpPr>
          <p:cNvPr id="800" name="文本框 799"/>
          <p:cNvSpPr txBox="1"/>
          <p:nvPr/>
        </p:nvSpPr>
        <p:spPr>
          <a:xfrm>
            <a:off x="668520" y="115452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801" name="文本框 800"/>
          <p:cNvSpPr txBox="1"/>
          <p:nvPr/>
        </p:nvSpPr>
        <p:spPr>
          <a:xfrm>
            <a:off x="948600" y="1149840"/>
            <a:ext cx="3487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系统中，自然语言处理工具是理解和处理文本数据的核心。</a:t>
            </a:r>
            <a:endParaRPr lang="en-US" sz="1050" b="0" u="none" strike="noStrike">
              <a:solidFill>
                <a:srgbClr val="000000"/>
              </a:solidFill>
              <a:effectLst/>
              <a:uFillTx/>
              <a:latin typeface="Times New Roman"/>
            </a:endParaRPr>
          </a:p>
        </p:txBody>
      </p:sp>
      <p:sp>
        <p:nvSpPr>
          <p:cNvPr id="802" name="文本框 801"/>
          <p:cNvSpPr txBox="1"/>
          <p:nvPr/>
        </p:nvSpPr>
        <p:spPr>
          <a:xfrm>
            <a:off x="4425120" y="1154520"/>
            <a:ext cx="3456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NLTK</a:t>
            </a:r>
            <a:endParaRPr lang="en-US" sz="1050" b="0" u="none" strike="noStrike">
              <a:solidFill>
                <a:srgbClr val="000000"/>
              </a:solidFill>
              <a:effectLst/>
              <a:uFillTx/>
              <a:latin typeface="Times New Roman"/>
            </a:endParaRPr>
          </a:p>
        </p:txBody>
      </p:sp>
      <p:sp>
        <p:nvSpPr>
          <p:cNvPr id="803" name="文本框 802"/>
          <p:cNvSpPr txBox="1"/>
          <p:nvPr/>
        </p:nvSpPr>
        <p:spPr>
          <a:xfrm>
            <a:off x="4750560" y="11498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和</a:t>
            </a:r>
            <a:endParaRPr lang="en-US" sz="1050" b="0" u="none" strike="noStrike">
              <a:solidFill>
                <a:srgbClr val="000000"/>
              </a:solidFill>
              <a:effectLst/>
              <a:uFillTx/>
              <a:latin typeface="Times New Roman"/>
            </a:endParaRPr>
          </a:p>
        </p:txBody>
      </p:sp>
      <p:sp>
        <p:nvSpPr>
          <p:cNvPr id="804" name="文本框 803"/>
          <p:cNvSpPr txBox="1"/>
          <p:nvPr/>
        </p:nvSpPr>
        <p:spPr>
          <a:xfrm>
            <a:off x="4884120" y="1154520"/>
            <a:ext cx="4107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spaCy</a:t>
            </a:r>
            <a:endParaRPr lang="en-US" sz="1050" b="0" u="none" strike="noStrike">
              <a:solidFill>
                <a:srgbClr val="000000"/>
              </a:solidFill>
              <a:effectLst/>
              <a:uFillTx/>
              <a:latin typeface="Times New Roman"/>
            </a:endParaRPr>
          </a:p>
        </p:txBody>
      </p:sp>
      <p:sp>
        <p:nvSpPr>
          <p:cNvPr id="805" name="文本框 804"/>
          <p:cNvSpPr txBox="1"/>
          <p:nvPr/>
        </p:nvSpPr>
        <p:spPr>
          <a:xfrm>
            <a:off x="5293080" y="114984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作为两大主流</a:t>
            </a:r>
            <a:endParaRPr lang="en-US" sz="1050" b="0" u="none" strike="noStrike">
              <a:solidFill>
                <a:srgbClr val="000000"/>
              </a:solidFill>
              <a:effectLst/>
              <a:uFillTx/>
              <a:latin typeface="Times New Roman"/>
            </a:endParaRPr>
          </a:p>
        </p:txBody>
      </p:sp>
      <p:sp>
        <p:nvSpPr>
          <p:cNvPr id="806" name="文本框 805"/>
          <p:cNvSpPr txBox="1"/>
          <p:nvPr/>
        </p:nvSpPr>
        <p:spPr>
          <a:xfrm>
            <a:off x="6095520" y="1154520"/>
            <a:ext cx="2566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NLP</a:t>
            </a:r>
            <a:endParaRPr lang="en-US" sz="1050" b="0" u="none" strike="noStrike">
              <a:solidFill>
                <a:srgbClr val="000000"/>
              </a:solidFill>
              <a:effectLst/>
              <a:uFillTx/>
              <a:latin typeface="Times New Roman"/>
            </a:endParaRPr>
          </a:p>
        </p:txBody>
      </p:sp>
      <p:sp>
        <p:nvSpPr>
          <p:cNvPr id="807" name="任意多边形 806"/>
          <p:cNvSpPr/>
          <p:nvPr/>
        </p:nvSpPr>
        <p:spPr>
          <a:xfrm>
            <a:off x="534600" y="1604160"/>
            <a:ext cx="4613400" cy="3409920"/>
          </a:xfrm>
          <a:custGeom>
            <a:avLst/>
            <a:gdLst/>
            <a:ahLst/>
            <a:cxnLst/>
            <a:rect l="0" t="0" r="r" b="b"/>
            <a:pathLst>
              <a:path w="12815" h="9472">
                <a:moveTo>
                  <a:pt x="0" y="9287"/>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12629" y="0"/>
                </a:lnTo>
                <a:cubicBezTo>
                  <a:pt x="12641" y="0"/>
                  <a:pt x="12653" y="2"/>
                  <a:pt x="12665" y="4"/>
                </a:cubicBezTo>
                <a:cubicBezTo>
                  <a:pt x="12677" y="6"/>
                  <a:pt x="12689" y="10"/>
                  <a:pt x="12700" y="15"/>
                </a:cubicBezTo>
                <a:cubicBezTo>
                  <a:pt x="12711" y="19"/>
                  <a:pt x="12722" y="25"/>
                  <a:pt x="12732" y="32"/>
                </a:cubicBezTo>
                <a:cubicBezTo>
                  <a:pt x="12742" y="38"/>
                  <a:pt x="12752" y="46"/>
                  <a:pt x="12760" y="55"/>
                </a:cubicBezTo>
                <a:cubicBezTo>
                  <a:pt x="12769" y="63"/>
                  <a:pt x="12777" y="73"/>
                  <a:pt x="12783" y="83"/>
                </a:cubicBezTo>
                <a:cubicBezTo>
                  <a:pt x="12790" y="93"/>
                  <a:pt x="12796" y="104"/>
                  <a:pt x="12801" y="115"/>
                </a:cubicBezTo>
                <a:cubicBezTo>
                  <a:pt x="12805" y="126"/>
                  <a:pt x="12809" y="138"/>
                  <a:pt x="12811" y="150"/>
                </a:cubicBezTo>
                <a:cubicBezTo>
                  <a:pt x="12814" y="162"/>
                  <a:pt x="12815" y="174"/>
                  <a:pt x="12815" y="186"/>
                </a:cubicBezTo>
                <a:lnTo>
                  <a:pt x="12815" y="9287"/>
                </a:lnTo>
                <a:cubicBezTo>
                  <a:pt x="12815" y="9299"/>
                  <a:pt x="12814" y="9311"/>
                  <a:pt x="12811" y="9323"/>
                </a:cubicBezTo>
                <a:cubicBezTo>
                  <a:pt x="12809" y="9335"/>
                  <a:pt x="12805" y="9346"/>
                  <a:pt x="12801" y="9358"/>
                </a:cubicBezTo>
                <a:cubicBezTo>
                  <a:pt x="12796" y="9369"/>
                  <a:pt x="12790" y="9380"/>
                  <a:pt x="12783" y="9390"/>
                </a:cubicBezTo>
                <a:cubicBezTo>
                  <a:pt x="12777" y="9400"/>
                  <a:pt x="12769" y="9409"/>
                  <a:pt x="12760" y="9418"/>
                </a:cubicBezTo>
                <a:cubicBezTo>
                  <a:pt x="12752" y="9427"/>
                  <a:pt x="12742" y="9434"/>
                  <a:pt x="12732" y="9441"/>
                </a:cubicBezTo>
                <a:cubicBezTo>
                  <a:pt x="12722" y="9448"/>
                  <a:pt x="12711" y="9454"/>
                  <a:pt x="12700" y="9458"/>
                </a:cubicBezTo>
                <a:cubicBezTo>
                  <a:pt x="12689" y="9463"/>
                  <a:pt x="12677" y="9466"/>
                  <a:pt x="12665" y="9469"/>
                </a:cubicBezTo>
                <a:cubicBezTo>
                  <a:pt x="12653" y="9471"/>
                  <a:pt x="12641" y="9472"/>
                  <a:pt x="12629" y="9472"/>
                </a:cubicBezTo>
                <a:lnTo>
                  <a:pt x="186" y="9472"/>
                </a:lnTo>
                <a:cubicBezTo>
                  <a:pt x="174" y="9472"/>
                  <a:pt x="162" y="9471"/>
                  <a:pt x="150" y="9469"/>
                </a:cubicBezTo>
                <a:cubicBezTo>
                  <a:pt x="138" y="9466"/>
                  <a:pt x="126" y="9463"/>
                  <a:pt x="115" y="9458"/>
                </a:cubicBezTo>
                <a:cubicBezTo>
                  <a:pt x="104" y="9454"/>
                  <a:pt x="93" y="9448"/>
                  <a:pt x="83" y="9441"/>
                </a:cubicBezTo>
                <a:cubicBezTo>
                  <a:pt x="73" y="9434"/>
                  <a:pt x="63" y="9427"/>
                  <a:pt x="55" y="9418"/>
                </a:cubicBezTo>
                <a:cubicBezTo>
                  <a:pt x="46" y="9409"/>
                  <a:pt x="38" y="9400"/>
                  <a:pt x="31" y="9390"/>
                </a:cubicBezTo>
                <a:cubicBezTo>
                  <a:pt x="25" y="9380"/>
                  <a:pt x="19" y="9369"/>
                  <a:pt x="14" y="9358"/>
                </a:cubicBezTo>
                <a:cubicBezTo>
                  <a:pt x="10" y="9346"/>
                  <a:pt x="6" y="9335"/>
                  <a:pt x="4" y="9323"/>
                </a:cubicBezTo>
                <a:cubicBezTo>
                  <a:pt x="1" y="9311"/>
                  <a:pt x="0" y="9299"/>
                  <a:pt x="0" y="9287"/>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8" name="任意多边形 807"/>
          <p:cNvSpPr/>
          <p:nvPr/>
        </p:nvSpPr>
        <p:spPr>
          <a:xfrm>
            <a:off x="701640" y="4144680"/>
            <a:ext cx="4278960" cy="702360"/>
          </a:xfrm>
          <a:custGeom>
            <a:avLst/>
            <a:gdLst/>
            <a:ahLst/>
            <a:cxnLst/>
            <a:rect l="0" t="0" r="r" b="b"/>
            <a:pathLst>
              <a:path w="11886" h="1951">
                <a:moveTo>
                  <a:pt x="0" y="1858"/>
                </a:moveTo>
                <a:lnTo>
                  <a:pt x="0" y="93"/>
                </a:lnTo>
                <a:cubicBezTo>
                  <a:pt x="0" y="81"/>
                  <a:pt x="3" y="69"/>
                  <a:pt x="7" y="57"/>
                </a:cubicBezTo>
                <a:cubicBezTo>
                  <a:pt x="12" y="46"/>
                  <a:pt x="19" y="36"/>
                  <a:pt x="28" y="27"/>
                </a:cubicBezTo>
                <a:cubicBezTo>
                  <a:pt x="36" y="19"/>
                  <a:pt x="46" y="12"/>
                  <a:pt x="58" y="7"/>
                </a:cubicBezTo>
                <a:cubicBezTo>
                  <a:pt x="69" y="3"/>
                  <a:pt x="81" y="0"/>
                  <a:pt x="93" y="0"/>
                </a:cubicBezTo>
                <a:lnTo>
                  <a:pt x="11794" y="0"/>
                </a:lnTo>
                <a:cubicBezTo>
                  <a:pt x="11806" y="0"/>
                  <a:pt x="11818" y="3"/>
                  <a:pt x="11829" y="7"/>
                </a:cubicBezTo>
                <a:cubicBezTo>
                  <a:pt x="11841" y="12"/>
                  <a:pt x="11851" y="19"/>
                  <a:pt x="11859" y="27"/>
                </a:cubicBezTo>
                <a:cubicBezTo>
                  <a:pt x="11868" y="36"/>
                  <a:pt x="11875" y="46"/>
                  <a:pt x="11879" y="57"/>
                </a:cubicBezTo>
                <a:cubicBezTo>
                  <a:pt x="11884" y="69"/>
                  <a:pt x="11886" y="81"/>
                  <a:pt x="11886" y="93"/>
                </a:cubicBezTo>
                <a:lnTo>
                  <a:pt x="11886" y="1858"/>
                </a:lnTo>
                <a:cubicBezTo>
                  <a:pt x="11886" y="1871"/>
                  <a:pt x="11884" y="1882"/>
                  <a:pt x="11879" y="1894"/>
                </a:cubicBezTo>
                <a:cubicBezTo>
                  <a:pt x="11875" y="1905"/>
                  <a:pt x="11868" y="1915"/>
                  <a:pt x="11859" y="1924"/>
                </a:cubicBezTo>
                <a:cubicBezTo>
                  <a:pt x="11851" y="1933"/>
                  <a:pt x="11841" y="1939"/>
                  <a:pt x="11829" y="1944"/>
                </a:cubicBezTo>
                <a:cubicBezTo>
                  <a:pt x="11818" y="1949"/>
                  <a:pt x="11806" y="1951"/>
                  <a:pt x="11794" y="1951"/>
                </a:cubicBezTo>
                <a:lnTo>
                  <a:pt x="93" y="1951"/>
                </a:lnTo>
                <a:cubicBezTo>
                  <a:pt x="81" y="1951"/>
                  <a:pt x="69" y="1949"/>
                  <a:pt x="58" y="1944"/>
                </a:cubicBezTo>
                <a:cubicBezTo>
                  <a:pt x="46" y="1939"/>
                  <a:pt x="36" y="1933"/>
                  <a:pt x="28" y="1924"/>
                </a:cubicBezTo>
                <a:cubicBezTo>
                  <a:pt x="19" y="1915"/>
                  <a:pt x="12" y="1905"/>
                  <a:pt x="7" y="1894"/>
                </a:cubicBezTo>
                <a:cubicBezTo>
                  <a:pt x="3" y="1882"/>
                  <a:pt x="0" y="1871"/>
                  <a:pt x="0" y="185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09" name="图片 808"/>
          <p:cNvPicPr/>
          <p:nvPr/>
        </p:nvPicPr>
        <p:blipFill>
          <a:blip r:embed="rId3"/>
          <a:stretch/>
        </p:blipFill>
        <p:spPr>
          <a:xfrm>
            <a:off x="702000" y="1779840"/>
            <a:ext cx="217080" cy="250200"/>
          </a:xfrm>
          <a:prstGeom prst="rect">
            <a:avLst/>
          </a:prstGeom>
          <a:noFill/>
          <a:ln w="0">
            <a:noFill/>
          </a:ln>
        </p:spPr>
      </p:pic>
      <p:sp>
        <p:nvSpPr>
          <p:cNvPr id="810" name="文本框 809"/>
          <p:cNvSpPr txBox="1"/>
          <p:nvPr/>
        </p:nvSpPr>
        <p:spPr>
          <a:xfrm>
            <a:off x="6350760" y="114984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工具库，各具特色，适用于不同场景。</a:t>
            </a:r>
            <a:endParaRPr lang="en-US" sz="1050" b="0" u="none" strike="noStrike">
              <a:solidFill>
                <a:srgbClr val="000000"/>
              </a:solidFill>
              <a:effectLst/>
              <a:uFillTx/>
              <a:latin typeface="Times New Roman"/>
            </a:endParaRPr>
          </a:p>
        </p:txBody>
      </p:sp>
      <p:sp>
        <p:nvSpPr>
          <p:cNvPr id="811" name="文本框 810"/>
          <p:cNvSpPr txBox="1"/>
          <p:nvPr/>
        </p:nvSpPr>
        <p:spPr>
          <a:xfrm>
            <a:off x="1019520" y="1785960"/>
            <a:ext cx="590400" cy="235080"/>
          </a:xfrm>
          <a:prstGeom prst="rect">
            <a:avLst/>
          </a:prstGeom>
          <a:noFill/>
          <a:ln w="0">
            <a:noFill/>
          </a:ln>
        </p:spPr>
        <p:txBody>
          <a:bodyPr wrap="none" lIns="0" tIns="0" rIns="0" bIns="0" anchor="t">
            <a:spAutoFit/>
          </a:bodyPr>
          <a:lstStyle/>
          <a:p>
            <a:r>
              <a:rPr lang="en-US" sz="1580" b="1" u="none" strike="noStrike">
                <a:solidFill>
                  <a:srgbClr val="6495ED"/>
                </a:solidFill>
                <a:effectLst/>
                <a:uFillTx/>
                <a:latin typeface="DejaVuSans"/>
                <a:ea typeface="DejaVuSans"/>
              </a:rPr>
              <a:t>NLTK</a:t>
            </a:r>
            <a:endParaRPr lang="en-US" sz="1580" b="0" u="none" strike="noStrike">
              <a:solidFill>
                <a:srgbClr val="000000"/>
              </a:solidFill>
              <a:effectLst/>
              <a:uFillTx/>
              <a:latin typeface="Times New Roman"/>
            </a:endParaRPr>
          </a:p>
        </p:txBody>
      </p:sp>
      <p:sp>
        <p:nvSpPr>
          <p:cNvPr id="812" name="文本框 811"/>
          <p:cNvSpPr txBox="1"/>
          <p:nvPr/>
        </p:nvSpPr>
        <p:spPr>
          <a:xfrm>
            <a:off x="702000" y="218556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丰富的</a:t>
            </a:r>
            <a:endParaRPr lang="en-US" sz="920" b="0" u="none" strike="noStrike">
              <a:solidFill>
                <a:srgbClr val="000000"/>
              </a:solidFill>
              <a:effectLst/>
              <a:uFillTx/>
              <a:latin typeface="Times New Roman"/>
            </a:endParaRPr>
          </a:p>
        </p:txBody>
      </p:sp>
      <p:sp>
        <p:nvSpPr>
          <p:cNvPr id="813" name="文本框 812"/>
          <p:cNvSpPr txBox="1"/>
          <p:nvPr/>
        </p:nvSpPr>
        <p:spPr>
          <a:xfrm>
            <a:off x="1053000" y="2189520"/>
            <a:ext cx="224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NLP</a:t>
            </a:r>
            <a:endParaRPr lang="en-US" sz="920" b="0" u="none" strike="noStrike">
              <a:solidFill>
                <a:srgbClr val="000000"/>
              </a:solidFill>
              <a:effectLst/>
              <a:uFillTx/>
              <a:latin typeface="Times New Roman"/>
            </a:endParaRPr>
          </a:p>
        </p:txBody>
      </p:sp>
      <p:pic>
        <p:nvPicPr>
          <p:cNvPr id="814" name="图片 813"/>
          <p:cNvPicPr/>
          <p:nvPr/>
        </p:nvPicPr>
        <p:blipFill>
          <a:blip r:embed="rId4"/>
          <a:stretch/>
        </p:blipFill>
        <p:spPr>
          <a:xfrm>
            <a:off x="702000" y="2574000"/>
            <a:ext cx="133200" cy="133200"/>
          </a:xfrm>
          <a:prstGeom prst="rect">
            <a:avLst/>
          </a:prstGeom>
          <a:noFill/>
          <a:ln w="0">
            <a:noFill/>
          </a:ln>
        </p:spPr>
      </p:pic>
      <p:sp>
        <p:nvSpPr>
          <p:cNvPr id="815" name="文本框 814"/>
          <p:cNvSpPr txBox="1"/>
          <p:nvPr/>
        </p:nvSpPr>
        <p:spPr>
          <a:xfrm>
            <a:off x="1276200" y="218556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功能集和资源库，适合深入的文本分析和自然语言研究。</a:t>
            </a:r>
            <a:endParaRPr lang="en-US" sz="920" b="0" u="none" strike="noStrike">
              <a:solidFill>
                <a:srgbClr val="000000"/>
              </a:solidFill>
              <a:effectLst/>
              <a:uFillTx/>
              <a:latin typeface="Times New Roman"/>
            </a:endParaRPr>
          </a:p>
        </p:txBody>
      </p:sp>
      <p:pic>
        <p:nvPicPr>
          <p:cNvPr id="816" name="图片 815"/>
          <p:cNvPicPr/>
          <p:nvPr/>
        </p:nvPicPr>
        <p:blipFill>
          <a:blip r:embed="rId4"/>
          <a:stretch/>
        </p:blipFill>
        <p:spPr>
          <a:xfrm>
            <a:off x="702000" y="2874600"/>
            <a:ext cx="133200" cy="133200"/>
          </a:xfrm>
          <a:prstGeom prst="rect">
            <a:avLst/>
          </a:prstGeom>
          <a:noFill/>
          <a:ln w="0">
            <a:noFill/>
          </a:ln>
        </p:spPr>
      </p:pic>
      <p:sp>
        <p:nvSpPr>
          <p:cNvPr id="817" name="文本框 816"/>
          <p:cNvSpPr txBox="1"/>
          <p:nvPr/>
        </p:nvSpPr>
        <p:spPr>
          <a:xfrm>
            <a:off x="902520" y="2553840"/>
            <a:ext cx="1609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多种语料库和词典工具支持</a:t>
            </a:r>
            <a:endParaRPr lang="en-US" sz="1050" b="0" u="none" strike="noStrike">
              <a:solidFill>
                <a:srgbClr val="000000"/>
              </a:solidFill>
              <a:effectLst/>
              <a:uFillTx/>
              <a:latin typeface="Times New Roman"/>
            </a:endParaRPr>
          </a:p>
        </p:txBody>
      </p:sp>
      <p:pic>
        <p:nvPicPr>
          <p:cNvPr id="818" name="图片 817"/>
          <p:cNvPicPr/>
          <p:nvPr/>
        </p:nvPicPr>
        <p:blipFill>
          <a:blip r:embed="rId4"/>
          <a:stretch/>
        </p:blipFill>
        <p:spPr>
          <a:xfrm>
            <a:off x="702000" y="3175560"/>
            <a:ext cx="133200" cy="133200"/>
          </a:xfrm>
          <a:prstGeom prst="rect">
            <a:avLst/>
          </a:prstGeom>
          <a:noFill/>
          <a:ln w="0">
            <a:noFill/>
          </a:ln>
        </p:spPr>
      </p:pic>
      <p:sp>
        <p:nvSpPr>
          <p:cNvPr id="819" name="文本框 818"/>
          <p:cNvSpPr txBox="1"/>
          <p:nvPr/>
        </p:nvSpPr>
        <p:spPr>
          <a:xfrm>
            <a:off x="902520" y="2854440"/>
            <a:ext cx="1744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深度文本分析和情感分析优势</a:t>
            </a:r>
            <a:endParaRPr lang="en-US" sz="1050" b="0" u="none" strike="noStrike">
              <a:solidFill>
                <a:srgbClr val="000000"/>
              </a:solidFill>
              <a:effectLst/>
              <a:uFillTx/>
              <a:latin typeface="Times New Roman"/>
            </a:endParaRPr>
          </a:p>
        </p:txBody>
      </p:sp>
      <p:pic>
        <p:nvPicPr>
          <p:cNvPr id="820" name="图片 819"/>
          <p:cNvPicPr/>
          <p:nvPr/>
        </p:nvPicPr>
        <p:blipFill>
          <a:blip r:embed="rId4"/>
          <a:stretch/>
        </p:blipFill>
        <p:spPr>
          <a:xfrm>
            <a:off x="702000" y="3476520"/>
            <a:ext cx="133200" cy="133200"/>
          </a:xfrm>
          <a:prstGeom prst="rect">
            <a:avLst/>
          </a:prstGeom>
          <a:noFill/>
          <a:ln w="0">
            <a:noFill/>
          </a:ln>
        </p:spPr>
      </p:pic>
      <p:sp>
        <p:nvSpPr>
          <p:cNvPr id="821" name="文本框 820"/>
          <p:cNvSpPr txBox="1"/>
          <p:nvPr/>
        </p:nvSpPr>
        <p:spPr>
          <a:xfrm>
            <a:off x="902520" y="315540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多种词性标注算法支持</a:t>
            </a:r>
            <a:endParaRPr lang="en-US" sz="1050" b="0" u="none" strike="noStrike">
              <a:solidFill>
                <a:srgbClr val="000000"/>
              </a:solidFill>
              <a:effectLst/>
              <a:uFillTx/>
              <a:latin typeface="Times New Roman"/>
            </a:endParaRPr>
          </a:p>
        </p:txBody>
      </p:sp>
      <p:pic>
        <p:nvPicPr>
          <p:cNvPr id="822" name="图片 821"/>
          <p:cNvPicPr/>
          <p:nvPr/>
        </p:nvPicPr>
        <p:blipFill>
          <a:blip r:embed="rId5"/>
          <a:stretch/>
        </p:blipFill>
        <p:spPr>
          <a:xfrm>
            <a:off x="702000" y="3777120"/>
            <a:ext cx="133200" cy="133200"/>
          </a:xfrm>
          <a:prstGeom prst="rect">
            <a:avLst/>
          </a:prstGeom>
          <a:noFill/>
          <a:ln w="0">
            <a:noFill/>
          </a:ln>
        </p:spPr>
      </p:pic>
      <p:sp>
        <p:nvSpPr>
          <p:cNvPr id="823" name="文本框 822"/>
          <p:cNvSpPr txBox="1"/>
          <p:nvPr/>
        </p:nvSpPr>
        <p:spPr>
          <a:xfrm>
            <a:off x="902520" y="345636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基本命名实体识别功能</a:t>
            </a:r>
            <a:endParaRPr lang="en-US" sz="1050" b="0" u="none" strike="noStrike">
              <a:solidFill>
                <a:srgbClr val="000000"/>
              </a:solidFill>
              <a:effectLst/>
              <a:uFillTx/>
              <a:latin typeface="Times New Roman"/>
            </a:endParaRPr>
          </a:p>
        </p:txBody>
      </p:sp>
      <p:sp>
        <p:nvSpPr>
          <p:cNvPr id="824" name="文本框 823"/>
          <p:cNvSpPr txBox="1"/>
          <p:nvPr/>
        </p:nvSpPr>
        <p:spPr>
          <a:xfrm>
            <a:off x="902520" y="375696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依存句法分析速度较慢</a:t>
            </a:r>
            <a:endParaRPr lang="en-US" sz="1050" b="0" u="none" strike="noStrike">
              <a:solidFill>
                <a:srgbClr val="000000"/>
              </a:solidFill>
              <a:effectLst/>
              <a:uFillTx/>
              <a:latin typeface="Times New Roman"/>
            </a:endParaRPr>
          </a:p>
        </p:txBody>
      </p:sp>
      <p:sp>
        <p:nvSpPr>
          <p:cNvPr id="825" name="文本框 824"/>
          <p:cNvSpPr txBox="1"/>
          <p:nvPr/>
        </p:nvSpPr>
        <p:spPr>
          <a:xfrm>
            <a:off x="802080" y="4262040"/>
            <a:ext cx="278280" cy="136080"/>
          </a:xfrm>
          <a:prstGeom prst="rect">
            <a:avLst/>
          </a:prstGeom>
          <a:noFill/>
          <a:ln w="0">
            <a:noFill/>
          </a:ln>
        </p:spPr>
        <p:txBody>
          <a:bodyPr wrap="none" lIns="0" tIns="0" rIns="0" bIns="0" anchor="t">
            <a:spAutoFit/>
          </a:bodyPr>
          <a:lstStyle/>
          <a:p>
            <a:r>
              <a:rPr lang="en-US" sz="920" b="1"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826" name="文本框 825"/>
          <p:cNvSpPr txBox="1"/>
          <p:nvPr/>
        </p:nvSpPr>
        <p:spPr>
          <a:xfrm>
            <a:off x="1078920" y="425772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系统应用场景</a:t>
            </a:r>
            <a:endParaRPr lang="en-US" sz="920" b="0" u="none" strike="noStrike">
              <a:solidFill>
                <a:srgbClr val="000000"/>
              </a:solidFill>
              <a:effectLst/>
              <a:uFillTx/>
              <a:latin typeface="Times New Roman"/>
            </a:endParaRPr>
          </a:p>
        </p:txBody>
      </p:sp>
      <p:sp>
        <p:nvSpPr>
          <p:cNvPr id="827" name="文本框 826"/>
          <p:cNvSpPr txBox="1"/>
          <p:nvPr/>
        </p:nvSpPr>
        <p:spPr>
          <a:xfrm>
            <a:off x="802080" y="4483080"/>
            <a:ext cx="402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适用于文本预处理、语法分析、情感分析等需要深入理解文本内容的场景，特别是在研究环</a:t>
            </a:r>
            <a:endParaRPr lang="en-US" sz="790" b="0" u="none" strike="noStrike">
              <a:solidFill>
                <a:srgbClr val="000000"/>
              </a:solidFill>
              <a:effectLst/>
              <a:uFillTx/>
              <a:latin typeface="Times New Roman"/>
            </a:endParaRPr>
          </a:p>
        </p:txBody>
      </p:sp>
      <p:sp>
        <p:nvSpPr>
          <p:cNvPr id="828" name="任意多边形 827"/>
          <p:cNvSpPr/>
          <p:nvPr/>
        </p:nvSpPr>
        <p:spPr>
          <a:xfrm>
            <a:off x="5548680" y="1604160"/>
            <a:ext cx="4613400" cy="3409920"/>
          </a:xfrm>
          <a:custGeom>
            <a:avLst/>
            <a:gdLst/>
            <a:ahLst/>
            <a:cxnLst/>
            <a:rect l="0" t="0" r="r" b="b"/>
            <a:pathLst>
              <a:path w="12815" h="9472">
                <a:moveTo>
                  <a:pt x="0" y="9287"/>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3" y="32"/>
                </a:cubicBezTo>
                <a:cubicBezTo>
                  <a:pt x="93" y="25"/>
                  <a:pt x="103" y="19"/>
                  <a:pt x="115" y="15"/>
                </a:cubicBezTo>
                <a:cubicBezTo>
                  <a:pt x="126" y="10"/>
                  <a:pt x="137" y="6"/>
                  <a:pt x="149" y="4"/>
                </a:cubicBezTo>
                <a:cubicBezTo>
                  <a:pt x="161" y="2"/>
                  <a:pt x="173" y="0"/>
                  <a:pt x="186" y="0"/>
                </a:cubicBezTo>
                <a:lnTo>
                  <a:pt x="12629" y="0"/>
                </a:lnTo>
                <a:cubicBezTo>
                  <a:pt x="12641" y="0"/>
                  <a:pt x="12653" y="2"/>
                  <a:pt x="12665" y="4"/>
                </a:cubicBezTo>
                <a:cubicBezTo>
                  <a:pt x="12677" y="6"/>
                  <a:pt x="12689" y="10"/>
                  <a:pt x="12700" y="15"/>
                </a:cubicBezTo>
                <a:cubicBezTo>
                  <a:pt x="12711" y="19"/>
                  <a:pt x="12722" y="25"/>
                  <a:pt x="12732" y="32"/>
                </a:cubicBezTo>
                <a:cubicBezTo>
                  <a:pt x="12742" y="38"/>
                  <a:pt x="12752" y="46"/>
                  <a:pt x="12760" y="55"/>
                </a:cubicBezTo>
                <a:cubicBezTo>
                  <a:pt x="12769" y="63"/>
                  <a:pt x="12776" y="73"/>
                  <a:pt x="12783" y="83"/>
                </a:cubicBezTo>
                <a:cubicBezTo>
                  <a:pt x="12790" y="93"/>
                  <a:pt x="12796" y="104"/>
                  <a:pt x="12800" y="115"/>
                </a:cubicBezTo>
                <a:cubicBezTo>
                  <a:pt x="12805" y="126"/>
                  <a:pt x="12809" y="138"/>
                  <a:pt x="12811" y="150"/>
                </a:cubicBezTo>
                <a:cubicBezTo>
                  <a:pt x="12813" y="162"/>
                  <a:pt x="12815" y="174"/>
                  <a:pt x="12815" y="186"/>
                </a:cubicBezTo>
                <a:lnTo>
                  <a:pt x="12815" y="9287"/>
                </a:lnTo>
                <a:cubicBezTo>
                  <a:pt x="12815" y="9299"/>
                  <a:pt x="12813" y="9311"/>
                  <a:pt x="12811" y="9323"/>
                </a:cubicBezTo>
                <a:cubicBezTo>
                  <a:pt x="12809" y="9335"/>
                  <a:pt x="12805" y="9346"/>
                  <a:pt x="12800" y="9358"/>
                </a:cubicBezTo>
                <a:cubicBezTo>
                  <a:pt x="12796" y="9369"/>
                  <a:pt x="12790" y="9380"/>
                  <a:pt x="12783" y="9390"/>
                </a:cubicBezTo>
                <a:cubicBezTo>
                  <a:pt x="12776" y="9400"/>
                  <a:pt x="12769" y="9409"/>
                  <a:pt x="12760" y="9418"/>
                </a:cubicBezTo>
                <a:cubicBezTo>
                  <a:pt x="12752" y="9427"/>
                  <a:pt x="12742" y="9434"/>
                  <a:pt x="12732" y="9441"/>
                </a:cubicBezTo>
                <a:cubicBezTo>
                  <a:pt x="12722" y="9448"/>
                  <a:pt x="12711" y="9454"/>
                  <a:pt x="12700" y="9458"/>
                </a:cubicBezTo>
                <a:cubicBezTo>
                  <a:pt x="12689" y="9463"/>
                  <a:pt x="12677" y="9466"/>
                  <a:pt x="12665" y="9469"/>
                </a:cubicBezTo>
                <a:cubicBezTo>
                  <a:pt x="12653" y="9471"/>
                  <a:pt x="12641" y="9472"/>
                  <a:pt x="12629" y="9472"/>
                </a:cubicBezTo>
                <a:lnTo>
                  <a:pt x="186" y="9472"/>
                </a:lnTo>
                <a:cubicBezTo>
                  <a:pt x="173" y="9472"/>
                  <a:pt x="161" y="9471"/>
                  <a:pt x="149" y="9469"/>
                </a:cubicBezTo>
                <a:cubicBezTo>
                  <a:pt x="137" y="9466"/>
                  <a:pt x="126" y="9463"/>
                  <a:pt x="115" y="9458"/>
                </a:cubicBezTo>
                <a:cubicBezTo>
                  <a:pt x="103" y="9454"/>
                  <a:pt x="93" y="9448"/>
                  <a:pt x="83" y="9441"/>
                </a:cubicBezTo>
                <a:cubicBezTo>
                  <a:pt x="72" y="9434"/>
                  <a:pt x="63" y="9427"/>
                  <a:pt x="54" y="9418"/>
                </a:cubicBezTo>
                <a:cubicBezTo>
                  <a:pt x="46" y="9409"/>
                  <a:pt x="38" y="9400"/>
                  <a:pt x="31" y="9390"/>
                </a:cubicBezTo>
                <a:cubicBezTo>
                  <a:pt x="24" y="9380"/>
                  <a:pt x="19" y="9369"/>
                  <a:pt x="14" y="9358"/>
                </a:cubicBezTo>
                <a:cubicBezTo>
                  <a:pt x="9" y="9346"/>
                  <a:pt x="6" y="9335"/>
                  <a:pt x="4" y="9323"/>
                </a:cubicBezTo>
                <a:cubicBezTo>
                  <a:pt x="1" y="9311"/>
                  <a:pt x="0" y="9299"/>
                  <a:pt x="0" y="9287"/>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9" name="任意多边形 828"/>
          <p:cNvSpPr/>
          <p:nvPr/>
        </p:nvSpPr>
        <p:spPr>
          <a:xfrm>
            <a:off x="5715720" y="4144680"/>
            <a:ext cx="4278960" cy="702360"/>
          </a:xfrm>
          <a:custGeom>
            <a:avLst/>
            <a:gdLst/>
            <a:ahLst/>
            <a:cxnLst/>
            <a:rect l="0" t="0" r="r" b="b"/>
            <a:pathLst>
              <a:path w="11886" h="1951">
                <a:moveTo>
                  <a:pt x="0" y="1858"/>
                </a:moveTo>
                <a:lnTo>
                  <a:pt x="0" y="93"/>
                </a:lnTo>
                <a:cubicBezTo>
                  <a:pt x="0" y="81"/>
                  <a:pt x="3" y="69"/>
                  <a:pt x="7" y="57"/>
                </a:cubicBezTo>
                <a:cubicBezTo>
                  <a:pt x="12" y="46"/>
                  <a:pt x="19" y="36"/>
                  <a:pt x="27" y="27"/>
                </a:cubicBezTo>
                <a:cubicBezTo>
                  <a:pt x="36" y="19"/>
                  <a:pt x="46" y="12"/>
                  <a:pt x="58" y="7"/>
                </a:cubicBezTo>
                <a:cubicBezTo>
                  <a:pt x="69" y="3"/>
                  <a:pt x="81" y="0"/>
                  <a:pt x="93" y="0"/>
                </a:cubicBezTo>
                <a:lnTo>
                  <a:pt x="11793" y="0"/>
                </a:lnTo>
                <a:cubicBezTo>
                  <a:pt x="11806" y="0"/>
                  <a:pt x="11818" y="3"/>
                  <a:pt x="11829" y="7"/>
                </a:cubicBezTo>
                <a:cubicBezTo>
                  <a:pt x="11840" y="12"/>
                  <a:pt x="11850" y="19"/>
                  <a:pt x="11859" y="27"/>
                </a:cubicBezTo>
                <a:cubicBezTo>
                  <a:pt x="11868" y="36"/>
                  <a:pt x="11875" y="46"/>
                  <a:pt x="11879" y="57"/>
                </a:cubicBezTo>
                <a:cubicBezTo>
                  <a:pt x="11884" y="69"/>
                  <a:pt x="11886" y="81"/>
                  <a:pt x="11886" y="93"/>
                </a:cubicBezTo>
                <a:lnTo>
                  <a:pt x="11886" y="1858"/>
                </a:lnTo>
                <a:cubicBezTo>
                  <a:pt x="11886" y="1871"/>
                  <a:pt x="11884" y="1882"/>
                  <a:pt x="11879" y="1894"/>
                </a:cubicBezTo>
                <a:cubicBezTo>
                  <a:pt x="11875" y="1905"/>
                  <a:pt x="11868" y="1915"/>
                  <a:pt x="11859" y="1924"/>
                </a:cubicBezTo>
                <a:cubicBezTo>
                  <a:pt x="11850" y="1933"/>
                  <a:pt x="11840" y="1939"/>
                  <a:pt x="11829" y="1944"/>
                </a:cubicBezTo>
                <a:cubicBezTo>
                  <a:pt x="11818" y="1949"/>
                  <a:pt x="11806" y="1951"/>
                  <a:pt x="11793" y="1951"/>
                </a:cubicBezTo>
                <a:lnTo>
                  <a:pt x="93" y="1951"/>
                </a:lnTo>
                <a:cubicBezTo>
                  <a:pt x="81" y="1951"/>
                  <a:pt x="69" y="1949"/>
                  <a:pt x="58" y="1944"/>
                </a:cubicBezTo>
                <a:cubicBezTo>
                  <a:pt x="46" y="1939"/>
                  <a:pt x="36" y="1933"/>
                  <a:pt x="27" y="1924"/>
                </a:cubicBezTo>
                <a:cubicBezTo>
                  <a:pt x="19" y="1915"/>
                  <a:pt x="12" y="1905"/>
                  <a:pt x="7" y="1894"/>
                </a:cubicBezTo>
                <a:cubicBezTo>
                  <a:pt x="3" y="1882"/>
                  <a:pt x="0" y="1871"/>
                  <a:pt x="0" y="185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30" name="图片 829"/>
          <p:cNvPicPr/>
          <p:nvPr/>
        </p:nvPicPr>
        <p:blipFill>
          <a:blip r:embed="rId6"/>
          <a:stretch/>
        </p:blipFill>
        <p:spPr>
          <a:xfrm>
            <a:off x="5716080" y="1779840"/>
            <a:ext cx="191880" cy="250200"/>
          </a:xfrm>
          <a:prstGeom prst="rect">
            <a:avLst/>
          </a:prstGeom>
          <a:noFill/>
          <a:ln w="0">
            <a:noFill/>
          </a:ln>
        </p:spPr>
      </p:pic>
      <p:sp>
        <p:nvSpPr>
          <p:cNvPr id="831" name="文本框 830"/>
          <p:cNvSpPr txBox="1"/>
          <p:nvPr/>
        </p:nvSpPr>
        <p:spPr>
          <a:xfrm>
            <a:off x="802080" y="4616640"/>
            <a:ext cx="30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境中。</a:t>
            </a:r>
            <a:endParaRPr lang="en-US" sz="790" b="0" u="none" strike="noStrike">
              <a:solidFill>
                <a:srgbClr val="000000"/>
              </a:solidFill>
              <a:effectLst/>
              <a:uFillTx/>
              <a:latin typeface="Times New Roman"/>
            </a:endParaRPr>
          </a:p>
        </p:txBody>
      </p:sp>
      <p:sp>
        <p:nvSpPr>
          <p:cNvPr id="832" name="文本框 831"/>
          <p:cNvSpPr txBox="1"/>
          <p:nvPr/>
        </p:nvSpPr>
        <p:spPr>
          <a:xfrm>
            <a:off x="6008400" y="1785960"/>
            <a:ext cx="678960" cy="235080"/>
          </a:xfrm>
          <a:prstGeom prst="rect">
            <a:avLst/>
          </a:prstGeom>
          <a:noFill/>
          <a:ln w="0">
            <a:noFill/>
          </a:ln>
        </p:spPr>
        <p:txBody>
          <a:bodyPr wrap="none" lIns="0" tIns="0" rIns="0" bIns="0" anchor="t">
            <a:spAutoFit/>
          </a:bodyPr>
          <a:lstStyle/>
          <a:p>
            <a:r>
              <a:rPr lang="en-US" sz="1580" b="1" u="none" strike="noStrike">
                <a:solidFill>
                  <a:srgbClr val="9ACD32"/>
                </a:solidFill>
                <a:effectLst/>
                <a:uFillTx/>
                <a:latin typeface="DejaVuSans"/>
                <a:ea typeface="DejaVuSans"/>
              </a:rPr>
              <a:t>spaCy</a:t>
            </a:r>
            <a:endParaRPr lang="en-US" sz="1580" b="0" u="none" strike="noStrike">
              <a:solidFill>
                <a:srgbClr val="000000"/>
              </a:solidFill>
              <a:effectLst/>
              <a:uFillTx/>
              <a:latin typeface="Times New Roman"/>
            </a:endParaRPr>
          </a:p>
        </p:txBody>
      </p:sp>
      <p:pic>
        <p:nvPicPr>
          <p:cNvPr id="833" name="图片 832"/>
          <p:cNvPicPr/>
          <p:nvPr/>
        </p:nvPicPr>
        <p:blipFill>
          <a:blip r:embed="rId7"/>
          <a:stretch/>
        </p:blipFill>
        <p:spPr>
          <a:xfrm>
            <a:off x="5716080" y="2574000"/>
            <a:ext cx="133200" cy="133200"/>
          </a:xfrm>
          <a:prstGeom prst="rect">
            <a:avLst/>
          </a:prstGeom>
          <a:noFill/>
          <a:ln w="0">
            <a:noFill/>
          </a:ln>
        </p:spPr>
      </p:pic>
      <p:sp>
        <p:nvSpPr>
          <p:cNvPr id="834" name="文本框 833"/>
          <p:cNvSpPr txBox="1"/>
          <p:nvPr/>
        </p:nvSpPr>
        <p:spPr>
          <a:xfrm>
            <a:off x="5716080" y="2185560"/>
            <a:ext cx="3873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高效且适合生产环境中大规模使用，提供快速的文本处理和实体识别能力。</a:t>
            </a:r>
            <a:endParaRPr lang="en-US" sz="920" b="0" u="none" strike="noStrike">
              <a:solidFill>
                <a:srgbClr val="000000"/>
              </a:solidFill>
              <a:effectLst/>
              <a:uFillTx/>
              <a:latin typeface="Times New Roman"/>
            </a:endParaRPr>
          </a:p>
        </p:txBody>
      </p:sp>
      <p:pic>
        <p:nvPicPr>
          <p:cNvPr id="835" name="图片 834"/>
          <p:cNvPicPr/>
          <p:nvPr/>
        </p:nvPicPr>
        <p:blipFill>
          <a:blip r:embed="rId7"/>
          <a:stretch/>
        </p:blipFill>
        <p:spPr>
          <a:xfrm>
            <a:off x="5716080" y="2874600"/>
            <a:ext cx="133200" cy="133200"/>
          </a:xfrm>
          <a:prstGeom prst="rect">
            <a:avLst/>
          </a:prstGeom>
          <a:noFill/>
          <a:ln w="0">
            <a:noFill/>
          </a:ln>
        </p:spPr>
      </p:pic>
      <p:sp>
        <p:nvSpPr>
          <p:cNvPr id="836" name="文本框 835"/>
          <p:cNvSpPr txBox="1"/>
          <p:nvPr/>
        </p:nvSpPr>
        <p:spPr>
          <a:xfrm>
            <a:off x="5916600" y="2553840"/>
            <a:ext cx="1609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处理速度快，适合实时应用</a:t>
            </a:r>
            <a:endParaRPr lang="en-US" sz="1050" b="0" u="none" strike="noStrike">
              <a:solidFill>
                <a:srgbClr val="000000"/>
              </a:solidFill>
              <a:effectLst/>
              <a:uFillTx/>
              <a:latin typeface="Times New Roman"/>
            </a:endParaRPr>
          </a:p>
        </p:txBody>
      </p:sp>
      <p:pic>
        <p:nvPicPr>
          <p:cNvPr id="837" name="图片 836"/>
          <p:cNvPicPr/>
          <p:nvPr/>
        </p:nvPicPr>
        <p:blipFill>
          <a:blip r:embed="rId7"/>
          <a:stretch/>
        </p:blipFill>
        <p:spPr>
          <a:xfrm>
            <a:off x="5716080" y="3175560"/>
            <a:ext cx="133200" cy="133200"/>
          </a:xfrm>
          <a:prstGeom prst="rect">
            <a:avLst/>
          </a:prstGeom>
          <a:noFill/>
          <a:ln w="0">
            <a:noFill/>
          </a:ln>
        </p:spPr>
      </p:pic>
      <p:sp>
        <p:nvSpPr>
          <p:cNvPr id="838" name="文本框 837"/>
          <p:cNvSpPr txBox="1"/>
          <p:nvPr/>
        </p:nvSpPr>
        <p:spPr>
          <a:xfrm>
            <a:off x="5916600" y="2854440"/>
            <a:ext cx="21466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高效命名实体识别，适合大规模文本</a:t>
            </a:r>
            <a:endParaRPr lang="en-US" sz="1050" b="0" u="none" strike="noStrike">
              <a:solidFill>
                <a:srgbClr val="000000"/>
              </a:solidFill>
              <a:effectLst/>
              <a:uFillTx/>
              <a:latin typeface="Times New Roman"/>
            </a:endParaRPr>
          </a:p>
        </p:txBody>
      </p:sp>
      <p:pic>
        <p:nvPicPr>
          <p:cNvPr id="839" name="图片 838"/>
          <p:cNvPicPr/>
          <p:nvPr/>
        </p:nvPicPr>
        <p:blipFill>
          <a:blip r:embed="rId7"/>
          <a:stretch/>
        </p:blipFill>
        <p:spPr>
          <a:xfrm>
            <a:off x="5716080" y="3476520"/>
            <a:ext cx="133200" cy="133200"/>
          </a:xfrm>
          <a:prstGeom prst="rect">
            <a:avLst/>
          </a:prstGeom>
          <a:noFill/>
          <a:ln w="0">
            <a:noFill/>
          </a:ln>
        </p:spPr>
      </p:pic>
      <p:sp>
        <p:nvSpPr>
          <p:cNvPr id="840" name="文本框 839"/>
          <p:cNvSpPr txBox="1"/>
          <p:nvPr/>
        </p:nvSpPr>
        <p:spPr>
          <a:xfrm>
            <a:off x="5916600" y="315540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内置高效依存句法分析</a:t>
            </a:r>
            <a:endParaRPr lang="en-US" sz="1050" b="0" u="none" strike="noStrike">
              <a:solidFill>
                <a:srgbClr val="000000"/>
              </a:solidFill>
              <a:effectLst/>
              <a:uFillTx/>
              <a:latin typeface="Times New Roman"/>
            </a:endParaRPr>
          </a:p>
        </p:txBody>
      </p:sp>
      <p:sp>
        <p:nvSpPr>
          <p:cNvPr id="841" name="文本框 840"/>
          <p:cNvSpPr txBox="1"/>
          <p:nvPr/>
        </p:nvSpPr>
        <p:spPr>
          <a:xfrm>
            <a:off x="5916600" y="345636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支持多种词向量</a:t>
            </a:r>
            <a:endParaRPr lang="en-US" sz="1050" b="0" u="none" strike="noStrike">
              <a:solidFill>
                <a:srgbClr val="000000"/>
              </a:solidFill>
              <a:effectLst/>
              <a:uFillTx/>
              <a:latin typeface="Times New Roman"/>
            </a:endParaRPr>
          </a:p>
        </p:txBody>
      </p:sp>
      <p:sp>
        <p:nvSpPr>
          <p:cNvPr id="842" name="文本框 841"/>
          <p:cNvSpPr txBox="1"/>
          <p:nvPr/>
        </p:nvSpPr>
        <p:spPr>
          <a:xfrm>
            <a:off x="6852600" y="3461040"/>
            <a:ext cx="4503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(GloVe</a:t>
            </a:r>
            <a:endParaRPr lang="en-US" sz="1050" b="0" u="none" strike="noStrike">
              <a:solidFill>
                <a:srgbClr val="000000"/>
              </a:solidFill>
              <a:effectLst/>
              <a:uFillTx/>
              <a:latin typeface="Times New Roman"/>
            </a:endParaRPr>
          </a:p>
        </p:txBody>
      </p:sp>
      <p:sp>
        <p:nvSpPr>
          <p:cNvPr id="843" name="文本框 842"/>
          <p:cNvSpPr txBox="1"/>
          <p:nvPr/>
        </p:nvSpPr>
        <p:spPr>
          <a:xfrm>
            <a:off x="7290720" y="3456360"/>
            <a:ext cx="135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844" name="文本框 843"/>
          <p:cNvSpPr txBox="1"/>
          <p:nvPr/>
        </p:nvSpPr>
        <p:spPr>
          <a:xfrm>
            <a:off x="7424280" y="3461040"/>
            <a:ext cx="5490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fastText</a:t>
            </a:r>
            <a:endParaRPr lang="en-US" sz="1050" b="0" u="none" strike="noStrike">
              <a:solidFill>
                <a:srgbClr val="000000"/>
              </a:solidFill>
              <a:effectLst/>
              <a:uFillTx/>
              <a:latin typeface="Times New Roman"/>
            </a:endParaRPr>
          </a:p>
        </p:txBody>
      </p:sp>
      <p:sp>
        <p:nvSpPr>
          <p:cNvPr id="845" name="文本框 844"/>
          <p:cNvSpPr txBox="1"/>
          <p:nvPr/>
        </p:nvSpPr>
        <p:spPr>
          <a:xfrm>
            <a:off x="7945920" y="3456360"/>
            <a:ext cx="135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等</a:t>
            </a:r>
            <a:endParaRPr lang="en-US" sz="1050" b="0" u="none" strike="noStrike">
              <a:solidFill>
                <a:srgbClr val="000000"/>
              </a:solidFill>
              <a:effectLst/>
              <a:uFillTx/>
              <a:latin typeface="Times New Roman"/>
            </a:endParaRPr>
          </a:p>
        </p:txBody>
      </p:sp>
      <p:pic>
        <p:nvPicPr>
          <p:cNvPr id="846" name="图片 845"/>
          <p:cNvPicPr/>
          <p:nvPr/>
        </p:nvPicPr>
        <p:blipFill>
          <a:blip r:embed="rId7"/>
          <a:stretch/>
        </p:blipFill>
        <p:spPr>
          <a:xfrm>
            <a:off x="5716080" y="3777120"/>
            <a:ext cx="133200" cy="133200"/>
          </a:xfrm>
          <a:prstGeom prst="rect">
            <a:avLst/>
          </a:prstGeom>
          <a:noFill/>
          <a:ln w="0">
            <a:noFill/>
          </a:ln>
        </p:spPr>
      </p:pic>
      <p:sp>
        <p:nvSpPr>
          <p:cNvPr id="847" name="文本框 846"/>
          <p:cNvSpPr txBox="1"/>
          <p:nvPr/>
        </p:nvSpPr>
        <p:spPr>
          <a:xfrm>
            <a:off x="8079480" y="3461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848" name="文本框 847"/>
          <p:cNvSpPr txBox="1"/>
          <p:nvPr/>
        </p:nvSpPr>
        <p:spPr>
          <a:xfrm>
            <a:off x="5916600" y="3756960"/>
            <a:ext cx="1744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支持多种语言，快速处理文本</a:t>
            </a:r>
            <a:endParaRPr lang="en-US" sz="1050" b="0" u="none" strike="noStrike">
              <a:solidFill>
                <a:srgbClr val="000000"/>
              </a:solidFill>
              <a:effectLst/>
              <a:uFillTx/>
              <a:latin typeface="Times New Roman"/>
            </a:endParaRPr>
          </a:p>
        </p:txBody>
      </p:sp>
      <p:sp>
        <p:nvSpPr>
          <p:cNvPr id="849" name="文本框 848"/>
          <p:cNvSpPr txBox="1"/>
          <p:nvPr/>
        </p:nvSpPr>
        <p:spPr>
          <a:xfrm>
            <a:off x="5816160" y="4262040"/>
            <a:ext cx="278280" cy="136080"/>
          </a:xfrm>
          <a:prstGeom prst="rect">
            <a:avLst/>
          </a:prstGeom>
          <a:noFill/>
          <a:ln w="0">
            <a:noFill/>
          </a:ln>
        </p:spPr>
        <p:txBody>
          <a:bodyPr wrap="none" lIns="0" tIns="0" rIns="0" bIns="0" anchor="t">
            <a:spAutoFit/>
          </a:bodyPr>
          <a:lstStyle/>
          <a:p>
            <a:r>
              <a:rPr lang="en-US" sz="920" b="1"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850" name="文本框 849"/>
          <p:cNvSpPr txBox="1"/>
          <p:nvPr/>
        </p:nvSpPr>
        <p:spPr>
          <a:xfrm>
            <a:off x="6093000" y="425772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系统应用场景</a:t>
            </a:r>
            <a:endParaRPr lang="en-US" sz="920" b="0" u="none" strike="noStrike">
              <a:solidFill>
                <a:srgbClr val="000000"/>
              </a:solidFill>
              <a:effectLst/>
              <a:uFillTx/>
              <a:latin typeface="Times New Roman"/>
            </a:endParaRPr>
          </a:p>
        </p:txBody>
      </p:sp>
      <p:sp>
        <p:nvSpPr>
          <p:cNvPr id="851" name="文本框 850"/>
          <p:cNvSpPr txBox="1"/>
          <p:nvPr/>
        </p:nvSpPr>
        <p:spPr>
          <a:xfrm>
            <a:off x="5816160" y="4483080"/>
            <a:ext cx="402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特别适合进行文本处理、知识提取和基于实体的检索，尤其在需要高效处理大量文本的生产</a:t>
            </a:r>
            <a:endParaRPr lang="en-US" sz="790" b="0" u="none" strike="noStrike">
              <a:solidFill>
                <a:srgbClr val="000000"/>
              </a:solidFill>
              <a:effectLst/>
              <a:uFillTx/>
              <a:latin typeface="Times New Roman"/>
            </a:endParaRPr>
          </a:p>
        </p:txBody>
      </p:sp>
      <p:sp>
        <p:nvSpPr>
          <p:cNvPr id="852" name="任意多边形 851"/>
          <p:cNvSpPr/>
          <p:nvPr/>
        </p:nvSpPr>
        <p:spPr>
          <a:xfrm>
            <a:off x="534600" y="5281200"/>
            <a:ext cx="1922400" cy="343080"/>
          </a:xfrm>
          <a:custGeom>
            <a:avLst/>
            <a:gdLst/>
            <a:ahLst/>
            <a:cxnLst/>
            <a:rect l="0" t="0" r="r" b="b"/>
            <a:pathLst>
              <a:path w="5340" h="953">
                <a:moveTo>
                  <a:pt x="0" y="0"/>
                </a:moveTo>
                <a:lnTo>
                  <a:pt x="5340" y="0"/>
                </a:lnTo>
                <a:lnTo>
                  <a:pt x="5340" y="953"/>
                </a:lnTo>
                <a:lnTo>
                  <a:pt x="0" y="953"/>
                </a:lnTo>
                <a:lnTo>
                  <a:pt x="0" y="0"/>
                </a:ln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3" name="任意多边形 852"/>
          <p:cNvSpPr/>
          <p:nvPr/>
        </p:nvSpPr>
        <p:spPr>
          <a:xfrm>
            <a:off x="534600" y="5615640"/>
            <a:ext cx="1922400" cy="8640"/>
          </a:xfrm>
          <a:custGeom>
            <a:avLst/>
            <a:gdLst/>
            <a:ahLst/>
            <a:cxnLst/>
            <a:rect l="0" t="0" r="r" b="b"/>
            <a:pathLst>
              <a:path w="5340" h="24">
                <a:moveTo>
                  <a:pt x="0" y="0"/>
                </a:moveTo>
                <a:lnTo>
                  <a:pt x="5340" y="0"/>
                </a:lnTo>
                <a:lnTo>
                  <a:pt x="5340"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4" name="任意多边形 853"/>
          <p:cNvSpPr/>
          <p:nvPr/>
        </p:nvSpPr>
        <p:spPr>
          <a:xfrm>
            <a:off x="2456640" y="5281200"/>
            <a:ext cx="3852720" cy="343080"/>
          </a:xfrm>
          <a:custGeom>
            <a:avLst/>
            <a:gdLst/>
            <a:ahLst/>
            <a:cxnLst/>
            <a:rect l="0" t="0" r="r" b="b"/>
            <a:pathLst>
              <a:path w="10702" h="953">
                <a:moveTo>
                  <a:pt x="0" y="0"/>
                </a:moveTo>
                <a:lnTo>
                  <a:pt x="10702" y="0"/>
                </a:lnTo>
                <a:lnTo>
                  <a:pt x="10702" y="953"/>
                </a:lnTo>
                <a:lnTo>
                  <a:pt x="0" y="953"/>
                </a:lnTo>
                <a:lnTo>
                  <a:pt x="0" y="0"/>
                </a:ln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5" name="任意多边形 854"/>
          <p:cNvSpPr/>
          <p:nvPr/>
        </p:nvSpPr>
        <p:spPr>
          <a:xfrm>
            <a:off x="2456640" y="5615640"/>
            <a:ext cx="3852720" cy="8640"/>
          </a:xfrm>
          <a:custGeom>
            <a:avLst/>
            <a:gdLst/>
            <a:ahLst/>
            <a:cxnLst/>
            <a:rect l="0" t="0" r="r" b="b"/>
            <a:pathLst>
              <a:path w="10702" h="24">
                <a:moveTo>
                  <a:pt x="0" y="0"/>
                </a:moveTo>
                <a:lnTo>
                  <a:pt x="10702" y="0"/>
                </a:lnTo>
                <a:lnTo>
                  <a:pt x="10702"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6" name="任意多边形 855"/>
          <p:cNvSpPr/>
          <p:nvPr/>
        </p:nvSpPr>
        <p:spPr>
          <a:xfrm>
            <a:off x="6309000" y="5281200"/>
            <a:ext cx="3853080" cy="343080"/>
          </a:xfrm>
          <a:custGeom>
            <a:avLst/>
            <a:gdLst/>
            <a:ahLst/>
            <a:cxnLst/>
            <a:rect l="0" t="0" r="r" b="b"/>
            <a:pathLst>
              <a:path w="10703" h="953">
                <a:moveTo>
                  <a:pt x="0" y="0"/>
                </a:moveTo>
                <a:lnTo>
                  <a:pt x="10703" y="0"/>
                </a:lnTo>
                <a:lnTo>
                  <a:pt x="10703" y="953"/>
                </a:lnTo>
                <a:lnTo>
                  <a:pt x="0" y="953"/>
                </a:lnTo>
                <a:lnTo>
                  <a:pt x="0" y="0"/>
                </a:ln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7" name="任意多边形 856"/>
          <p:cNvSpPr/>
          <p:nvPr/>
        </p:nvSpPr>
        <p:spPr>
          <a:xfrm>
            <a:off x="6309000" y="5615640"/>
            <a:ext cx="3853080" cy="8640"/>
          </a:xfrm>
          <a:custGeom>
            <a:avLst/>
            <a:gdLst/>
            <a:ahLst/>
            <a:cxnLst/>
            <a:rect l="0" t="0" r="r" b="b"/>
            <a:pathLst>
              <a:path w="10703" h="24">
                <a:moveTo>
                  <a:pt x="0" y="0"/>
                </a:moveTo>
                <a:lnTo>
                  <a:pt x="10703" y="0"/>
                </a:lnTo>
                <a:lnTo>
                  <a:pt x="10703"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8" name="任意多边形 857"/>
          <p:cNvSpPr/>
          <p:nvPr/>
        </p:nvSpPr>
        <p:spPr>
          <a:xfrm>
            <a:off x="534600" y="5958000"/>
            <a:ext cx="1922400" cy="9000"/>
          </a:xfrm>
          <a:custGeom>
            <a:avLst/>
            <a:gdLst/>
            <a:ahLst/>
            <a:cxnLst/>
            <a:rect l="0" t="0" r="r" b="b"/>
            <a:pathLst>
              <a:path w="5340" h="25">
                <a:moveTo>
                  <a:pt x="0" y="0"/>
                </a:moveTo>
                <a:lnTo>
                  <a:pt x="5340" y="0"/>
                </a:lnTo>
                <a:lnTo>
                  <a:pt x="5340" y="25"/>
                </a:lnTo>
                <a:lnTo>
                  <a:pt x="0" y="25"/>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9" name="任意多边形 858"/>
          <p:cNvSpPr/>
          <p:nvPr/>
        </p:nvSpPr>
        <p:spPr>
          <a:xfrm>
            <a:off x="2456640" y="5958000"/>
            <a:ext cx="3852720" cy="9000"/>
          </a:xfrm>
          <a:custGeom>
            <a:avLst/>
            <a:gdLst/>
            <a:ahLst/>
            <a:cxnLst/>
            <a:rect l="0" t="0" r="r" b="b"/>
            <a:pathLst>
              <a:path w="10702" h="25">
                <a:moveTo>
                  <a:pt x="0" y="0"/>
                </a:moveTo>
                <a:lnTo>
                  <a:pt x="10702" y="0"/>
                </a:lnTo>
                <a:lnTo>
                  <a:pt x="10702" y="25"/>
                </a:lnTo>
                <a:lnTo>
                  <a:pt x="0" y="25"/>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0" name="任意多边形 859"/>
          <p:cNvSpPr/>
          <p:nvPr/>
        </p:nvSpPr>
        <p:spPr>
          <a:xfrm>
            <a:off x="6309000" y="5958000"/>
            <a:ext cx="3853080" cy="9000"/>
          </a:xfrm>
          <a:custGeom>
            <a:avLst/>
            <a:gdLst/>
            <a:ahLst/>
            <a:cxnLst/>
            <a:rect l="0" t="0" r="r" b="b"/>
            <a:pathLst>
              <a:path w="10703" h="25">
                <a:moveTo>
                  <a:pt x="0" y="0"/>
                </a:moveTo>
                <a:lnTo>
                  <a:pt x="10703" y="0"/>
                </a:lnTo>
                <a:lnTo>
                  <a:pt x="10703" y="25"/>
                </a:lnTo>
                <a:lnTo>
                  <a:pt x="0" y="25"/>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1" name="任意多边形 860"/>
          <p:cNvSpPr/>
          <p:nvPr/>
        </p:nvSpPr>
        <p:spPr>
          <a:xfrm>
            <a:off x="534600" y="5966640"/>
            <a:ext cx="1922400" cy="342720"/>
          </a:xfrm>
          <a:custGeom>
            <a:avLst/>
            <a:gdLst/>
            <a:ahLst/>
            <a:cxnLst/>
            <a:rect l="0" t="0" r="r" b="b"/>
            <a:pathLst>
              <a:path w="5340" h="952">
                <a:moveTo>
                  <a:pt x="0" y="0"/>
                </a:moveTo>
                <a:lnTo>
                  <a:pt x="5340" y="0"/>
                </a:lnTo>
                <a:lnTo>
                  <a:pt x="5340" y="952"/>
                </a:lnTo>
                <a:lnTo>
                  <a:pt x="0" y="952"/>
                </a:lnTo>
                <a:lnTo>
                  <a:pt x="0" y="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2" name="任意多边形 861"/>
          <p:cNvSpPr/>
          <p:nvPr/>
        </p:nvSpPr>
        <p:spPr>
          <a:xfrm>
            <a:off x="2456640" y="5966640"/>
            <a:ext cx="3852720" cy="342720"/>
          </a:xfrm>
          <a:custGeom>
            <a:avLst/>
            <a:gdLst/>
            <a:ahLst/>
            <a:cxnLst/>
            <a:rect l="0" t="0" r="r" b="b"/>
            <a:pathLst>
              <a:path w="10702" h="952">
                <a:moveTo>
                  <a:pt x="0" y="0"/>
                </a:moveTo>
                <a:lnTo>
                  <a:pt x="10702" y="0"/>
                </a:lnTo>
                <a:lnTo>
                  <a:pt x="10702" y="952"/>
                </a:lnTo>
                <a:lnTo>
                  <a:pt x="0" y="952"/>
                </a:lnTo>
                <a:lnTo>
                  <a:pt x="0" y="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3" name="任意多边形 862"/>
          <p:cNvSpPr/>
          <p:nvPr/>
        </p:nvSpPr>
        <p:spPr>
          <a:xfrm>
            <a:off x="6309000" y="5966640"/>
            <a:ext cx="3853080" cy="342720"/>
          </a:xfrm>
          <a:custGeom>
            <a:avLst/>
            <a:gdLst/>
            <a:ahLst/>
            <a:cxnLst/>
            <a:rect l="0" t="0" r="r" b="b"/>
            <a:pathLst>
              <a:path w="10703" h="952">
                <a:moveTo>
                  <a:pt x="0" y="0"/>
                </a:moveTo>
                <a:lnTo>
                  <a:pt x="10703" y="0"/>
                </a:lnTo>
                <a:lnTo>
                  <a:pt x="10703" y="952"/>
                </a:lnTo>
                <a:lnTo>
                  <a:pt x="0" y="952"/>
                </a:lnTo>
                <a:lnTo>
                  <a:pt x="0" y="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4" name="任意多边形 863"/>
          <p:cNvSpPr/>
          <p:nvPr/>
        </p:nvSpPr>
        <p:spPr>
          <a:xfrm>
            <a:off x="534600" y="6300720"/>
            <a:ext cx="1922400" cy="8640"/>
          </a:xfrm>
          <a:custGeom>
            <a:avLst/>
            <a:gdLst/>
            <a:ahLst/>
            <a:cxnLst/>
            <a:rect l="0" t="0" r="r" b="b"/>
            <a:pathLst>
              <a:path w="5340" h="24">
                <a:moveTo>
                  <a:pt x="0" y="0"/>
                </a:moveTo>
                <a:lnTo>
                  <a:pt x="5340" y="0"/>
                </a:lnTo>
                <a:lnTo>
                  <a:pt x="5340"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5" name="任意多边形 864"/>
          <p:cNvSpPr/>
          <p:nvPr/>
        </p:nvSpPr>
        <p:spPr>
          <a:xfrm>
            <a:off x="2456640" y="6300720"/>
            <a:ext cx="3852720" cy="8640"/>
          </a:xfrm>
          <a:custGeom>
            <a:avLst/>
            <a:gdLst/>
            <a:ahLst/>
            <a:cxnLst/>
            <a:rect l="0" t="0" r="r" b="b"/>
            <a:pathLst>
              <a:path w="10702" h="24">
                <a:moveTo>
                  <a:pt x="0" y="0"/>
                </a:moveTo>
                <a:lnTo>
                  <a:pt x="10702" y="0"/>
                </a:lnTo>
                <a:lnTo>
                  <a:pt x="10702"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6" name="任意多边形 865"/>
          <p:cNvSpPr/>
          <p:nvPr/>
        </p:nvSpPr>
        <p:spPr>
          <a:xfrm>
            <a:off x="6309000" y="6300720"/>
            <a:ext cx="3853080" cy="8640"/>
          </a:xfrm>
          <a:custGeom>
            <a:avLst/>
            <a:gdLst/>
            <a:ahLst/>
            <a:cxnLst/>
            <a:rect l="0" t="0" r="r" b="b"/>
            <a:pathLst>
              <a:path w="10703" h="24">
                <a:moveTo>
                  <a:pt x="0" y="0"/>
                </a:moveTo>
                <a:lnTo>
                  <a:pt x="10703" y="0"/>
                </a:lnTo>
                <a:lnTo>
                  <a:pt x="10703"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7" name="任意多边形 866"/>
          <p:cNvSpPr/>
          <p:nvPr/>
        </p:nvSpPr>
        <p:spPr>
          <a:xfrm>
            <a:off x="534600" y="6643440"/>
            <a:ext cx="1922400" cy="8640"/>
          </a:xfrm>
          <a:custGeom>
            <a:avLst/>
            <a:gdLst/>
            <a:ahLst/>
            <a:cxnLst/>
            <a:rect l="0" t="0" r="r" b="b"/>
            <a:pathLst>
              <a:path w="5340" h="24">
                <a:moveTo>
                  <a:pt x="0" y="0"/>
                </a:moveTo>
                <a:lnTo>
                  <a:pt x="5340" y="0"/>
                </a:lnTo>
                <a:lnTo>
                  <a:pt x="5340"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8" name="任意多边形 867"/>
          <p:cNvSpPr/>
          <p:nvPr/>
        </p:nvSpPr>
        <p:spPr>
          <a:xfrm>
            <a:off x="2456640" y="6643440"/>
            <a:ext cx="3852720" cy="8640"/>
          </a:xfrm>
          <a:custGeom>
            <a:avLst/>
            <a:gdLst/>
            <a:ahLst/>
            <a:cxnLst/>
            <a:rect l="0" t="0" r="r" b="b"/>
            <a:pathLst>
              <a:path w="10702" h="24">
                <a:moveTo>
                  <a:pt x="0" y="0"/>
                </a:moveTo>
                <a:lnTo>
                  <a:pt x="10702" y="0"/>
                </a:lnTo>
                <a:lnTo>
                  <a:pt x="10702"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9" name="任意多边形 868"/>
          <p:cNvSpPr/>
          <p:nvPr/>
        </p:nvSpPr>
        <p:spPr>
          <a:xfrm>
            <a:off x="6309000" y="6643440"/>
            <a:ext cx="3853080" cy="8640"/>
          </a:xfrm>
          <a:custGeom>
            <a:avLst/>
            <a:gdLst/>
            <a:ahLst/>
            <a:cxnLst/>
            <a:rect l="0" t="0" r="r" b="b"/>
            <a:pathLst>
              <a:path w="10703" h="24">
                <a:moveTo>
                  <a:pt x="0" y="0"/>
                </a:moveTo>
                <a:lnTo>
                  <a:pt x="10703" y="0"/>
                </a:lnTo>
                <a:lnTo>
                  <a:pt x="10703" y="24"/>
                </a:lnTo>
                <a:lnTo>
                  <a:pt x="0" y="24"/>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0" name="文本框 869"/>
          <p:cNvSpPr txBox="1"/>
          <p:nvPr/>
        </p:nvSpPr>
        <p:spPr>
          <a:xfrm>
            <a:off x="5816160" y="4616640"/>
            <a:ext cx="8053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环境中表现出色。</a:t>
            </a:r>
            <a:endParaRPr lang="en-US" sz="790" b="0" u="none" strike="noStrike">
              <a:solidFill>
                <a:srgbClr val="000000"/>
              </a:solidFill>
              <a:effectLst/>
              <a:uFillTx/>
              <a:latin typeface="Times New Roman"/>
            </a:endParaRPr>
          </a:p>
        </p:txBody>
      </p:sp>
      <p:sp>
        <p:nvSpPr>
          <p:cNvPr id="871" name="文本框 870"/>
          <p:cNvSpPr txBox="1"/>
          <p:nvPr/>
        </p:nvSpPr>
        <p:spPr>
          <a:xfrm>
            <a:off x="618480" y="5377680"/>
            <a:ext cx="47016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功能比较</a:t>
            </a:r>
            <a:endParaRPr lang="en-US" sz="920" b="0" u="none" strike="noStrike">
              <a:solidFill>
                <a:srgbClr val="000000"/>
              </a:solidFill>
              <a:effectLst/>
              <a:uFillTx/>
              <a:latin typeface="Times New Roman"/>
            </a:endParaRPr>
          </a:p>
        </p:txBody>
      </p:sp>
      <p:sp>
        <p:nvSpPr>
          <p:cNvPr id="872" name="文本框 871"/>
          <p:cNvSpPr txBox="1"/>
          <p:nvPr/>
        </p:nvSpPr>
        <p:spPr>
          <a:xfrm>
            <a:off x="2543760" y="5381640"/>
            <a:ext cx="344520" cy="13608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DejaVuSans"/>
                <a:ea typeface="DejaVuSans"/>
              </a:rPr>
              <a:t>NLTK</a:t>
            </a:r>
            <a:endParaRPr lang="en-US" sz="920" b="0" u="none" strike="noStrike">
              <a:solidFill>
                <a:srgbClr val="000000"/>
              </a:solidFill>
              <a:effectLst/>
              <a:uFillTx/>
              <a:latin typeface="Times New Roman"/>
            </a:endParaRPr>
          </a:p>
        </p:txBody>
      </p:sp>
      <p:sp>
        <p:nvSpPr>
          <p:cNvPr id="873" name="文本框 872"/>
          <p:cNvSpPr txBox="1"/>
          <p:nvPr/>
        </p:nvSpPr>
        <p:spPr>
          <a:xfrm>
            <a:off x="6394320" y="5381640"/>
            <a:ext cx="396360" cy="13608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DejaVuSans"/>
                <a:ea typeface="DejaVuSans"/>
              </a:rPr>
              <a:t>spaCy</a:t>
            </a:r>
            <a:endParaRPr lang="en-US" sz="920" b="0" u="none" strike="noStrike">
              <a:solidFill>
                <a:srgbClr val="000000"/>
              </a:solidFill>
              <a:effectLst/>
              <a:uFillTx/>
              <a:latin typeface="Times New Roman"/>
            </a:endParaRPr>
          </a:p>
        </p:txBody>
      </p:sp>
      <p:sp>
        <p:nvSpPr>
          <p:cNvPr id="874" name="文本框 873"/>
          <p:cNvSpPr txBox="1"/>
          <p:nvPr/>
        </p:nvSpPr>
        <p:spPr>
          <a:xfrm>
            <a:off x="618480" y="572040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使用场景</a:t>
            </a:r>
            <a:endParaRPr lang="en-US" sz="920" b="0" u="none" strike="noStrike">
              <a:solidFill>
                <a:srgbClr val="000000"/>
              </a:solidFill>
              <a:effectLst/>
              <a:uFillTx/>
              <a:latin typeface="Times New Roman"/>
            </a:endParaRPr>
          </a:p>
        </p:txBody>
      </p:sp>
      <p:sp>
        <p:nvSpPr>
          <p:cNvPr id="875" name="文本框 874"/>
          <p:cNvSpPr txBox="1"/>
          <p:nvPr/>
        </p:nvSpPr>
        <p:spPr>
          <a:xfrm>
            <a:off x="2543760" y="5720400"/>
            <a:ext cx="16437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深度文本分析、情感分析、研究</a:t>
            </a:r>
            <a:endParaRPr lang="en-US" sz="920" b="0" u="none" strike="noStrike">
              <a:solidFill>
                <a:srgbClr val="000000"/>
              </a:solidFill>
              <a:effectLst/>
              <a:uFillTx/>
              <a:latin typeface="Times New Roman"/>
            </a:endParaRPr>
          </a:p>
        </p:txBody>
      </p:sp>
      <p:sp>
        <p:nvSpPr>
          <p:cNvPr id="876" name="文本框 875"/>
          <p:cNvSpPr txBox="1"/>
          <p:nvPr/>
        </p:nvSpPr>
        <p:spPr>
          <a:xfrm>
            <a:off x="6394320" y="5720400"/>
            <a:ext cx="12916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高效生产环境，实时应用</a:t>
            </a:r>
            <a:endParaRPr lang="en-US" sz="920" b="0" u="none" strike="noStrike">
              <a:solidFill>
                <a:srgbClr val="000000"/>
              </a:solidFill>
              <a:effectLst/>
              <a:uFillTx/>
              <a:latin typeface="Times New Roman"/>
            </a:endParaRPr>
          </a:p>
        </p:txBody>
      </p:sp>
      <p:sp>
        <p:nvSpPr>
          <p:cNvPr id="877" name="文本框 876"/>
          <p:cNvSpPr txBox="1"/>
          <p:nvPr/>
        </p:nvSpPr>
        <p:spPr>
          <a:xfrm>
            <a:off x="618480" y="60627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处理速度</a:t>
            </a:r>
            <a:endParaRPr lang="en-US" sz="920" b="0" u="none" strike="noStrike">
              <a:solidFill>
                <a:srgbClr val="000000"/>
              </a:solidFill>
              <a:effectLst/>
              <a:uFillTx/>
              <a:latin typeface="Times New Roman"/>
            </a:endParaRPr>
          </a:p>
        </p:txBody>
      </p:sp>
      <p:sp>
        <p:nvSpPr>
          <p:cNvPr id="878" name="文本框 877"/>
          <p:cNvSpPr txBox="1"/>
          <p:nvPr/>
        </p:nvSpPr>
        <p:spPr>
          <a:xfrm>
            <a:off x="2543760" y="606276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一般</a:t>
            </a:r>
            <a:endParaRPr lang="en-US" sz="920" b="0" u="none" strike="noStrike">
              <a:solidFill>
                <a:srgbClr val="000000"/>
              </a:solidFill>
              <a:effectLst/>
              <a:uFillTx/>
              <a:latin typeface="Times New Roman"/>
            </a:endParaRPr>
          </a:p>
        </p:txBody>
      </p:sp>
      <p:sp>
        <p:nvSpPr>
          <p:cNvPr id="879" name="文本框 878"/>
          <p:cNvSpPr txBox="1"/>
          <p:nvPr/>
        </p:nvSpPr>
        <p:spPr>
          <a:xfrm>
            <a:off x="6394320" y="606276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优秀</a:t>
            </a:r>
            <a:endParaRPr lang="en-US" sz="920" b="0" u="none" strike="noStrike">
              <a:solidFill>
                <a:srgbClr val="000000"/>
              </a:solidFill>
              <a:effectLst/>
              <a:uFillTx/>
              <a:latin typeface="Times New Roman"/>
            </a:endParaRPr>
          </a:p>
        </p:txBody>
      </p:sp>
      <p:sp>
        <p:nvSpPr>
          <p:cNvPr id="880" name="文本框 879"/>
          <p:cNvSpPr txBox="1"/>
          <p:nvPr/>
        </p:nvSpPr>
        <p:spPr>
          <a:xfrm>
            <a:off x="618480" y="64054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资源占用</a:t>
            </a:r>
            <a:endParaRPr lang="en-US" sz="920" b="0" u="none" strike="noStrike">
              <a:solidFill>
                <a:srgbClr val="000000"/>
              </a:solidFill>
              <a:effectLst/>
              <a:uFillTx/>
              <a:latin typeface="Times New Roman"/>
            </a:endParaRPr>
          </a:p>
        </p:txBody>
      </p:sp>
      <p:sp>
        <p:nvSpPr>
          <p:cNvPr id="881" name="文本框 880"/>
          <p:cNvSpPr txBox="1"/>
          <p:nvPr/>
        </p:nvSpPr>
        <p:spPr>
          <a:xfrm>
            <a:off x="2543760" y="640548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较低</a:t>
            </a:r>
            <a:endParaRPr lang="en-US" sz="920" b="0" u="none" strike="noStrike">
              <a:solidFill>
                <a:srgbClr val="000000"/>
              </a:solidFill>
              <a:effectLst/>
              <a:uFillTx/>
              <a:latin typeface="Times New Roman"/>
            </a:endParaRPr>
          </a:p>
        </p:txBody>
      </p:sp>
      <p:pic>
        <p:nvPicPr>
          <p:cNvPr id="882" name="图片 881"/>
          <p:cNvPicPr/>
          <p:nvPr/>
        </p:nvPicPr>
        <p:blipFill>
          <a:blip r:embed="rId8"/>
          <a:stretch/>
        </p:blipFill>
        <p:spPr>
          <a:xfrm>
            <a:off x="0" y="0"/>
            <a:ext cx="10696320" cy="6785280"/>
          </a:xfrm>
          <a:prstGeom prst="rect">
            <a:avLst/>
          </a:prstGeom>
          <a:noFill/>
          <a:ln w="0">
            <a:noFill/>
          </a:ln>
        </p:spPr>
      </p:pic>
      <p:sp>
        <p:nvSpPr>
          <p:cNvPr id="883" name="文本框 882"/>
          <p:cNvSpPr txBox="1"/>
          <p:nvPr/>
        </p:nvSpPr>
        <p:spPr>
          <a:xfrm>
            <a:off x="6394320" y="640548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较高但性能更佳</a:t>
            </a:r>
            <a:endParaRPr lang="en-US" sz="920" b="0" u="none" strike="noStrike">
              <a:solidFill>
                <a:srgbClr val="000000"/>
              </a:solidFill>
              <a:effectLst/>
              <a:uFillTx/>
              <a:latin typeface="Times New Roman"/>
            </a:endParaRPr>
          </a:p>
        </p:txBody>
      </p:sp>
      <p:sp>
        <p:nvSpPr>
          <p:cNvPr id="884" name="文本框 883"/>
          <p:cNvSpPr txBox="1"/>
          <p:nvPr/>
        </p:nvSpPr>
        <p:spPr>
          <a:xfrm>
            <a:off x="10034280" y="645984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11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5" name="图片 884"/>
          <p:cNvPicPr/>
          <p:nvPr/>
        </p:nvPicPr>
        <p:blipFill>
          <a:blip r:embed="rId2"/>
          <a:stretch/>
        </p:blipFill>
        <p:spPr>
          <a:xfrm>
            <a:off x="0" y="0"/>
            <a:ext cx="10696320" cy="7092360"/>
          </a:xfrm>
          <a:prstGeom prst="rect">
            <a:avLst/>
          </a:prstGeom>
          <a:noFill/>
          <a:ln w="0">
            <a:noFill/>
          </a:ln>
        </p:spPr>
      </p:pic>
      <p:sp>
        <p:nvSpPr>
          <p:cNvPr id="886" name="任意多边形 885"/>
          <p:cNvSpPr/>
          <p:nvPr/>
        </p:nvSpPr>
        <p:spPr>
          <a:xfrm>
            <a:off x="534600" y="76860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87" name="文本框 886"/>
          <p:cNvSpPr txBox="1"/>
          <p:nvPr/>
        </p:nvSpPr>
        <p:spPr>
          <a:xfrm>
            <a:off x="534960" y="322560"/>
            <a:ext cx="88056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NLTK</a:t>
            </a:r>
            <a:endParaRPr lang="en-US" sz="2370" b="0" u="none" strike="noStrike">
              <a:solidFill>
                <a:srgbClr val="000000"/>
              </a:solidFill>
              <a:effectLst/>
              <a:uFillTx/>
              <a:latin typeface="Times New Roman"/>
            </a:endParaRPr>
          </a:p>
        </p:txBody>
      </p:sp>
      <p:sp>
        <p:nvSpPr>
          <p:cNvPr id="888" name="文本框 887"/>
          <p:cNvSpPr txBox="1"/>
          <p:nvPr/>
        </p:nvSpPr>
        <p:spPr>
          <a:xfrm>
            <a:off x="1366920" y="3121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：文本预处理实践</a:t>
            </a:r>
            <a:endParaRPr lang="en-US" sz="2370" b="0" u="none" strike="noStrike">
              <a:solidFill>
                <a:srgbClr val="000000"/>
              </a:solidFill>
              <a:effectLst/>
              <a:uFillTx/>
              <a:latin typeface="Times New Roman"/>
            </a:endParaRPr>
          </a:p>
        </p:txBody>
      </p:sp>
      <p:sp>
        <p:nvSpPr>
          <p:cNvPr id="889" name="文本框 888"/>
          <p:cNvSpPr txBox="1"/>
          <p:nvPr/>
        </p:nvSpPr>
        <p:spPr>
          <a:xfrm>
            <a:off x="534960" y="94932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890" name="文本框 889"/>
          <p:cNvSpPr txBox="1"/>
          <p:nvPr/>
        </p:nvSpPr>
        <p:spPr>
          <a:xfrm>
            <a:off x="802080" y="954000"/>
            <a:ext cx="3456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NLTK</a:t>
            </a:r>
            <a:endParaRPr lang="en-US" sz="1050" b="0" u="none" strike="noStrike">
              <a:solidFill>
                <a:srgbClr val="000000"/>
              </a:solidFill>
              <a:effectLst/>
              <a:uFillTx/>
              <a:latin typeface="Times New Roman"/>
            </a:endParaRPr>
          </a:p>
        </p:txBody>
      </p:sp>
      <p:sp>
        <p:nvSpPr>
          <p:cNvPr id="891" name="任意多边形 890"/>
          <p:cNvSpPr/>
          <p:nvPr/>
        </p:nvSpPr>
        <p:spPr>
          <a:xfrm>
            <a:off x="534600" y="1604160"/>
            <a:ext cx="4546440" cy="4713840"/>
          </a:xfrm>
          <a:custGeom>
            <a:avLst/>
            <a:gdLst/>
            <a:ahLst/>
            <a:cxnLst/>
            <a:rect l="0" t="0" r="r" b="b"/>
            <a:pathLst>
              <a:path w="12629" h="13094">
                <a:moveTo>
                  <a:pt x="0" y="12954"/>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2490" y="0"/>
                </a:lnTo>
                <a:cubicBezTo>
                  <a:pt x="12508" y="0"/>
                  <a:pt x="12526" y="4"/>
                  <a:pt x="12543" y="11"/>
                </a:cubicBezTo>
                <a:cubicBezTo>
                  <a:pt x="12560" y="18"/>
                  <a:pt x="12575" y="28"/>
                  <a:pt x="12588" y="41"/>
                </a:cubicBezTo>
                <a:cubicBezTo>
                  <a:pt x="12601" y="54"/>
                  <a:pt x="12611" y="69"/>
                  <a:pt x="12618" y="86"/>
                </a:cubicBezTo>
                <a:cubicBezTo>
                  <a:pt x="12626" y="103"/>
                  <a:pt x="12629" y="121"/>
                  <a:pt x="12629" y="140"/>
                </a:cubicBezTo>
                <a:lnTo>
                  <a:pt x="12629" y="12954"/>
                </a:lnTo>
                <a:cubicBezTo>
                  <a:pt x="12629" y="12973"/>
                  <a:pt x="12626" y="12991"/>
                  <a:pt x="12618" y="13008"/>
                </a:cubicBezTo>
                <a:cubicBezTo>
                  <a:pt x="12611" y="13025"/>
                  <a:pt x="12601" y="13040"/>
                  <a:pt x="12588" y="13053"/>
                </a:cubicBezTo>
                <a:cubicBezTo>
                  <a:pt x="12575" y="13066"/>
                  <a:pt x="12560" y="13076"/>
                  <a:pt x="12543" y="13083"/>
                </a:cubicBezTo>
                <a:cubicBezTo>
                  <a:pt x="12526" y="13090"/>
                  <a:pt x="12508" y="13094"/>
                  <a:pt x="12490" y="13094"/>
                </a:cubicBezTo>
                <a:lnTo>
                  <a:pt x="139" y="13094"/>
                </a:lnTo>
                <a:cubicBezTo>
                  <a:pt x="121" y="13094"/>
                  <a:pt x="103" y="13090"/>
                  <a:pt x="86" y="13083"/>
                </a:cubicBezTo>
                <a:cubicBezTo>
                  <a:pt x="69" y="13076"/>
                  <a:pt x="54" y="13066"/>
                  <a:pt x="41" y="13053"/>
                </a:cubicBezTo>
                <a:cubicBezTo>
                  <a:pt x="28" y="13040"/>
                  <a:pt x="18" y="13025"/>
                  <a:pt x="11" y="13008"/>
                </a:cubicBezTo>
                <a:cubicBezTo>
                  <a:pt x="4" y="12991"/>
                  <a:pt x="0" y="12973"/>
                  <a:pt x="0" y="1295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92" name="图片 891"/>
          <p:cNvPicPr/>
          <p:nvPr/>
        </p:nvPicPr>
        <p:blipFill>
          <a:blip r:embed="rId3"/>
          <a:stretch/>
        </p:blipFill>
        <p:spPr>
          <a:xfrm>
            <a:off x="534960" y="1303560"/>
            <a:ext cx="208440" cy="166680"/>
          </a:xfrm>
          <a:prstGeom prst="rect">
            <a:avLst/>
          </a:prstGeom>
          <a:noFill/>
          <a:ln w="0">
            <a:noFill/>
          </a:ln>
        </p:spPr>
      </p:pic>
      <p:sp>
        <p:nvSpPr>
          <p:cNvPr id="893" name="文本框 892"/>
          <p:cNvSpPr txBox="1"/>
          <p:nvPr/>
        </p:nvSpPr>
        <p:spPr>
          <a:xfrm>
            <a:off x="1127520" y="949320"/>
            <a:ext cx="697464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库对文本进行基本预处理，包括分词、停用词去除和词形还原，为后续的特征提取和模型输入提供规范化的文本格式。</a:t>
            </a:r>
            <a:endParaRPr lang="en-US" sz="1050" b="0" u="none" strike="noStrike">
              <a:solidFill>
                <a:srgbClr val="000000"/>
              </a:solidFill>
              <a:effectLst/>
              <a:uFillTx/>
              <a:latin typeface="Times New Roman"/>
            </a:endParaRPr>
          </a:p>
        </p:txBody>
      </p:sp>
      <p:sp>
        <p:nvSpPr>
          <p:cNvPr id="894" name="文本框 893"/>
          <p:cNvSpPr txBox="1"/>
          <p:nvPr/>
        </p:nvSpPr>
        <p:spPr>
          <a:xfrm>
            <a:off x="810720" y="1290600"/>
            <a:ext cx="49212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NLTK</a:t>
            </a:r>
            <a:endParaRPr lang="en-US" sz="1320" b="0" u="none" strike="noStrike">
              <a:solidFill>
                <a:srgbClr val="000000"/>
              </a:solidFill>
              <a:effectLst/>
              <a:uFillTx/>
              <a:latin typeface="Times New Roman"/>
            </a:endParaRPr>
          </a:p>
        </p:txBody>
      </p:sp>
      <p:sp>
        <p:nvSpPr>
          <p:cNvPr id="895" name="文本框 894"/>
          <p:cNvSpPr txBox="1"/>
          <p:nvPr/>
        </p:nvSpPr>
        <p:spPr>
          <a:xfrm>
            <a:off x="1272960" y="1284840"/>
            <a:ext cx="11743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预处理代码示例</a:t>
            </a:r>
            <a:endParaRPr lang="en-US" sz="1320" b="0" u="none" strike="noStrike">
              <a:solidFill>
                <a:srgbClr val="000000"/>
              </a:solidFill>
              <a:effectLst/>
              <a:uFillTx/>
              <a:latin typeface="Times New Roman"/>
            </a:endParaRPr>
          </a:p>
        </p:txBody>
      </p:sp>
      <p:sp>
        <p:nvSpPr>
          <p:cNvPr id="896" name="文本框 895"/>
          <p:cNvSpPr txBox="1"/>
          <p:nvPr/>
        </p:nvSpPr>
        <p:spPr>
          <a:xfrm>
            <a:off x="635040" y="1721520"/>
            <a:ext cx="79524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import</a:t>
            </a:r>
            <a:r>
              <a:rPr lang="en-US" sz="950" b="0" u="none" strike="noStrike">
                <a:solidFill>
                  <a:srgbClr val="FFFFFF"/>
                </a:solidFill>
                <a:effectLst/>
                <a:uFillTx/>
                <a:latin typeface="Courier New"/>
                <a:ea typeface="Courier New"/>
              </a:rPr>
              <a:t> nltk</a:t>
            </a:r>
            <a:endParaRPr lang="en-US" sz="950" b="0" u="none" strike="noStrike">
              <a:solidFill>
                <a:srgbClr val="000000"/>
              </a:solidFill>
              <a:effectLst/>
              <a:uFillTx/>
              <a:latin typeface="Times New Roman"/>
            </a:endParaRPr>
          </a:p>
        </p:txBody>
      </p:sp>
      <p:sp>
        <p:nvSpPr>
          <p:cNvPr id="897" name="文本框 896"/>
          <p:cNvSpPr txBox="1"/>
          <p:nvPr/>
        </p:nvSpPr>
        <p:spPr>
          <a:xfrm>
            <a:off x="635040" y="1905480"/>
            <a:ext cx="238500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from</a:t>
            </a:r>
            <a:r>
              <a:rPr lang="en-US" sz="950" b="0" u="none" strike="noStrike">
                <a:solidFill>
                  <a:srgbClr val="FFFFFF"/>
                </a:solidFill>
                <a:effectLst/>
                <a:uFillTx/>
                <a:latin typeface="Courier New"/>
                <a:ea typeface="Courier New"/>
              </a:rPr>
              <a:t> nltk.corpus </a:t>
            </a:r>
            <a:r>
              <a:rPr lang="en-US" sz="950" b="0" u="none" strike="noStrike">
                <a:solidFill>
                  <a:srgbClr val="FF9900"/>
                </a:solidFill>
                <a:effectLst/>
                <a:uFillTx/>
                <a:latin typeface="Courier New"/>
                <a:ea typeface="Courier New"/>
              </a:rPr>
              <a:t>import</a:t>
            </a:r>
            <a:r>
              <a:rPr lang="en-US" sz="950" b="0" u="none" strike="noStrike">
                <a:solidFill>
                  <a:srgbClr val="FFFFFF"/>
                </a:solidFill>
                <a:effectLst/>
                <a:uFillTx/>
                <a:latin typeface="Courier New"/>
                <a:ea typeface="Courier New"/>
              </a:rPr>
              <a:t> stopwords</a:t>
            </a:r>
            <a:endParaRPr lang="en-US" sz="950" b="0" u="none" strike="noStrike">
              <a:solidFill>
                <a:srgbClr val="000000"/>
              </a:solidFill>
              <a:effectLst/>
              <a:uFillTx/>
              <a:latin typeface="Times New Roman"/>
            </a:endParaRPr>
          </a:p>
        </p:txBody>
      </p:sp>
      <p:sp>
        <p:nvSpPr>
          <p:cNvPr id="898" name="文本框 897"/>
          <p:cNvSpPr txBox="1"/>
          <p:nvPr/>
        </p:nvSpPr>
        <p:spPr>
          <a:xfrm>
            <a:off x="635040" y="2080800"/>
            <a:ext cx="281844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from</a:t>
            </a:r>
            <a:r>
              <a:rPr lang="en-US" sz="950" b="0" u="none" strike="noStrike">
                <a:solidFill>
                  <a:srgbClr val="FFFFFF"/>
                </a:solidFill>
                <a:effectLst/>
                <a:uFillTx/>
                <a:latin typeface="Courier New"/>
                <a:ea typeface="Courier New"/>
              </a:rPr>
              <a:t> nltk.stem </a:t>
            </a:r>
            <a:r>
              <a:rPr lang="en-US" sz="950" b="0" u="none" strike="noStrike">
                <a:solidFill>
                  <a:srgbClr val="FF9900"/>
                </a:solidFill>
                <a:effectLst/>
                <a:uFillTx/>
                <a:latin typeface="Courier New"/>
                <a:ea typeface="Courier New"/>
              </a:rPr>
              <a:t>import</a:t>
            </a:r>
            <a:r>
              <a:rPr lang="en-US" sz="950" b="0" u="none" strike="noStrike">
                <a:solidFill>
                  <a:srgbClr val="FFFFFF"/>
                </a:solidFill>
                <a:effectLst/>
                <a:uFillTx/>
                <a:latin typeface="Courier New"/>
                <a:ea typeface="Courier New"/>
              </a:rPr>
              <a:t> WordNetLemmatizer</a:t>
            </a:r>
            <a:endParaRPr lang="en-US" sz="950" b="0" u="none" strike="noStrike">
              <a:solidFill>
                <a:srgbClr val="000000"/>
              </a:solidFill>
              <a:effectLst/>
              <a:uFillTx/>
              <a:latin typeface="Times New Roman"/>
            </a:endParaRPr>
          </a:p>
        </p:txBody>
      </p:sp>
      <p:sp>
        <p:nvSpPr>
          <p:cNvPr id="899" name="文本框 898"/>
          <p:cNvSpPr txBox="1"/>
          <p:nvPr/>
        </p:nvSpPr>
        <p:spPr>
          <a:xfrm>
            <a:off x="635040" y="2264760"/>
            <a:ext cx="281844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from</a:t>
            </a:r>
            <a:r>
              <a:rPr lang="en-US" sz="950" b="0" u="none" strike="noStrike">
                <a:solidFill>
                  <a:srgbClr val="FFFFFF"/>
                </a:solidFill>
                <a:effectLst/>
                <a:uFillTx/>
                <a:latin typeface="Courier New"/>
                <a:ea typeface="Courier New"/>
              </a:rPr>
              <a:t> nltk.tokenize </a:t>
            </a:r>
            <a:r>
              <a:rPr lang="en-US" sz="950" b="0" u="none" strike="noStrike">
                <a:solidFill>
                  <a:srgbClr val="FF9900"/>
                </a:solidFill>
                <a:effectLst/>
                <a:uFillTx/>
                <a:latin typeface="Courier New"/>
                <a:ea typeface="Courier New"/>
              </a:rPr>
              <a:t>import</a:t>
            </a:r>
            <a:r>
              <a:rPr lang="en-US" sz="950" b="0" u="none" strike="noStrike">
                <a:solidFill>
                  <a:srgbClr val="FFFFFF"/>
                </a:solidFill>
                <a:effectLst/>
                <a:uFillTx/>
                <a:latin typeface="Courier New"/>
                <a:ea typeface="Courier New"/>
              </a:rPr>
              <a:t> word_tokenize</a:t>
            </a:r>
            <a:endParaRPr lang="en-US" sz="950" b="0" u="none" strike="noStrike">
              <a:solidFill>
                <a:srgbClr val="000000"/>
              </a:solidFill>
              <a:effectLst/>
              <a:uFillTx/>
              <a:latin typeface="Times New Roman"/>
            </a:endParaRPr>
          </a:p>
        </p:txBody>
      </p:sp>
      <p:sp>
        <p:nvSpPr>
          <p:cNvPr id="900" name="文本框 899"/>
          <p:cNvSpPr txBox="1"/>
          <p:nvPr/>
        </p:nvSpPr>
        <p:spPr>
          <a:xfrm>
            <a:off x="635040" y="2624040"/>
            <a:ext cx="145080" cy="137520"/>
          </a:xfrm>
          <a:prstGeom prst="rect">
            <a:avLst/>
          </a:prstGeom>
          <a:noFill/>
          <a:ln w="0">
            <a:noFill/>
          </a:ln>
        </p:spPr>
        <p:txBody>
          <a:bodyPr wrap="none" lIns="0" tIns="0" rIns="0" bIns="0" anchor="t">
            <a:spAutoFit/>
          </a:bodyPr>
          <a:lstStyle/>
          <a:p>
            <a:r>
              <a:rPr lang="en-US" sz="950" b="0" u="none" strike="noStrike">
                <a:solidFill>
                  <a:srgbClr val="64B5F6"/>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901" name="文本框 900"/>
          <p:cNvSpPr txBox="1"/>
          <p:nvPr/>
        </p:nvSpPr>
        <p:spPr>
          <a:xfrm>
            <a:off x="779400" y="2608560"/>
            <a:ext cx="843480" cy="151200"/>
          </a:xfrm>
          <a:prstGeom prst="rect">
            <a:avLst/>
          </a:prstGeom>
          <a:noFill/>
          <a:ln w="0">
            <a:noFill/>
          </a:ln>
        </p:spPr>
        <p:txBody>
          <a:bodyPr wrap="none" lIns="0" tIns="0" rIns="0" bIns="0" anchor="t">
            <a:spAutoFit/>
          </a:bodyPr>
          <a:lstStyle/>
          <a:p>
            <a:r>
              <a:rPr lang="zh-CN" sz="950" b="0" u="none" strike="noStrike">
                <a:solidFill>
                  <a:srgbClr val="64B5F6"/>
                </a:solidFill>
                <a:effectLst/>
                <a:uFillTx/>
                <a:latin typeface="WenQuanYiZenHei"/>
                <a:ea typeface="WenQuanYiZenHei"/>
              </a:rPr>
              <a:t>下载必要的资源</a:t>
            </a:r>
            <a:endParaRPr lang="en-US" sz="950" b="0" u="none" strike="noStrike">
              <a:solidFill>
                <a:srgbClr val="000000"/>
              </a:solidFill>
              <a:effectLst/>
              <a:uFillTx/>
              <a:latin typeface="Times New Roman"/>
            </a:endParaRPr>
          </a:p>
        </p:txBody>
      </p:sp>
      <p:sp>
        <p:nvSpPr>
          <p:cNvPr id="902" name="文本框 901"/>
          <p:cNvSpPr txBox="1"/>
          <p:nvPr/>
        </p:nvSpPr>
        <p:spPr>
          <a:xfrm>
            <a:off x="635040" y="2808000"/>
            <a:ext cx="159048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nltk.</a:t>
            </a:r>
            <a:r>
              <a:rPr lang="en-US" sz="950" b="0" u="none" strike="noStrike">
                <a:solidFill>
                  <a:srgbClr val="BA68C8"/>
                </a:solidFill>
                <a:effectLst/>
                <a:uFillTx/>
                <a:latin typeface="Courier New"/>
                <a:ea typeface="Courier New"/>
              </a:rPr>
              <a:t>download</a:t>
            </a:r>
            <a:r>
              <a:rPr lang="en-US" sz="950" b="0" u="none" strike="noStrike">
                <a:solidFill>
                  <a:srgbClr val="FFFFFF"/>
                </a:solidFill>
                <a:effectLst/>
                <a:uFillTx/>
                <a:latin typeface="Courier New"/>
                <a:ea typeface="Courier New"/>
              </a:rPr>
              <a:t>(</a:t>
            </a:r>
            <a:r>
              <a:rPr lang="en-US" sz="950" b="0" u="none" strike="noStrike">
                <a:solidFill>
                  <a:srgbClr val="8BC34A"/>
                </a:solidFill>
                <a:effectLst/>
                <a:uFillTx/>
                <a:latin typeface="Courier New"/>
                <a:ea typeface="Courier New"/>
              </a:rPr>
              <a:t>'punkt'</a:t>
            </a:r>
            <a:r>
              <a:rPr lang="en-US" sz="950" b="0" u="none" strike="noStrike">
                <a:solidFill>
                  <a:srgbClr val="FFFFFF"/>
                </a:solidFill>
                <a:effectLst/>
                <a:uFillTx/>
                <a:latin typeface="Courier New"/>
                <a:ea typeface="Courier New"/>
              </a:rPr>
              <a:t>)</a:t>
            </a:r>
            <a:endParaRPr lang="en-US" sz="950" b="0" u="none" strike="noStrike">
              <a:solidFill>
                <a:srgbClr val="000000"/>
              </a:solidFill>
              <a:effectLst/>
              <a:uFillTx/>
              <a:latin typeface="Times New Roman"/>
            </a:endParaRPr>
          </a:p>
        </p:txBody>
      </p:sp>
      <p:sp>
        <p:nvSpPr>
          <p:cNvPr id="903" name="文本框 902"/>
          <p:cNvSpPr txBox="1"/>
          <p:nvPr/>
        </p:nvSpPr>
        <p:spPr>
          <a:xfrm>
            <a:off x="635040" y="2983320"/>
            <a:ext cx="187956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nltk.</a:t>
            </a:r>
            <a:r>
              <a:rPr lang="en-US" sz="950" b="0" u="none" strike="noStrike">
                <a:solidFill>
                  <a:srgbClr val="BA68C8"/>
                </a:solidFill>
                <a:effectLst/>
                <a:uFillTx/>
                <a:latin typeface="Courier New"/>
                <a:ea typeface="Courier New"/>
              </a:rPr>
              <a:t>download</a:t>
            </a:r>
            <a:r>
              <a:rPr lang="en-US" sz="950" b="0" u="none" strike="noStrike">
                <a:solidFill>
                  <a:srgbClr val="FFFFFF"/>
                </a:solidFill>
                <a:effectLst/>
                <a:uFillTx/>
                <a:latin typeface="Courier New"/>
                <a:ea typeface="Courier New"/>
              </a:rPr>
              <a:t>(</a:t>
            </a:r>
            <a:r>
              <a:rPr lang="en-US" sz="950" b="0" u="none" strike="noStrike">
                <a:solidFill>
                  <a:srgbClr val="8BC34A"/>
                </a:solidFill>
                <a:effectLst/>
                <a:uFillTx/>
                <a:latin typeface="Courier New"/>
                <a:ea typeface="Courier New"/>
              </a:rPr>
              <a:t>'stopwords'</a:t>
            </a:r>
            <a:r>
              <a:rPr lang="en-US" sz="950" b="0" u="none" strike="noStrike">
                <a:solidFill>
                  <a:srgbClr val="FFFFFF"/>
                </a:solidFill>
                <a:effectLst/>
                <a:uFillTx/>
                <a:latin typeface="Courier New"/>
                <a:ea typeface="Courier New"/>
              </a:rPr>
              <a:t>)</a:t>
            </a:r>
            <a:endParaRPr lang="en-US" sz="950" b="0" u="none" strike="noStrike">
              <a:solidFill>
                <a:srgbClr val="000000"/>
              </a:solidFill>
              <a:effectLst/>
              <a:uFillTx/>
              <a:latin typeface="Times New Roman"/>
            </a:endParaRPr>
          </a:p>
        </p:txBody>
      </p:sp>
      <p:sp>
        <p:nvSpPr>
          <p:cNvPr id="904" name="文本框 903"/>
          <p:cNvSpPr txBox="1"/>
          <p:nvPr/>
        </p:nvSpPr>
        <p:spPr>
          <a:xfrm>
            <a:off x="635040" y="3167280"/>
            <a:ext cx="173484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nltk.</a:t>
            </a:r>
            <a:r>
              <a:rPr lang="en-US" sz="950" b="0" u="none" strike="noStrike">
                <a:solidFill>
                  <a:srgbClr val="BA68C8"/>
                </a:solidFill>
                <a:effectLst/>
                <a:uFillTx/>
                <a:latin typeface="Courier New"/>
                <a:ea typeface="Courier New"/>
              </a:rPr>
              <a:t>download</a:t>
            </a:r>
            <a:r>
              <a:rPr lang="en-US" sz="950" b="0" u="none" strike="noStrike">
                <a:solidFill>
                  <a:srgbClr val="FFFFFF"/>
                </a:solidFill>
                <a:effectLst/>
                <a:uFillTx/>
                <a:latin typeface="Courier New"/>
                <a:ea typeface="Courier New"/>
              </a:rPr>
              <a:t>(</a:t>
            </a:r>
            <a:r>
              <a:rPr lang="en-US" sz="950" b="0" u="none" strike="noStrike">
                <a:solidFill>
                  <a:srgbClr val="8BC34A"/>
                </a:solidFill>
                <a:effectLst/>
                <a:uFillTx/>
                <a:latin typeface="Courier New"/>
                <a:ea typeface="Courier New"/>
              </a:rPr>
              <a:t>'wordnet'</a:t>
            </a:r>
            <a:r>
              <a:rPr lang="en-US" sz="950" b="0" u="none" strike="noStrike">
                <a:solidFill>
                  <a:srgbClr val="FFFFFF"/>
                </a:solidFill>
                <a:effectLst/>
                <a:uFillTx/>
                <a:latin typeface="Courier New"/>
                <a:ea typeface="Courier New"/>
              </a:rPr>
              <a:t>)</a:t>
            </a:r>
            <a:endParaRPr lang="en-US" sz="950" b="0" u="none" strike="noStrike">
              <a:solidFill>
                <a:srgbClr val="000000"/>
              </a:solidFill>
              <a:effectLst/>
              <a:uFillTx/>
              <a:latin typeface="Times New Roman"/>
            </a:endParaRPr>
          </a:p>
        </p:txBody>
      </p:sp>
      <p:sp>
        <p:nvSpPr>
          <p:cNvPr id="905" name="文本框 904"/>
          <p:cNvSpPr txBox="1"/>
          <p:nvPr/>
        </p:nvSpPr>
        <p:spPr>
          <a:xfrm>
            <a:off x="635040" y="3526560"/>
            <a:ext cx="145080" cy="137520"/>
          </a:xfrm>
          <a:prstGeom prst="rect">
            <a:avLst/>
          </a:prstGeom>
          <a:noFill/>
          <a:ln w="0">
            <a:noFill/>
          </a:ln>
        </p:spPr>
        <p:txBody>
          <a:bodyPr wrap="none" lIns="0" tIns="0" rIns="0" bIns="0" anchor="t">
            <a:spAutoFit/>
          </a:bodyPr>
          <a:lstStyle/>
          <a:p>
            <a:r>
              <a:rPr lang="en-US" sz="950" b="0" u="none" strike="noStrike">
                <a:solidFill>
                  <a:srgbClr val="64B5F6"/>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906" name="文本框 905"/>
          <p:cNvSpPr txBox="1"/>
          <p:nvPr/>
        </p:nvSpPr>
        <p:spPr>
          <a:xfrm>
            <a:off x="779400" y="3511080"/>
            <a:ext cx="482400" cy="151200"/>
          </a:xfrm>
          <a:prstGeom prst="rect">
            <a:avLst/>
          </a:prstGeom>
          <a:noFill/>
          <a:ln w="0">
            <a:noFill/>
          </a:ln>
        </p:spPr>
        <p:txBody>
          <a:bodyPr wrap="none" lIns="0" tIns="0" rIns="0" bIns="0" anchor="t">
            <a:spAutoFit/>
          </a:bodyPr>
          <a:lstStyle/>
          <a:p>
            <a:r>
              <a:rPr lang="zh-CN" sz="950" b="0" u="none" strike="noStrike">
                <a:solidFill>
                  <a:srgbClr val="64B5F6"/>
                </a:solidFill>
                <a:effectLst/>
                <a:uFillTx/>
                <a:latin typeface="WenQuanYiZenHei"/>
                <a:ea typeface="WenQuanYiZenHei"/>
              </a:rPr>
              <a:t>示例文本</a:t>
            </a:r>
            <a:endParaRPr lang="en-US" sz="950" b="0" u="none" strike="noStrike">
              <a:solidFill>
                <a:srgbClr val="000000"/>
              </a:solidFill>
              <a:effectLst/>
              <a:uFillTx/>
              <a:latin typeface="Times New Roman"/>
            </a:endParaRPr>
          </a:p>
        </p:txBody>
      </p:sp>
      <p:sp>
        <p:nvSpPr>
          <p:cNvPr id="907" name="文本框 906"/>
          <p:cNvSpPr txBox="1"/>
          <p:nvPr/>
        </p:nvSpPr>
        <p:spPr>
          <a:xfrm>
            <a:off x="635040" y="3710520"/>
            <a:ext cx="339660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text = </a:t>
            </a:r>
            <a:r>
              <a:rPr lang="en-US" sz="950" b="0" u="none" strike="noStrike">
                <a:solidFill>
                  <a:srgbClr val="8BC34A"/>
                </a:solidFill>
                <a:effectLst/>
                <a:uFillTx/>
                <a:latin typeface="Courier New"/>
                <a:ea typeface="Courier New"/>
              </a:rPr>
              <a:t>"RAG, or Retrieval-Augmented Generation,</a:t>
            </a:r>
            <a:endParaRPr lang="en-US" sz="950" b="0" u="none" strike="noStrike">
              <a:solidFill>
                <a:srgbClr val="000000"/>
              </a:solidFill>
              <a:effectLst/>
              <a:uFillTx/>
              <a:latin typeface="Times New Roman"/>
            </a:endParaRPr>
          </a:p>
        </p:txBody>
      </p:sp>
      <p:sp>
        <p:nvSpPr>
          <p:cNvPr id="908" name="文本框 907"/>
          <p:cNvSpPr txBox="1"/>
          <p:nvPr/>
        </p:nvSpPr>
        <p:spPr>
          <a:xfrm>
            <a:off x="635040" y="3885840"/>
            <a:ext cx="2529360" cy="137520"/>
          </a:xfrm>
          <a:prstGeom prst="rect">
            <a:avLst/>
          </a:prstGeom>
          <a:noFill/>
          <a:ln w="0">
            <a:noFill/>
          </a:ln>
        </p:spPr>
        <p:txBody>
          <a:bodyPr wrap="none" lIns="0" tIns="0" rIns="0" bIns="0" anchor="t">
            <a:spAutoFit/>
          </a:bodyPr>
          <a:lstStyle/>
          <a:p>
            <a:r>
              <a:rPr lang="en-US" sz="950" b="0" u="none" strike="noStrike">
                <a:solidFill>
                  <a:srgbClr val="8BC34A"/>
                </a:solidFill>
                <a:effectLst/>
                <a:uFillTx/>
                <a:latin typeface="Courier New"/>
                <a:ea typeface="Courier New"/>
              </a:rPr>
              <a:t>is a powerful tool in AI research."</a:t>
            </a:r>
            <a:endParaRPr lang="en-US" sz="950" b="0" u="none" strike="noStrike">
              <a:solidFill>
                <a:srgbClr val="000000"/>
              </a:solidFill>
              <a:effectLst/>
              <a:uFillTx/>
              <a:latin typeface="Times New Roman"/>
            </a:endParaRPr>
          </a:p>
        </p:txBody>
      </p:sp>
      <p:sp>
        <p:nvSpPr>
          <p:cNvPr id="909" name="文本框 908"/>
          <p:cNvSpPr txBox="1"/>
          <p:nvPr/>
        </p:nvSpPr>
        <p:spPr>
          <a:xfrm>
            <a:off x="635040" y="4253760"/>
            <a:ext cx="145080" cy="137520"/>
          </a:xfrm>
          <a:prstGeom prst="rect">
            <a:avLst/>
          </a:prstGeom>
          <a:noFill/>
          <a:ln w="0">
            <a:noFill/>
          </a:ln>
        </p:spPr>
        <p:txBody>
          <a:bodyPr wrap="none" lIns="0" tIns="0" rIns="0" bIns="0" anchor="t">
            <a:spAutoFit/>
          </a:bodyPr>
          <a:lstStyle/>
          <a:p>
            <a:r>
              <a:rPr lang="en-US" sz="950" b="0" u="none" strike="noStrike">
                <a:solidFill>
                  <a:srgbClr val="64B5F6"/>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910" name="文本框 909"/>
          <p:cNvSpPr txBox="1"/>
          <p:nvPr/>
        </p:nvSpPr>
        <p:spPr>
          <a:xfrm>
            <a:off x="779400" y="4237920"/>
            <a:ext cx="241560" cy="151200"/>
          </a:xfrm>
          <a:prstGeom prst="rect">
            <a:avLst/>
          </a:prstGeom>
          <a:noFill/>
          <a:ln w="0">
            <a:noFill/>
          </a:ln>
        </p:spPr>
        <p:txBody>
          <a:bodyPr wrap="none" lIns="0" tIns="0" rIns="0" bIns="0" anchor="t">
            <a:spAutoFit/>
          </a:bodyPr>
          <a:lstStyle/>
          <a:p>
            <a:r>
              <a:rPr lang="zh-CN" sz="950" b="0" u="none" strike="noStrike">
                <a:solidFill>
                  <a:srgbClr val="64B5F6"/>
                </a:solidFill>
                <a:effectLst/>
                <a:uFillTx/>
                <a:latin typeface="WenQuanYiZenHei"/>
                <a:ea typeface="WenQuanYiZenHei"/>
              </a:rPr>
              <a:t>分词</a:t>
            </a:r>
            <a:endParaRPr lang="en-US" sz="950" b="0" u="none" strike="noStrike">
              <a:solidFill>
                <a:srgbClr val="000000"/>
              </a:solidFill>
              <a:effectLst/>
              <a:uFillTx/>
              <a:latin typeface="Times New Roman"/>
            </a:endParaRPr>
          </a:p>
        </p:txBody>
      </p:sp>
      <p:sp>
        <p:nvSpPr>
          <p:cNvPr id="911" name="文本框 910"/>
          <p:cNvSpPr txBox="1"/>
          <p:nvPr/>
        </p:nvSpPr>
        <p:spPr>
          <a:xfrm>
            <a:off x="635040" y="4429080"/>
            <a:ext cx="202356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tokens = word_tokenize(text)</a:t>
            </a:r>
            <a:endParaRPr lang="en-US" sz="950" b="0" u="none" strike="noStrike">
              <a:solidFill>
                <a:srgbClr val="000000"/>
              </a:solidFill>
              <a:effectLst/>
              <a:uFillTx/>
              <a:latin typeface="Times New Roman"/>
            </a:endParaRPr>
          </a:p>
        </p:txBody>
      </p:sp>
      <p:sp>
        <p:nvSpPr>
          <p:cNvPr id="912" name="文本框 911"/>
          <p:cNvSpPr txBox="1"/>
          <p:nvPr/>
        </p:nvSpPr>
        <p:spPr>
          <a:xfrm>
            <a:off x="635040" y="4788360"/>
            <a:ext cx="145080" cy="137520"/>
          </a:xfrm>
          <a:prstGeom prst="rect">
            <a:avLst/>
          </a:prstGeom>
          <a:noFill/>
          <a:ln w="0">
            <a:noFill/>
          </a:ln>
        </p:spPr>
        <p:txBody>
          <a:bodyPr wrap="none" lIns="0" tIns="0" rIns="0" bIns="0" anchor="t">
            <a:spAutoFit/>
          </a:bodyPr>
          <a:lstStyle/>
          <a:p>
            <a:r>
              <a:rPr lang="en-US" sz="950" b="0" u="none" strike="noStrike">
                <a:solidFill>
                  <a:srgbClr val="64B5F6"/>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913" name="文本框 912"/>
          <p:cNvSpPr txBox="1"/>
          <p:nvPr/>
        </p:nvSpPr>
        <p:spPr>
          <a:xfrm>
            <a:off x="779400" y="4772880"/>
            <a:ext cx="602640" cy="151200"/>
          </a:xfrm>
          <a:prstGeom prst="rect">
            <a:avLst/>
          </a:prstGeom>
          <a:noFill/>
          <a:ln w="0">
            <a:noFill/>
          </a:ln>
        </p:spPr>
        <p:txBody>
          <a:bodyPr wrap="none" lIns="0" tIns="0" rIns="0" bIns="0" anchor="t">
            <a:spAutoFit/>
          </a:bodyPr>
          <a:lstStyle/>
          <a:p>
            <a:r>
              <a:rPr lang="zh-CN" sz="950" b="0" u="none" strike="noStrike">
                <a:solidFill>
                  <a:srgbClr val="64B5F6"/>
                </a:solidFill>
                <a:effectLst/>
                <a:uFillTx/>
                <a:latin typeface="WenQuanYiZenHei"/>
                <a:ea typeface="WenQuanYiZenHei"/>
              </a:rPr>
              <a:t>去除停用词</a:t>
            </a:r>
            <a:endParaRPr lang="en-US" sz="950" b="0" u="none" strike="noStrike">
              <a:solidFill>
                <a:srgbClr val="000000"/>
              </a:solidFill>
              <a:effectLst/>
              <a:uFillTx/>
              <a:latin typeface="Times New Roman"/>
            </a:endParaRPr>
          </a:p>
        </p:txBody>
      </p:sp>
      <p:sp>
        <p:nvSpPr>
          <p:cNvPr id="914" name="文本框 913"/>
          <p:cNvSpPr txBox="1"/>
          <p:nvPr/>
        </p:nvSpPr>
        <p:spPr>
          <a:xfrm>
            <a:off x="635040" y="4972320"/>
            <a:ext cx="303516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filtered_tokens = [word </a:t>
            </a:r>
            <a:r>
              <a:rPr lang="en-US" sz="950" b="0" u="none" strike="noStrike">
                <a:solidFill>
                  <a:srgbClr val="FF9900"/>
                </a:solidFill>
                <a:effectLst/>
                <a:uFillTx/>
                <a:latin typeface="Courier New"/>
                <a:ea typeface="Courier New"/>
              </a:rPr>
              <a:t>for</a:t>
            </a:r>
            <a:r>
              <a:rPr lang="en-US" sz="950" b="0" u="none" strike="noStrike">
                <a:solidFill>
                  <a:srgbClr val="FFFFFF"/>
                </a:solidFill>
                <a:effectLst/>
                <a:uFillTx/>
                <a:latin typeface="Courier New"/>
                <a:ea typeface="Courier New"/>
              </a:rPr>
              <a:t> word </a:t>
            </a:r>
            <a:r>
              <a:rPr lang="en-US" sz="950" b="0" u="none" strike="noStrike">
                <a:solidFill>
                  <a:srgbClr val="FF9900"/>
                </a:solidFill>
                <a:effectLst/>
                <a:uFillTx/>
                <a:latin typeface="Courier New"/>
                <a:ea typeface="Courier New"/>
              </a:rPr>
              <a:t>in</a:t>
            </a:r>
            <a:r>
              <a:rPr lang="en-US" sz="950" b="0" u="none" strike="noStrike">
                <a:solidFill>
                  <a:srgbClr val="FFFFFF"/>
                </a:solidFill>
                <a:effectLst/>
                <a:uFillTx/>
                <a:latin typeface="Courier New"/>
                <a:ea typeface="Courier New"/>
              </a:rPr>
              <a:t> tokens</a:t>
            </a:r>
            <a:endParaRPr lang="en-US" sz="950" b="0" u="none" strike="noStrike">
              <a:solidFill>
                <a:srgbClr val="000000"/>
              </a:solidFill>
              <a:effectLst/>
              <a:uFillTx/>
              <a:latin typeface="Times New Roman"/>
            </a:endParaRPr>
          </a:p>
        </p:txBody>
      </p:sp>
      <p:sp>
        <p:nvSpPr>
          <p:cNvPr id="915" name="文本框 914"/>
          <p:cNvSpPr txBox="1"/>
          <p:nvPr/>
        </p:nvSpPr>
        <p:spPr>
          <a:xfrm>
            <a:off x="635040" y="5156280"/>
            <a:ext cx="361296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if</a:t>
            </a:r>
            <a:r>
              <a:rPr lang="en-US" sz="950" b="0" u="none" strike="noStrike">
                <a:solidFill>
                  <a:srgbClr val="FFFFFF"/>
                </a:solidFill>
                <a:effectLst/>
                <a:uFillTx/>
                <a:latin typeface="Courier New"/>
                <a:ea typeface="Courier New"/>
              </a:rPr>
              <a:t> word.lower() </a:t>
            </a:r>
            <a:r>
              <a:rPr lang="en-US" sz="950" b="0" u="none" strike="noStrike">
                <a:solidFill>
                  <a:srgbClr val="FF9900"/>
                </a:solidFill>
                <a:effectLst/>
                <a:uFillTx/>
                <a:latin typeface="Courier New"/>
                <a:ea typeface="Courier New"/>
              </a:rPr>
              <a:t>not in</a:t>
            </a:r>
            <a:r>
              <a:rPr lang="en-US" sz="950" b="0" u="none" strike="noStrike">
                <a:solidFill>
                  <a:srgbClr val="FFFFFF"/>
                </a:solidFill>
                <a:effectLst/>
                <a:uFillTx/>
                <a:latin typeface="Courier New"/>
                <a:ea typeface="Courier New"/>
              </a:rPr>
              <a:t> stopwords.words(</a:t>
            </a:r>
            <a:r>
              <a:rPr lang="en-US" sz="950" b="0" u="none" strike="noStrike">
                <a:solidFill>
                  <a:srgbClr val="8BC34A"/>
                </a:solidFill>
                <a:effectLst/>
                <a:uFillTx/>
                <a:latin typeface="Courier New"/>
                <a:ea typeface="Courier New"/>
              </a:rPr>
              <a:t>'english'</a:t>
            </a:r>
            <a:r>
              <a:rPr lang="en-US" sz="950" b="0" u="none" strike="noStrike">
                <a:solidFill>
                  <a:srgbClr val="FFFFFF"/>
                </a:solidFill>
                <a:effectLst/>
                <a:uFillTx/>
                <a:latin typeface="Courier New"/>
                <a:ea typeface="Courier New"/>
              </a:rPr>
              <a:t>)]</a:t>
            </a:r>
            <a:endParaRPr lang="en-US" sz="950" b="0" u="none" strike="noStrike">
              <a:solidFill>
                <a:srgbClr val="000000"/>
              </a:solidFill>
              <a:effectLst/>
              <a:uFillTx/>
              <a:latin typeface="Times New Roman"/>
            </a:endParaRPr>
          </a:p>
        </p:txBody>
      </p:sp>
      <p:sp>
        <p:nvSpPr>
          <p:cNvPr id="916" name="文本框 915"/>
          <p:cNvSpPr txBox="1"/>
          <p:nvPr/>
        </p:nvSpPr>
        <p:spPr>
          <a:xfrm>
            <a:off x="635040" y="5515560"/>
            <a:ext cx="145080" cy="137520"/>
          </a:xfrm>
          <a:prstGeom prst="rect">
            <a:avLst/>
          </a:prstGeom>
          <a:noFill/>
          <a:ln w="0">
            <a:noFill/>
          </a:ln>
        </p:spPr>
        <p:txBody>
          <a:bodyPr wrap="none" lIns="0" tIns="0" rIns="0" bIns="0" anchor="t">
            <a:spAutoFit/>
          </a:bodyPr>
          <a:lstStyle/>
          <a:p>
            <a:r>
              <a:rPr lang="en-US" sz="950" b="0" u="none" strike="noStrike">
                <a:solidFill>
                  <a:srgbClr val="64B5F6"/>
                </a:solidFill>
                <a:effectLst/>
                <a:uFillTx/>
                <a:latin typeface="Courier New"/>
                <a:ea typeface="Courier New"/>
              </a:rPr>
              <a:t># </a:t>
            </a:r>
            <a:endParaRPr lang="en-US" sz="950" b="0" u="none" strike="noStrike">
              <a:solidFill>
                <a:srgbClr val="000000"/>
              </a:solidFill>
              <a:effectLst/>
              <a:uFillTx/>
              <a:latin typeface="Times New Roman"/>
            </a:endParaRPr>
          </a:p>
        </p:txBody>
      </p:sp>
      <p:sp>
        <p:nvSpPr>
          <p:cNvPr id="917" name="文本框 916"/>
          <p:cNvSpPr txBox="1"/>
          <p:nvPr/>
        </p:nvSpPr>
        <p:spPr>
          <a:xfrm>
            <a:off x="779400" y="5499720"/>
            <a:ext cx="482400" cy="151200"/>
          </a:xfrm>
          <a:prstGeom prst="rect">
            <a:avLst/>
          </a:prstGeom>
          <a:noFill/>
          <a:ln w="0">
            <a:noFill/>
          </a:ln>
        </p:spPr>
        <p:txBody>
          <a:bodyPr wrap="none" lIns="0" tIns="0" rIns="0" bIns="0" anchor="t">
            <a:spAutoFit/>
          </a:bodyPr>
          <a:lstStyle/>
          <a:p>
            <a:r>
              <a:rPr lang="zh-CN" sz="950" b="0" u="none" strike="noStrike">
                <a:solidFill>
                  <a:srgbClr val="64B5F6"/>
                </a:solidFill>
                <a:effectLst/>
                <a:uFillTx/>
                <a:latin typeface="WenQuanYiZenHei"/>
                <a:ea typeface="WenQuanYiZenHei"/>
              </a:rPr>
              <a:t>词形还原</a:t>
            </a:r>
            <a:endParaRPr lang="en-US" sz="950" b="0" u="none" strike="noStrike">
              <a:solidFill>
                <a:srgbClr val="000000"/>
              </a:solidFill>
              <a:effectLst/>
              <a:uFillTx/>
              <a:latin typeface="Times New Roman"/>
            </a:endParaRPr>
          </a:p>
        </p:txBody>
      </p:sp>
      <p:sp>
        <p:nvSpPr>
          <p:cNvPr id="918" name="文本框 917"/>
          <p:cNvSpPr txBox="1"/>
          <p:nvPr/>
        </p:nvSpPr>
        <p:spPr>
          <a:xfrm>
            <a:off x="635040" y="5690880"/>
            <a:ext cx="231264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lemmatizer = WordNetLemmatizer()</a:t>
            </a:r>
            <a:endParaRPr lang="en-US" sz="950" b="0" u="none" strike="noStrike">
              <a:solidFill>
                <a:srgbClr val="000000"/>
              </a:solidFill>
              <a:effectLst/>
              <a:uFillTx/>
              <a:latin typeface="Times New Roman"/>
            </a:endParaRPr>
          </a:p>
        </p:txBody>
      </p:sp>
      <p:sp>
        <p:nvSpPr>
          <p:cNvPr id="919" name="文本框 918"/>
          <p:cNvSpPr txBox="1"/>
          <p:nvPr/>
        </p:nvSpPr>
        <p:spPr>
          <a:xfrm>
            <a:off x="635040" y="5874840"/>
            <a:ext cx="3468600" cy="137520"/>
          </a:xfrm>
          <a:prstGeom prst="rect">
            <a:avLst/>
          </a:prstGeom>
          <a:noFill/>
          <a:ln w="0">
            <a:noFill/>
          </a:ln>
        </p:spPr>
        <p:txBody>
          <a:bodyPr wrap="none" lIns="0" tIns="0" rIns="0" bIns="0" anchor="t">
            <a:spAutoFit/>
          </a:bodyPr>
          <a:lstStyle/>
          <a:p>
            <a:r>
              <a:rPr lang="en-US" sz="950" b="0" u="none" strike="noStrike">
                <a:solidFill>
                  <a:srgbClr val="FFFFFF"/>
                </a:solidFill>
                <a:effectLst/>
                <a:uFillTx/>
                <a:latin typeface="Courier New"/>
                <a:ea typeface="Courier New"/>
              </a:rPr>
              <a:t>lemmatized_tokens = [lemmatizer.</a:t>
            </a:r>
            <a:r>
              <a:rPr lang="en-US" sz="950" b="0" u="none" strike="noStrike">
                <a:solidFill>
                  <a:srgbClr val="BA68C8"/>
                </a:solidFill>
                <a:effectLst/>
                <a:uFillTx/>
                <a:latin typeface="Courier New"/>
                <a:ea typeface="Courier New"/>
              </a:rPr>
              <a:t>lemmatize</a:t>
            </a:r>
            <a:r>
              <a:rPr lang="en-US" sz="950" b="0" u="none" strike="noStrike">
                <a:solidFill>
                  <a:srgbClr val="FFFFFF"/>
                </a:solidFill>
                <a:effectLst/>
                <a:uFillTx/>
                <a:latin typeface="Courier New"/>
                <a:ea typeface="Courier New"/>
              </a:rPr>
              <a:t>(token)</a:t>
            </a:r>
            <a:endParaRPr lang="en-US" sz="950" b="0" u="none" strike="noStrike">
              <a:solidFill>
                <a:srgbClr val="000000"/>
              </a:solidFill>
              <a:effectLst/>
              <a:uFillTx/>
              <a:latin typeface="Times New Roman"/>
            </a:endParaRPr>
          </a:p>
        </p:txBody>
      </p:sp>
      <p:sp>
        <p:nvSpPr>
          <p:cNvPr id="920" name="任意多边形 919"/>
          <p:cNvSpPr/>
          <p:nvPr/>
        </p:nvSpPr>
        <p:spPr>
          <a:xfrm>
            <a:off x="5615640" y="1938600"/>
            <a:ext cx="4546440" cy="334440"/>
          </a:xfrm>
          <a:custGeom>
            <a:avLst/>
            <a:gdLst/>
            <a:ahLst/>
            <a:cxnLst/>
            <a:rect l="0" t="0" r="r" b="b"/>
            <a:pathLst>
              <a:path w="12629" h="929">
                <a:moveTo>
                  <a:pt x="0" y="790"/>
                </a:moveTo>
                <a:lnTo>
                  <a:pt x="0" y="139"/>
                </a:lnTo>
                <a:cubicBezTo>
                  <a:pt x="0" y="121"/>
                  <a:pt x="3" y="103"/>
                  <a:pt x="10" y="86"/>
                </a:cubicBezTo>
                <a:cubicBezTo>
                  <a:pt x="17" y="69"/>
                  <a:pt x="27" y="54"/>
                  <a:pt x="40" y="41"/>
                </a:cubicBezTo>
                <a:cubicBezTo>
                  <a:pt x="54" y="28"/>
                  <a:pt x="69" y="18"/>
                  <a:pt x="86" y="11"/>
                </a:cubicBezTo>
                <a:cubicBezTo>
                  <a:pt x="103" y="3"/>
                  <a:pt x="120" y="0"/>
                  <a:pt x="139" y="0"/>
                </a:cubicBezTo>
                <a:lnTo>
                  <a:pt x="12489" y="0"/>
                </a:lnTo>
                <a:cubicBezTo>
                  <a:pt x="12508" y="0"/>
                  <a:pt x="12526" y="3"/>
                  <a:pt x="12543" y="11"/>
                </a:cubicBezTo>
                <a:cubicBezTo>
                  <a:pt x="12560" y="18"/>
                  <a:pt x="12575" y="28"/>
                  <a:pt x="12588" y="41"/>
                </a:cubicBezTo>
                <a:cubicBezTo>
                  <a:pt x="12601" y="54"/>
                  <a:pt x="12611" y="69"/>
                  <a:pt x="12618" y="86"/>
                </a:cubicBezTo>
                <a:cubicBezTo>
                  <a:pt x="12625" y="103"/>
                  <a:pt x="12629" y="121"/>
                  <a:pt x="12629" y="139"/>
                </a:cubicBezTo>
                <a:lnTo>
                  <a:pt x="12629" y="790"/>
                </a:lnTo>
                <a:cubicBezTo>
                  <a:pt x="12629" y="809"/>
                  <a:pt x="12625" y="826"/>
                  <a:pt x="12618" y="843"/>
                </a:cubicBezTo>
                <a:cubicBezTo>
                  <a:pt x="12611" y="861"/>
                  <a:pt x="12601" y="876"/>
                  <a:pt x="12588" y="889"/>
                </a:cubicBezTo>
                <a:cubicBezTo>
                  <a:pt x="12575" y="902"/>
                  <a:pt x="12560" y="912"/>
                  <a:pt x="12543" y="919"/>
                </a:cubicBezTo>
                <a:cubicBezTo>
                  <a:pt x="12526" y="926"/>
                  <a:pt x="12508" y="929"/>
                  <a:pt x="12489" y="929"/>
                </a:cubicBezTo>
                <a:lnTo>
                  <a:pt x="139" y="929"/>
                </a:lnTo>
                <a:cubicBezTo>
                  <a:pt x="120" y="929"/>
                  <a:pt x="103" y="926"/>
                  <a:pt x="86" y="919"/>
                </a:cubicBezTo>
                <a:cubicBezTo>
                  <a:pt x="69" y="912"/>
                  <a:pt x="54" y="902"/>
                  <a:pt x="40" y="889"/>
                </a:cubicBezTo>
                <a:cubicBezTo>
                  <a:pt x="27" y="876"/>
                  <a:pt x="17" y="861"/>
                  <a:pt x="10" y="843"/>
                </a:cubicBezTo>
                <a:cubicBezTo>
                  <a:pt x="3" y="826"/>
                  <a:pt x="0" y="809"/>
                  <a:pt x="0" y="79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1" name="任意多边形 920"/>
          <p:cNvSpPr/>
          <p:nvPr/>
        </p:nvSpPr>
        <p:spPr>
          <a:xfrm>
            <a:off x="5615640" y="2891160"/>
            <a:ext cx="4546440" cy="501840"/>
          </a:xfrm>
          <a:custGeom>
            <a:avLst/>
            <a:gdLst/>
            <a:ahLst/>
            <a:cxnLst/>
            <a:rect l="0" t="0" r="r" b="b"/>
            <a:pathLst>
              <a:path w="12629" h="1394">
                <a:moveTo>
                  <a:pt x="0" y="1255"/>
                </a:moveTo>
                <a:lnTo>
                  <a:pt x="0" y="139"/>
                </a:lnTo>
                <a:cubicBezTo>
                  <a:pt x="0" y="121"/>
                  <a:pt x="3" y="103"/>
                  <a:pt x="10" y="86"/>
                </a:cubicBezTo>
                <a:cubicBezTo>
                  <a:pt x="17" y="69"/>
                  <a:pt x="27" y="54"/>
                  <a:pt x="40" y="41"/>
                </a:cubicBezTo>
                <a:cubicBezTo>
                  <a:pt x="54" y="28"/>
                  <a:pt x="69" y="18"/>
                  <a:pt x="86" y="11"/>
                </a:cubicBezTo>
                <a:cubicBezTo>
                  <a:pt x="103" y="4"/>
                  <a:pt x="120" y="0"/>
                  <a:pt x="139" y="0"/>
                </a:cubicBezTo>
                <a:lnTo>
                  <a:pt x="12489" y="0"/>
                </a:lnTo>
                <a:cubicBezTo>
                  <a:pt x="12508" y="0"/>
                  <a:pt x="12526" y="4"/>
                  <a:pt x="12543" y="11"/>
                </a:cubicBezTo>
                <a:cubicBezTo>
                  <a:pt x="12560" y="18"/>
                  <a:pt x="12575" y="28"/>
                  <a:pt x="12588" y="41"/>
                </a:cubicBezTo>
                <a:cubicBezTo>
                  <a:pt x="12601" y="54"/>
                  <a:pt x="12611" y="69"/>
                  <a:pt x="12618" y="86"/>
                </a:cubicBezTo>
                <a:cubicBezTo>
                  <a:pt x="12625" y="103"/>
                  <a:pt x="12629" y="121"/>
                  <a:pt x="12629" y="139"/>
                </a:cubicBezTo>
                <a:lnTo>
                  <a:pt x="12629" y="1255"/>
                </a:lnTo>
                <a:cubicBezTo>
                  <a:pt x="12629" y="1273"/>
                  <a:pt x="12625" y="1291"/>
                  <a:pt x="12618" y="1308"/>
                </a:cubicBezTo>
                <a:cubicBezTo>
                  <a:pt x="12611" y="1325"/>
                  <a:pt x="12601" y="1340"/>
                  <a:pt x="12588" y="1353"/>
                </a:cubicBezTo>
                <a:cubicBezTo>
                  <a:pt x="12575" y="1366"/>
                  <a:pt x="12560" y="1376"/>
                  <a:pt x="12543" y="1383"/>
                </a:cubicBezTo>
                <a:cubicBezTo>
                  <a:pt x="12526" y="1390"/>
                  <a:pt x="12508" y="1394"/>
                  <a:pt x="12489" y="1394"/>
                </a:cubicBezTo>
                <a:lnTo>
                  <a:pt x="139" y="1394"/>
                </a:lnTo>
                <a:cubicBezTo>
                  <a:pt x="120" y="1394"/>
                  <a:pt x="103" y="1390"/>
                  <a:pt x="86" y="1383"/>
                </a:cubicBezTo>
                <a:cubicBezTo>
                  <a:pt x="69" y="1376"/>
                  <a:pt x="54" y="1366"/>
                  <a:pt x="40" y="1353"/>
                </a:cubicBezTo>
                <a:cubicBezTo>
                  <a:pt x="27" y="1340"/>
                  <a:pt x="17" y="1325"/>
                  <a:pt x="10" y="1308"/>
                </a:cubicBezTo>
                <a:cubicBezTo>
                  <a:pt x="3" y="1291"/>
                  <a:pt x="0" y="1273"/>
                  <a:pt x="0" y="125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2" name="任意多边形 921"/>
          <p:cNvSpPr/>
          <p:nvPr/>
        </p:nvSpPr>
        <p:spPr>
          <a:xfrm>
            <a:off x="5615640" y="4011120"/>
            <a:ext cx="4546440" cy="501840"/>
          </a:xfrm>
          <a:custGeom>
            <a:avLst/>
            <a:gdLst/>
            <a:ahLst/>
            <a:cxnLst/>
            <a:rect l="0" t="0" r="r" b="b"/>
            <a:pathLst>
              <a:path w="12629" h="1394">
                <a:moveTo>
                  <a:pt x="0" y="1254"/>
                </a:moveTo>
                <a:lnTo>
                  <a:pt x="0" y="139"/>
                </a:lnTo>
                <a:cubicBezTo>
                  <a:pt x="0" y="121"/>
                  <a:pt x="3" y="103"/>
                  <a:pt x="10" y="86"/>
                </a:cubicBezTo>
                <a:cubicBezTo>
                  <a:pt x="17" y="69"/>
                  <a:pt x="27" y="54"/>
                  <a:pt x="40" y="41"/>
                </a:cubicBezTo>
                <a:cubicBezTo>
                  <a:pt x="54" y="27"/>
                  <a:pt x="69" y="17"/>
                  <a:pt x="86" y="10"/>
                </a:cubicBezTo>
                <a:cubicBezTo>
                  <a:pt x="103" y="3"/>
                  <a:pt x="120" y="0"/>
                  <a:pt x="139" y="0"/>
                </a:cubicBezTo>
                <a:lnTo>
                  <a:pt x="12489" y="0"/>
                </a:lnTo>
                <a:cubicBezTo>
                  <a:pt x="12508" y="0"/>
                  <a:pt x="12526" y="3"/>
                  <a:pt x="12543" y="10"/>
                </a:cubicBezTo>
                <a:cubicBezTo>
                  <a:pt x="12560" y="17"/>
                  <a:pt x="12575" y="27"/>
                  <a:pt x="12588" y="41"/>
                </a:cubicBezTo>
                <a:cubicBezTo>
                  <a:pt x="12601" y="54"/>
                  <a:pt x="12611" y="69"/>
                  <a:pt x="12618" y="86"/>
                </a:cubicBezTo>
                <a:cubicBezTo>
                  <a:pt x="12625" y="103"/>
                  <a:pt x="12629" y="121"/>
                  <a:pt x="12629" y="139"/>
                </a:cubicBezTo>
                <a:lnTo>
                  <a:pt x="12629" y="1254"/>
                </a:lnTo>
                <a:cubicBezTo>
                  <a:pt x="12629" y="1273"/>
                  <a:pt x="12625" y="1291"/>
                  <a:pt x="12618" y="1308"/>
                </a:cubicBezTo>
                <a:cubicBezTo>
                  <a:pt x="12611" y="1325"/>
                  <a:pt x="12601" y="1340"/>
                  <a:pt x="12588" y="1353"/>
                </a:cubicBezTo>
                <a:cubicBezTo>
                  <a:pt x="12575" y="1366"/>
                  <a:pt x="12560" y="1376"/>
                  <a:pt x="12543" y="1383"/>
                </a:cubicBezTo>
                <a:cubicBezTo>
                  <a:pt x="12526" y="1390"/>
                  <a:pt x="12508" y="1394"/>
                  <a:pt x="12489" y="1394"/>
                </a:cubicBezTo>
                <a:lnTo>
                  <a:pt x="139" y="1394"/>
                </a:lnTo>
                <a:cubicBezTo>
                  <a:pt x="120" y="1394"/>
                  <a:pt x="103" y="1390"/>
                  <a:pt x="86" y="1383"/>
                </a:cubicBezTo>
                <a:cubicBezTo>
                  <a:pt x="69" y="1376"/>
                  <a:pt x="54" y="1366"/>
                  <a:pt x="40" y="1353"/>
                </a:cubicBezTo>
                <a:cubicBezTo>
                  <a:pt x="27" y="1340"/>
                  <a:pt x="17" y="1325"/>
                  <a:pt x="10" y="1308"/>
                </a:cubicBezTo>
                <a:cubicBezTo>
                  <a:pt x="3" y="1291"/>
                  <a:pt x="0" y="1273"/>
                  <a:pt x="0" y="125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3" name="任意多边形 922"/>
          <p:cNvSpPr/>
          <p:nvPr/>
        </p:nvSpPr>
        <p:spPr>
          <a:xfrm>
            <a:off x="5615640" y="5130720"/>
            <a:ext cx="4546440" cy="501840"/>
          </a:xfrm>
          <a:custGeom>
            <a:avLst/>
            <a:gdLst/>
            <a:ahLst/>
            <a:cxnLst/>
            <a:rect l="0" t="0" r="r" b="b"/>
            <a:pathLst>
              <a:path w="12629" h="1394">
                <a:moveTo>
                  <a:pt x="0" y="1255"/>
                </a:moveTo>
                <a:lnTo>
                  <a:pt x="0" y="140"/>
                </a:lnTo>
                <a:cubicBezTo>
                  <a:pt x="0" y="121"/>
                  <a:pt x="3" y="103"/>
                  <a:pt x="10" y="86"/>
                </a:cubicBezTo>
                <a:cubicBezTo>
                  <a:pt x="17" y="69"/>
                  <a:pt x="27" y="54"/>
                  <a:pt x="40" y="41"/>
                </a:cubicBezTo>
                <a:cubicBezTo>
                  <a:pt x="54" y="28"/>
                  <a:pt x="69" y="18"/>
                  <a:pt x="86" y="11"/>
                </a:cubicBezTo>
                <a:cubicBezTo>
                  <a:pt x="103" y="4"/>
                  <a:pt x="120" y="0"/>
                  <a:pt x="139" y="0"/>
                </a:cubicBezTo>
                <a:lnTo>
                  <a:pt x="12489" y="0"/>
                </a:lnTo>
                <a:cubicBezTo>
                  <a:pt x="12508" y="0"/>
                  <a:pt x="12526" y="4"/>
                  <a:pt x="12543" y="11"/>
                </a:cubicBezTo>
                <a:cubicBezTo>
                  <a:pt x="12560" y="18"/>
                  <a:pt x="12575" y="28"/>
                  <a:pt x="12588" y="41"/>
                </a:cubicBezTo>
                <a:cubicBezTo>
                  <a:pt x="12601" y="54"/>
                  <a:pt x="12611" y="69"/>
                  <a:pt x="12618" y="86"/>
                </a:cubicBezTo>
                <a:cubicBezTo>
                  <a:pt x="12625" y="103"/>
                  <a:pt x="12629" y="121"/>
                  <a:pt x="12629" y="140"/>
                </a:cubicBezTo>
                <a:lnTo>
                  <a:pt x="12629" y="1255"/>
                </a:lnTo>
                <a:cubicBezTo>
                  <a:pt x="12629" y="1273"/>
                  <a:pt x="12625" y="1291"/>
                  <a:pt x="12618" y="1308"/>
                </a:cubicBezTo>
                <a:cubicBezTo>
                  <a:pt x="12611" y="1325"/>
                  <a:pt x="12601" y="1340"/>
                  <a:pt x="12588" y="1353"/>
                </a:cubicBezTo>
                <a:cubicBezTo>
                  <a:pt x="12575" y="1366"/>
                  <a:pt x="12560" y="1376"/>
                  <a:pt x="12543" y="1383"/>
                </a:cubicBezTo>
                <a:cubicBezTo>
                  <a:pt x="12526" y="1391"/>
                  <a:pt x="12508" y="1394"/>
                  <a:pt x="12489" y="1394"/>
                </a:cubicBezTo>
                <a:lnTo>
                  <a:pt x="139" y="1394"/>
                </a:lnTo>
                <a:cubicBezTo>
                  <a:pt x="120" y="1394"/>
                  <a:pt x="103" y="1391"/>
                  <a:pt x="86" y="1383"/>
                </a:cubicBezTo>
                <a:cubicBezTo>
                  <a:pt x="69" y="1376"/>
                  <a:pt x="54" y="1366"/>
                  <a:pt x="40" y="1353"/>
                </a:cubicBezTo>
                <a:cubicBezTo>
                  <a:pt x="27" y="1340"/>
                  <a:pt x="17" y="1325"/>
                  <a:pt x="10" y="1308"/>
                </a:cubicBezTo>
                <a:cubicBezTo>
                  <a:pt x="3" y="1291"/>
                  <a:pt x="0" y="1273"/>
                  <a:pt x="0" y="125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24" name="图片 923"/>
          <p:cNvPicPr/>
          <p:nvPr/>
        </p:nvPicPr>
        <p:blipFill>
          <a:blip r:embed="rId4"/>
          <a:stretch/>
        </p:blipFill>
        <p:spPr>
          <a:xfrm>
            <a:off x="5615640" y="1303560"/>
            <a:ext cx="166680" cy="166680"/>
          </a:xfrm>
          <a:prstGeom prst="rect">
            <a:avLst/>
          </a:prstGeom>
          <a:noFill/>
          <a:ln w="0">
            <a:noFill/>
          </a:ln>
        </p:spPr>
      </p:pic>
      <p:sp>
        <p:nvSpPr>
          <p:cNvPr id="925" name="文本框 924"/>
          <p:cNvSpPr txBox="1"/>
          <p:nvPr/>
        </p:nvSpPr>
        <p:spPr>
          <a:xfrm>
            <a:off x="635040" y="6058800"/>
            <a:ext cx="209592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for</a:t>
            </a:r>
            <a:r>
              <a:rPr lang="en-US" sz="950" b="0" u="none" strike="noStrike">
                <a:solidFill>
                  <a:srgbClr val="FFFFFF"/>
                </a:solidFill>
                <a:effectLst/>
                <a:uFillTx/>
                <a:latin typeface="Courier New"/>
                <a:ea typeface="Courier New"/>
              </a:rPr>
              <a:t> token </a:t>
            </a:r>
            <a:r>
              <a:rPr lang="en-US" sz="950" b="0" u="none" strike="noStrike">
                <a:solidFill>
                  <a:srgbClr val="FF9900"/>
                </a:solidFill>
                <a:effectLst/>
                <a:uFillTx/>
                <a:latin typeface="Courier New"/>
                <a:ea typeface="Courier New"/>
              </a:rPr>
              <a:t>in</a:t>
            </a:r>
            <a:r>
              <a:rPr lang="en-US" sz="950" b="0" u="none" strike="noStrike">
                <a:solidFill>
                  <a:srgbClr val="FFFFFF"/>
                </a:solidFill>
                <a:effectLst/>
                <a:uFillTx/>
                <a:latin typeface="Courier New"/>
                <a:ea typeface="Courier New"/>
              </a:rPr>
              <a:t> filtered_tokens]</a:t>
            </a:r>
            <a:endParaRPr lang="en-US" sz="950" b="0" u="none" strike="noStrike">
              <a:solidFill>
                <a:srgbClr val="000000"/>
              </a:solidFill>
              <a:effectLst/>
              <a:uFillTx/>
              <a:latin typeface="Times New Roman"/>
            </a:endParaRPr>
          </a:p>
        </p:txBody>
      </p:sp>
      <p:sp>
        <p:nvSpPr>
          <p:cNvPr id="926" name="任意多边形 925"/>
          <p:cNvSpPr/>
          <p:nvPr/>
        </p:nvSpPr>
        <p:spPr>
          <a:xfrm>
            <a:off x="5615640" y="1604160"/>
            <a:ext cx="267480" cy="267840"/>
          </a:xfrm>
          <a:custGeom>
            <a:avLst/>
            <a:gdLst/>
            <a:ahLst/>
            <a:cxnLst/>
            <a:rect l="0" t="0" r="r" b="b"/>
            <a:pathLst>
              <a:path w="743" h="744">
                <a:moveTo>
                  <a:pt x="743" y="373"/>
                </a:moveTo>
                <a:cubicBezTo>
                  <a:pt x="743" y="397"/>
                  <a:pt x="741" y="421"/>
                  <a:pt x="736" y="445"/>
                </a:cubicBezTo>
                <a:cubicBezTo>
                  <a:pt x="732" y="469"/>
                  <a:pt x="725" y="492"/>
                  <a:pt x="715" y="515"/>
                </a:cubicBezTo>
                <a:cubicBezTo>
                  <a:pt x="706" y="537"/>
                  <a:pt x="694" y="559"/>
                  <a:pt x="681" y="579"/>
                </a:cubicBezTo>
                <a:cubicBezTo>
                  <a:pt x="667" y="599"/>
                  <a:pt x="652" y="618"/>
                  <a:pt x="635" y="635"/>
                </a:cubicBezTo>
                <a:cubicBezTo>
                  <a:pt x="617" y="653"/>
                  <a:pt x="599" y="668"/>
                  <a:pt x="578" y="682"/>
                </a:cubicBezTo>
                <a:cubicBezTo>
                  <a:pt x="558" y="695"/>
                  <a:pt x="537" y="707"/>
                  <a:pt x="514" y="716"/>
                </a:cubicBezTo>
                <a:cubicBezTo>
                  <a:pt x="492" y="725"/>
                  <a:pt x="468" y="732"/>
                  <a:pt x="445" y="737"/>
                </a:cubicBezTo>
                <a:cubicBezTo>
                  <a:pt x="421" y="742"/>
                  <a:pt x="396" y="744"/>
                  <a:pt x="372" y="744"/>
                </a:cubicBezTo>
                <a:cubicBezTo>
                  <a:pt x="347" y="744"/>
                  <a:pt x="323" y="742"/>
                  <a:pt x="299" y="737"/>
                </a:cubicBezTo>
                <a:cubicBezTo>
                  <a:pt x="275" y="732"/>
                  <a:pt x="251" y="725"/>
                  <a:pt x="229" y="716"/>
                </a:cubicBezTo>
                <a:cubicBezTo>
                  <a:pt x="206" y="707"/>
                  <a:pt x="185" y="695"/>
                  <a:pt x="165" y="682"/>
                </a:cubicBezTo>
                <a:cubicBezTo>
                  <a:pt x="144" y="668"/>
                  <a:pt x="126" y="653"/>
                  <a:pt x="108" y="635"/>
                </a:cubicBezTo>
                <a:cubicBezTo>
                  <a:pt x="91" y="618"/>
                  <a:pt x="76" y="599"/>
                  <a:pt x="62" y="579"/>
                </a:cubicBezTo>
                <a:cubicBezTo>
                  <a:pt x="49" y="559"/>
                  <a:pt x="37" y="537"/>
                  <a:pt x="28" y="515"/>
                </a:cubicBezTo>
                <a:cubicBezTo>
                  <a:pt x="19" y="492"/>
                  <a:pt x="12" y="469"/>
                  <a:pt x="7" y="445"/>
                </a:cubicBezTo>
                <a:cubicBezTo>
                  <a:pt x="2" y="421"/>
                  <a:pt x="0" y="397"/>
                  <a:pt x="0" y="373"/>
                </a:cubicBezTo>
                <a:cubicBezTo>
                  <a:pt x="0" y="347"/>
                  <a:pt x="2" y="323"/>
                  <a:pt x="7" y="299"/>
                </a:cubicBezTo>
                <a:cubicBezTo>
                  <a:pt x="12" y="275"/>
                  <a:pt x="19" y="252"/>
                  <a:pt x="28" y="230"/>
                </a:cubicBezTo>
                <a:cubicBezTo>
                  <a:pt x="37" y="207"/>
                  <a:pt x="49" y="186"/>
                  <a:pt x="62" y="165"/>
                </a:cubicBezTo>
                <a:cubicBezTo>
                  <a:pt x="76" y="145"/>
                  <a:pt x="91" y="126"/>
                  <a:pt x="108" y="109"/>
                </a:cubicBezTo>
                <a:cubicBezTo>
                  <a:pt x="126" y="92"/>
                  <a:pt x="144" y="77"/>
                  <a:pt x="165" y="63"/>
                </a:cubicBezTo>
                <a:cubicBezTo>
                  <a:pt x="185" y="49"/>
                  <a:pt x="206" y="38"/>
                  <a:pt x="229" y="29"/>
                </a:cubicBezTo>
                <a:cubicBezTo>
                  <a:pt x="251" y="19"/>
                  <a:pt x="275" y="12"/>
                  <a:pt x="299" y="8"/>
                </a:cubicBezTo>
                <a:cubicBezTo>
                  <a:pt x="323" y="3"/>
                  <a:pt x="347" y="0"/>
                  <a:pt x="372" y="0"/>
                </a:cubicBezTo>
                <a:cubicBezTo>
                  <a:pt x="396" y="0"/>
                  <a:pt x="421" y="3"/>
                  <a:pt x="445" y="8"/>
                </a:cubicBezTo>
                <a:cubicBezTo>
                  <a:pt x="468" y="12"/>
                  <a:pt x="492" y="19"/>
                  <a:pt x="514" y="29"/>
                </a:cubicBezTo>
                <a:cubicBezTo>
                  <a:pt x="537" y="38"/>
                  <a:pt x="558" y="49"/>
                  <a:pt x="578" y="63"/>
                </a:cubicBezTo>
                <a:cubicBezTo>
                  <a:pt x="599" y="77"/>
                  <a:pt x="617" y="92"/>
                  <a:pt x="635" y="109"/>
                </a:cubicBezTo>
                <a:cubicBezTo>
                  <a:pt x="652" y="126"/>
                  <a:pt x="667" y="145"/>
                  <a:pt x="681" y="165"/>
                </a:cubicBezTo>
                <a:cubicBezTo>
                  <a:pt x="694" y="186"/>
                  <a:pt x="706" y="207"/>
                  <a:pt x="715" y="230"/>
                </a:cubicBezTo>
                <a:cubicBezTo>
                  <a:pt x="725" y="252"/>
                  <a:pt x="732" y="275"/>
                  <a:pt x="736" y="299"/>
                </a:cubicBezTo>
                <a:cubicBezTo>
                  <a:pt x="741" y="323"/>
                  <a:pt x="743" y="347"/>
                  <a:pt x="743" y="373"/>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27" name="图片 926"/>
          <p:cNvPicPr/>
          <p:nvPr/>
        </p:nvPicPr>
        <p:blipFill>
          <a:blip r:embed="rId5"/>
          <a:stretch/>
        </p:blipFill>
        <p:spPr>
          <a:xfrm>
            <a:off x="5699160" y="1671480"/>
            <a:ext cx="100080" cy="133200"/>
          </a:xfrm>
          <a:prstGeom prst="rect">
            <a:avLst/>
          </a:prstGeom>
          <a:noFill/>
          <a:ln w="0">
            <a:noFill/>
          </a:ln>
        </p:spPr>
      </p:pic>
      <p:sp>
        <p:nvSpPr>
          <p:cNvPr id="928" name="文本框 927"/>
          <p:cNvSpPr txBox="1"/>
          <p:nvPr/>
        </p:nvSpPr>
        <p:spPr>
          <a:xfrm>
            <a:off x="5849640" y="1284840"/>
            <a:ext cx="6714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处理结果</a:t>
            </a:r>
            <a:endParaRPr lang="en-US" sz="1320" b="0" u="none" strike="noStrike">
              <a:solidFill>
                <a:srgbClr val="000000"/>
              </a:solidFill>
              <a:effectLst/>
              <a:uFillTx/>
              <a:latin typeface="Times New Roman"/>
            </a:endParaRPr>
          </a:p>
        </p:txBody>
      </p:sp>
      <p:sp>
        <p:nvSpPr>
          <p:cNvPr id="929" name="文本框 928"/>
          <p:cNvSpPr txBox="1"/>
          <p:nvPr/>
        </p:nvSpPr>
        <p:spPr>
          <a:xfrm>
            <a:off x="5983560" y="16671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原始文本</a:t>
            </a:r>
            <a:endParaRPr lang="en-US" sz="920" b="0" u="none" strike="noStrike">
              <a:solidFill>
                <a:srgbClr val="000000"/>
              </a:solidFill>
              <a:effectLst/>
              <a:uFillTx/>
              <a:latin typeface="Times New Roman"/>
            </a:endParaRPr>
          </a:p>
        </p:txBody>
      </p:sp>
      <p:sp>
        <p:nvSpPr>
          <p:cNvPr id="930" name="文本框 929"/>
          <p:cNvSpPr txBox="1"/>
          <p:nvPr/>
        </p:nvSpPr>
        <p:spPr>
          <a:xfrm>
            <a:off x="6451200" y="1671480"/>
            <a:ext cx="116640" cy="136080"/>
          </a:xfrm>
          <a:prstGeom prst="rect">
            <a:avLst/>
          </a:prstGeom>
          <a:noFill/>
          <a:ln w="0">
            <a:noFill/>
          </a:ln>
        </p:spPr>
        <p:txBody>
          <a:bodyPr wrap="none" lIns="0" tIns="0" rIns="0" bIns="0" anchor="t">
            <a:spAutoFit/>
          </a:bodyPr>
          <a:lstStyle/>
          <a:p>
            <a:r>
              <a:rPr lang="en-US" sz="920" b="1" u="none" strike="noStrike">
                <a:solidFill>
                  <a:srgbClr val="FFFFFF"/>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931" name="任意多边形 930"/>
          <p:cNvSpPr/>
          <p:nvPr/>
        </p:nvSpPr>
        <p:spPr>
          <a:xfrm>
            <a:off x="5615640" y="2557080"/>
            <a:ext cx="267480" cy="267840"/>
          </a:xfrm>
          <a:custGeom>
            <a:avLst/>
            <a:gdLst/>
            <a:ahLst/>
            <a:cxnLst/>
            <a:rect l="0" t="0" r="r" b="b"/>
            <a:pathLst>
              <a:path w="743" h="744">
                <a:moveTo>
                  <a:pt x="743" y="371"/>
                </a:moveTo>
                <a:cubicBezTo>
                  <a:pt x="743" y="395"/>
                  <a:pt x="741" y="420"/>
                  <a:pt x="736" y="444"/>
                </a:cubicBezTo>
                <a:cubicBezTo>
                  <a:pt x="732" y="467"/>
                  <a:pt x="725" y="491"/>
                  <a:pt x="715" y="513"/>
                </a:cubicBezTo>
                <a:cubicBezTo>
                  <a:pt x="706" y="536"/>
                  <a:pt x="694" y="557"/>
                  <a:pt x="681" y="577"/>
                </a:cubicBezTo>
                <a:cubicBezTo>
                  <a:pt x="667" y="598"/>
                  <a:pt x="652" y="616"/>
                  <a:pt x="635" y="634"/>
                </a:cubicBezTo>
                <a:cubicBezTo>
                  <a:pt x="617" y="651"/>
                  <a:pt x="599" y="666"/>
                  <a:pt x="578" y="680"/>
                </a:cubicBezTo>
                <a:cubicBezTo>
                  <a:pt x="558" y="694"/>
                  <a:pt x="537" y="706"/>
                  <a:pt x="514" y="715"/>
                </a:cubicBezTo>
                <a:cubicBezTo>
                  <a:pt x="492" y="725"/>
                  <a:pt x="468" y="732"/>
                  <a:pt x="445" y="736"/>
                </a:cubicBezTo>
                <a:cubicBezTo>
                  <a:pt x="421" y="741"/>
                  <a:pt x="396" y="744"/>
                  <a:pt x="372" y="744"/>
                </a:cubicBezTo>
                <a:cubicBezTo>
                  <a:pt x="347" y="744"/>
                  <a:pt x="323" y="741"/>
                  <a:pt x="299" y="736"/>
                </a:cubicBezTo>
                <a:cubicBezTo>
                  <a:pt x="275" y="732"/>
                  <a:pt x="251" y="725"/>
                  <a:pt x="229" y="715"/>
                </a:cubicBezTo>
                <a:cubicBezTo>
                  <a:pt x="206" y="706"/>
                  <a:pt x="185" y="694"/>
                  <a:pt x="165" y="680"/>
                </a:cubicBezTo>
                <a:cubicBezTo>
                  <a:pt x="144" y="666"/>
                  <a:pt x="126" y="651"/>
                  <a:pt x="108" y="634"/>
                </a:cubicBezTo>
                <a:cubicBezTo>
                  <a:pt x="91" y="616"/>
                  <a:pt x="76" y="598"/>
                  <a:pt x="62" y="577"/>
                </a:cubicBezTo>
                <a:cubicBezTo>
                  <a:pt x="49" y="557"/>
                  <a:pt x="37" y="536"/>
                  <a:pt x="28" y="513"/>
                </a:cubicBezTo>
                <a:cubicBezTo>
                  <a:pt x="19" y="491"/>
                  <a:pt x="12" y="467"/>
                  <a:pt x="7" y="444"/>
                </a:cubicBezTo>
                <a:cubicBezTo>
                  <a:pt x="2" y="420"/>
                  <a:pt x="0" y="395"/>
                  <a:pt x="0" y="371"/>
                </a:cubicBezTo>
                <a:cubicBezTo>
                  <a:pt x="0" y="347"/>
                  <a:pt x="2" y="323"/>
                  <a:pt x="7" y="299"/>
                </a:cubicBezTo>
                <a:cubicBezTo>
                  <a:pt x="12" y="275"/>
                  <a:pt x="19" y="252"/>
                  <a:pt x="28" y="229"/>
                </a:cubicBezTo>
                <a:cubicBezTo>
                  <a:pt x="37" y="206"/>
                  <a:pt x="49" y="185"/>
                  <a:pt x="62" y="165"/>
                </a:cubicBezTo>
                <a:cubicBezTo>
                  <a:pt x="76" y="144"/>
                  <a:pt x="91" y="126"/>
                  <a:pt x="108" y="108"/>
                </a:cubicBezTo>
                <a:cubicBezTo>
                  <a:pt x="126" y="91"/>
                  <a:pt x="144" y="76"/>
                  <a:pt x="165" y="62"/>
                </a:cubicBezTo>
                <a:cubicBezTo>
                  <a:pt x="185" y="49"/>
                  <a:pt x="206" y="37"/>
                  <a:pt x="229" y="28"/>
                </a:cubicBezTo>
                <a:cubicBezTo>
                  <a:pt x="251" y="19"/>
                  <a:pt x="275" y="12"/>
                  <a:pt x="299" y="7"/>
                </a:cubicBezTo>
                <a:cubicBezTo>
                  <a:pt x="323" y="2"/>
                  <a:pt x="347" y="0"/>
                  <a:pt x="372" y="0"/>
                </a:cubicBezTo>
                <a:cubicBezTo>
                  <a:pt x="396" y="0"/>
                  <a:pt x="421" y="2"/>
                  <a:pt x="445" y="7"/>
                </a:cubicBezTo>
                <a:cubicBezTo>
                  <a:pt x="468" y="12"/>
                  <a:pt x="492" y="19"/>
                  <a:pt x="514" y="28"/>
                </a:cubicBezTo>
                <a:cubicBezTo>
                  <a:pt x="537" y="37"/>
                  <a:pt x="558" y="49"/>
                  <a:pt x="578" y="62"/>
                </a:cubicBezTo>
                <a:cubicBezTo>
                  <a:pt x="599" y="76"/>
                  <a:pt x="617" y="91"/>
                  <a:pt x="635" y="108"/>
                </a:cubicBezTo>
                <a:cubicBezTo>
                  <a:pt x="652" y="126"/>
                  <a:pt x="667" y="144"/>
                  <a:pt x="681" y="165"/>
                </a:cubicBezTo>
                <a:cubicBezTo>
                  <a:pt x="694" y="185"/>
                  <a:pt x="706" y="206"/>
                  <a:pt x="715" y="229"/>
                </a:cubicBezTo>
                <a:cubicBezTo>
                  <a:pt x="725" y="252"/>
                  <a:pt x="732" y="275"/>
                  <a:pt x="736" y="299"/>
                </a:cubicBezTo>
                <a:cubicBezTo>
                  <a:pt x="741" y="323"/>
                  <a:pt x="743" y="347"/>
                  <a:pt x="743" y="371"/>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32" name="图片 931"/>
          <p:cNvPicPr/>
          <p:nvPr/>
        </p:nvPicPr>
        <p:blipFill>
          <a:blip r:embed="rId6"/>
          <a:stretch/>
        </p:blipFill>
        <p:spPr>
          <a:xfrm>
            <a:off x="5682600" y="2624040"/>
            <a:ext cx="133200" cy="133200"/>
          </a:xfrm>
          <a:prstGeom prst="rect">
            <a:avLst/>
          </a:prstGeom>
          <a:noFill/>
          <a:ln w="0">
            <a:noFill/>
          </a:ln>
        </p:spPr>
      </p:pic>
      <p:sp>
        <p:nvSpPr>
          <p:cNvPr id="933" name="文本框 932"/>
          <p:cNvSpPr txBox="1"/>
          <p:nvPr/>
        </p:nvSpPr>
        <p:spPr>
          <a:xfrm>
            <a:off x="5699160" y="2039040"/>
            <a:ext cx="43984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 or Retrieval-Augmented Generation, is a powerful tool in AI research.</a:t>
            </a:r>
            <a:endParaRPr lang="en-US" sz="920" b="0" u="none" strike="noStrike">
              <a:solidFill>
                <a:srgbClr val="000000"/>
              </a:solidFill>
              <a:effectLst/>
              <a:uFillTx/>
              <a:latin typeface="Times New Roman"/>
            </a:endParaRPr>
          </a:p>
        </p:txBody>
      </p:sp>
      <p:sp>
        <p:nvSpPr>
          <p:cNvPr id="934" name="文本框 933"/>
          <p:cNvSpPr txBox="1"/>
          <p:nvPr/>
        </p:nvSpPr>
        <p:spPr>
          <a:xfrm>
            <a:off x="5983560" y="26200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分词结果</a:t>
            </a:r>
            <a:endParaRPr lang="en-US" sz="920" b="0" u="none" strike="noStrike">
              <a:solidFill>
                <a:srgbClr val="000000"/>
              </a:solidFill>
              <a:effectLst/>
              <a:uFillTx/>
              <a:latin typeface="Times New Roman"/>
            </a:endParaRPr>
          </a:p>
        </p:txBody>
      </p:sp>
      <p:sp>
        <p:nvSpPr>
          <p:cNvPr id="935" name="文本框 934"/>
          <p:cNvSpPr txBox="1"/>
          <p:nvPr/>
        </p:nvSpPr>
        <p:spPr>
          <a:xfrm>
            <a:off x="6451200" y="2624040"/>
            <a:ext cx="116640" cy="136080"/>
          </a:xfrm>
          <a:prstGeom prst="rect">
            <a:avLst/>
          </a:prstGeom>
          <a:noFill/>
          <a:ln w="0">
            <a:noFill/>
          </a:ln>
        </p:spPr>
        <p:txBody>
          <a:bodyPr wrap="none" lIns="0" tIns="0" rIns="0" bIns="0" anchor="t">
            <a:spAutoFit/>
          </a:bodyPr>
          <a:lstStyle/>
          <a:p>
            <a:r>
              <a:rPr lang="en-US" sz="920" b="1" u="none" strike="noStrike">
                <a:solidFill>
                  <a:srgbClr val="FFFFFF"/>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936" name="文本框 935"/>
          <p:cNvSpPr txBox="1"/>
          <p:nvPr/>
        </p:nvSpPr>
        <p:spPr>
          <a:xfrm>
            <a:off x="5699160" y="2991600"/>
            <a:ext cx="42919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 ',', 'or', 'Retrieval-Augmented', 'Generation', ',', 'is', 'a', 'powerful',</a:t>
            </a:r>
            <a:endParaRPr lang="en-US" sz="920" b="0" u="none" strike="noStrike">
              <a:solidFill>
                <a:srgbClr val="000000"/>
              </a:solidFill>
              <a:effectLst/>
              <a:uFillTx/>
              <a:latin typeface="Times New Roman"/>
            </a:endParaRPr>
          </a:p>
        </p:txBody>
      </p:sp>
      <p:sp>
        <p:nvSpPr>
          <p:cNvPr id="937" name="任意多边形 936"/>
          <p:cNvSpPr/>
          <p:nvPr/>
        </p:nvSpPr>
        <p:spPr>
          <a:xfrm>
            <a:off x="5615640" y="3676680"/>
            <a:ext cx="267480" cy="267840"/>
          </a:xfrm>
          <a:custGeom>
            <a:avLst/>
            <a:gdLst/>
            <a:ahLst/>
            <a:cxnLst/>
            <a:rect l="0" t="0" r="r" b="b"/>
            <a:pathLst>
              <a:path w="743" h="744">
                <a:moveTo>
                  <a:pt x="743" y="372"/>
                </a:moveTo>
                <a:cubicBezTo>
                  <a:pt x="743" y="396"/>
                  <a:pt x="741" y="420"/>
                  <a:pt x="736" y="444"/>
                </a:cubicBezTo>
                <a:cubicBezTo>
                  <a:pt x="732" y="468"/>
                  <a:pt x="725" y="491"/>
                  <a:pt x="715" y="514"/>
                </a:cubicBezTo>
                <a:cubicBezTo>
                  <a:pt x="706" y="536"/>
                  <a:pt x="694" y="559"/>
                  <a:pt x="681" y="579"/>
                </a:cubicBezTo>
                <a:cubicBezTo>
                  <a:pt x="667" y="599"/>
                  <a:pt x="652" y="618"/>
                  <a:pt x="635" y="635"/>
                </a:cubicBezTo>
                <a:cubicBezTo>
                  <a:pt x="617" y="653"/>
                  <a:pt x="599" y="668"/>
                  <a:pt x="578" y="681"/>
                </a:cubicBezTo>
                <a:cubicBezTo>
                  <a:pt x="558" y="695"/>
                  <a:pt x="537" y="706"/>
                  <a:pt x="514" y="716"/>
                </a:cubicBezTo>
                <a:cubicBezTo>
                  <a:pt x="492" y="725"/>
                  <a:pt x="468" y="732"/>
                  <a:pt x="445" y="737"/>
                </a:cubicBezTo>
                <a:cubicBezTo>
                  <a:pt x="421" y="742"/>
                  <a:pt x="396" y="744"/>
                  <a:pt x="372" y="744"/>
                </a:cubicBezTo>
                <a:cubicBezTo>
                  <a:pt x="347" y="744"/>
                  <a:pt x="323" y="742"/>
                  <a:pt x="299" y="737"/>
                </a:cubicBezTo>
                <a:cubicBezTo>
                  <a:pt x="275" y="732"/>
                  <a:pt x="251" y="725"/>
                  <a:pt x="229" y="716"/>
                </a:cubicBezTo>
                <a:cubicBezTo>
                  <a:pt x="206" y="706"/>
                  <a:pt x="185" y="695"/>
                  <a:pt x="165" y="681"/>
                </a:cubicBezTo>
                <a:cubicBezTo>
                  <a:pt x="144" y="668"/>
                  <a:pt x="126" y="653"/>
                  <a:pt x="108" y="635"/>
                </a:cubicBezTo>
                <a:cubicBezTo>
                  <a:pt x="91" y="618"/>
                  <a:pt x="76" y="599"/>
                  <a:pt x="62" y="579"/>
                </a:cubicBezTo>
                <a:cubicBezTo>
                  <a:pt x="49" y="559"/>
                  <a:pt x="37" y="536"/>
                  <a:pt x="28" y="514"/>
                </a:cubicBezTo>
                <a:cubicBezTo>
                  <a:pt x="19" y="491"/>
                  <a:pt x="12" y="468"/>
                  <a:pt x="7" y="444"/>
                </a:cubicBezTo>
                <a:cubicBezTo>
                  <a:pt x="2" y="420"/>
                  <a:pt x="0" y="396"/>
                  <a:pt x="0" y="372"/>
                </a:cubicBezTo>
                <a:cubicBezTo>
                  <a:pt x="0" y="347"/>
                  <a:pt x="2" y="323"/>
                  <a:pt x="7" y="299"/>
                </a:cubicBezTo>
                <a:cubicBezTo>
                  <a:pt x="12" y="275"/>
                  <a:pt x="19" y="252"/>
                  <a:pt x="28" y="230"/>
                </a:cubicBezTo>
                <a:cubicBezTo>
                  <a:pt x="37" y="207"/>
                  <a:pt x="49" y="186"/>
                  <a:pt x="62" y="165"/>
                </a:cubicBezTo>
                <a:cubicBezTo>
                  <a:pt x="76" y="145"/>
                  <a:pt x="91" y="126"/>
                  <a:pt x="108" y="109"/>
                </a:cubicBezTo>
                <a:cubicBezTo>
                  <a:pt x="126" y="92"/>
                  <a:pt x="144" y="76"/>
                  <a:pt x="165" y="63"/>
                </a:cubicBezTo>
                <a:cubicBezTo>
                  <a:pt x="185" y="49"/>
                  <a:pt x="206" y="38"/>
                  <a:pt x="229" y="29"/>
                </a:cubicBezTo>
                <a:cubicBezTo>
                  <a:pt x="251" y="19"/>
                  <a:pt x="275" y="12"/>
                  <a:pt x="299" y="7"/>
                </a:cubicBezTo>
                <a:cubicBezTo>
                  <a:pt x="323" y="3"/>
                  <a:pt x="347" y="0"/>
                  <a:pt x="372" y="0"/>
                </a:cubicBezTo>
                <a:cubicBezTo>
                  <a:pt x="396" y="0"/>
                  <a:pt x="421" y="3"/>
                  <a:pt x="445" y="7"/>
                </a:cubicBezTo>
                <a:cubicBezTo>
                  <a:pt x="468" y="12"/>
                  <a:pt x="492" y="19"/>
                  <a:pt x="514" y="29"/>
                </a:cubicBezTo>
                <a:cubicBezTo>
                  <a:pt x="537" y="38"/>
                  <a:pt x="558" y="49"/>
                  <a:pt x="578" y="63"/>
                </a:cubicBezTo>
                <a:cubicBezTo>
                  <a:pt x="599" y="76"/>
                  <a:pt x="617" y="92"/>
                  <a:pt x="635" y="109"/>
                </a:cubicBezTo>
                <a:cubicBezTo>
                  <a:pt x="652" y="126"/>
                  <a:pt x="667" y="145"/>
                  <a:pt x="681" y="165"/>
                </a:cubicBezTo>
                <a:cubicBezTo>
                  <a:pt x="694" y="186"/>
                  <a:pt x="706" y="207"/>
                  <a:pt x="715" y="230"/>
                </a:cubicBezTo>
                <a:cubicBezTo>
                  <a:pt x="725" y="252"/>
                  <a:pt x="732" y="275"/>
                  <a:pt x="736" y="299"/>
                </a:cubicBezTo>
                <a:cubicBezTo>
                  <a:pt x="741" y="323"/>
                  <a:pt x="743" y="347"/>
                  <a:pt x="743" y="372"/>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38" name="图片 937"/>
          <p:cNvPicPr/>
          <p:nvPr/>
        </p:nvPicPr>
        <p:blipFill>
          <a:blip r:embed="rId7"/>
          <a:stretch/>
        </p:blipFill>
        <p:spPr>
          <a:xfrm>
            <a:off x="5682600" y="3743640"/>
            <a:ext cx="133200" cy="133200"/>
          </a:xfrm>
          <a:prstGeom prst="rect">
            <a:avLst/>
          </a:prstGeom>
          <a:noFill/>
          <a:ln w="0">
            <a:noFill/>
          </a:ln>
        </p:spPr>
      </p:pic>
      <p:sp>
        <p:nvSpPr>
          <p:cNvPr id="939" name="文本框 938"/>
          <p:cNvSpPr txBox="1"/>
          <p:nvPr/>
        </p:nvSpPr>
        <p:spPr>
          <a:xfrm>
            <a:off x="5699160" y="3159000"/>
            <a:ext cx="1661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'tool', 'in', 'AI', 'research', '.']</a:t>
            </a:r>
            <a:endParaRPr lang="en-US" sz="920" b="0" u="none" strike="noStrike">
              <a:solidFill>
                <a:srgbClr val="000000"/>
              </a:solidFill>
              <a:effectLst/>
              <a:uFillTx/>
              <a:latin typeface="Times New Roman"/>
            </a:endParaRPr>
          </a:p>
        </p:txBody>
      </p:sp>
      <p:sp>
        <p:nvSpPr>
          <p:cNvPr id="940" name="文本框 939"/>
          <p:cNvSpPr txBox="1"/>
          <p:nvPr/>
        </p:nvSpPr>
        <p:spPr>
          <a:xfrm>
            <a:off x="5983560" y="373968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去除停用词结果</a:t>
            </a:r>
            <a:endParaRPr lang="en-US" sz="920" b="0" u="none" strike="noStrike">
              <a:solidFill>
                <a:srgbClr val="000000"/>
              </a:solidFill>
              <a:effectLst/>
              <a:uFillTx/>
              <a:latin typeface="Times New Roman"/>
            </a:endParaRPr>
          </a:p>
        </p:txBody>
      </p:sp>
      <p:sp>
        <p:nvSpPr>
          <p:cNvPr id="941" name="文本框 940"/>
          <p:cNvSpPr txBox="1"/>
          <p:nvPr/>
        </p:nvSpPr>
        <p:spPr>
          <a:xfrm>
            <a:off x="6802200" y="3744000"/>
            <a:ext cx="116640" cy="136080"/>
          </a:xfrm>
          <a:prstGeom prst="rect">
            <a:avLst/>
          </a:prstGeom>
          <a:noFill/>
          <a:ln w="0">
            <a:noFill/>
          </a:ln>
        </p:spPr>
        <p:txBody>
          <a:bodyPr wrap="none" lIns="0" tIns="0" rIns="0" bIns="0" anchor="t">
            <a:spAutoFit/>
          </a:bodyPr>
          <a:lstStyle/>
          <a:p>
            <a:r>
              <a:rPr lang="en-US" sz="920" b="1" u="none" strike="noStrike">
                <a:solidFill>
                  <a:srgbClr val="FFFFFF"/>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942" name="文本框 941"/>
          <p:cNvSpPr txBox="1"/>
          <p:nvPr/>
        </p:nvSpPr>
        <p:spPr>
          <a:xfrm>
            <a:off x="5699160" y="4111560"/>
            <a:ext cx="42040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 ',', 'Retrieval-Augmented', 'Generation', ',', 'powerful', 'tool', 'AI',</a:t>
            </a:r>
            <a:endParaRPr lang="en-US" sz="920" b="0" u="none" strike="noStrike">
              <a:solidFill>
                <a:srgbClr val="000000"/>
              </a:solidFill>
              <a:effectLst/>
              <a:uFillTx/>
              <a:latin typeface="Times New Roman"/>
            </a:endParaRPr>
          </a:p>
        </p:txBody>
      </p:sp>
      <p:sp>
        <p:nvSpPr>
          <p:cNvPr id="943" name="任意多边形 942"/>
          <p:cNvSpPr/>
          <p:nvPr/>
        </p:nvSpPr>
        <p:spPr>
          <a:xfrm>
            <a:off x="5615640" y="4796640"/>
            <a:ext cx="267480" cy="267840"/>
          </a:xfrm>
          <a:custGeom>
            <a:avLst/>
            <a:gdLst/>
            <a:ahLst/>
            <a:cxnLst/>
            <a:rect l="0" t="0" r="r" b="b"/>
            <a:pathLst>
              <a:path w="743" h="744">
                <a:moveTo>
                  <a:pt x="743" y="371"/>
                </a:moveTo>
                <a:cubicBezTo>
                  <a:pt x="743" y="396"/>
                  <a:pt x="741" y="421"/>
                  <a:pt x="736" y="445"/>
                </a:cubicBezTo>
                <a:cubicBezTo>
                  <a:pt x="732" y="469"/>
                  <a:pt x="725" y="492"/>
                  <a:pt x="715" y="514"/>
                </a:cubicBezTo>
                <a:cubicBezTo>
                  <a:pt x="706" y="537"/>
                  <a:pt x="694" y="558"/>
                  <a:pt x="681" y="579"/>
                </a:cubicBezTo>
                <a:cubicBezTo>
                  <a:pt x="667" y="599"/>
                  <a:pt x="652" y="618"/>
                  <a:pt x="635" y="635"/>
                </a:cubicBezTo>
                <a:cubicBezTo>
                  <a:pt x="617" y="652"/>
                  <a:pt x="599" y="667"/>
                  <a:pt x="578" y="681"/>
                </a:cubicBezTo>
                <a:cubicBezTo>
                  <a:pt x="558" y="695"/>
                  <a:pt x="537" y="706"/>
                  <a:pt x="514" y="715"/>
                </a:cubicBezTo>
                <a:cubicBezTo>
                  <a:pt x="492" y="725"/>
                  <a:pt x="468" y="732"/>
                  <a:pt x="445" y="736"/>
                </a:cubicBezTo>
                <a:cubicBezTo>
                  <a:pt x="421" y="741"/>
                  <a:pt x="396" y="744"/>
                  <a:pt x="372" y="744"/>
                </a:cubicBezTo>
                <a:cubicBezTo>
                  <a:pt x="347" y="744"/>
                  <a:pt x="323" y="741"/>
                  <a:pt x="299" y="736"/>
                </a:cubicBezTo>
                <a:cubicBezTo>
                  <a:pt x="275" y="732"/>
                  <a:pt x="251" y="725"/>
                  <a:pt x="229" y="715"/>
                </a:cubicBezTo>
                <a:cubicBezTo>
                  <a:pt x="206" y="706"/>
                  <a:pt x="185" y="695"/>
                  <a:pt x="165" y="681"/>
                </a:cubicBezTo>
                <a:cubicBezTo>
                  <a:pt x="144" y="667"/>
                  <a:pt x="126" y="652"/>
                  <a:pt x="108" y="635"/>
                </a:cubicBezTo>
                <a:cubicBezTo>
                  <a:pt x="91" y="618"/>
                  <a:pt x="76" y="599"/>
                  <a:pt x="62" y="579"/>
                </a:cubicBezTo>
                <a:cubicBezTo>
                  <a:pt x="49" y="558"/>
                  <a:pt x="37" y="537"/>
                  <a:pt x="28" y="514"/>
                </a:cubicBezTo>
                <a:cubicBezTo>
                  <a:pt x="19" y="492"/>
                  <a:pt x="12" y="469"/>
                  <a:pt x="7" y="445"/>
                </a:cubicBezTo>
                <a:cubicBezTo>
                  <a:pt x="2" y="421"/>
                  <a:pt x="0" y="396"/>
                  <a:pt x="0" y="371"/>
                </a:cubicBezTo>
                <a:cubicBezTo>
                  <a:pt x="0" y="347"/>
                  <a:pt x="2" y="323"/>
                  <a:pt x="7" y="299"/>
                </a:cubicBezTo>
                <a:cubicBezTo>
                  <a:pt x="12" y="275"/>
                  <a:pt x="19" y="252"/>
                  <a:pt x="28" y="229"/>
                </a:cubicBezTo>
                <a:cubicBezTo>
                  <a:pt x="37" y="207"/>
                  <a:pt x="49" y="185"/>
                  <a:pt x="62" y="165"/>
                </a:cubicBezTo>
                <a:cubicBezTo>
                  <a:pt x="76" y="145"/>
                  <a:pt x="91" y="126"/>
                  <a:pt x="108" y="109"/>
                </a:cubicBezTo>
                <a:cubicBezTo>
                  <a:pt x="126" y="91"/>
                  <a:pt x="144" y="76"/>
                  <a:pt x="165" y="62"/>
                </a:cubicBezTo>
                <a:cubicBezTo>
                  <a:pt x="185" y="49"/>
                  <a:pt x="206" y="37"/>
                  <a:pt x="229" y="28"/>
                </a:cubicBezTo>
                <a:cubicBezTo>
                  <a:pt x="251" y="19"/>
                  <a:pt x="275" y="12"/>
                  <a:pt x="299" y="7"/>
                </a:cubicBezTo>
                <a:cubicBezTo>
                  <a:pt x="323" y="2"/>
                  <a:pt x="347" y="0"/>
                  <a:pt x="372" y="0"/>
                </a:cubicBezTo>
                <a:cubicBezTo>
                  <a:pt x="396" y="0"/>
                  <a:pt x="421" y="2"/>
                  <a:pt x="445" y="7"/>
                </a:cubicBezTo>
                <a:cubicBezTo>
                  <a:pt x="468" y="12"/>
                  <a:pt x="492" y="19"/>
                  <a:pt x="514" y="28"/>
                </a:cubicBezTo>
                <a:cubicBezTo>
                  <a:pt x="537" y="37"/>
                  <a:pt x="558" y="49"/>
                  <a:pt x="578" y="62"/>
                </a:cubicBezTo>
                <a:cubicBezTo>
                  <a:pt x="599" y="76"/>
                  <a:pt x="617" y="91"/>
                  <a:pt x="635" y="109"/>
                </a:cubicBezTo>
                <a:cubicBezTo>
                  <a:pt x="652" y="126"/>
                  <a:pt x="667" y="145"/>
                  <a:pt x="681" y="165"/>
                </a:cubicBezTo>
                <a:cubicBezTo>
                  <a:pt x="694" y="185"/>
                  <a:pt x="706" y="207"/>
                  <a:pt x="715" y="229"/>
                </a:cubicBezTo>
                <a:cubicBezTo>
                  <a:pt x="725" y="252"/>
                  <a:pt x="732" y="275"/>
                  <a:pt x="736" y="299"/>
                </a:cubicBezTo>
                <a:cubicBezTo>
                  <a:pt x="741" y="323"/>
                  <a:pt x="743" y="347"/>
                  <a:pt x="743" y="371"/>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44" name="图片 943"/>
          <p:cNvPicPr/>
          <p:nvPr/>
        </p:nvPicPr>
        <p:blipFill>
          <a:blip r:embed="rId8"/>
          <a:stretch/>
        </p:blipFill>
        <p:spPr>
          <a:xfrm>
            <a:off x="5674320" y="4863600"/>
            <a:ext cx="150120" cy="133200"/>
          </a:xfrm>
          <a:prstGeom prst="rect">
            <a:avLst/>
          </a:prstGeom>
          <a:noFill/>
          <a:ln w="0">
            <a:noFill/>
          </a:ln>
        </p:spPr>
      </p:pic>
      <p:sp>
        <p:nvSpPr>
          <p:cNvPr id="945" name="文本框 944"/>
          <p:cNvSpPr txBox="1"/>
          <p:nvPr/>
        </p:nvSpPr>
        <p:spPr>
          <a:xfrm>
            <a:off x="5699160" y="4278600"/>
            <a:ext cx="8002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'research', '.']</a:t>
            </a:r>
            <a:endParaRPr lang="en-US" sz="920" b="0" u="none" strike="noStrike">
              <a:solidFill>
                <a:srgbClr val="000000"/>
              </a:solidFill>
              <a:effectLst/>
              <a:uFillTx/>
              <a:latin typeface="Times New Roman"/>
            </a:endParaRPr>
          </a:p>
        </p:txBody>
      </p:sp>
      <p:sp>
        <p:nvSpPr>
          <p:cNvPr id="946" name="文本框 945"/>
          <p:cNvSpPr txBox="1"/>
          <p:nvPr/>
        </p:nvSpPr>
        <p:spPr>
          <a:xfrm>
            <a:off x="5983560" y="485964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词形还原结果</a:t>
            </a:r>
            <a:endParaRPr lang="en-US" sz="920" b="0" u="none" strike="noStrike">
              <a:solidFill>
                <a:srgbClr val="000000"/>
              </a:solidFill>
              <a:effectLst/>
              <a:uFillTx/>
              <a:latin typeface="Times New Roman"/>
            </a:endParaRPr>
          </a:p>
        </p:txBody>
      </p:sp>
      <p:sp>
        <p:nvSpPr>
          <p:cNvPr id="947" name="文本框 946"/>
          <p:cNvSpPr txBox="1"/>
          <p:nvPr/>
        </p:nvSpPr>
        <p:spPr>
          <a:xfrm>
            <a:off x="6685200" y="4863600"/>
            <a:ext cx="116640" cy="136080"/>
          </a:xfrm>
          <a:prstGeom prst="rect">
            <a:avLst/>
          </a:prstGeom>
          <a:noFill/>
          <a:ln w="0">
            <a:noFill/>
          </a:ln>
        </p:spPr>
        <p:txBody>
          <a:bodyPr wrap="none" lIns="0" tIns="0" rIns="0" bIns="0" anchor="t">
            <a:spAutoFit/>
          </a:bodyPr>
          <a:lstStyle/>
          <a:p>
            <a:r>
              <a:rPr lang="en-US" sz="920" b="1" u="none" strike="noStrike">
                <a:solidFill>
                  <a:srgbClr val="FFFFFF"/>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948" name="文本框 947"/>
          <p:cNvSpPr txBox="1"/>
          <p:nvPr/>
        </p:nvSpPr>
        <p:spPr>
          <a:xfrm>
            <a:off x="5699160" y="5231520"/>
            <a:ext cx="42040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 ',', 'Retrieval-Augmented', 'Generation', ',', 'powerful', 'tool', 'AI',</a:t>
            </a:r>
            <a:endParaRPr lang="en-US" sz="920" b="0" u="none" strike="noStrike">
              <a:solidFill>
                <a:srgbClr val="000000"/>
              </a:solidFill>
              <a:effectLst/>
              <a:uFillTx/>
              <a:latin typeface="Times New Roman"/>
            </a:endParaRPr>
          </a:p>
        </p:txBody>
      </p:sp>
      <p:sp>
        <p:nvSpPr>
          <p:cNvPr id="949" name="任意多边形 948"/>
          <p:cNvSpPr/>
          <p:nvPr/>
        </p:nvSpPr>
        <p:spPr>
          <a:xfrm>
            <a:off x="534600" y="6317640"/>
            <a:ext cx="9627480" cy="367920"/>
          </a:xfrm>
          <a:custGeom>
            <a:avLst/>
            <a:gdLst/>
            <a:ahLst/>
            <a:cxnLst/>
            <a:rect l="0" t="0" r="r" b="b"/>
            <a:pathLst>
              <a:path w="26743" h="1022">
                <a:moveTo>
                  <a:pt x="0" y="836"/>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8"/>
                  <a:pt x="26650" y="24"/>
                  <a:pt x="26660" y="31"/>
                </a:cubicBezTo>
                <a:cubicBezTo>
                  <a:pt x="26670" y="38"/>
                  <a:pt x="26680" y="45"/>
                  <a:pt x="26688" y="54"/>
                </a:cubicBezTo>
                <a:cubicBezTo>
                  <a:pt x="26697" y="63"/>
                  <a:pt x="26704" y="72"/>
                  <a:pt x="26711" y="82"/>
                </a:cubicBezTo>
                <a:cubicBezTo>
                  <a:pt x="26718" y="92"/>
                  <a:pt x="26724" y="103"/>
                  <a:pt x="26728" y="114"/>
                </a:cubicBezTo>
                <a:cubicBezTo>
                  <a:pt x="26733" y="125"/>
                  <a:pt x="26737" y="137"/>
                  <a:pt x="26739" y="149"/>
                </a:cubicBezTo>
                <a:cubicBezTo>
                  <a:pt x="26741" y="161"/>
                  <a:pt x="26743" y="173"/>
                  <a:pt x="26743" y="185"/>
                </a:cubicBezTo>
                <a:lnTo>
                  <a:pt x="26743" y="836"/>
                </a:lnTo>
                <a:cubicBezTo>
                  <a:pt x="26743" y="848"/>
                  <a:pt x="26741" y="861"/>
                  <a:pt x="26739" y="872"/>
                </a:cubicBezTo>
                <a:cubicBezTo>
                  <a:pt x="26737" y="884"/>
                  <a:pt x="26733" y="896"/>
                  <a:pt x="26728" y="907"/>
                </a:cubicBezTo>
                <a:cubicBezTo>
                  <a:pt x="26724" y="919"/>
                  <a:pt x="26718" y="929"/>
                  <a:pt x="26711" y="939"/>
                </a:cubicBezTo>
                <a:cubicBezTo>
                  <a:pt x="26704" y="950"/>
                  <a:pt x="26697" y="959"/>
                  <a:pt x="26688" y="968"/>
                </a:cubicBezTo>
                <a:cubicBezTo>
                  <a:pt x="26680" y="976"/>
                  <a:pt x="26670" y="984"/>
                  <a:pt x="26660" y="991"/>
                </a:cubicBezTo>
                <a:cubicBezTo>
                  <a:pt x="26650" y="997"/>
                  <a:pt x="26639" y="1003"/>
                  <a:pt x="26628" y="1008"/>
                </a:cubicBezTo>
                <a:cubicBezTo>
                  <a:pt x="26617" y="1012"/>
                  <a:pt x="26605" y="1016"/>
                  <a:pt x="26593" y="1018"/>
                </a:cubicBezTo>
                <a:cubicBezTo>
                  <a:pt x="26581" y="1021"/>
                  <a:pt x="26569" y="1022"/>
                  <a:pt x="26557" y="1022"/>
                </a:cubicBezTo>
                <a:lnTo>
                  <a:pt x="186" y="1022"/>
                </a:lnTo>
                <a:cubicBezTo>
                  <a:pt x="174" y="1022"/>
                  <a:pt x="162" y="1021"/>
                  <a:pt x="150" y="1018"/>
                </a:cubicBezTo>
                <a:cubicBezTo>
                  <a:pt x="138" y="1016"/>
                  <a:pt x="126" y="1012"/>
                  <a:pt x="115" y="1008"/>
                </a:cubicBezTo>
                <a:cubicBezTo>
                  <a:pt x="104" y="1003"/>
                  <a:pt x="93" y="997"/>
                  <a:pt x="83" y="991"/>
                </a:cubicBezTo>
                <a:cubicBezTo>
                  <a:pt x="73" y="984"/>
                  <a:pt x="63" y="976"/>
                  <a:pt x="55" y="968"/>
                </a:cubicBezTo>
                <a:cubicBezTo>
                  <a:pt x="46" y="959"/>
                  <a:pt x="38" y="950"/>
                  <a:pt x="31" y="939"/>
                </a:cubicBezTo>
                <a:cubicBezTo>
                  <a:pt x="25" y="929"/>
                  <a:pt x="19" y="919"/>
                  <a:pt x="14" y="907"/>
                </a:cubicBezTo>
                <a:cubicBezTo>
                  <a:pt x="10" y="896"/>
                  <a:pt x="6" y="884"/>
                  <a:pt x="4" y="872"/>
                </a:cubicBezTo>
                <a:cubicBezTo>
                  <a:pt x="1" y="861"/>
                  <a:pt x="0" y="848"/>
                  <a:pt x="0" y="83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50" name="图片 949"/>
          <p:cNvPicPr/>
          <p:nvPr/>
        </p:nvPicPr>
        <p:blipFill>
          <a:blip r:embed="rId9"/>
          <a:stretch/>
        </p:blipFill>
        <p:spPr>
          <a:xfrm>
            <a:off x="635040" y="6442920"/>
            <a:ext cx="91440" cy="116640"/>
          </a:xfrm>
          <a:prstGeom prst="rect">
            <a:avLst/>
          </a:prstGeom>
          <a:noFill/>
          <a:ln w="0">
            <a:noFill/>
          </a:ln>
        </p:spPr>
      </p:pic>
      <p:sp>
        <p:nvSpPr>
          <p:cNvPr id="951" name="文本框 950"/>
          <p:cNvSpPr txBox="1"/>
          <p:nvPr/>
        </p:nvSpPr>
        <p:spPr>
          <a:xfrm>
            <a:off x="5699160" y="5398560"/>
            <a:ext cx="8002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'research', '.']</a:t>
            </a:r>
            <a:endParaRPr lang="en-US" sz="920" b="0" u="none" strike="noStrike">
              <a:solidFill>
                <a:srgbClr val="000000"/>
              </a:solidFill>
              <a:effectLst/>
              <a:uFillTx/>
              <a:latin typeface="Times New Roman"/>
            </a:endParaRPr>
          </a:p>
        </p:txBody>
      </p:sp>
      <p:sp>
        <p:nvSpPr>
          <p:cNvPr id="952" name="文本框 951"/>
          <p:cNvSpPr txBox="1"/>
          <p:nvPr/>
        </p:nvSpPr>
        <p:spPr>
          <a:xfrm>
            <a:off x="793800" y="64346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953" name="文本框 952"/>
          <p:cNvSpPr txBox="1"/>
          <p:nvPr/>
        </p:nvSpPr>
        <p:spPr>
          <a:xfrm>
            <a:off x="831240" y="6430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a:t>
            </a:r>
            <a:endParaRPr lang="en-US" sz="920" b="0" u="none" strike="noStrike">
              <a:solidFill>
                <a:srgbClr val="000000"/>
              </a:solidFill>
              <a:effectLst/>
              <a:uFillTx/>
              <a:latin typeface="Times New Roman"/>
            </a:endParaRPr>
          </a:p>
        </p:txBody>
      </p:sp>
      <p:sp>
        <p:nvSpPr>
          <p:cNvPr id="954" name="文本框 953"/>
          <p:cNvSpPr txBox="1"/>
          <p:nvPr/>
        </p:nvSpPr>
        <p:spPr>
          <a:xfrm>
            <a:off x="948240" y="64346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955" name="文本框 954"/>
          <p:cNvSpPr txBox="1"/>
          <p:nvPr/>
        </p:nvSpPr>
        <p:spPr>
          <a:xfrm>
            <a:off x="1193400" y="6430680"/>
            <a:ext cx="3169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系统中，文本预处理是构建高质量向量索引的关键步骤，通过</a:t>
            </a:r>
            <a:endParaRPr lang="en-US" sz="920" b="0" u="none" strike="noStrike">
              <a:solidFill>
                <a:srgbClr val="000000"/>
              </a:solidFill>
              <a:effectLst/>
              <a:uFillTx/>
              <a:latin typeface="Times New Roman"/>
            </a:endParaRPr>
          </a:p>
        </p:txBody>
      </p:sp>
      <p:sp>
        <p:nvSpPr>
          <p:cNvPr id="956" name="文本框 955"/>
          <p:cNvSpPr txBox="1"/>
          <p:nvPr/>
        </p:nvSpPr>
        <p:spPr>
          <a:xfrm>
            <a:off x="4352040" y="6434640"/>
            <a:ext cx="302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NLTK</a:t>
            </a:r>
            <a:endParaRPr lang="en-US" sz="920" b="0" u="none" strike="noStrike">
              <a:solidFill>
                <a:srgbClr val="000000"/>
              </a:solidFill>
              <a:effectLst/>
              <a:uFillTx/>
              <a:latin typeface="Times New Roman"/>
            </a:endParaRPr>
          </a:p>
        </p:txBody>
      </p:sp>
      <p:pic>
        <p:nvPicPr>
          <p:cNvPr id="957" name="图片 956"/>
          <p:cNvPicPr/>
          <p:nvPr/>
        </p:nvPicPr>
        <p:blipFill>
          <a:blip r:embed="rId10"/>
          <a:stretch/>
        </p:blipFill>
        <p:spPr>
          <a:xfrm>
            <a:off x="0" y="0"/>
            <a:ext cx="10696320" cy="7086240"/>
          </a:xfrm>
          <a:prstGeom prst="rect">
            <a:avLst/>
          </a:prstGeom>
          <a:noFill/>
          <a:ln w="0">
            <a:noFill/>
          </a:ln>
        </p:spPr>
      </p:pic>
      <p:sp>
        <p:nvSpPr>
          <p:cNvPr id="958" name="任意多边形 957"/>
          <p:cNvSpPr/>
          <p:nvPr/>
        </p:nvSpPr>
        <p:spPr>
          <a:xfrm>
            <a:off x="7763040" y="2339640"/>
            <a:ext cx="251280" cy="17280"/>
          </a:xfrm>
          <a:custGeom>
            <a:avLst/>
            <a:gdLst/>
            <a:ahLst/>
            <a:cxnLst/>
            <a:rect l="0" t="0" r="r" b="b"/>
            <a:pathLst>
              <a:path w="698" h="48">
                <a:moveTo>
                  <a:pt x="0" y="0"/>
                </a:moveTo>
                <a:lnTo>
                  <a:pt x="698" y="0"/>
                </a:lnTo>
                <a:lnTo>
                  <a:pt x="698" y="48"/>
                </a:lnTo>
                <a:lnTo>
                  <a:pt x="0" y="4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9" name="任意多边形 958"/>
          <p:cNvSpPr/>
          <p:nvPr/>
        </p:nvSpPr>
        <p:spPr>
          <a:xfrm>
            <a:off x="7980480" y="2306160"/>
            <a:ext cx="67320" cy="83880"/>
          </a:xfrm>
          <a:custGeom>
            <a:avLst/>
            <a:gdLst/>
            <a:ahLst/>
            <a:cxnLst/>
            <a:rect l="0" t="0" r="r" b="b"/>
            <a:pathLst>
              <a:path w="187" h="233">
                <a:moveTo>
                  <a:pt x="0" y="0"/>
                </a:moveTo>
                <a:lnTo>
                  <a:pt x="0" y="233"/>
                </a:lnTo>
                <a:lnTo>
                  <a:pt x="187" y="116"/>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0" name="任意多边形 959"/>
          <p:cNvSpPr/>
          <p:nvPr/>
        </p:nvSpPr>
        <p:spPr>
          <a:xfrm>
            <a:off x="7763040" y="3459600"/>
            <a:ext cx="251280" cy="16920"/>
          </a:xfrm>
          <a:custGeom>
            <a:avLst/>
            <a:gdLst/>
            <a:ahLst/>
            <a:cxnLst/>
            <a:rect l="0" t="0" r="r" b="b"/>
            <a:pathLst>
              <a:path w="698" h="47">
                <a:moveTo>
                  <a:pt x="0" y="0"/>
                </a:moveTo>
                <a:lnTo>
                  <a:pt x="698" y="0"/>
                </a:lnTo>
                <a:lnTo>
                  <a:pt x="698" y="47"/>
                </a:lnTo>
                <a:lnTo>
                  <a:pt x="0" y="4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1" name="任意多边形 960"/>
          <p:cNvSpPr/>
          <p:nvPr/>
        </p:nvSpPr>
        <p:spPr>
          <a:xfrm>
            <a:off x="7980480" y="3426120"/>
            <a:ext cx="67320" cy="83880"/>
          </a:xfrm>
          <a:custGeom>
            <a:avLst/>
            <a:gdLst/>
            <a:ahLst/>
            <a:cxnLst/>
            <a:rect l="0" t="0" r="r" b="b"/>
            <a:pathLst>
              <a:path w="187" h="233">
                <a:moveTo>
                  <a:pt x="0" y="0"/>
                </a:moveTo>
                <a:lnTo>
                  <a:pt x="0" y="233"/>
                </a:lnTo>
                <a:lnTo>
                  <a:pt x="187" y="11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2" name="任意多边形 961"/>
          <p:cNvSpPr/>
          <p:nvPr/>
        </p:nvSpPr>
        <p:spPr>
          <a:xfrm>
            <a:off x="7763040" y="4579200"/>
            <a:ext cx="251280" cy="17280"/>
          </a:xfrm>
          <a:custGeom>
            <a:avLst/>
            <a:gdLst/>
            <a:ahLst/>
            <a:cxnLst/>
            <a:rect l="0" t="0" r="r" b="b"/>
            <a:pathLst>
              <a:path w="698" h="48">
                <a:moveTo>
                  <a:pt x="0" y="0"/>
                </a:moveTo>
                <a:lnTo>
                  <a:pt x="698" y="0"/>
                </a:lnTo>
                <a:lnTo>
                  <a:pt x="698" y="48"/>
                </a:lnTo>
                <a:lnTo>
                  <a:pt x="0" y="4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3" name="任意多边形 962"/>
          <p:cNvSpPr/>
          <p:nvPr/>
        </p:nvSpPr>
        <p:spPr>
          <a:xfrm>
            <a:off x="7980480" y="4545720"/>
            <a:ext cx="67320" cy="84240"/>
          </a:xfrm>
          <a:custGeom>
            <a:avLst/>
            <a:gdLst/>
            <a:ahLst/>
            <a:cxnLst/>
            <a:rect l="0" t="0" r="r" b="b"/>
            <a:pathLst>
              <a:path w="187" h="234">
                <a:moveTo>
                  <a:pt x="0" y="0"/>
                </a:moveTo>
                <a:lnTo>
                  <a:pt x="0" y="234"/>
                </a:lnTo>
                <a:lnTo>
                  <a:pt x="187" y="11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4" name="文本框 963"/>
          <p:cNvSpPr txBox="1"/>
          <p:nvPr/>
        </p:nvSpPr>
        <p:spPr>
          <a:xfrm>
            <a:off x="4636800" y="6430680"/>
            <a:ext cx="28170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可以有效地标准化文本，提高检索的准确性和一致性。</a:t>
            </a:r>
            <a:endParaRPr lang="en-US" sz="920" b="0" u="none" strike="noStrike">
              <a:solidFill>
                <a:srgbClr val="000000"/>
              </a:solidFill>
              <a:effectLst/>
              <a:uFillTx/>
              <a:latin typeface="Times New Roman"/>
            </a:endParaRPr>
          </a:p>
        </p:txBody>
      </p:sp>
      <p:sp>
        <p:nvSpPr>
          <p:cNvPr id="965" name="文本框 964"/>
          <p:cNvSpPr txBox="1"/>
          <p:nvPr/>
        </p:nvSpPr>
        <p:spPr>
          <a:xfrm>
            <a:off x="10034280" y="676080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12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6" name="图片 965"/>
          <p:cNvPicPr/>
          <p:nvPr/>
        </p:nvPicPr>
        <p:blipFill>
          <a:blip r:embed="rId2"/>
          <a:stretch/>
        </p:blipFill>
        <p:spPr>
          <a:xfrm>
            <a:off x="0" y="0"/>
            <a:ext cx="10696320" cy="6952320"/>
          </a:xfrm>
          <a:prstGeom prst="rect">
            <a:avLst/>
          </a:prstGeom>
          <a:noFill/>
          <a:ln w="0">
            <a:noFill/>
          </a:ln>
        </p:spPr>
      </p:pic>
      <p:sp>
        <p:nvSpPr>
          <p:cNvPr id="967" name="任意多边形 966"/>
          <p:cNvSpPr/>
          <p:nvPr/>
        </p:nvSpPr>
        <p:spPr>
          <a:xfrm>
            <a:off x="534600" y="83556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8" name="文本框 967"/>
          <p:cNvSpPr txBox="1"/>
          <p:nvPr/>
        </p:nvSpPr>
        <p:spPr>
          <a:xfrm>
            <a:off x="534960" y="389520"/>
            <a:ext cx="10130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spaCy</a:t>
            </a:r>
            <a:endParaRPr lang="en-US" sz="2370" b="0" u="none" strike="noStrike">
              <a:solidFill>
                <a:srgbClr val="000000"/>
              </a:solidFill>
              <a:effectLst/>
              <a:uFillTx/>
              <a:latin typeface="Times New Roman"/>
            </a:endParaRPr>
          </a:p>
        </p:txBody>
      </p:sp>
      <p:sp>
        <p:nvSpPr>
          <p:cNvPr id="969" name="任意多边形 968"/>
          <p:cNvSpPr/>
          <p:nvPr/>
        </p:nvSpPr>
        <p:spPr>
          <a:xfrm>
            <a:off x="534600" y="4044600"/>
            <a:ext cx="4546440" cy="1136880"/>
          </a:xfrm>
          <a:custGeom>
            <a:avLst/>
            <a:gdLst/>
            <a:ahLst/>
            <a:cxnLst/>
            <a:rect l="0" t="0" r="r" b="b"/>
            <a:pathLst>
              <a:path w="12629" h="3158">
                <a:moveTo>
                  <a:pt x="0" y="2972"/>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443" y="0"/>
                </a:lnTo>
                <a:cubicBezTo>
                  <a:pt x="12456" y="0"/>
                  <a:pt x="12468" y="1"/>
                  <a:pt x="12480" y="3"/>
                </a:cubicBezTo>
                <a:cubicBezTo>
                  <a:pt x="12492" y="6"/>
                  <a:pt x="12503" y="9"/>
                  <a:pt x="12514" y="14"/>
                </a:cubicBezTo>
                <a:cubicBezTo>
                  <a:pt x="12526" y="18"/>
                  <a:pt x="12536" y="24"/>
                  <a:pt x="12547" y="31"/>
                </a:cubicBezTo>
                <a:cubicBezTo>
                  <a:pt x="12557" y="38"/>
                  <a:pt x="12566" y="45"/>
                  <a:pt x="12575" y="54"/>
                </a:cubicBezTo>
                <a:cubicBezTo>
                  <a:pt x="12583" y="63"/>
                  <a:pt x="12591" y="72"/>
                  <a:pt x="12598" y="82"/>
                </a:cubicBezTo>
                <a:cubicBezTo>
                  <a:pt x="12605" y="92"/>
                  <a:pt x="12610" y="103"/>
                  <a:pt x="12615" y="114"/>
                </a:cubicBezTo>
                <a:cubicBezTo>
                  <a:pt x="12620" y="126"/>
                  <a:pt x="12623" y="137"/>
                  <a:pt x="12625" y="149"/>
                </a:cubicBezTo>
                <a:cubicBezTo>
                  <a:pt x="12628" y="161"/>
                  <a:pt x="12629" y="173"/>
                  <a:pt x="12629" y="185"/>
                </a:cubicBezTo>
                <a:lnTo>
                  <a:pt x="12629" y="2972"/>
                </a:lnTo>
                <a:cubicBezTo>
                  <a:pt x="12629" y="2984"/>
                  <a:pt x="12628" y="2996"/>
                  <a:pt x="12625" y="3008"/>
                </a:cubicBezTo>
                <a:cubicBezTo>
                  <a:pt x="12623" y="3020"/>
                  <a:pt x="12620" y="3032"/>
                  <a:pt x="12615" y="3043"/>
                </a:cubicBezTo>
                <a:cubicBezTo>
                  <a:pt x="12610" y="3054"/>
                  <a:pt x="12605" y="3065"/>
                  <a:pt x="12598" y="3075"/>
                </a:cubicBezTo>
                <a:cubicBezTo>
                  <a:pt x="12591" y="3085"/>
                  <a:pt x="12583" y="3095"/>
                  <a:pt x="12575" y="3103"/>
                </a:cubicBezTo>
                <a:cubicBezTo>
                  <a:pt x="12566" y="3112"/>
                  <a:pt x="12557" y="3120"/>
                  <a:pt x="12547" y="3126"/>
                </a:cubicBezTo>
                <a:cubicBezTo>
                  <a:pt x="12536" y="3133"/>
                  <a:pt x="12526" y="3139"/>
                  <a:pt x="12514" y="3143"/>
                </a:cubicBezTo>
                <a:cubicBezTo>
                  <a:pt x="12503" y="3148"/>
                  <a:pt x="12492" y="3152"/>
                  <a:pt x="12480" y="3154"/>
                </a:cubicBezTo>
                <a:cubicBezTo>
                  <a:pt x="12468" y="3156"/>
                  <a:pt x="12456" y="3158"/>
                  <a:pt x="12443" y="3158"/>
                </a:cubicBezTo>
                <a:lnTo>
                  <a:pt x="186" y="3158"/>
                </a:lnTo>
                <a:cubicBezTo>
                  <a:pt x="174" y="3158"/>
                  <a:pt x="162" y="3156"/>
                  <a:pt x="150" y="3154"/>
                </a:cubicBezTo>
                <a:cubicBezTo>
                  <a:pt x="138" y="3152"/>
                  <a:pt x="126" y="3148"/>
                  <a:pt x="115" y="3143"/>
                </a:cubicBezTo>
                <a:cubicBezTo>
                  <a:pt x="104" y="3139"/>
                  <a:pt x="93" y="3133"/>
                  <a:pt x="83" y="3126"/>
                </a:cubicBezTo>
                <a:cubicBezTo>
                  <a:pt x="73" y="3120"/>
                  <a:pt x="63" y="3112"/>
                  <a:pt x="55" y="3103"/>
                </a:cubicBezTo>
                <a:cubicBezTo>
                  <a:pt x="46" y="3095"/>
                  <a:pt x="38" y="3085"/>
                  <a:pt x="31" y="3075"/>
                </a:cubicBezTo>
                <a:cubicBezTo>
                  <a:pt x="25" y="3065"/>
                  <a:pt x="19" y="3054"/>
                  <a:pt x="14" y="3043"/>
                </a:cubicBezTo>
                <a:cubicBezTo>
                  <a:pt x="10" y="3032"/>
                  <a:pt x="6" y="3020"/>
                  <a:pt x="4" y="3008"/>
                </a:cubicBezTo>
                <a:cubicBezTo>
                  <a:pt x="1" y="2996"/>
                  <a:pt x="0" y="2984"/>
                  <a:pt x="0" y="2972"/>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70" name="图片 969"/>
          <p:cNvPicPr/>
          <p:nvPr/>
        </p:nvPicPr>
        <p:blipFill>
          <a:blip r:embed="rId3"/>
          <a:stretch/>
        </p:blipFill>
        <p:spPr>
          <a:xfrm>
            <a:off x="534960" y="1036080"/>
            <a:ext cx="150120" cy="166680"/>
          </a:xfrm>
          <a:prstGeom prst="rect">
            <a:avLst/>
          </a:prstGeom>
          <a:noFill/>
          <a:ln w="0">
            <a:noFill/>
          </a:ln>
        </p:spPr>
      </p:pic>
      <p:sp>
        <p:nvSpPr>
          <p:cNvPr id="971" name="文本框 970"/>
          <p:cNvSpPr txBox="1"/>
          <p:nvPr/>
        </p:nvSpPr>
        <p:spPr>
          <a:xfrm>
            <a:off x="1549080" y="37872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：命名实体识别应用</a:t>
            </a:r>
            <a:endParaRPr lang="en-US" sz="2370" b="0" u="none" strike="noStrike">
              <a:solidFill>
                <a:srgbClr val="000000"/>
              </a:solidFill>
              <a:effectLst/>
              <a:uFillTx/>
              <a:latin typeface="Times New Roman"/>
            </a:endParaRPr>
          </a:p>
        </p:txBody>
      </p:sp>
      <p:sp>
        <p:nvSpPr>
          <p:cNvPr id="972" name="文本框 971"/>
          <p:cNvSpPr txBox="1"/>
          <p:nvPr/>
        </p:nvSpPr>
        <p:spPr>
          <a:xfrm>
            <a:off x="752040" y="101736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命名实体识别</a:t>
            </a:r>
            <a:endParaRPr lang="en-US" sz="1320" b="0" u="none" strike="noStrike">
              <a:solidFill>
                <a:srgbClr val="000000"/>
              </a:solidFill>
              <a:effectLst/>
              <a:uFillTx/>
              <a:latin typeface="Times New Roman"/>
            </a:endParaRPr>
          </a:p>
        </p:txBody>
      </p:sp>
      <p:sp>
        <p:nvSpPr>
          <p:cNvPr id="973" name="文本框 972"/>
          <p:cNvSpPr txBox="1"/>
          <p:nvPr/>
        </p:nvSpPr>
        <p:spPr>
          <a:xfrm>
            <a:off x="1755000" y="1023120"/>
            <a:ext cx="53784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(NER)</a:t>
            </a:r>
            <a:endParaRPr lang="en-US" sz="1320" b="0" u="none" strike="noStrike">
              <a:solidFill>
                <a:srgbClr val="000000"/>
              </a:solidFill>
              <a:effectLst/>
              <a:uFillTx/>
              <a:latin typeface="Times New Roman"/>
            </a:endParaRPr>
          </a:p>
        </p:txBody>
      </p:sp>
      <p:sp>
        <p:nvSpPr>
          <p:cNvPr id="974" name="文本框 973"/>
          <p:cNvSpPr txBox="1"/>
          <p:nvPr/>
        </p:nvSpPr>
        <p:spPr>
          <a:xfrm>
            <a:off x="2290320" y="1017360"/>
            <a:ext cx="3358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简介</a:t>
            </a:r>
            <a:endParaRPr lang="en-US" sz="1320" b="0" u="none" strike="noStrike">
              <a:solidFill>
                <a:srgbClr val="000000"/>
              </a:solidFill>
              <a:effectLst/>
              <a:uFillTx/>
              <a:latin typeface="Times New Roman"/>
            </a:endParaRPr>
          </a:p>
        </p:txBody>
      </p:sp>
      <p:sp>
        <p:nvSpPr>
          <p:cNvPr id="975" name="文本框 974"/>
          <p:cNvSpPr txBox="1"/>
          <p:nvPr/>
        </p:nvSpPr>
        <p:spPr>
          <a:xfrm>
            <a:off x="534960" y="1353960"/>
            <a:ext cx="359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spaCy</a:t>
            </a:r>
            <a:endParaRPr lang="en-US" sz="920" b="0" u="none" strike="noStrike">
              <a:solidFill>
                <a:srgbClr val="000000"/>
              </a:solidFill>
              <a:effectLst/>
              <a:uFillTx/>
              <a:latin typeface="Times New Roman"/>
            </a:endParaRPr>
          </a:p>
        </p:txBody>
      </p:sp>
      <p:sp>
        <p:nvSpPr>
          <p:cNvPr id="976" name="任意多边形 975"/>
          <p:cNvSpPr/>
          <p:nvPr/>
        </p:nvSpPr>
        <p:spPr>
          <a:xfrm>
            <a:off x="601560" y="1645920"/>
            <a:ext cx="33840" cy="33840"/>
          </a:xfrm>
          <a:custGeom>
            <a:avLst/>
            <a:gdLst/>
            <a:ahLst/>
            <a:cxnLst/>
            <a:rect l="0" t="0" r="r" b="b"/>
            <a:pathLst>
              <a:path w="94" h="94">
                <a:moveTo>
                  <a:pt x="94" y="47"/>
                </a:moveTo>
                <a:cubicBezTo>
                  <a:pt x="94" y="53"/>
                  <a:pt x="93" y="59"/>
                  <a:pt x="90" y="65"/>
                </a:cubicBezTo>
                <a:cubicBezTo>
                  <a:pt x="88" y="70"/>
                  <a:pt x="84" y="76"/>
                  <a:pt x="80" y="81"/>
                </a:cubicBezTo>
                <a:cubicBezTo>
                  <a:pt x="76" y="85"/>
                  <a:pt x="71" y="88"/>
                  <a:pt x="65" y="91"/>
                </a:cubicBezTo>
                <a:cubicBezTo>
                  <a:pt x="59" y="93"/>
                  <a:pt x="53" y="94"/>
                  <a:pt x="47" y="94"/>
                </a:cubicBezTo>
                <a:cubicBezTo>
                  <a:pt x="41" y="94"/>
                  <a:pt x="35" y="93"/>
                  <a:pt x="28" y="91"/>
                </a:cubicBezTo>
                <a:cubicBezTo>
                  <a:pt x="23" y="88"/>
                  <a:pt x="18" y="85"/>
                  <a:pt x="13" y="81"/>
                </a:cubicBezTo>
                <a:cubicBezTo>
                  <a:pt x="9" y="76"/>
                  <a:pt x="6" y="70"/>
                  <a:pt x="3" y="65"/>
                </a:cubicBezTo>
                <a:cubicBezTo>
                  <a:pt x="1" y="59"/>
                  <a:pt x="0" y="53"/>
                  <a:pt x="0" y="47"/>
                </a:cubicBezTo>
                <a:cubicBezTo>
                  <a:pt x="0" y="41"/>
                  <a:pt x="1" y="35"/>
                  <a:pt x="3" y="29"/>
                </a:cubicBezTo>
                <a:cubicBezTo>
                  <a:pt x="6" y="23"/>
                  <a:pt x="9" y="18"/>
                  <a:pt x="13" y="14"/>
                </a:cubicBezTo>
                <a:cubicBezTo>
                  <a:pt x="18" y="10"/>
                  <a:pt x="23" y="6"/>
                  <a:pt x="28" y="4"/>
                </a:cubicBezTo>
                <a:cubicBezTo>
                  <a:pt x="35" y="2"/>
                  <a:pt x="41" y="0"/>
                  <a:pt x="47" y="0"/>
                </a:cubicBezTo>
                <a:cubicBezTo>
                  <a:pt x="53" y="0"/>
                  <a:pt x="59" y="2"/>
                  <a:pt x="65" y="4"/>
                </a:cubicBezTo>
                <a:cubicBezTo>
                  <a:pt x="71" y="6"/>
                  <a:pt x="76" y="10"/>
                  <a:pt x="80" y="14"/>
                </a:cubicBezTo>
                <a:cubicBezTo>
                  <a:pt x="84" y="18"/>
                  <a:pt x="88"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77" name="文本框 976"/>
          <p:cNvSpPr txBox="1"/>
          <p:nvPr/>
        </p:nvSpPr>
        <p:spPr>
          <a:xfrm>
            <a:off x="892800" y="1349640"/>
            <a:ext cx="3286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提供高效的命名实体识别功能，能从文本中提取关键信息，如：</a:t>
            </a:r>
            <a:endParaRPr lang="en-US" sz="920" b="0" u="none" strike="noStrike">
              <a:solidFill>
                <a:srgbClr val="000000"/>
              </a:solidFill>
              <a:effectLst/>
              <a:uFillTx/>
              <a:latin typeface="Times New Roman"/>
            </a:endParaRPr>
          </a:p>
        </p:txBody>
      </p:sp>
      <p:sp>
        <p:nvSpPr>
          <p:cNvPr id="978" name="文本框 977"/>
          <p:cNvSpPr txBox="1"/>
          <p:nvPr/>
        </p:nvSpPr>
        <p:spPr>
          <a:xfrm>
            <a:off x="760320" y="158364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组织机构名称</a:t>
            </a:r>
            <a:endParaRPr lang="en-US" sz="920" b="0" u="none" strike="noStrike">
              <a:solidFill>
                <a:srgbClr val="000000"/>
              </a:solidFill>
              <a:effectLst/>
              <a:uFillTx/>
              <a:latin typeface="Times New Roman"/>
            </a:endParaRPr>
          </a:p>
        </p:txBody>
      </p:sp>
      <p:sp>
        <p:nvSpPr>
          <p:cNvPr id="979" name="任意多边形 978"/>
          <p:cNvSpPr/>
          <p:nvPr/>
        </p:nvSpPr>
        <p:spPr>
          <a:xfrm>
            <a:off x="601560" y="1813320"/>
            <a:ext cx="33840" cy="33840"/>
          </a:xfrm>
          <a:custGeom>
            <a:avLst/>
            <a:gdLst/>
            <a:ahLst/>
            <a:cxnLst/>
            <a:rect l="0" t="0" r="r" b="b"/>
            <a:pathLst>
              <a:path w="94" h="94">
                <a:moveTo>
                  <a:pt x="94" y="46"/>
                </a:moveTo>
                <a:cubicBezTo>
                  <a:pt x="94" y="52"/>
                  <a:pt x="93" y="58"/>
                  <a:pt x="90" y="64"/>
                </a:cubicBezTo>
                <a:cubicBezTo>
                  <a:pt x="88" y="71"/>
                  <a:pt x="84" y="76"/>
                  <a:pt x="80" y="80"/>
                </a:cubicBezTo>
                <a:cubicBezTo>
                  <a:pt x="76" y="84"/>
                  <a:pt x="71" y="88"/>
                  <a:pt x="65" y="90"/>
                </a:cubicBezTo>
                <a:cubicBezTo>
                  <a:pt x="59" y="92"/>
                  <a:pt x="53" y="94"/>
                  <a:pt x="47" y="94"/>
                </a:cubicBezTo>
                <a:cubicBezTo>
                  <a:pt x="41" y="94"/>
                  <a:pt x="35" y="92"/>
                  <a:pt x="28" y="90"/>
                </a:cubicBezTo>
                <a:cubicBezTo>
                  <a:pt x="23" y="88"/>
                  <a:pt x="18" y="84"/>
                  <a:pt x="13" y="80"/>
                </a:cubicBezTo>
                <a:cubicBezTo>
                  <a:pt x="9" y="76"/>
                  <a:pt x="6" y="71"/>
                  <a:pt x="3" y="64"/>
                </a:cubicBezTo>
                <a:cubicBezTo>
                  <a:pt x="1" y="58"/>
                  <a:pt x="0" y="52"/>
                  <a:pt x="0" y="46"/>
                </a:cubicBezTo>
                <a:cubicBezTo>
                  <a:pt x="0" y="40"/>
                  <a:pt x="1" y="34"/>
                  <a:pt x="3" y="28"/>
                </a:cubicBezTo>
                <a:cubicBezTo>
                  <a:pt x="6" y="23"/>
                  <a:pt x="9" y="18"/>
                  <a:pt x="13" y="13"/>
                </a:cubicBezTo>
                <a:cubicBezTo>
                  <a:pt x="18" y="9"/>
                  <a:pt x="23" y="6"/>
                  <a:pt x="28" y="3"/>
                </a:cubicBezTo>
                <a:cubicBezTo>
                  <a:pt x="35" y="1"/>
                  <a:pt x="41" y="0"/>
                  <a:pt x="47" y="0"/>
                </a:cubicBezTo>
                <a:cubicBezTo>
                  <a:pt x="53" y="0"/>
                  <a:pt x="59" y="1"/>
                  <a:pt x="65" y="3"/>
                </a:cubicBezTo>
                <a:cubicBezTo>
                  <a:pt x="71" y="6"/>
                  <a:pt x="76" y="9"/>
                  <a:pt x="80" y="13"/>
                </a:cubicBezTo>
                <a:cubicBezTo>
                  <a:pt x="84" y="18"/>
                  <a:pt x="88" y="23"/>
                  <a:pt x="90"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0" name="文本框 979"/>
          <p:cNvSpPr txBox="1"/>
          <p:nvPr/>
        </p:nvSpPr>
        <p:spPr>
          <a:xfrm>
            <a:off x="1462320" y="1587960"/>
            <a:ext cx="3945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(ORG)</a:t>
            </a:r>
            <a:endParaRPr lang="en-US" sz="920" b="0" u="none" strike="noStrike">
              <a:solidFill>
                <a:srgbClr val="000000"/>
              </a:solidFill>
              <a:effectLst/>
              <a:uFillTx/>
              <a:latin typeface="Times New Roman"/>
            </a:endParaRPr>
          </a:p>
        </p:txBody>
      </p:sp>
      <p:sp>
        <p:nvSpPr>
          <p:cNvPr id="981" name="文本框 980"/>
          <p:cNvSpPr txBox="1"/>
          <p:nvPr/>
        </p:nvSpPr>
        <p:spPr>
          <a:xfrm>
            <a:off x="760320" y="17510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人名</a:t>
            </a:r>
            <a:endParaRPr lang="en-US" sz="920" b="0" u="none" strike="noStrike">
              <a:solidFill>
                <a:srgbClr val="000000"/>
              </a:solidFill>
              <a:effectLst/>
              <a:uFillTx/>
              <a:latin typeface="Times New Roman"/>
            </a:endParaRPr>
          </a:p>
        </p:txBody>
      </p:sp>
      <p:sp>
        <p:nvSpPr>
          <p:cNvPr id="982" name="任意多边形 981"/>
          <p:cNvSpPr/>
          <p:nvPr/>
        </p:nvSpPr>
        <p:spPr>
          <a:xfrm>
            <a:off x="601560" y="1980360"/>
            <a:ext cx="33840" cy="33840"/>
          </a:xfrm>
          <a:custGeom>
            <a:avLst/>
            <a:gdLst/>
            <a:ahLst/>
            <a:cxnLst/>
            <a:rect l="0" t="0" r="r" b="b"/>
            <a:pathLst>
              <a:path w="94" h="94">
                <a:moveTo>
                  <a:pt x="94" y="46"/>
                </a:moveTo>
                <a:cubicBezTo>
                  <a:pt x="94" y="53"/>
                  <a:pt x="93" y="58"/>
                  <a:pt x="90" y="64"/>
                </a:cubicBezTo>
                <a:cubicBezTo>
                  <a:pt x="88" y="71"/>
                  <a:pt x="84" y="76"/>
                  <a:pt x="80" y="80"/>
                </a:cubicBezTo>
                <a:cubicBezTo>
                  <a:pt x="76" y="85"/>
                  <a:pt x="71" y="88"/>
                  <a:pt x="65" y="90"/>
                </a:cubicBezTo>
                <a:cubicBezTo>
                  <a:pt x="59" y="93"/>
                  <a:pt x="53" y="94"/>
                  <a:pt x="47" y="94"/>
                </a:cubicBezTo>
                <a:cubicBezTo>
                  <a:pt x="41" y="94"/>
                  <a:pt x="35" y="93"/>
                  <a:pt x="28" y="90"/>
                </a:cubicBezTo>
                <a:cubicBezTo>
                  <a:pt x="23" y="88"/>
                  <a:pt x="18" y="85"/>
                  <a:pt x="13" y="80"/>
                </a:cubicBezTo>
                <a:cubicBezTo>
                  <a:pt x="9" y="76"/>
                  <a:pt x="6" y="71"/>
                  <a:pt x="3" y="64"/>
                </a:cubicBezTo>
                <a:cubicBezTo>
                  <a:pt x="1" y="58"/>
                  <a:pt x="0" y="53"/>
                  <a:pt x="0" y="46"/>
                </a:cubicBezTo>
                <a:cubicBezTo>
                  <a:pt x="0" y="40"/>
                  <a:pt x="1" y="34"/>
                  <a:pt x="3" y="29"/>
                </a:cubicBezTo>
                <a:cubicBezTo>
                  <a:pt x="6" y="23"/>
                  <a:pt x="9" y="18"/>
                  <a:pt x="13" y="14"/>
                </a:cubicBezTo>
                <a:cubicBezTo>
                  <a:pt x="18" y="9"/>
                  <a:pt x="23" y="6"/>
                  <a:pt x="28" y="4"/>
                </a:cubicBezTo>
                <a:cubicBezTo>
                  <a:pt x="35" y="1"/>
                  <a:pt x="41" y="0"/>
                  <a:pt x="47" y="0"/>
                </a:cubicBezTo>
                <a:cubicBezTo>
                  <a:pt x="53" y="0"/>
                  <a:pt x="59" y="1"/>
                  <a:pt x="65" y="4"/>
                </a:cubicBezTo>
                <a:cubicBezTo>
                  <a:pt x="71" y="6"/>
                  <a:pt x="76" y="9"/>
                  <a:pt x="80" y="14"/>
                </a:cubicBezTo>
                <a:cubicBezTo>
                  <a:pt x="84" y="18"/>
                  <a:pt x="88" y="23"/>
                  <a:pt x="90" y="29"/>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3" name="文本框 982"/>
          <p:cNvSpPr txBox="1"/>
          <p:nvPr/>
        </p:nvSpPr>
        <p:spPr>
          <a:xfrm>
            <a:off x="994320" y="1755000"/>
            <a:ext cx="6105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(PERSON)</a:t>
            </a:r>
            <a:endParaRPr lang="en-US" sz="920" b="0" u="none" strike="noStrike">
              <a:solidFill>
                <a:srgbClr val="000000"/>
              </a:solidFill>
              <a:effectLst/>
              <a:uFillTx/>
              <a:latin typeface="Times New Roman"/>
            </a:endParaRPr>
          </a:p>
        </p:txBody>
      </p:sp>
      <p:sp>
        <p:nvSpPr>
          <p:cNvPr id="984" name="文本框 983"/>
          <p:cNvSpPr txBox="1"/>
          <p:nvPr/>
        </p:nvSpPr>
        <p:spPr>
          <a:xfrm>
            <a:off x="760320" y="19180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地名</a:t>
            </a:r>
            <a:endParaRPr lang="en-US" sz="920" b="0" u="none" strike="noStrike">
              <a:solidFill>
                <a:srgbClr val="000000"/>
              </a:solidFill>
              <a:effectLst/>
              <a:uFillTx/>
              <a:latin typeface="Times New Roman"/>
            </a:endParaRPr>
          </a:p>
        </p:txBody>
      </p:sp>
      <p:sp>
        <p:nvSpPr>
          <p:cNvPr id="985" name="任意多边形 984"/>
          <p:cNvSpPr/>
          <p:nvPr/>
        </p:nvSpPr>
        <p:spPr>
          <a:xfrm>
            <a:off x="601560" y="2147400"/>
            <a:ext cx="33840" cy="33840"/>
          </a:xfrm>
          <a:custGeom>
            <a:avLst/>
            <a:gdLst/>
            <a:ahLst/>
            <a:cxnLst/>
            <a:rect l="0" t="0" r="r" b="b"/>
            <a:pathLst>
              <a:path w="94" h="94">
                <a:moveTo>
                  <a:pt x="94" y="47"/>
                </a:moveTo>
                <a:cubicBezTo>
                  <a:pt x="94" y="53"/>
                  <a:pt x="93" y="59"/>
                  <a:pt x="90" y="65"/>
                </a:cubicBezTo>
                <a:cubicBezTo>
                  <a:pt x="88" y="71"/>
                  <a:pt x="84" y="76"/>
                  <a:pt x="80" y="81"/>
                </a:cubicBezTo>
                <a:cubicBezTo>
                  <a:pt x="76" y="85"/>
                  <a:pt x="71" y="88"/>
                  <a:pt x="65" y="91"/>
                </a:cubicBezTo>
                <a:cubicBezTo>
                  <a:pt x="59" y="93"/>
                  <a:pt x="53" y="94"/>
                  <a:pt x="47" y="94"/>
                </a:cubicBezTo>
                <a:cubicBezTo>
                  <a:pt x="41" y="94"/>
                  <a:pt x="35" y="93"/>
                  <a:pt x="28" y="91"/>
                </a:cubicBezTo>
                <a:cubicBezTo>
                  <a:pt x="23" y="88"/>
                  <a:pt x="18" y="85"/>
                  <a:pt x="13" y="81"/>
                </a:cubicBezTo>
                <a:cubicBezTo>
                  <a:pt x="9" y="76"/>
                  <a:pt x="6" y="71"/>
                  <a:pt x="3" y="65"/>
                </a:cubicBezTo>
                <a:cubicBezTo>
                  <a:pt x="1" y="59"/>
                  <a:pt x="0" y="53"/>
                  <a:pt x="0" y="47"/>
                </a:cubicBezTo>
                <a:cubicBezTo>
                  <a:pt x="0" y="41"/>
                  <a:pt x="1" y="35"/>
                  <a:pt x="3" y="29"/>
                </a:cubicBezTo>
                <a:cubicBezTo>
                  <a:pt x="6" y="23"/>
                  <a:pt x="9" y="18"/>
                  <a:pt x="13" y="14"/>
                </a:cubicBezTo>
                <a:cubicBezTo>
                  <a:pt x="18" y="9"/>
                  <a:pt x="23" y="6"/>
                  <a:pt x="28" y="4"/>
                </a:cubicBezTo>
                <a:cubicBezTo>
                  <a:pt x="35" y="1"/>
                  <a:pt x="41" y="0"/>
                  <a:pt x="47" y="0"/>
                </a:cubicBezTo>
                <a:cubicBezTo>
                  <a:pt x="53" y="0"/>
                  <a:pt x="59" y="1"/>
                  <a:pt x="65" y="4"/>
                </a:cubicBezTo>
                <a:cubicBezTo>
                  <a:pt x="71" y="6"/>
                  <a:pt x="76" y="9"/>
                  <a:pt x="80" y="14"/>
                </a:cubicBezTo>
                <a:cubicBezTo>
                  <a:pt x="84" y="18"/>
                  <a:pt x="88"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6" name="文本框 985"/>
          <p:cNvSpPr txBox="1"/>
          <p:nvPr/>
        </p:nvSpPr>
        <p:spPr>
          <a:xfrm>
            <a:off x="994320" y="1922040"/>
            <a:ext cx="644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(GPE/LOC)</a:t>
            </a:r>
            <a:endParaRPr lang="en-US" sz="920" b="0" u="none" strike="noStrike">
              <a:solidFill>
                <a:srgbClr val="000000"/>
              </a:solidFill>
              <a:effectLst/>
              <a:uFillTx/>
              <a:latin typeface="Times New Roman"/>
            </a:endParaRPr>
          </a:p>
        </p:txBody>
      </p:sp>
      <p:sp>
        <p:nvSpPr>
          <p:cNvPr id="987" name="文本框 986"/>
          <p:cNvSpPr txBox="1"/>
          <p:nvPr/>
        </p:nvSpPr>
        <p:spPr>
          <a:xfrm>
            <a:off x="760320" y="20851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产品名称</a:t>
            </a:r>
            <a:endParaRPr lang="en-US" sz="920" b="0" u="none" strike="noStrike">
              <a:solidFill>
                <a:srgbClr val="000000"/>
              </a:solidFill>
              <a:effectLst/>
              <a:uFillTx/>
              <a:latin typeface="Times New Roman"/>
            </a:endParaRPr>
          </a:p>
        </p:txBody>
      </p:sp>
      <p:sp>
        <p:nvSpPr>
          <p:cNvPr id="988" name="任意多边形 987"/>
          <p:cNvSpPr/>
          <p:nvPr/>
        </p:nvSpPr>
        <p:spPr>
          <a:xfrm>
            <a:off x="601560" y="2314800"/>
            <a:ext cx="33840" cy="33480"/>
          </a:xfrm>
          <a:custGeom>
            <a:avLst/>
            <a:gdLst/>
            <a:ahLst/>
            <a:cxnLst/>
            <a:rect l="0" t="0" r="r" b="b"/>
            <a:pathLst>
              <a:path w="94" h="93">
                <a:moveTo>
                  <a:pt x="94" y="46"/>
                </a:moveTo>
                <a:cubicBezTo>
                  <a:pt x="94" y="52"/>
                  <a:pt x="93" y="59"/>
                  <a:pt x="90" y="65"/>
                </a:cubicBezTo>
                <a:cubicBezTo>
                  <a:pt x="88" y="70"/>
                  <a:pt x="84" y="75"/>
                  <a:pt x="80" y="80"/>
                </a:cubicBezTo>
                <a:cubicBezTo>
                  <a:pt x="76" y="84"/>
                  <a:pt x="71" y="87"/>
                  <a:pt x="65" y="90"/>
                </a:cubicBezTo>
                <a:cubicBezTo>
                  <a:pt x="59" y="92"/>
                  <a:pt x="53" y="93"/>
                  <a:pt x="47" y="93"/>
                </a:cubicBezTo>
                <a:cubicBezTo>
                  <a:pt x="41" y="93"/>
                  <a:pt x="35" y="92"/>
                  <a:pt x="28" y="90"/>
                </a:cubicBezTo>
                <a:cubicBezTo>
                  <a:pt x="23" y="87"/>
                  <a:pt x="18" y="84"/>
                  <a:pt x="13" y="80"/>
                </a:cubicBezTo>
                <a:cubicBezTo>
                  <a:pt x="9" y="75"/>
                  <a:pt x="6" y="70"/>
                  <a:pt x="3" y="65"/>
                </a:cubicBezTo>
                <a:cubicBezTo>
                  <a:pt x="1" y="59"/>
                  <a:pt x="0" y="52"/>
                  <a:pt x="0" y="46"/>
                </a:cubicBezTo>
                <a:cubicBezTo>
                  <a:pt x="0" y="40"/>
                  <a:pt x="1" y="34"/>
                  <a:pt x="3" y="28"/>
                </a:cubicBezTo>
                <a:cubicBezTo>
                  <a:pt x="6" y="22"/>
                  <a:pt x="9" y="17"/>
                  <a:pt x="13" y="13"/>
                </a:cubicBezTo>
                <a:cubicBezTo>
                  <a:pt x="18" y="9"/>
                  <a:pt x="23" y="5"/>
                  <a:pt x="28" y="3"/>
                </a:cubicBezTo>
                <a:cubicBezTo>
                  <a:pt x="35" y="1"/>
                  <a:pt x="41" y="0"/>
                  <a:pt x="47" y="0"/>
                </a:cubicBezTo>
                <a:cubicBezTo>
                  <a:pt x="53" y="0"/>
                  <a:pt x="59" y="1"/>
                  <a:pt x="65" y="3"/>
                </a:cubicBezTo>
                <a:cubicBezTo>
                  <a:pt x="71" y="5"/>
                  <a:pt x="76" y="9"/>
                  <a:pt x="80" y="13"/>
                </a:cubicBezTo>
                <a:cubicBezTo>
                  <a:pt x="84" y="17"/>
                  <a:pt x="88" y="22"/>
                  <a:pt x="90"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9" name="文本框 988"/>
          <p:cNvSpPr txBox="1"/>
          <p:nvPr/>
        </p:nvSpPr>
        <p:spPr>
          <a:xfrm>
            <a:off x="1228320" y="2089080"/>
            <a:ext cx="704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(PRODUCT)</a:t>
            </a:r>
            <a:endParaRPr lang="en-US" sz="920" b="0" u="none" strike="noStrike">
              <a:solidFill>
                <a:srgbClr val="000000"/>
              </a:solidFill>
              <a:effectLst/>
              <a:uFillTx/>
              <a:latin typeface="Times New Roman"/>
            </a:endParaRPr>
          </a:p>
        </p:txBody>
      </p:sp>
      <p:sp>
        <p:nvSpPr>
          <p:cNvPr id="990" name="文本框 989"/>
          <p:cNvSpPr txBox="1"/>
          <p:nvPr/>
        </p:nvSpPr>
        <p:spPr>
          <a:xfrm>
            <a:off x="760320" y="225216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日期时间</a:t>
            </a:r>
            <a:endParaRPr lang="en-US" sz="920" b="0" u="none" strike="noStrike">
              <a:solidFill>
                <a:srgbClr val="000000"/>
              </a:solidFill>
              <a:effectLst/>
              <a:uFillTx/>
              <a:latin typeface="Times New Roman"/>
            </a:endParaRPr>
          </a:p>
        </p:txBody>
      </p:sp>
      <p:pic>
        <p:nvPicPr>
          <p:cNvPr id="991" name="图片 990"/>
          <p:cNvPicPr/>
          <p:nvPr/>
        </p:nvPicPr>
        <p:blipFill>
          <a:blip r:embed="rId4"/>
          <a:stretch/>
        </p:blipFill>
        <p:spPr>
          <a:xfrm>
            <a:off x="534960" y="2640600"/>
            <a:ext cx="166680" cy="166680"/>
          </a:xfrm>
          <a:prstGeom prst="rect">
            <a:avLst/>
          </a:prstGeom>
          <a:noFill/>
          <a:ln w="0">
            <a:noFill/>
          </a:ln>
        </p:spPr>
      </p:pic>
      <p:sp>
        <p:nvSpPr>
          <p:cNvPr id="992" name="文本框 991"/>
          <p:cNvSpPr txBox="1"/>
          <p:nvPr/>
        </p:nvSpPr>
        <p:spPr>
          <a:xfrm>
            <a:off x="1228320" y="2256480"/>
            <a:ext cx="767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(DATE/TIME)</a:t>
            </a:r>
            <a:endParaRPr lang="en-US" sz="920" b="0" u="none" strike="noStrike">
              <a:solidFill>
                <a:srgbClr val="000000"/>
              </a:solidFill>
              <a:effectLst/>
              <a:uFillTx/>
              <a:latin typeface="Times New Roman"/>
            </a:endParaRPr>
          </a:p>
        </p:txBody>
      </p:sp>
      <p:sp>
        <p:nvSpPr>
          <p:cNvPr id="993" name="文本框 992"/>
          <p:cNvSpPr txBox="1"/>
          <p:nvPr/>
        </p:nvSpPr>
        <p:spPr>
          <a:xfrm>
            <a:off x="768960" y="2621880"/>
            <a:ext cx="1684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在</a:t>
            </a:r>
            <a:endParaRPr lang="en-US" sz="1320" b="0" u="none" strike="noStrike">
              <a:solidFill>
                <a:srgbClr val="000000"/>
              </a:solidFill>
              <a:effectLst/>
              <a:uFillTx/>
              <a:latin typeface="Times New Roman"/>
            </a:endParaRPr>
          </a:p>
        </p:txBody>
      </p:sp>
      <p:sp>
        <p:nvSpPr>
          <p:cNvPr id="994" name="文本框 993"/>
          <p:cNvSpPr txBox="1"/>
          <p:nvPr/>
        </p:nvSpPr>
        <p:spPr>
          <a:xfrm>
            <a:off x="936000" y="2627640"/>
            <a:ext cx="39708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995" name="文本框 994"/>
          <p:cNvSpPr txBox="1"/>
          <p:nvPr/>
        </p:nvSpPr>
        <p:spPr>
          <a:xfrm>
            <a:off x="1331280" y="262188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系统中的应用</a:t>
            </a:r>
            <a:endParaRPr lang="en-US" sz="1320" b="0" u="none" strike="noStrike">
              <a:solidFill>
                <a:srgbClr val="000000"/>
              </a:solidFill>
              <a:effectLst/>
              <a:uFillTx/>
              <a:latin typeface="Times New Roman"/>
            </a:endParaRPr>
          </a:p>
        </p:txBody>
      </p:sp>
      <p:sp>
        <p:nvSpPr>
          <p:cNvPr id="996" name="任意多边形 995"/>
          <p:cNvSpPr/>
          <p:nvPr/>
        </p:nvSpPr>
        <p:spPr>
          <a:xfrm>
            <a:off x="601560" y="3250440"/>
            <a:ext cx="33840" cy="33840"/>
          </a:xfrm>
          <a:custGeom>
            <a:avLst/>
            <a:gdLst/>
            <a:ahLst/>
            <a:cxnLst/>
            <a:rect l="0" t="0" r="r" b="b"/>
            <a:pathLst>
              <a:path w="94" h="94">
                <a:moveTo>
                  <a:pt x="94" y="48"/>
                </a:moveTo>
                <a:cubicBezTo>
                  <a:pt x="94" y="54"/>
                  <a:pt x="93" y="60"/>
                  <a:pt x="90" y="66"/>
                </a:cubicBezTo>
                <a:cubicBezTo>
                  <a:pt x="88" y="71"/>
                  <a:pt x="84" y="76"/>
                  <a:pt x="80" y="81"/>
                </a:cubicBezTo>
                <a:cubicBezTo>
                  <a:pt x="76" y="85"/>
                  <a:pt x="71" y="88"/>
                  <a:pt x="65" y="91"/>
                </a:cubicBezTo>
                <a:cubicBezTo>
                  <a:pt x="59" y="93"/>
                  <a:pt x="53" y="94"/>
                  <a:pt x="47" y="94"/>
                </a:cubicBezTo>
                <a:cubicBezTo>
                  <a:pt x="41" y="94"/>
                  <a:pt x="35" y="93"/>
                  <a:pt x="28" y="91"/>
                </a:cubicBezTo>
                <a:cubicBezTo>
                  <a:pt x="23" y="88"/>
                  <a:pt x="18" y="85"/>
                  <a:pt x="13" y="81"/>
                </a:cubicBezTo>
                <a:cubicBezTo>
                  <a:pt x="9" y="76"/>
                  <a:pt x="6" y="71"/>
                  <a:pt x="3" y="66"/>
                </a:cubicBezTo>
                <a:cubicBezTo>
                  <a:pt x="1" y="60"/>
                  <a:pt x="0" y="54"/>
                  <a:pt x="0" y="48"/>
                </a:cubicBezTo>
                <a:cubicBezTo>
                  <a:pt x="0" y="42"/>
                  <a:pt x="1" y="36"/>
                  <a:pt x="3" y="29"/>
                </a:cubicBezTo>
                <a:cubicBezTo>
                  <a:pt x="6" y="23"/>
                  <a:pt x="9" y="18"/>
                  <a:pt x="13" y="14"/>
                </a:cubicBezTo>
                <a:cubicBezTo>
                  <a:pt x="18" y="10"/>
                  <a:pt x="23" y="6"/>
                  <a:pt x="28" y="4"/>
                </a:cubicBezTo>
                <a:cubicBezTo>
                  <a:pt x="35" y="2"/>
                  <a:pt x="41" y="0"/>
                  <a:pt x="47" y="0"/>
                </a:cubicBezTo>
                <a:cubicBezTo>
                  <a:pt x="53" y="0"/>
                  <a:pt x="59" y="2"/>
                  <a:pt x="65" y="4"/>
                </a:cubicBezTo>
                <a:cubicBezTo>
                  <a:pt x="71" y="6"/>
                  <a:pt x="76" y="10"/>
                  <a:pt x="80" y="14"/>
                </a:cubicBezTo>
                <a:cubicBezTo>
                  <a:pt x="84" y="18"/>
                  <a:pt x="88" y="23"/>
                  <a:pt x="90" y="29"/>
                </a:cubicBezTo>
                <a:cubicBezTo>
                  <a:pt x="93" y="36"/>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97" name="文本框 996"/>
          <p:cNvSpPr txBox="1"/>
          <p:nvPr/>
        </p:nvSpPr>
        <p:spPr>
          <a:xfrm>
            <a:off x="534960" y="295416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识别用户输入中的实体可以：</a:t>
            </a:r>
            <a:endParaRPr lang="en-US" sz="920" b="0" u="none" strike="noStrike">
              <a:solidFill>
                <a:srgbClr val="000000"/>
              </a:solidFill>
              <a:effectLst/>
              <a:uFillTx/>
              <a:latin typeface="Times New Roman"/>
            </a:endParaRPr>
          </a:p>
        </p:txBody>
      </p:sp>
      <p:sp>
        <p:nvSpPr>
          <p:cNvPr id="998" name="任意多边形 997"/>
          <p:cNvSpPr/>
          <p:nvPr/>
        </p:nvSpPr>
        <p:spPr>
          <a:xfrm>
            <a:off x="601560" y="3417840"/>
            <a:ext cx="33840" cy="33480"/>
          </a:xfrm>
          <a:custGeom>
            <a:avLst/>
            <a:gdLst/>
            <a:ahLst/>
            <a:cxnLst/>
            <a:rect l="0" t="0" r="r" b="b"/>
            <a:pathLst>
              <a:path w="94" h="93">
                <a:moveTo>
                  <a:pt x="94" y="47"/>
                </a:moveTo>
                <a:cubicBezTo>
                  <a:pt x="94" y="53"/>
                  <a:pt x="93" y="59"/>
                  <a:pt x="90" y="65"/>
                </a:cubicBezTo>
                <a:cubicBezTo>
                  <a:pt x="88" y="71"/>
                  <a:pt x="84" y="76"/>
                  <a:pt x="80" y="80"/>
                </a:cubicBezTo>
                <a:cubicBezTo>
                  <a:pt x="76" y="84"/>
                  <a:pt x="71" y="88"/>
                  <a:pt x="65" y="90"/>
                </a:cubicBezTo>
                <a:cubicBezTo>
                  <a:pt x="59" y="92"/>
                  <a:pt x="53" y="93"/>
                  <a:pt x="47" y="93"/>
                </a:cubicBezTo>
                <a:cubicBezTo>
                  <a:pt x="41" y="93"/>
                  <a:pt x="35" y="92"/>
                  <a:pt x="28" y="90"/>
                </a:cubicBezTo>
                <a:cubicBezTo>
                  <a:pt x="23" y="88"/>
                  <a:pt x="18" y="84"/>
                  <a:pt x="13" y="80"/>
                </a:cubicBezTo>
                <a:cubicBezTo>
                  <a:pt x="9" y="76"/>
                  <a:pt x="6" y="71"/>
                  <a:pt x="3" y="65"/>
                </a:cubicBezTo>
                <a:cubicBezTo>
                  <a:pt x="1" y="59"/>
                  <a:pt x="0" y="53"/>
                  <a:pt x="0" y="47"/>
                </a:cubicBezTo>
                <a:cubicBezTo>
                  <a:pt x="0" y="41"/>
                  <a:pt x="1" y="35"/>
                  <a:pt x="3" y="29"/>
                </a:cubicBezTo>
                <a:cubicBezTo>
                  <a:pt x="6" y="23"/>
                  <a:pt x="9" y="18"/>
                  <a:pt x="13" y="13"/>
                </a:cubicBezTo>
                <a:cubicBezTo>
                  <a:pt x="18" y="9"/>
                  <a:pt x="23" y="6"/>
                  <a:pt x="28" y="3"/>
                </a:cubicBezTo>
                <a:cubicBezTo>
                  <a:pt x="35" y="1"/>
                  <a:pt x="41" y="0"/>
                  <a:pt x="47" y="0"/>
                </a:cubicBezTo>
                <a:cubicBezTo>
                  <a:pt x="53" y="0"/>
                  <a:pt x="59" y="1"/>
                  <a:pt x="65" y="3"/>
                </a:cubicBezTo>
                <a:cubicBezTo>
                  <a:pt x="71" y="6"/>
                  <a:pt x="76" y="9"/>
                  <a:pt x="80" y="13"/>
                </a:cubicBezTo>
                <a:cubicBezTo>
                  <a:pt x="84" y="18"/>
                  <a:pt x="88"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99" name="文本框 998"/>
          <p:cNvSpPr txBox="1"/>
          <p:nvPr/>
        </p:nvSpPr>
        <p:spPr>
          <a:xfrm>
            <a:off x="760320" y="318816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提取查询的核心信息</a:t>
            </a:r>
            <a:endParaRPr lang="en-US" sz="920" b="0" u="none" strike="noStrike">
              <a:solidFill>
                <a:srgbClr val="000000"/>
              </a:solidFill>
              <a:effectLst/>
              <a:uFillTx/>
              <a:latin typeface="Times New Roman"/>
            </a:endParaRPr>
          </a:p>
        </p:txBody>
      </p:sp>
      <p:sp>
        <p:nvSpPr>
          <p:cNvPr id="1000" name="任意多边形 999"/>
          <p:cNvSpPr/>
          <p:nvPr/>
        </p:nvSpPr>
        <p:spPr>
          <a:xfrm>
            <a:off x="601560" y="3584880"/>
            <a:ext cx="33840" cy="33840"/>
          </a:xfrm>
          <a:custGeom>
            <a:avLst/>
            <a:gdLst/>
            <a:ahLst/>
            <a:cxnLst/>
            <a:rect l="0" t="0" r="r" b="b"/>
            <a:pathLst>
              <a:path w="94" h="94">
                <a:moveTo>
                  <a:pt x="94" y="47"/>
                </a:moveTo>
                <a:cubicBezTo>
                  <a:pt x="94" y="53"/>
                  <a:pt x="93" y="59"/>
                  <a:pt x="90" y="65"/>
                </a:cubicBezTo>
                <a:cubicBezTo>
                  <a:pt x="88" y="71"/>
                  <a:pt x="84" y="76"/>
                  <a:pt x="80" y="80"/>
                </a:cubicBezTo>
                <a:cubicBezTo>
                  <a:pt x="76" y="85"/>
                  <a:pt x="71" y="88"/>
                  <a:pt x="65" y="90"/>
                </a:cubicBezTo>
                <a:cubicBezTo>
                  <a:pt x="59" y="93"/>
                  <a:pt x="53" y="94"/>
                  <a:pt x="47" y="94"/>
                </a:cubicBezTo>
                <a:cubicBezTo>
                  <a:pt x="41" y="94"/>
                  <a:pt x="35" y="93"/>
                  <a:pt x="28" y="90"/>
                </a:cubicBezTo>
                <a:cubicBezTo>
                  <a:pt x="23" y="88"/>
                  <a:pt x="18" y="85"/>
                  <a:pt x="13" y="80"/>
                </a:cubicBezTo>
                <a:cubicBezTo>
                  <a:pt x="9" y="76"/>
                  <a:pt x="6" y="71"/>
                  <a:pt x="3" y="65"/>
                </a:cubicBezTo>
                <a:cubicBezTo>
                  <a:pt x="1" y="59"/>
                  <a:pt x="0" y="53"/>
                  <a:pt x="0" y="47"/>
                </a:cubicBezTo>
                <a:cubicBezTo>
                  <a:pt x="0" y="41"/>
                  <a:pt x="1" y="35"/>
                  <a:pt x="3" y="30"/>
                </a:cubicBezTo>
                <a:cubicBezTo>
                  <a:pt x="6" y="23"/>
                  <a:pt x="9" y="18"/>
                  <a:pt x="13" y="13"/>
                </a:cubicBezTo>
                <a:cubicBezTo>
                  <a:pt x="18" y="9"/>
                  <a:pt x="23" y="6"/>
                  <a:pt x="28" y="3"/>
                </a:cubicBezTo>
                <a:cubicBezTo>
                  <a:pt x="35" y="1"/>
                  <a:pt x="41" y="0"/>
                  <a:pt x="47" y="0"/>
                </a:cubicBezTo>
                <a:cubicBezTo>
                  <a:pt x="53" y="0"/>
                  <a:pt x="59" y="1"/>
                  <a:pt x="65" y="3"/>
                </a:cubicBezTo>
                <a:cubicBezTo>
                  <a:pt x="71" y="6"/>
                  <a:pt x="76" y="9"/>
                  <a:pt x="80" y="13"/>
                </a:cubicBezTo>
                <a:cubicBezTo>
                  <a:pt x="84" y="18"/>
                  <a:pt x="88" y="23"/>
                  <a:pt x="90" y="30"/>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1" name="文本框 1000"/>
          <p:cNvSpPr txBox="1"/>
          <p:nvPr/>
        </p:nvSpPr>
        <p:spPr>
          <a:xfrm>
            <a:off x="760320" y="335520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增强数据库检索的精确性</a:t>
            </a:r>
            <a:endParaRPr lang="en-US" sz="920" b="0" u="none" strike="noStrike">
              <a:solidFill>
                <a:srgbClr val="000000"/>
              </a:solidFill>
              <a:effectLst/>
              <a:uFillTx/>
              <a:latin typeface="Times New Roman"/>
            </a:endParaRPr>
          </a:p>
        </p:txBody>
      </p:sp>
      <p:sp>
        <p:nvSpPr>
          <p:cNvPr id="1002" name="任意多边形 1001"/>
          <p:cNvSpPr/>
          <p:nvPr/>
        </p:nvSpPr>
        <p:spPr>
          <a:xfrm>
            <a:off x="601560" y="3751920"/>
            <a:ext cx="33840" cy="33840"/>
          </a:xfrm>
          <a:custGeom>
            <a:avLst/>
            <a:gdLst/>
            <a:ahLst/>
            <a:cxnLst/>
            <a:rect l="0" t="0" r="r" b="b"/>
            <a:pathLst>
              <a:path w="94" h="94">
                <a:moveTo>
                  <a:pt x="94" y="48"/>
                </a:moveTo>
                <a:cubicBezTo>
                  <a:pt x="94" y="54"/>
                  <a:pt x="93" y="60"/>
                  <a:pt x="90" y="65"/>
                </a:cubicBezTo>
                <a:cubicBezTo>
                  <a:pt x="88" y="71"/>
                  <a:pt x="84" y="76"/>
                  <a:pt x="80" y="80"/>
                </a:cubicBezTo>
                <a:cubicBezTo>
                  <a:pt x="76" y="85"/>
                  <a:pt x="71" y="88"/>
                  <a:pt x="65" y="90"/>
                </a:cubicBezTo>
                <a:cubicBezTo>
                  <a:pt x="59" y="93"/>
                  <a:pt x="53" y="94"/>
                  <a:pt x="47" y="94"/>
                </a:cubicBezTo>
                <a:cubicBezTo>
                  <a:pt x="41" y="94"/>
                  <a:pt x="35" y="93"/>
                  <a:pt x="28" y="90"/>
                </a:cubicBezTo>
                <a:cubicBezTo>
                  <a:pt x="23" y="88"/>
                  <a:pt x="18" y="85"/>
                  <a:pt x="13" y="80"/>
                </a:cubicBezTo>
                <a:cubicBezTo>
                  <a:pt x="9" y="76"/>
                  <a:pt x="6" y="71"/>
                  <a:pt x="3" y="65"/>
                </a:cubicBezTo>
                <a:cubicBezTo>
                  <a:pt x="1" y="60"/>
                  <a:pt x="0" y="54"/>
                  <a:pt x="0" y="48"/>
                </a:cubicBezTo>
                <a:cubicBezTo>
                  <a:pt x="0" y="41"/>
                  <a:pt x="1" y="36"/>
                  <a:pt x="3" y="30"/>
                </a:cubicBezTo>
                <a:cubicBezTo>
                  <a:pt x="6" y="24"/>
                  <a:pt x="9" y="18"/>
                  <a:pt x="13" y="14"/>
                </a:cubicBezTo>
                <a:cubicBezTo>
                  <a:pt x="18" y="9"/>
                  <a:pt x="23" y="6"/>
                  <a:pt x="28" y="4"/>
                </a:cubicBezTo>
                <a:cubicBezTo>
                  <a:pt x="35" y="1"/>
                  <a:pt x="41" y="0"/>
                  <a:pt x="47" y="0"/>
                </a:cubicBezTo>
                <a:cubicBezTo>
                  <a:pt x="53" y="0"/>
                  <a:pt x="59" y="1"/>
                  <a:pt x="65" y="4"/>
                </a:cubicBezTo>
                <a:cubicBezTo>
                  <a:pt x="71" y="6"/>
                  <a:pt x="76" y="9"/>
                  <a:pt x="80" y="14"/>
                </a:cubicBezTo>
                <a:cubicBezTo>
                  <a:pt x="84" y="18"/>
                  <a:pt x="88" y="24"/>
                  <a:pt x="90" y="30"/>
                </a:cubicBezTo>
                <a:cubicBezTo>
                  <a:pt x="93" y="36"/>
                  <a:pt x="94" y="41"/>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3" name="文本框 1002"/>
          <p:cNvSpPr txBox="1"/>
          <p:nvPr/>
        </p:nvSpPr>
        <p:spPr>
          <a:xfrm>
            <a:off x="760320" y="352260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实现基于实体的知识提取</a:t>
            </a:r>
            <a:endParaRPr lang="en-US" sz="920" b="0" u="none" strike="noStrike">
              <a:solidFill>
                <a:srgbClr val="000000"/>
              </a:solidFill>
              <a:effectLst/>
              <a:uFillTx/>
              <a:latin typeface="Times New Roman"/>
            </a:endParaRPr>
          </a:p>
        </p:txBody>
      </p:sp>
      <p:sp>
        <p:nvSpPr>
          <p:cNvPr id="1004" name="文本框 1003"/>
          <p:cNvSpPr txBox="1"/>
          <p:nvPr/>
        </p:nvSpPr>
        <p:spPr>
          <a:xfrm>
            <a:off x="760320" y="368964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提升生成回答的相关性</a:t>
            </a:r>
            <a:endParaRPr lang="en-US" sz="920" b="0" u="none" strike="noStrike">
              <a:solidFill>
                <a:srgbClr val="000000"/>
              </a:solidFill>
              <a:effectLst/>
              <a:uFillTx/>
              <a:latin typeface="Times New Roman"/>
            </a:endParaRPr>
          </a:p>
        </p:txBody>
      </p:sp>
      <p:sp>
        <p:nvSpPr>
          <p:cNvPr id="1005" name="任意多边形 1004"/>
          <p:cNvSpPr/>
          <p:nvPr/>
        </p:nvSpPr>
        <p:spPr>
          <a:xfrm>
            <a:off x="668520" y="4428720"/>
            <a:ext cx="518400" cy="176040"/>
          </a:xfrm>
          <a:custGeom>
            <a:avLst/>
            <a:gdLst/>
            <a:ahLst/>
            <a:cxnLst/>
            <a:rect l="0" t="0" r="r" b="b"/>
            <a:pathLst>
              <a:path w="1440" h="489">
                <a:moveTo>
                  <a:pt x="0" y="0"/>
                </a:moveTo>
                <a:lnTo>
                  <a:pt x="1440" y="0"/>
                </a:lnTo>
                <a:lnTo>
                  <a:pt x="1440" y="489"/>
                </a:lnTo>
                <a:lnTo>
                  <a:pt x="0" y="489"/>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6" name="任意多边形 1005"/>
          <p:cNvSpPr/>
          <p:nvPr/>
        </p:nvSpPr>
        <p:spPr>
          <a:xfrm>
            <a:off x="668520" y="4587480"/>
            <a:ext cx="518400" cy="17280"/>
          </a:xfrm>
          <a:custGeom>
            <a:avLst/>
            <a:gdLst/>
            <a:ahLst/>
            <a:cxnLst/>
            <a:rect l="0" t="0" r="r" b="b"/>
            <a:pathLst>
              <a:path w="1440" h="48">
                <a:moveTo>
                  <a:pt x="0" y="0"/>
                </a:moveTo>
                <a:lnTo>
                  <a:pt x="1440" y="0"/>
                </a:lnTo>
                <a:lnTo>
                  <a:pt x="1440" y="48"/>
                </a:lnTo>
                <a:lnTo>
                  <a:pt x="0" y="4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7" name="文本框 1006"/>
          <p:cNvSpPr txBox="1"/>
          <p:nvPr/>
        </p:nvSpPr>
        <p:spPr>
          <a:xfrm>
            <a:off x="668520" y="4191120"/>
            <a:ext cx="105696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实体识别效果示例：</a:t>
            </a:r>
            <a:endParaRPr lang="en-US" sz="920" b="0" u="none" strike="noStrike">
              <a:solidFill>
                <a:srgbClr val="000000"/>
              </a:solidFill>
              <a:effectLst/>
              <a:uFillTx/>
              <a:latin typeface="Times New Roman"/>
            </a:endParaRPr>
          </a:p>
        </p:txBody>
      </p:sp>
      <p:sp>
        <p:nvSpPr>
          <p:cNvPr id="1008" name="任意多边形 1007"/>
          <p:cNvSpPr/>
          <p:nvPr/>
        </p:nvSpPr>
        <p:spPr>
          <a:xfrm>
            <a:off x="3985920" y="4428720"/>
            <a:ext cx="418320" cy="176040"/>
          </a:xfrm>
          <a:custGeom>
            <a:avLst/>
            <a:gdLst/>
            <a:ahLst/>
            <a:cxnLst/>
            <a:rect l="0" t="0" r="r" b="b"/>
            <a:pathLst>
              <a:path w="1162" h="489">
                <a:moveTo>
                  <a:pt x="0" y="0"/>
                </a:moveTo>
                <a:lnTo>
                  <a:pt x="1162" y="0"/>
                </a:lnTo>
                <a:lnTo>
                  <a:pt x="1162" y="489"/>
                </a:lnTo>
                <a:lnTo>
                  <a:pt x="0" y="489"/>
                </a:lnTo>
                <a:lnTo>
                  <a:pt x="0" y="0"/>
                </a:lnTo>
                <a:close/>
              </a:path>
            </a:pathLst>
          </a:custGeom>
          <a:solidFill>
            <a:srgbClr val="56B6C2">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9" name="任意多边形 1008"/>
          <p:cNvSpPr/>
          <p:nvPr/>
        </p:nvSpPr>
        <p:spPr>
          <a:xfrm>
            <a:off x="3985920" y="4587480"/>
            <a:ext cx="418320" cy="17280"/>
          </a:xfrm>
          <a:custGeom>
            <a:avLst/>
            <a:gdLst/>
            <a:ahLst/>
            <a:cxnLst/>
            <a:rect l="0" t="0" r="r" b="b"/>
            <a:pathLst>
              <a:path w="1162" h="48">
                <a:moveTo>
                  <a:pt x="0" y="0"/>
                </a:moveTo>
                <a:lnTo>
                  <a:pt x="1162" y="0"/>
                </a:lnTo>
                <a:lnTo>
                  <a:pt x="1162" y="48"/>
                </a:lnTo>
                <a:lnTo>
                  <a:pt x="0" y="48"/>
                </a:lnTo>
                <a:lnTo>
                  <a:pt x="0" y="0"/>
                </a:lnTo>
                <a:close/>
              </a:path>
            </a:pathLst>
          </a:custGeom>
          <a:solidFill>
            <a:srgbClr val="56B6C2"/>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0" name="文本框 1009"/>
          <p:cNvSpPr txBox="1"/>
          <p:nvPr/>
        </p:nvSpPr>
        <p:spPr>
          <a:xfrm>
            <a:off x="685080" y="4430160"/>
            <a:ext cx="416988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OpenAI developed the powerful language model GPT-4, which</a:t>
            </a:r>
            <a:endParaRPr lang="en-US" sz="1050" b="0" u="none" strike="noStrike">
              <a:solidFill>
                <a:srgbClr val="000000"/>
              </a:solidFill>
              <a:effectLst/>
              <a:uFillTx/>
              <a:latin typeface="Times New Roman"/>
            </a:endParaRPr>
          </a:p>
        </p:txBody>
      </p:sp>
      <p:sp>
        <p:nvSpPr>
          <p:cNvPr id="1011" name="任意多边形 1010"/>
          <p:cNvSpPr/>
          <p:nvPr/>
        </p:nvSpPr>
        <p:spPr>
          <a:xfrm>
            <a:off x="1662840" y="4629600"/>
            <a:ext cx="159120" cy="175680"/>
          </a:xfrm>
          <a:custGeom>
            <a:avLst/>
            <a:gdLst/>
            <a:ahLst/>
            <a:cxnLst/>
            <a:rect l="0" t="0" r="r" b="b"/>
            <a:pathLst>
              <a:path w="442" h="488">
                <a:moveTo>
                  <a:pt x="0" y="0"/>
                </a:moveTo>
                <a:lnTo>
                  <a:pt x="442" y="0"/>
                </a:lnTo>
                <a:lnTo>
                  <a:pt x="442" y="488"/>
                </a:lnTo>
                <a:lnTo>
                  <a:pt x="0" y="488"/>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2" name="任意多边形 1011"/>
          <p:cNvSpPr/>
          <p:nvPr/>
        </p:nvSpPr>
        <p:spPr>
          <a:xfrm>
            <a:off x="1662840" y="4788360"/>
            <a:ext cx="159120" cy="16920"/>
          </a:xfrm>
          <a:custGeom>
            <a:avLst/>
            <a:gdLst/>
            <a:ahLst/>
            <a:cxnLst/>
            <a:rect l="0" t="0" r="r" b="b"/>
            <a:pathLst>
              <a:path w="442" h="47">
                <a:moveTo>
                  <a:pt x="0" y="0"/>
                </a:moveTo>
                <a:lnTo>
                  <a:pt x="442" y="0"/>
                </a:lnTo>
                <a:lnTo>
                  <a:pt x="442" y="47"/>
                </a:lnTo>
                <a:lnTo>
                  <a:pt x="0" y="4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3" name="任意多边形 1012"/>
          <p:cNvSpPr/>
          <p:nvPr/>
        </p:nvSpPr>
        <p:spPr>
          <a:xfrm>
            <a:off x="668520" y="4921920"/>
            <a:ext cx="125640" cy="133920"/>
          </a:xfrm>
          <a:custGeom>
            <a:avLst/>
            <a:gdLst/>
            <a:ahLst/>
            <a:cxnLst/>
            <a:rect l="0" t="0" r="r" b="b"/>
            <a:pathLst>
              <a:path w="349" h="372">
                <a:moveTo>
                  <a:pt x="0" y="0"/>
                </a:moveTo>
                <a:lnTo>
                  <a:pt x="349" y="0"/>
                </a:lnTo>
                <a:lnTo>
                  <a:pt x="349" y="372"/>
                </a:lnTo>
                <a:lnTo>
                  <a:pt x="0" y="372"/>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4" name="任意多边形 1013"/>
          <p:cNvSpPr/>
          <p:nvPr/>
        </p:nvSpPr>
        <p:spPr>
          <a:xfrm>
            <a:off x="668520" y="5038920"/>
            <a:ext cx="125640" cy="16920"/>
          </a:xfrm>
          <a:custGeom>
            <a:avLst/>
            <a:gdLst/>
            <a:ahLst/>
            <a:cxnLst/>
            <a:rect l="0" t="0" r="r" b="b"/>
            <a:pathLst>
              <a:path w="349" h="47">
                <a:moveTo>
                  <a:pt x="0" y="0"/>
                </a:moveTo>
                <a:lnTo>
                  <a:pt x="349" y="0"/>
                </a:lnTo>
                <a:lnTo>
                  <a:pt x="349" y="47"/>
                </a:lnTo>
                <a:lnTo>
                  <a:pt x="0" y="4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5" name="文本框 1014"/>
          <p:cNvSpPr txBox="1"/>
          <p:nvPr/>
        </p:nvSpPr>
        <p:spPr>
          <a:xfrm>
            <a:off x="668520" y="4631040"/>
            <a:ext cx="17996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revolutionized AI research.</a:t>
            </a:r>
            <a:endParaRPr lang="en-US" sz="1050" b="0" u="none" strike="noStrike">
              <a:solidFill>
                <a:srgbClr val="000000"/>
              </a:solidFill>
              <a:effectLst/>
              <a:uFillTx/>
              <a:latin typeface="Times New Roman"/>
            </a:endParaRPr>
          </a:p>
        </p:txBody>
      </p:sp>
      <p:sp>
        <p:nvSpPr>
          <p:cNvPr id="1016" name="文本框 1015"/>
          <p:cNvSpPr txBox="1"/>
          <p:nvPr/>
        </p:nvSpPr>
        <p:spPr>
          <a:xfrm>
            <a:off x="685080" y="4920840"/>
            <a:ext cx="15984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1017" name="文本框 1016"/>
          <p:cNvSpPr txBox="1"/>
          <p:nvPr/>
        </p:nvSpPr>
        <p:spPr>
          <a:xfrm>
            <a:off x="828720" y="4917600"/>
            <a:ext cx="20196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组织</a:t>
            </a:r>
            <a:endParaRPr lang="en-US" sz="790" b="0" u="none" strike="noStrike">
              <a:solidFill>
                <a:srgbClr val="000000"/>
              </a:solidFill>
              <a:effectLst/>
              <a:uFillTx/>
              <a:latin typeface="Times New Roman"/>
            </a:endParaRPr>
          </a:p>
        </p:txBody>
      </p:sp>
      <p:sp>
        <p:nvSpPr>
          <p:cNvPr id="1018" name="任意多边形 1017"/>
          <p:cNvSpPr/>
          <p:nvPr/>
        </p:nvSpPr>
        <p:spPr>
          <a:xfrm>
            <a:off x="1470600" y="4921920"/>
            <a:ext cx="125640" cy="133920"/>
          </a:xfrm>
          <a:custGeom>
            <a:avLst/>
            <a:gdLst/>
            <a:ahLst/>
            <a:cxnLst/>
            <a:rect l="0" t="0" r="r" b="b"/>
            <a:pathLst>
              <a:path w="349" h="372">
                <a:moveTo>
                  <a:pt x="0" y="0"/>
                </a:moveTo>
                <a:lnTo>
                  <a:pt x="349" y="0"/>
                </a:lnTo>
                <a:lnTo>
                  <a:pt x="349" y="372"/>
                </a:lnTo>
                <a:lnTo>
                  <a:pt x="0" y="372"/>
                </a:lnTo>
                <a:lnTo>
                  <a:pt x="0" y="0"/>
                </a:lnTo>
                <a:close/>
              </a:path>
            </a:pathLst>
          </a:custGeom>
          <a:solidFill>
            <a:srgbClr val="56B6C2">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9" name="任意多边形 1018"/>
          <p:cNvSpPr/>
          <p:nvPr/>
        </p:nvSpPr>
        <p:spPr>
          <a:xfrm>
            <a:off x="1470600" y="5038920"/>
            <a:ext cx="125640" cy="16920"/>
          </a:xfrm>
          <a:custGeom>
            <a:avLst/>
            <a:gdLst/>
            <a:ahLst/>
            <a:cxnLst/>
            <a:rect l="0" t="0" r="r" b="b"/>
            <a:pathLst>
              <a:path w="349" h="47">
                <a:moveTo>
                  <a:pt x="0" y="0"/>
                </a:moveTo>
                <a:lnTo>
                  <a:pt x="349" y="0"/>
                </a:lnTo>
                <a:lnTo>
                  <a:pt x="349" y="47"/>
                </a:lnTo>
                <a:lnTo>
                  <a:pt x="0" y="47"/>
                </a:lnTo>
                <a:lnTo>
                  <a:pt x="0" y="0"/>
                </a:lnTo>
                <a:close/>
              </a:path>
            </a:pathLst>
          </a:custGeom>
          <a:solidFill>
            <a:srgbClr val="56B6C2"/>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20" name="文本框 1019"/>
          <p:cNvSpPr txBox="1"/>
          <p:nvPr/>
        </p:nvSpPr>
        <p:spPr>
          <a:xfrm>
            <a:off x="1029240" y="4920840"/>
            <a:ext cx="30636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(ORG)</a:t>
            </a:r>
            <a:endParaRPr lang="en-US" sz="790" b="0" u="none" strike="noStrike">
              <a:solidFill>
                <a:srgbClr val="000000"/>
              </a:solidFill>
              <a:effectLst/>
              <a:uFillTx/>
              <a:latin typeface="Times New Roman"/>
            </a:endParaRPr>
          </a:p>
        </p:txBody>
      </p:sp>
      <p:sp>
        <p:nvSpPr>
          <p:cNvPr id="1021" name="文本框 1020"/>
          <p:cNvSpPr txBox="1"/>
          <p:nvPr/>
        </p:nvSpPr>
        <p:spPr>
          <a:xfrm>
            <a:off x="1484280" y="4920840"/>
            <a:ext cx="15984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1022" name="文本框 1021"/>
          <p:cNvSpPr txBox="1"/>
          <p:nvPr/>
        </p:nvSpPr>
        <p:spPr>
          <a:xfrm>
            <a:off x="1627560" y="4917600"/>
            <a:ext cx="20196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产品</a:t>
            </a:r>
            <a:endParaRPr lang="en-US" sz="790" b="0" u="none" strike="noStrike">
              <a:solidFill>
                <a:srgbClr val="000000"/>
              </a:solidFill>
              <a:effectLst/>
              <a:uFillTx/>
              <a:latin typeface="Times New Roman"/>
            </a:endParaRPr>
          </a:p>
        </p:txBody>
      </p:sp>
      <p:sp>
        <p:nvSpPr>
          <p:cNvPr id="1023" name="任意多边形 1022"/>
          <p:cNvSpPr/>
          <p:nvPr/>
        </p:nvSpPr>
        <p:spPr>
          <a:xfrm>
            <a:off x="5615640" y="1337040"/>
            <a:ext cx="4546440" cy="4011480"/>
          </a:xfrm>
          <a:custGeom>
            <a:avLst/>
            <a:gdLst/>
            <a:ahLst/>
            <a:cxnLst/>
            <a:rect l="0" t="0" r="r" b="b"/>
            <a:pathLst>
              <a:path w="12629" h="11143">
                <a:moveTo>
                  <a:pt x="0" y="10957"/>
                </a:moveTo>
                <a:lnTo>
                  <a:pt x="0" y="185"/>
                </a:lnTo>
                <a:cubicBezTo>
                  <a:pt x="0" y="173"/>
                  <a:pt x="1" y="161"/>
                  <a:pt x="3" y="149"/>
                </a:cubicBezTo>
                <a:cubicBezTo>
                  <a:pt x="6" y="137"/>
                  <a:pt x="9" y="125"/>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2443" y="0"/>
                </a:lnTo>
                <a:cubicBezTo>
                  <a:pt x="12455" y="0"/>
                  <a:pt x="12467" y="1"/>
                  <a:pt x="12479" y="3"/>
                </a:cubicBezTo>
                <a:cubicBezTo>
                  <a:pt x="12491" y="6"/>
                  <a:pt x="12503" y="9"/>
                  <a:pt x="12514" y="14"/>
                </a:cubicBezTo>
                <a:cubicBezTo>
                  <a:pt x="12525" y="18"/>
                  <a:pt x="12536" y="24"/>
                  <a:pt x="12546" y="31"/>
                </a:cubicBezTo>
                <a:cubicBezTo>
                  <a:pt x="12556" y="38"/>
                  <a:pt x="12566" y="45"/>
                  <a:pt x="12574" y="54"/>
                </a:cubicBezTo>
                <a:cubicBezTo>
                  <a:pt x="12583" y="63"/>
                  <a:pt x="12590" y="72"/>
                  <a:pt x="12597" y="82"/>
                </a:cubicBezTo>
                <a:cubicBezTo>
                  <a:pt x="12604" y="92"/>
                  <a:pt x="12610" y="103"/>
                  <a:pt x="12614" y="114"/>
                </a:cubicBezTo>
                <a:cubicBezTo>
                  <a:pt x="12619" y="125"/>
                  <a:pt x="12623" y="137"/>
                  <a:pt x="12625" y="149"/>
                </a:cubicBezTo>
                <a:cubicBezTo>
                  <a:pt x="12627" y="161"/>
                  <a:pt x="12629" y="173"/>
                  <a:pt x="12629" y="185"/>
                </a:cubicBezTo>
                <a:lnTo>
                  <a:pt x="12629" y="10957"/>
                </a:lnTo>
                <a:cubicBezTo>
                  <a:pt x="12629" y="10969"/>
                  <a:pt x="12627" y="10981"/>
                  <a:pt x="12625" y="10993"/>
                </a:cubicBezTo>
                <a:cubicBezTo>
                  <a:pt x="12623" y="11005"/>
                  <a:pt x="12619" y="11017"/>
                  <a:pt x="12614" y="11028"/>
                </a:cubicBezTo>
                <a:cubicBezTo>
                  <a:pt x="12610" y="11039"/>
                  <a:pt x="12604" y="11050"/>
                  <a:pt x="12597" y="11060"/>
                </a:cubicBezTo>
                <a:cubicBezTo>
                  <a:pt x="12590" y="11070"/>
                  <a:pt x="12583" y="11080"/>
                  <a:pt x="12574" y="11088"/>
                </a:cubicBezTo>
                <a:cubicBezTo>
                  <a:pt x="12566" y="11097"/>
                  <a:pt x="12556" y="11105"/>
                  <a:pt x="12546" y="11112"/>
                </a:cubicBezTo>
                <a:cubicBezTo>
                  <a:pt x="12536" y="11118"/>
                  <a:pt x="12525" y="11124"/>
                  <a:pt x="12514" y="11129"/>
                </a:cubicBezTo>
                <a:cubicBezTo>
                  <a:pt x="12503" y="11133"/>
                  <a:pt x="12491" y="11137"/>
                  <a:pt x="12479" y="11139"/>
                </a:cubicBezTo>
                <a:cubicBezTo>
                  <a:pt x="12467" y="11142"/>
                  <a:pt x="12455" y="11143"/>
                  <a:pt x="12443" y="11143"/>
                </a:cubicBezTo>
                <a:lnTo>
                  <a:pt x="185" y="11143"/>
                </a:lnTo>
                <a:cubicBezTo>
                  <a:pt x="173" y="11143"/>
                  <a:pt x="161" y="11142"/>
                  <a:pt x="149" y="11139"/>
                </a:cubicBezTo>
                <a:cubicBezTo>
                  <a:pt x="137" y="11137"/>
                  <a:pt x="126" y="11133"/>
                  <a:pt x="114" y="11129"/>
                </a:cubicBezTo>
                <a:cubicBezTo>
                  <a:pt x="103" y="11124"/>
                  <a:pt x="92" y="11118"/>
                  <a:pt x="82" y="11112"/>
                </a:cubicBezTo>
                <a:cubicBezTo>
                  <a:pt x="72" y="11105"/>
                  <a:pt x="63" y="11097"/>
                  <a:pt x="54" y="11088"/>
                </a:cubicBezTo>
                <a:cubicBezTo>
                  <a:pt x="45" y="11080"/>
                  <a:pt x="38" y="11070"/>
                  <a:pt x="31" y="11060"/>
                </a:cubicBezTo>
                <a:cubicBezTo>
                  <a:pt x="24" y="11050"/>
                  <a:pt x="18" y="11039"/>
                  <a:pt x="14" y="11028"/>
                </a:cubicBezTo>
                <a:cubicBezTo>
                  <a:pt x="9" y="11017"/>
                  <a:pt x="6" y="11005"/>
                  <a:pt x="3" y="10993"/>
                </a:cubicBezTo>
                <a:cubicBezTo>
                  <a:pt x="1" y="10981"/>
                  <a:pt x="0" y="10969"/>
                  <a:pt x="0" y="1095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24" name="任意多边形 1023"/>
          <p:cNvSpPr/>
          <p:nvPr/>
        </p:nvSpPr>
        <p:spPr>
          <a:xfrm>
            <a:off x="5615640" y="5481720"/>
            <a:ext cx="4546440" cy="1070280"/>
          </a:xfrm>
          <a:custGeom>
            <a:avLst/>
            <a:gdLst/>
            <a:ahLst/>
            <a:cxnLst/>
            <a:rect l="0" t="0" r="r" b="b"/>
            <a:pathLst>
              <a:path w="12629" h="2973">
                <a:moveTo>
                  <a:pt x="0" y="2787"/>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2"/>
                </a:cubicBezTo>
                <a:cubicBezTo>
                  <a:pt x="12556" y="38"/>
                  <a:pt x="12566" y="46"/>
                  <a:pt x="12574" y="55"/>
                </a:cubicBezTo>
                <a:cubicBezTo>
                  <a:pt x="12583" y="63"/>
                  <a:pt x="12590" y="73"/>
                  <a:pt x="12597" y="83"/>
                </a:cubicBezTo>
                <a:cubicBezTo>
                  <a:pt x="12604" y="93"/>
                  <a:pt x="12610" y="104"/>
                  <a:pt x="12614" y="115"/>
                </a:cubicBezTo>
                <a:cubicBezTo>
                  <a:pt x="12619" y="126"/>
                  <a:pt x="12623" y="138"/>
                  <a:pt x="12625" y="150"/>
                </a:cubicBezTo>
                <a:cubicBezTo>
                  <a:pt x="12627" y="162"/>
                  <a:pt x="12629" y="174"/>
                  <a:pt x="12629" y="186"/>
                </a:cubicBezTo>
                <a:lnTo>
                  <a:pt x="12629" y="2787"/>
                </a:lnTo>
                <a:cubicBezTo>
                  <a:pt x="12629" y="2799"/>
                  <a:pt x="12627" y="2811"/>
                  <a:pt x="12625" y="2823"/>
                </a:cubicBezTo>
                <a:cubicBezTo>
                  <a:pt x="12623" y="2835"/>
                  <a:pt x="12619" y="2847"/>
                  <a:pt x="12614" y="2858"/>
                </a:cubicBezTo>
                <a:cubicBezTo>
                  <a:pt x="12610" y="2869"/>
                  <a:pt x="12604" y="2880"/>
                  <a:pt x="12597" y="2890"/>
                </a:cubicBezTo>
                <a:cubicBezTo>
                  <a:pt x="12590" y="2900"/>
                  <a:pt x="12583" y="2910"/>
                  <a:pt x="12574" y="2918"/>
                </a:cubicBezTo>
                <a:cubicBezTo>
                  <a:pt x="12566" y="2927"/>
                  <a:pt x="12556" y="2934"/>
                  <a:pt x="12546" y="2941"/>
                </a:cubicBezTo>
                <a:cubicBezTo>
                  <a:pt x="12536" y="2948"/>
                  <a:pt x="12525" y="2954"/>
                  <a:pt x="12514" y="2958"/>
                </a:cubicBezTo>
                <a:cubicBezTo>
                  <a:pt x="12503" y="2963"/>
                  <a:pt x="12491" y="2967"/>
                  <a:pt x="12479" y="2969"/>
                </a:cubicBezTo>
                <a:cubicBezTo>
                  <a:pt x="12467" y="2971"/>
                  <a:pt x="12455" y="2973"/>
                  <a:pt x="12443" y="2973"/>
                </a:cubicBezTo>
                <a:lnTo>
                  <a:pt x="185" y="2973"/>
                </a:lnTo>
                <a:cubicBezTo>
                  <a:pt x="173" y="2973"/>
                  <a:pt x="161" y="2971"/>
                  <a:pt x="149" y="2969"/>
                </a:cubicBezTo>
                <a:cubicBezTo>
                  <a:pt x="137" y="2967"/>
                  <a:pt x="126" y="2963"/>
                  <a:pt x="114" y="2958"/>
                </a:cubicBezTo>
                <a:cubicBezTo>
                  <a:pt x="103" y="2954"/>
                  <a:pt x="92" y="2948"/>
                  <a:pt x="82" y="2941"/>
                </a:cubicBezTo>
                <a:cubicBezTo>
                  <a:pt x="72" y="2934"/>
                  <a:pt x="63" y="2927"/>
                  <a:pt x="54" y="2918"/>
                </a:cubicBezTo>
                <a:cubicBezTo>
                  <a:pt x="45" y="2910"/>
                  <a:pt x="38" y="2900"/>
                  <a:pt x="31" y="2890"/>
                </a:cubicBezTo>
                <a:cubicBezTo>
                  <a:pt x="24" y="2880"/>
                  <a:pt x="18" y="2869"/>
                  <a:pt x="14" y="2858"/>
                </a:cubicBezTo>
                <a:cubicBezTo>
                  <a:pt x="9" y="2847"/>
                  <a:pt x="6" y="2835"/>
                  <a:pt x="3" y="2823"/>
                </a:cubicBezTo>
                <a:cubicBezTo>
                  <a:pt x="1" y="2811"/>
                  <a:pt x="0" y="2799"/>
                  <a:pt x="0" y="2787"/>
                </a:cubicBezTo>
                <a:close/>
              </a:path>
            </a:pathLst>
          </a:custGeom>
          <a:solidFill>
            <a:srgbClr val="064E3B">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25" name="图片 1024"/>
          <p:cNvPicPr/>
          <p:nvPr/>
        </p:nvPicPr>
        <p:blipFill>
          <a:blip r:embed="rId5"/>
          <a:stretch/>
        </p:blipFill>
        <p:spPr>
          <a:xfrm>
            <a:off x="5615640" y="1036080"/>
            <a:ext cx="208440" cy="166680"/>
          </a:xfrm>
          <a:prstGeom prst="rect">
            <a:avLst/>
          </a:prstGeom>
          <a:noFill/>
          <a:ln w="0">
            <a:noFill/>
          </a:ln>
        </p:spPr>
      </p:pic>
      <p:sp>
        <p:nvSpPr>
          <p:cNvPr id="1026" name="文本框 1025"/>
          <p:cNvSpPr txBox="1"/>
          <p:nvPr/>
        </p:nvSpPr>
        <p:spPr>
          <a:xfrm>
            <a:off x="1828080" y="4920840"/>
            <a:ext cx="571680" cy="117720"/>
          </a:xfrm>
          <a:prstGeom prst="rect">
            <a:avLst/>
          </a:prstGeom>
          <a:noFill/>
          <a:ln w="0">
            <a:noFill/>
          </a:ln>
        </p:spPr>
        <p:txBody>
          <a:bodyPr wrap="none" lIns="0" tIns="0" rIns="0" bIns="0" anchor="t">
            <a:spAutoFit/>
          </a:bodyPr>
          <a:lstStyle/>
          <a:p>
            <a:r>
              <a:rPr lang="en-US" sz="790" b="0" u="none" strike="noStrike">
                <a:solidFill>
                  <a:srgbClr val="9CA3AF"/>
                </a:solidFill>
                <a:effectLst/>
                <a:uFillTx/>
                <a:latin typeface="DejaVuSans"/>
                <a:ea typeface="DejaVuSans"/>
              </a:rPr>
              <a:t>(PRODUCT)</a:t>
            </a:r>
            <a:endParaRPr lang="en-US" sz="790" b="0" u="none" strike="noStrike">
              <a:solidFill>
                <a:srgbClr val="000000"/>
              </a:solidFill>
              <a:effectLst/>
              <a:uFillTx/>
              <a:latin typeface="Times New Roman"/>
            </a:endParaRPr>
          </a:p>
        </p:txBody>
      </p:sp>
      <p:sp>
        <p:nvSpPr>
          <p:cNvPr id="1027" name="文本框 1026"/>
          <p:cNvSpPr txBox="1"/>
          <p:nvPr/>
        </p:nvSpPr>
        <p:spPr>
          <a:xfrm>
            <a:off x="5891400" y="1017360"/>
            <a:ext cx="6714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代码实现</a:t>
            </a:r>
            <a:endParaRPr lang="en-US" sz="1320" b="0" u="none" strike="noStrike">
              <a:solidFill>
                <a:srgbClr val="000000"/>
              </a:solidFill>
              <a:effectLst/>
              <a:uFillTx/>
              <a:latin typeface="Times New Roman"/>
            </a:endParaRPr>
          </a:p>
        </p:txBody>
      </p:sp>
      <p:sp>
        <p:nvSpPr>
          <p:cNvPr id="1028" name="文本框 1027"/>
          <p:cNvSpPr txBox="1"/>
          <p:nvPr/>
        </p:nvSpPr>
        <p:spPr>
          <a:xfrm>
            <a:off x="5749560" y="1506960"/>
            <a:ext cx="846000" cy="132840"/>
          </a:xfrm>
          <a:prstGeom prst="rect">
            <a:avLst/>
          </a:prstGeom>
          <a:noFill/>
          <a:ln w="0">
            <a:noFill/>
          </a:ln>
        </p:spPr>
        <p:txBody>
          <a:bodyPr wrap="none" lIns="0" tIns="0" rIns="0" bIns="0" anchor="t">
            <a:spAutoFit/>
          </a:bodyPr>
          <a:lstStyle/>
          <a:p>
            <a:r>
              <a:rPr lang="en-US" sz="920" b="0" u="none" strike="noStrike">
                <a:solidFill>
                  <a:srgbClr val="569CD6"/>
                </a:solidFill>
                <a:effectLst/>
                <a:uFillTx/>
                <a:latin typeface="Courier New"/>
                <a:ea typeface="Courier New"/>
              </a:rPr>
              <a:t>import</a:t>
            </a:r>
            <a:r>
              <a:rPr lang="en-US" sz="920" b="0" u="none" strike="noStrike">
                <a:solidFill>
                  <a:srgbClr val="FFFFFF"/>
                </a:solidFill>
                <a:effectLst/>
                <a:uFillTx/>
                <a:latin typeface="Courier New"/>
                <a:ea typeface="Courier New"/>
              </a:rPr>
              <a:t> spacy</a:t>
            </a:r>
            <a:endParaRPr lang="en-US" sz="920" b="0" u="none" strike="noStrike">
              <a:solidFill>
                <a:srgbClr val="000000"/>
              </a:solidFill>
              <a:effectLst/>
              <a:uFillTx/>
              <a:latin typeface="Times New Roman"/>
            </a:endParaRPr>
          </a:p>
        </p:txBody>
      </p:sp>
      <p:sp>
        <p:nvSpPr>
          <p:cNvPr id="1029" name="文本框 1028"/>
          <p:cNvSpPr txBox="1"/>
          <p:nvPr/>
        </p:nvSpPr>
        <p:spPr>
          <a:xfrm>
            <a:off x="5749560" y="170748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30" name="文本框 1029"/>
          <p:cNvSpPr txBox="1"/>
          <p:nvPr/>
        </p:nvSpPr>
        <p:spPr>
          <a:xfrm>
            <a:off x="5749560" y="1908000"/>
            <a:ext cx="14148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31" name="文本框 1030"/>
          <p:cNvSpPr txBox="1"/>
          <p:nvPr/>
        </p:nvSpPr>
        <p:spPr>
          <a:xfrm>
            <a:off x="5889960" y="1892880"/>
            <a:ext cx="23544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加载</a:t>
            </a:r>
            <a:endParaRPr lang="en-US" sz="920" b="0" u="none" strike="noStrike">
              <a:solidFill>
                <a:srgbClr val="000000"/>
              </a:solidFill>
              <a:effectLst/>
              <a:uFillTx/>
              <a:latin typeface="Times New Roman"/>
            </a:endParaRPr>
          </a:p>
        </p:txBody>
      </p:sp>
      <p:sp>
        <p:nvSpPr>
          <p:cNvPr id="1032" name="文本框 1031"/>
          <p:cNvSpPr txBox="1"/>
          <p:nvPr/>
        </p:nvSpPr>
        <p:spPr>
          <a:xfrm>
            <a:off x="6123960" y="1908000"/>
            <a:ext cx="35280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spaCy</a:t>
            </a:r>
            <a:endParaRPr lang="en-US" sz="920" b="0" u="none" strike="noStrike">
              <a:solidFill>
                <a:srgbClr val="000000"/>
              </a:solidFill>
              <a:effectLst/>
              <a:uFillTx/>
              <a:latin typeface="Times New Roman"/>
            </a:endParaRPr>
          </a:p>
        </p:txBody>
      </p:sp>
      <p:sp>
        <p:nvSpPr>
          <p:cNvPr id="1033" name="文本框 1032"/>
          <p:cNvSpPr txBox="1"/>
          <p:nvPr/>
        </p:nvSpPr>
        <p:spPr>
          <a:xfrm>
            <a:off x="6474960" y="1892880"/>
            <a:ext cx="70488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的预训练模型</a:t>
            </a:r>
            <a:endParaRPr lang="en-US" sz="920" b="0" u="none" strike="noStrike">
              <a:solidFill>
                <a:srgbClr val="000000"/>
              </a:solidFill>
              <a:effectLst/>
              <a:uFillTx/>
              <a:latin typeface="Times New Roman"/>
            </a:endParaRPr>
          </a:p>
        </p:txBody>
      </p:sp>
      <p:sp>
        <p:nvSpPr>
          <p:cNvPr id="1034" name="文本框 1033"/>
          <p:cNvSpPr txBox="1"/>
          <p:nvPr/>
        </p:nvSpPr>
        <p:spPr>
          <a:xfrm>
            <a:off x="5749560" y="2108880"/>
            <a:ext cx="2395440" cy="132840"/>
          </a:xfrm>
          <a:prstGeom prst="rect">
            <a:avLst/>
          </a:prstGeom>
          <a:noFill/>
          <a:ln w="0">
            <a:noFill/>
          </a:ln>
        </p:spPr>
        <p:txBody>
          <a:bodyPr wrap="none" lIns="0" tIns="0" rIns="0" bIns="0" anchor="t">
            <a:spAutoFit/>
          </a:bodyPr>
          <a:lstStyle/>
          <a:p>
            <a:r>
              <a:rPr lang="en-US" sz="920" b="0" u="none" strike="noStrike">
                <a:solidFill>
                  <a:srgbClr val="9CDCFE"/>
                </a:solidFill>
                <a:effectLst/>
                <a:uFillTx/>
                <a:latin typeface="Courier New"/>
                <a:ea typeface="Courier New"/>
              </a:rPr>
              <a:t>nlp</a:t>
            </a:r>
            <a:r>
              <a:rPr lang="en-US" sz="920" b="0" u="none" strike="noStrike">
                <a:solidFill>
                  <a:srgbClr val="FFFFFF"/>
                </a:solidFill>
                <a:effectLst/>
                <a:uFillTx/>
                <a:latin typeface="Courier New"/>
                <a:ea typeface="Courier New"/>
              </a:rPr>
              <a:t> = spacy.</a:t>
            </a:r>
            <a:r>
              <a:rPr lang="en-US" sz="920" b="0" u="none" strike="noStrike">
                <a:solidFill>
                  <a:srgbClr val="DCDCAA"/>
                </a:solidFill>
                <a:effectLst/>
                <a:uFillTx/>
                <a:latin typeface="Courier New"/>
                <a:ea typeface="Courier New"/>
              </a:rPr>
              <a:t>load</a:t>
            </a:r>
            <a:r>
              <a:rPr lang="en-US" sz="920" b="0" u="none" strike="noStrike">
                <a:solidFill>
                  <a:srgbClr val="FFFFFF"/>
                </a:solidFill>
                <a:effectLst/>
                <a:uFillTx/>
                <a:latin typeface="Courier New"/>
                <a:ea typeface="Courier New"/>
              </a:rPr>
              <a:t>(</a:t>
            </a:r>
            <a:r>
              <a:rPr lang="en-US" sz="920" b="0" u="none" strike="noStrike">
                <a:solidFill>
                  <a:srgbClr val="CE9178"/>
                </a:solidFill>
                <a:effectLst/>
                <a:uFillTx/>
                <a:latin typeface="Courier New"/>
                <a:ea typeface="Courier New"/>
              </a:rPr>
              <a:t>"en_core_web_sm"</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35" name="文本框 1034"/>
          <p:cNvSpPr txBox="1"/>
          <p:nvPr/>
        </p:nvSpPr>
        <p:spPr>
          <a:xfrm>
            <a:off x="5749560" y="230940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36" name="文本框 1035"/>
          <p:cNvSpPr txBox="1"/>
          <p:nvPr/>
        </p:nvSpPr>
        <p:spPr>
          <a:xfrm>
            <a:off x="5749560" y="2509920"/>
            <a:ext cx="14148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37" name="文本框 1036"/>
          <p:cNvSpPr txBox="1"/>
          <p:nvPr/>
        </p:nvSpPr>
        <p:spPr>
          <a:xfrm>
            <a:off x="5889960" y="2494800"/>
            <a:ext cx="47016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示例文本</a:t>
            </a:r>
            <a:endParaRPr lang="en-US" sz="920" b="0" u="none" strike="noStrike">
              <a:solidFill>
                <a:srgbClr val="000000"/>
              </a:solidFill>
              <a:effectLst/>
              <a:uFillTx/>
              <a:latin typeface="Times New Roman"/>
            </a:endParaRPr>
          </a:p>
        </p:txBody>
      </p:sp>
      <p:sp>
        <p:nvSpPr>
          <p:cNvPr id="1038" name="文本框 1037"/>
          <p:cNvSpPr txBox="1"/>
          <p:nvPr/>
        </p:nvSpPr>
        <p:spPr>
          <a:xfrm>
            <a:off x="5749560" y="2710440"/>
            <a:ext cx="4155480" cy="132840"/>
          </a:xfrm>
          <a:prstGeom prst="rect">
            <a:avLst/>
          </a:prstGeom>
          <a:noFill/>
          <a:ln w="0">
            <a:noFill/>
          </a:ln>
        </p:spPr>
        <p:txBody>
          <a:bodyPr wrap="none" lIns="0" tIns="0" rIns="0" bIns="0" anchor="t">
            <a:spAutoFit/>
          </a:bodyPr>
          <a:lstStyle/>
          <a:p>
            <a:r>
              <a:rPr lang="en-US" sz="920" b="0" u="none" strike="noStrike">
                <a:solidFill>
                  <a:srgbClr val="9CDCFE"/>
                </a:solidFill>
                <a:effectLst/>
                <a:uFillTx/>
                <a:latin typeface="Courier New"/>
                <a:ea typeface="Courier New"/>
              </a:rPr>
              <a:t>text</a:t>
            </a:r>
            <a:r>
              <a:rPr lang="en-US" sz="920" b="0" u="none" strike="noStrike">
                <a:solidFill>
                  <a:srgbClr val="FFFFFF"/>
                </a:solidFill>
                <a:effectLst/>
                <a:uFillTx/>
                <a:latin typeface="Courier New"/>
                <a:ea typeface="Courier New"/>
              </a:rPr>
              <a:t> = </a:t>
            </a:r>
            <a:r>
              <a:rPr lang="en-US" sz="920" b="0" u="none" strike="noStrike">
                <a:solidFill>
                  <a:srgbClr val="CE9178"/>
                </a:solidFill>
                <a:effectLst/>
                <a:uFillTx/>
                <a:latin typeface="Courier New"/>
                <a:ea typeface="Courier New"/>
              </a:rPr>
              <a:t>"OpenAI developed the powerful language model GPT-4,</a:t>
            </a:r>
            <a:endParaRPr lang="en-US" sz="920" b="0" u="none" strike="noStrike">
              <a:solidFill>
                <a:srgbClr val="000000"/>
              </a:solidFill>
              <a:effectLst/>
              <a:uFillTx/>
              <a:latin typeface="Times New Roman"/>
            </a:endParaRPr>
          </a:p>
        </p:txBody>
      </p:sp>
      <p:sp>
        <p:nvSpPr>
          <p:cNvPr id="1039" name="文本框 1038"/>
          <p:cNvSpPr txBox="1"/>
          <p:nvPr/>
        </p:nvSpPr>
        <p:spPr>
          <a:xfrm>
            <a:off x="5749560" y="2877480"/>
            <a:ext cx="11664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40" name="文本框 1039"/>
          <p:cNvSpPr txBox="1"/>
          <p:nvPr/>
        </p:nvSpPr>
        <p:spPr>
          <a:xfrm>
            <a:off x="5749560" y="3078000"/>
            <a:ext cx="239508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which revolutionized AI research."</a:t>
            </a:r>
            <a:endParaRPr lang="en-US" sz="920" b="0" u="none" strike="noStrike">
              <a:solidFill>
                <a:srgbClr val="000000"/>
              </a:solidFill>
              <a:effectLst/>
              <a:uFillTx/>
              <a:latin typeface="Times New Roman"/>
            </a:endParaRPr>
          </a:p>
        </p:txBody>
      </p:sp>
      <p:sp>
        <p:nvSpPr>
          <p:cNvPr id="1041" name="文本框 1040"/>
          <p:cNvSpPr txBox="1"/>
          <p:nvPr/>
        </p:nvSpPr>
        <p:spPr>
          <a:xfrm>
            <a:off x="5749560" y="327852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42" name="文本框 1041"/>
          <p:cNvSpPr txBox="1"/>
          <p:nvPr/>
        </p:nvSpPr>
        <p:spPr>
          <a:xfrm>
            <a:off x="5749560" y="3479040"/>
            <a:ext cx="14148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43" name="文本框 1042"/>
          <p:cNvSpPr txBox="1"/>
          <p:nvPr/>
        </p:nvSpPr>
        <p:spPr>
          <a:xfrm>
            <a:off x="5889960" y="3463920"/>
            <a:ext cx="47016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处理文本</a:t>
            </a:r>
            <a:endParaRPr lang="en-US" sz="920" b="0" u="none" strike="noStrike">
              <a:solidFill>
                <a:srgbClr val="000000"/>
              </a:solidFill>
              <a:effectLst/>
              <a:uFillTx/>
              <a:latin typeface="Times New Roman"/>
            </a:endParaRPr>
          </a:p>
        </p:txBody>
      </p:sp>
      <p:sp>
        <p:nvSpPr>
          <p:cNvPr id="1044" name="文本框 1043"/>
          <p:cNvSpPr txBox="1"/>
          <p:nvPr/>
        </p:nvSpPr>
        <p:spPr>
          <a:xfrm>
            <a:off x="5749560" y="3679920"/>
            <a:ext cx="1057320" cy="132840"/>
          </a:xfrm>
          <a:prstGeom prst="rect">
            <a:avLst/>
          </a:prstGeom>
          <a:noFill/>
          <a:ln w="0">
            <a:noFill/>
          </a:ln>
        </p:spPr>
        <p:txBody>
          <a:bodyPr wrap="none" lIns="0" tIns="0" rIns="0" bIns="0" anchor="t">
            <a:spAutoFit/>
          </a:bodyPr>
          <a:lstStyle/>
          <a:p>
            <a:r>
              <a:rPr lang="en-US" sz="920" b="0" u="none" strike="noStrike">
                <a:solidFill>
                  <a:srgbClr val="9CDCFE"/>
                </a:solidFill>
                <a:effectLst/>
                <a:uFillTx/>
                <a:latin typeface="Courier New"/>
                <a:ea typeface="Courier New"/>
              </a:rPr>
              <a:t>doc</a:t>
            </a:r>
            <a:r>
              <a:rPr lang="en-US" sz="920" b="0" u="none" strike="noStrike">
                <a:solidFill>
                  <a:srgbClr val="FFFFFF"/>
                </a:solidFill>
                <a:effectLst/>
                <a:uFillTx/>
                <a:latin typeface="Courier New"/>
                <a:ea typeface="Courier New"/>
              </a:rPr>
              <a:t> = </a:t>
            </a:r>
            <a:r>
              <a:rPr lang="en-US" sz="920" b="0" u="none" strike="noStrike">
                <a:solidFill>
                  <a:srgbClr val="9CDCFE"/>
                </a:solidFill>
                <a:effectLst/>
                <a:uFillTx/>
                <a:latin typeface="Courier New"/>
                <a:ea typeface="Courier New"/>
              </a:rPr>
              <a:t>nlp</a:t>
            </a:r>
            <a:r>
              <a:rPr lang="en-US" sz="920" b="0" u="none" strike="noStrike">
                <a:solidFill>
                  <a:srgbClr val="FFFFFF"/>
                </a:solidFill>
                <a:effectLst/>
                <a:uFillTx/>
                <a:latin typeface="Courier New"/>
                <a:ea typeface="Courier New"/>
              </a:rPr>
              <a:t>(</a:t>
            </a:r>
            <a:r>
              <a:rPr lang="en-US" sz="920" b="0" u="none" strike="noStrike">
                <a:solidFill>
                  <a:srgbClr val="9CDCFE"/>
                </a:solidFill>
                <a:effectLst/>
                <a:uFillTx/>
                <a:latin typeface="Courier New"/>
                <a:ea typeface="Courier New"/>
              </a:rPr>
              <a:t>text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45" name="文本框 1044"/>
          <p:cNvSpPr txBox="1"/>
          <p:nvPr/>
        </p:nvSpPr>
        <p:spPr>
          <a:xfrm>
            <a:off x="5749560" y="388044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46" name="文本框 1045"/>
          <p:cNvSpPr txBox="1"/>
          <p:nvPr/>
        </p:nvSpPr>
        <p:spPr>
          <a:xfrm>
            <a:off x="5749560" y="4080960"/>
            <a:ext cx="141480" cy="132840"/>
          </a:xfrm>
          <a:prstGeom prst="rect">
            <a:avLst/>
          </a:prstGeom>
          <a:noFill/>
          <a:ln w="0">
            <a:noFill/>
          </a:ln>
        </p:spPr>
        <p:txBody>
          <a:bodyPr wrap="none" lIns="0" tIns="0" rIns="0" bIns="0" anchor="t">
            <a:spAutoFit/>
          </a:bodyPr>
          <a:lstStyle/>
          <a:p>
            <a:r>
              <a:rPr lang="en-US" sz="920" b="0" u="none" strike="noStrike">
                <a:solidFill>
                  <a:srgbClr val="6A9955"/>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47" name="文本框 1046"/>
          <p:cNvSpPr txBox="1"/>
          <p:nvPr/>
        </p:nvSpPr>
        <p:spPr>
          <a:xfrm>
            <a:off x="5889960" y="4065840"/>
            <a:ext cx="1056960" cy="148320"/>
          </a:xfrm>
          <a:prstGeom prst="rect">
            <a:avLst/>
          </a:prstGeom>
          <a:noFill/>
          <a:ln w="0">
            <a:noFill/>
          </a:ln>
        </p:spPr>
        <p:txBody>
          <a:bodyPr wrap="none" lIns="0" tIns="0" rIns="0" bIns="0" anchor="t">
            <a:spAutoFit/>
          </a:bodyPr>
          <a:lstStyle/>
          <a:p>
            <a:r>
              <a:rPr lang="zh-CN" sz="920" b="0" u="none" strike="noStrike">
                <a:solidFill>
                  <a:srgbClr val="6A9955"/>
                </a:solidFill>
                <a:effectLst/>
                <a:uFillTx/>
                <a:latin typeface="WenQuanYiZenHei"/>
                <a:ea typeface="WenQuanYiZenHei"/>
              </a:rPr>
              <a:t>提取并打印命名实体</a:t>
            </a:r>
            <a:endParaRPr lang="en-US" sz="920" b="0" u="none" strike="noStrike">
              <a:solidFill>
                <a:srgbClr val="000000"/>
              </a:solidFill>
              <a:effectLst/>
              <a:uFillTx/>
              <a:latin typeface="Times New Roman"/>
            </a:endParaRPr>
          </a:p>
        </p:txBody>
      </p:sp>
      <p:sp>
        <p:nvSpPr>
          <p:cNvPr id="1048" name="文本框 1047"/>
          <p:cNvSpPr txBox="1"/>
          <p:nvPr/>
        </p:nvSpPr>
        <p:spPr>
          <a:xfrm>
            <a:off x="5749560" y="4281480"/>
            <a:ext cx="3804120" cy="132840"/>
          </a:xfrm>
          <a:prstGeom prst="rect">
            <a:avLst/>
          </a:prstGeom>
          <a:noFill/>
          <a:ln w="0">
            <a:noFill/>
          </a:ln>
        </p:spPr>
        <p:txBody>
          <a:bodyPr wrap="none" lIns="0" tIns="0" rIns="0" bIns="0" anchor="t">
            <a:spAutoFit/>
          </a:bodyPr>
          <a:lstStyle/>
          <a:p>
            <a:r>
              <a:rPr lang="en-US" sz="920" b="0" u="none" strike="noStrike">
                <a:solidFill>
                  <a:srgbClr val="9CDCFE"/>
                </a:solidFill>
                <a:effectLst/>
                <a:uFillTx/>
                <a:latin typeface="Courier New"/>
                <a:ea typeface="Courier New"/>
              </a:rPr>
              <a:t>entities</a:t>
            </a:r>
            <a:r>
              <a:rPr lang="en-US" sz="920" b="0" u="none" strike="noStrike">
                <a:solidFill>
                  <a:srgbClr val="FFFFFF"/>
                </a:solidFill>
                <a:effectLst/>
                <a:uFillTx/>
                <a:latin typeface="Courier New"/>
                <a:ea typeface="Courier New"/>
              </a:rPr>
              <a:t> = [(</a:t>
            </a:r>
            <a:r>
              <a:rPr lang="en-US" sz="920" b="0" u="none" strike="noStrike">
                <a:solidFill>
                  <a:srgbClr val="9CDCFE"/>
                </a:solidFill>
                <a:effectLst/>
                <a:uFillTx/>
                <a:latin typeface="Courier New"/>
                <a:ea typeface="Courier New"/>
              </a:rPr>
              <a:t>entity</a:t>
            </a:r>
            <a:r>
              <a:rPr lang="en-US" sz="920" b="0" u="none" strike="noStrike">
                <a:solidFill>
                  <a:srgbClr val="FFFFFF"/>
                </a:solidFill>
                <a:effectLst/>
                <a:uFillTx/>
                <a:latin typeface="Courier New"/>
                <a:ea typeface="Courier New"/>
              </a:rPr>
              <a:t>.text, </a:t>
            </a:r>
            <a:r>
              <a:rPr lang="en-US" sz="920" b="0" u="none" strike="noStrike">
                <a:solidFill>
                  <a:srgbClr val="9CDCFE"/>
                </a:solidFill>
                <a:effectLst/>
                <a:uFillTx/>
                <a:latin typeface="Courier New"/>
                <a:ea typeface="Courier New"/>
              </a:rPr>
              <a:t>entity</a:t>
            </a:r>
            <a:r>
              <a:rPr lang="en-US" sz="920" b="0" u="none" strike="noStrike">
                <a:solidFill>
                  <a:srgbClr val="FFFFFF"/>
                </a:solidFill>
                <a:effectLst/>
                <a:uFillTx/>
                <a:latin typeface="Courier New"/>
                <a:ea typeface="Courier New"/>
              </a:rPr>
              <a:t>.label_) </a:t>
            </a:r>
            <a:r>
              <a:rPr lang="en-US" sz="920" b="0" u="none" strike="noStrike">
                <a:solidFill>
                  <a:srgbClr val="569CD6"/>
                </a:solidFill>
                <a:effectLst/>
                <a:uFillTx/>
                <a:latin typeface="Courier New"/>
                <a:ea typeface="Courier New"/>
              </a:rPr>
              <a:t>for</a:t>
            </a:r>
            <a:r>
              <a:rPr lang="en-US" sz="920" b="0" u="none" strike="noStrike">
                <a:solidFill>
                  <a:srgbClr val="FFFFFF"/>
                </a:solidFill>
                <a:effectLst/>
                <a:uFillTx/>
                <a:latin typeface="Courier New"/>
                <a:ea typeface="Courier New"/>
              </a:rPr>
              <a:t> </a:t>
            </a:r>
            <a:r>
              <a:rPr lang="en-US" sz="920" b="0" u="none" strike="noStrike">
                <a:solidFill>
                  <a:srgbClr val="9CDCFE"/>
                </a:solidFill>
                <a:effectLst/>
                <a:uFillTx/>
                <a:latin typeface="Courier New"/>
                <a:ea typeface="Courier New"/>
              </a:rPr>
              <a:t>entity</a:t>
            </a:r>
            <a:r>
              <a:rPr lang="en-US" sz="920" b="0" u="none" strike="noStrike">
                <a:solidFill>
                  <a:srgbClr val="FFFFFF"/>
                </a:solidFill>
                <a:effectLst/>
                <a:uFillTx/>
                <a:latin typeface="Courier New"/>
                <a:ea typeface="Courier New"/>
              </a:rPr>
              <a:t> </a:t>
            </a:r>
            <a:r>
              <a:rPr lang="en-US" sz="920" b="0" u="none" strike="noStrike">
                <a:solidFill>
                  <a:srgbClr val="569CD6"/>
                </a:solidFill>
                <a:effectLst/>
                <a:uFillTx/>
                <a:latin typeface="Courier New"/>
                <a:ea typeface="Courier New"/>
              </a:rPr>
              <a:t>in</a:t>
            </a:r>
            <a:endParaRPr lang="en-US" sz="920" b="0" u="none" strike="noStrike">
              <a:solidFill>
                <a:srgbClr val="000000"/>
              </a:solidFill>
              <a:effectLst/>
              <a:uFillTx/>
              <a:latin typeface="Times New Roman"/>
            </a:endParaRPr>
          </a:p>
        </p:txBody>
      </p:sp>
      <p:sp>
        <p:nvSpPr>
          <p:cNvPr id="1049" name="文本框 1048"/>
          <p:cNvSpPr txBox="1"/>
          <p:nvPr/>
        </p:nvSpPr>
        <p:spPr>
          <a:xfrm>
            <a:off x="5749560" y="4448520"/>
            <a:ext cx="634680" cy="132840"/>
          </a:xfrm>
          <a:prstGeom prst="rect">
            <a:avLst/>
          </a:prstGeom>
          <a:noFill/>
          <a:ln w="0">
            <a:noFill/>
          </a:ln>
        </p:spPr>
        <p:txBody>
          <a:bodyPr wrap="none" lIns="0" tIns="0" rIns="0" bIns="0" anchor="t">
            <a:spAutoFit/>
          </a:bodyPr>
          <a:lstStyle/>
          <a:p>
            <a:r>
              <a:rPr lang="en-US" sz="920" b="0" u="none" strike="noStrike">
                <a:solidFill>
                  <a:srgbClr val="9CDCFE"/>
                </a:solidFill>
                <a:effectLst/>
                <a:uFillTx/>
                <a:latin typeface="Courier New"/>
                <a:ea typeface="Courier New"/>
              </a:rPr>
              <a:t>doc</a:t>
            </a:r>
            <a:r>
              <a:rPr lang="en-US" sz="920" b="0" u="none" strike="noStrike">
                <a:solidFill>
                  <a:srgbClr val="FFFFFF"/>
                </a:solidFill>
                <a:effectLst/>
                <a:uFillTx/>
                <a:latin typeface="Courier New"/>
                <a:ea typeface="Courier New"/>
              </a:rPr>
              <a:t>.ents]</a:t>
            </a:r>
            <a:endParaRPr lang="en-US" sz="920" b="0" u="none" strike="noStrike">
              <a:solidFill>
                <a:srgbClr val="000000"/>
              </a:solidFill>
              <a:effectLst/>
              <a:uFillTx/>
              <a:latin typeface="Times New Roman"/>
            </a:endParaRPr>
          </a:p>
        </p:txBody>
      </p:sp>
      <p:sp>
        <p:nvSpPr>
          <p:cNvPr id="1050" name="文本框 1049"/>
          <p:cNvSpPr txBox="1"/>
          <p:nvPr/>
        </p:nvSpPr>
        <p:spPr>
          <a:xfrm>
            <a:off x="5749560" y="464904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051" name="文本框 1050"/>
          <p:cNvSpPr txBox="1"/>
          <p:nvPr/>
        </p:nvSpPr>
        <p:spPr>
          <a:xfrm>
            <a:off x="5749560" y="4849560"/>
            <a:ext cx="493920" cy="132840"/>
          </a:xfrm>
          <a:prstGeom prst="rect">
            <a:avLst/>
          </a:prstGeom>
          <a:noFill/>
          <a:ln w="0">
            <a:noFill/>
          </a:ln>
        </p:spPr>
        <p:txBody>
          <a:bodyPr wrap="none" lIns="0" tIns="0" rIns="0" bIns="0" anchor="t">
            <a:spAutoFit/>
          </a:bodyPr>
          <a:lstStyle/>
          <a:p>
            <a:r>
              <a:rPr lang="en-US" sz="920" b="0" u="none" strike="noStrike">
                <a:solidFill>
                  <a:srgbClr val="DCDCAA"/>
                </a:solidFill>
                <a:effectLst/>
                <a:uFillTx/>
                <a:latin typeface="Courier New"/>
                <a:ea typeface="Courier New"/>
              </a:rPr>
              <a:t>print</a:t>
            </a:r>
            <a:r>
              <a:rPr lang="en-US" sz="920" b="0" u="none" strike="noStrike">
                <a:solidFill>
                  <a:srgbClr val="FFFFFF"/>
                </a:solidFill>
                <a:effectLst/>
                <a:uFillTx/>
                <a:latin typeface="Courier New"/>
                <a:ea typeface="Courier New"/>
              </a:rPr>
              <a:t>(</a:t>
            </a:r>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52" name="文本框 1051"/>
          <p:cNvSpPr txBox="1"/>
          <p:nvPr/>
        </p:nvSpPr>
        <p:spPr>
          <a:xfrm>
            <a:off x="6240960" y="4834440"/>
            <a:ext cx="470160" cy="148320"/>
          </a:xfrm>
          <a:prstGeom prst="rect">
            <a:avLst/>
          </a:prstGeom>
          <a:noFill/>
          <a:ln w="0">
            <a:noFill/>
          </a:ln>
        </p:spPr>
        <p:txBody>
          <a:bodyPr wrap="none" lIns="0" tIns="0" rIns="0" bIns="0" anchor="t">
            <a:spAutoFit/>
          </a:bodyPr>
          <a:lstStyle/>
          <a:p>
            <a:r>
              <a:rPr lang="zh-CN" sz="920" b="0" u="none" strike="noStrike">
                <a:solidFill>
                  <a:srgbClr val="CE9178"/>
                </a:solidFill>
                <a:effectLst/>
                <a:uFillTx/>
                <a:latin typeface="WenQuanYiZenHei"/>
                <a:ea typeface="WenQuanYiZenHei"/>
              </a:rPr>
              <a:t>原始文本</a:t>
            </a:r>
            <a:endParaRPr lang="en-US" sz="920" b="0" u="none" strike="noStrike">
              <a:solidFill>
                <a:srgbClr val="000000"/>
              </a:solidFill>
              <a:effectLst/>
              <a:uFillTx/>
              <a:latin typeface="Times New Roman"/>
            </a:endParaRPr>
          </a:p>
        </p:txBody>
      </p:sp>
      <p:sp>
        <p:nvSpPr>
          <p:cNvPr id="1053" name="文本框 1052"/>
          <p:cNvSpPr txBox="1"/>
          <p:nvPr/>
        </p:nvSpPr>
        <p:spPr>
          <a:xfrm>
            <a:off x="6708960" y="4849560"/>
            <a:ext cx="63432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a:t>
            </a:r>
            <a:r>
              <a:rPr lang="en-US" sz="920" b="0" u="none" strike="noStrike">
                <a:solidFill>
                  <a:srgbClr val="FFFFFF"/>
                </a:solidFill>
                <a:effectLst/>
                <a:uFillTx/>
                <a:latin typeface="Courier New"/>
                <a:ea typeface="Courier New"/>
              </a:rPr>
              <a:t>, </a:t>
            </a:r>
            <a:r>
              <a:rPr lang="en-US" sz="920" b="0" u="none" strike="noStrike">
                <a:solidFill>
                  <a:srgbClr val="9CDCFE"/>
                </a:solidFill>
                <a:effectLst/>
                <a:uFillTx/>
                <a:latin typeface="Courier New"/>
                <a:ea typeface="Courier New"/>
              </a:rPr>
              <a:t>text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54" name="文本框 1053"/>
          <p:cNvSpPr txBox="1"/>
          <p:nvPr/>
        </p:nvSpPr>
        <p:spPr>
          <a:xfrm>
            <a:off x="5749560" y="5050440"/>
            <a:ext cx="493920" cy="132840"/>
          </a:xfrm>
          <a:prstGeom prst="rect">
            <a:avLst/>
          </a:prstGeom>
          <a:noFill/>
          <a:ln w="0">
            <a:noFill/>
          </a:ln>
        </p:spPr>
        <p:txBody>
          <a:bodyPr wrap="none" lIns="0" tIns="0" rIns="0" bIns="0" anchor="t">
            <a:spAutoFit/>
          </a:bodyPr>
          <a:lstStyle/>
          <a:p>
            <a:r>
              <a:rPr lang="en-US" sz="920" b="0" u="none" strike="noStrike">
                <a:solidFill>
                  <a:srgbClr val="DCDCAA"/>
                </a:solidFill>
                <a:effectLst/>
                <a:uFillTx/>
                <a:latin typeface="Courier New"/>
                <a:ea typeface="Courier New"/>
              </a:rPr>
              <a:t>print</a:t>
            </a:r>
            <a:r>
              <a:rPr lang="en-US" sz="920" b="0" u="none" strike="noStrike">
                <a:solidFill>
                  <a:srgbClr val="FFFFFF"/>
                </a:solidFill>
                <a:effectLst/>
                <a:uFillTx/>
                <a:latin typeface="Courier New"/>
                <a:ea typeface="Courier New"/>
              </a:rPr>
              <a:t>(</a:t>
            </a:r>
            <a:r>
              <a:rPr lang="en-US" sz="920" b="0" u="none" strike="noStrike">
                <a:solidFill>
                  <a:srgbClr val="CE9178"/>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55" name="文本框 1054"/>
          <p:cNvSpPr txBox="1"/>
          <p:nvPr/>
        </p:nvSpPr>
        <p:spPr>
          <a:xfrm>
            <a:off x="6240960" y="5034960"/>
            <a:ext cx="939600" cy="148320"/>
          </a:xfrm>
          <a:prstGeom prst="rect">
            <a:avLst/>
          </a:prstGeom>
          <a:noFill/>
          <a:ln w="0">
            <a:noFill/>
          </a:ln>
        </p:spPr>
        <p:txBody>
          <a:bodyPr wrap="none" lIns="0" tIns="0" rIns="0" bIns="0" anchor="t">
            <a:spAutoFit/>
          </a:bodyPr>
          <a:lstStyle/>
          <a:p>
            <a:r>
              <a:rPr lang="zh-CN" sz="920" b="0" u="none" strike="noStrike">
                <a:solidFill>
                  <a:srgbClr val="CE9178"/>
                </a:solidFill>
                <a:effectLst/>
                <a:uFillTx/>
                <a:latin typeface="WenQuanYiZenHei"/>
                <a:ea typeface="WenQuanYiZenHei"/>
              </a:rPr>
              <a:t>命名实体识别结果</a:t>
            </a:r>
            <a:endParaRPr lang="en-US" sz="920" b="0" u="none" strike="noStrike">
              <a:solidFill>
                <a:srgbClr val="000000"/>
              </a:solidFill>
              <a:effectLst/>
              <a:uFillTx/>
              <a:latin typeface="Times New Roman"/>
            </a:endParaRPr>
          </a:p>
        </p:txBody>
      </p:sp>
      <p:pic>
        <p:nvPicPr>
          <p:cNvPr id="1056" name="图片 1055"/>
          <p:cNvPicPr/>
          <p:nvPr/>
        </p:nvPicPr>
        <p:blipFill>
          <a:blip r:embed="rId6"/>
          <a:stretch/>
        </p:blipFill>
        <p:spPr>
          <a:xfrm>
            <a:off x="5716080" y="5607360"/>
            <a:ext cx="133200" cy="116640"/>
          </a:xfrm>
          <a:prstGeom prst="rect">
            <a:avLst/>
          </a:prstGeom>
          <a:noFill/>
          <a:ln w="0">
            <a:noFill/>
          </a:ln>
        </p:spPr>
      </p:pic>
      <p:sp>
        <p:nvSpPr>
          <p:cNvPr id="1057" name="文本框 1056"/>
          <p:cNvSpPr txBox="1"/>
          <p:nvPr/>
        </p:nvSpPr>
        <p:spPr>
          <a:xfrm>
            <a:off x="7176960" y="5050440"/>
            <a:ext cx="916200" cy="132840"/>
          </a:xfrm>
          <a:prstGeom prst="rect">
            <a:avLst/>
          </a:prstGeom>
          <a:noFill/>
          <a:ln w="0">
            <a:noFill/>
          </a:ln>
        </p:spPr>
        <p:txBody>
          <a:bodyPr wrap="none" lIns="0" tIns="0" rIns="0" bIns="0" anchor="t">
            <a:spAutoFit/>
          </a:bodyPr>
          <a:lstStyle/>
          <a:p>
            <a:r>
              <a:rPr lang="en-US" sz="920" b="0" u="none" strike="noStrike">
                <a:solidFill>
                  <a:srgbClr val="CE9178"/>
                </a:solidFill>
                <a:effectLst/>
                <a:uFillTx/>
                <a:latin typeface="Courier New"/>
                <a:ea typeface="Courier New"/>
              </a:rPr>
              <a:t>:"</a:t>
            </a:r>
            <a:r>
              <a:rPr lang="en-US" sz="920" b="0" u="none" strike="noStrike">
                <a:solidFill>
                  <a:srgbClr val="FFFFFF"/>
                </a:solidFill>
                <a:effectLst/>
                <a:uFillTx/>
                <a:latin typeface="Courier New"/>
                <a:ea typeface="Courier New"/>
              </a:rPr>
              <a:t>, </a:t>
            </a:r>
            <a:r>
              <a:rPr lang="en-US" sz="920" b="0" u="none" strike="noStrike">
                <a:solidFill>
                  <a:srgbClr val="9CDCFE"/>
                </a:solidFill>
                <a:effectLst/>
                <a:uFillTx/>
                <a:latin typeface="Courier New"/>
                <a:ea typeface="Courier New"/>
              </a:rPr>
              <a:t>entities</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058" name="文本框 1057"/>
          <p:cNvSpPr txBox="1"/>
          <p:nvPr/>
        </p:nvSpPr>
        <p:spPr>
          <a:xfrm>
            <a:off x="5883120" y="55990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059" name="文本框 1058"/>
          <p:cNvSpPr txBox="1"/>
          <p:nvPr/>
        </p:nvSpPr>
        <p:spPr>
          <a:xfrm>
            <a:off x="5920200" y="55951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输出结果</a:t>
            </a:r>
            <a:endParaRPr lang="en-US" sz="920" b="0" u="none" strike="noStrike">
              <a:solidFill>
                <a:srgbClr val="000000"/>
              </a:solidFill>
              <a:effectLst/>
              <a:uFillTx/>
              <a:latin typeface="Times New Roman"/>
            </a:endParaRPr>
          </a:p>
        </p:txBody>
      </p:sp>
      <p:sp>
        <p:nvSpPr>
          <p:cNvPr id="1060" name="文本框 1059"/>
          <p:cNvSpPr txBox="1"/>
          <p:nvPr/>
        </p:nvSpPr>
        <p:spPr>
          <a:xfrm>
            <a:off x="6388200" y="55990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061" name="文本框 1060"/>
          <p:cNvSpPr txBox="1"/>
          <p:nvPr/>
        </p:nvSpPr>
        <p:spPr>
          <a:xfrm>
            <a:off x="5716080" y="578700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原始文本</a:t>
            </a:r>
            <a:endParaRPr lang="en-US" sz="920" b="0" u="none" strike="noStrike">
              <a:solidFill>
                <a:srgbClr val="000000"/>
              </a:solidFill>
              <a:effectLst/>
              <a:uFillTx/>
              <a:latin typeface="Times New Roman"/>
            </a:endParaRPr>
          </a:p>
        </p:txBody>
      </p:sp>
      <p:sp>
        <p:nvSpPr>
          <p:cNvPr id="1062" name="文本框 1061"/>
          <p:cNvSpPr txBox="1"/>
          <p:nvPr/>
        </p:nvSpPr>
        <p:spPr>
          <a:xfrm>
            <a:off x="6184080" y="5802480"/>
            <a:ext cx="37328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OpenAI developed the powerful language model GPT-4,</a:t>
            </a:r>
            <a:endParaRPr lang="en-US" sz="920" b="0" u="none" strike="noStrike">
              <a:solidFill>
                <a:srgbClr val="000000"/>
              </a:solidFill>
              <a:effectLst/>
              <a:uFillTx/>
              <a:latin typeface="Times New Roman"/>
            </a:endParaRPr>
          </a:p>
        </p:txBody>
      </p:sp>
      <p:sp>
        <p:nvSpPr>
          <p:cNvPr id="1063" name="文本框 1062"/>
          <p:cNvSpPr txBox="1"/>
          <p:nvPr/>
        </p:nvSpPr>
        <p:spPr>
          <a:xfrm>
            <a:off x="5716080" y="5969520"/>
            <a:ext cx="23245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which revolutionized AI research.</a:t>
            </a:r>
            <a:endParaRPr lang="en-US" sz="920" b="0" u="none" strike="noStrike">
              <a:solidFill>
                <a:srgbClr val="000000"/>
              </a:solidFill>
              <a:effectLst/>
              <a:uFillTx/>
              <a:latin typeface="Times New Roman"/>
            </a:endParaRPr>
          </a:p>
        </p:txBody>
      </p:sp>
      <p:sp>
        <p:nvSpPr>
          <p:cNvPr id="1064" name="文本框 1063"/>
          <p:cNvSpPr txBox="1"/>
          <p:nvPr/>
        </p:nvSpPr>
        <p:spPr>
          <a:xfrm>
            <a:off x="5716080" y="612144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命名实体识别结果</a:t>
            </a:r>
            <a:endParaRPr lang="en-US" sz="920" b="0" u="none" strike="noStrike">
              <a:solidFill>
                <a:srgbClr val="000000"/>
              </a:solidFill>
              <a:effectLst/>
              <a:uFillTx/>
              <a:latin typeface="Times New Roman"/>
            </a:endParaRPr>
          </a:p>
        </p:txBody>
      </p:sp>
      <p:sp>
        <p:nvSpPr>
          <p:cNvPr id="1065" name="文本框 1064"/>
          <p:cNvSpPr txBox="1"/>
          <p:nvPr/>
        </p:nvSpPr>
        <p:spPr>
          <a:xfrm>
            <a:off x="6652080" y="6136560"/>
            <a:ext cx="3028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[('OpenAI', 'ORG'), ('GPT-4', 'PRODUCT'),</a:t>
            </a:r>
            <a:endParaRPr lang="en-US" sz="920" b="0" u="none" strike="noStrike">
              <a:solidFill>
                <a:srgbClr val="000000"/>
              </a:solidFill>
              <a:effectLst/>
              <a:uFillTx/>
              <a:latin typeface="Times New Roman"/>
            </a:endParaRPr>
          </a:p>
        </p:txBody>
      </p:sp>
      <p:pic>
        <p:nvPicPr>
          <p:cNvPr id="1066" name="图片 1065"/>
          <p:cNvPicPr/>
          <p:nvPr/>
        </p:nvPicPr>
        <p:blipFill>
          <a:blip r:embed="rId7"/>
          <a:stretch/>
        </p:blipFill>
        <p:spPr>
          <a:xfrm>
            <a:off x="0" y="0"/>
            <a:ext cx="10696320" cy="6952320"/>
          </a:xfrm>
          <a:prstGeom prst="rect">
            <a:avLst/>
          </a:prstGeom>
          <a:noFill/>
          <a:ln w="0">
            <a:noFill/>
          </a:ln>
        </p:spPr>
      </p:pic>
      <p:sp>
        <p:nvSpPr>
          <p:cNvPr id="1067" name="任意多边形 1066"/>
          <p:cNvSpPr/>
          <p:nvPr/>
        </p:nvSpPr>
        <p:spPr>
          <a:xfrm>
            <a:off x="534600" y="6050160"/>
            <a:ext cx="9627480" cy="367920"/>
          </a:xfrm>
          <a:custGeom>
            <a:avLst/>
            <a:gdLst/>
            <a:ahLst/>
            <a:cxnLst/>
            <a:rect l="0" t="0" r="r" b="b"/>
            <a:pathLst>
              <a:path w="26743" h="1022">
                <a:moveTo>
                  <a:pt x="0" y="836"/>
                </a:moveTo>
                <a:lnTo>
                  <a:pt x="0" y="186"/>
                </a:lnTo>
                <a:cubicBezTo>
                  <a:pt x="0" y="174"/>
                  <a:pt x="1" y="162"/>
                  <a:pt x="4" y="150"/>
                </a:cubicBezTo>
                <a:cubicBezTo>
                  <a:pt x="6" y="138"/>
                  <a:pt x="10" y="127"/>
                  <a:pt x="14" y="115"/>
                </a:cubicBezTo>
                <a:cubicBezTo>
                  <a:pt x="19" y="104"/>
                  <a:pt x="25" y="93"/>
                  <a:pt x="31" y="83"/>
                </a:cubicBezTo>
                <a:cubicBezTo>
                  <a:pt x="38" y="73"/>
                  <a:pt x="46" y="64"/>
                  <a:pt x="55" y="55"/>
                </a:cubicBezTo>
                <a:cubicBezTo>
                  <a:pt x="63" y="47"/>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7"/>
                  <a:pt x="26688" y="55"/>
                </a:cubicBezTo>
                <a:cubicBezTo>
                  <a:pt x="26697" y="64"/>
                  <a:pt x="26704" y="73"/>
                  <a:pt x="26711" y="83"/>
                </a:cubicBezTo>
                <a:cubicBezTo>
                  <a:pt x="26718" y="93"/>
                  <a:pt x="26724" y="104"/>
                  <a:pt x="26728" y="115"/>
                </a:cubicBezTo>
                <a:cubicBezTo>
                  <a:pt x="26733" y="127"/>
                  <a:pt x="26737" y="138"/>
                  <a:pt x="26739" y="150"/>
                </a:cubicBezTo>
                <a:cubicBezTo>
                  <a:pt x="26741" y="162"/>
                  <a:pt x="26743" y="174"/>
                  <a:pt x="26743" y="186"/>
                </a:cubicBezTo>
                <a:lnTo>
                  <a:pt x="26743" y="836"/>
                </a:lnTo>
                <a:cubicBezTo>
                  <a:pt x="26743" y="849"/>
                  <a:pt x="26741" y="861"/>
                  <a:pt x="26739" y="873"/>
                </a:cubicBezTo>
                <a:cubicBezTo>
                  <a:pt x="26737" y="885"/>
                  <a:pt x="26733" y="896"/>
                  <a:pt x="26728" y="907"/>
                </a:cubicBezTo>
                <a:cubicBezTo>
                  <a:pt x="26724" y="919"/>
                  <a:pt x="26718" y="929"/>
                  <a:pt x="26711" y="940"/>
                </a:cubicBezTo>
                <a:cubicBezTo>
                  <a:pt x="26704" y="950"/>
                  <a:pt x="26697" y="959"/>
                  <a:pt x="26688" y="968"/>
                </a:cubicBezTo>
                <a:cubicBezTo>
                  <a:pt x="26680" y="976"/>
                  <a:pt x="26670" y="984"/>
                  <a:pt x="26660" y="991"/>
                </a:cubicBezTo>
                <a:cubicBezTo>
                  <a:pt x="26650" y="998"/>
                  <a:pt x="26639" y="1003"/>
                  <a:pt x="26628" y="1008"/>
                </a:cubicBezTo>
                <a:cubicBezTo>
                  <a:pt x="26617" y="1013"/>
                  <a:pt x="26605" y="1016"/>
                  <a:pt x="26593" y="1019"/>
                </a:cubicBezTo>
                <a:cubicBezTo>
                  <a:pt x="26581" y="1021"/>
                  <a:pt x="26569" y="1022"/>
                  <a:pt x="26557" y="1022"/>
                </a:cubicBezTo>
                <a:lnTo>
                  <a:pt x="186" y="1022"/>
                </a:lnTo>
                <a:cubicBezTo>
                  <a:pt x="174" y="1022"/>
                  <a:pt x="162" y="1021"/>
                  <a:pt x="150" y="1019"/>
                </a:cubicBezTo>
                <a:cubicBezTo>
                  <a:pt x="138" y="1016"/>
                  <a:pt x="126" y="1013"/>
                  <a:pt x="115" y="1008"/>
                </a:cubicBezTo>
                <a:cubicBezTo>
                  <a:pt x="104" y="1003"/>
                  <a:pt x="93" y="998"/>
                  <a:pt x="83" y="991"/>
                </a:cubicBezTo>
                <a:cubicBezTo>
                  <a:pt x="73" y="984"/>
                  <a:pt x="63" y="976"/>
                  <a:pt x="55" y="968"/>
                </a:cubicBezTo>
                <a:cubicBezTo>
                  <a:pt x="46" y="959"/>
                  <a:pt x="38" y="950"/>
                  <a:pt x="31" y="940"/>
                </a:cubicBezTo>
                <a:cubicBezTo>
                  <a:pt x="25" y="929"/>
                  <a:pt x="19" y="919"/>
                  <a:pt x="14" y="907"/>
                </a:cubicBezTo>
                <a:cubicBezTo>
                  <a:pt x="10" y="896"/>
                  <a:pt x="6" y="885"/>
                  <a:pt x="4" y="873"/>
                </a:cubicBezTo>
                <a:cubicBezTo>
                  <a:pt x="1" y="861"/>
                  <a:pt x="0" y="849"/>
                  <a:pt x="0" y="83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68" name="图片 1067"/>
          <p:cNvPicPr/>
          <p:nvPr/>
        </p:nvPicPr>
        <p:blipFill>
          <a:blip r:embed="rId8"/>
          <a:stretch/>
        </p:blipFill>
        <p:spPr>
          <a:xfrm>
            <a:off x="635040" y="6175440"/>
            <a:ext cx="91440" cy="116640"/>
          </a:xfrm>
          <a:prstGeom prst="rect">
            <a:avLst/>
          </a:prstGeom>
          <a:noFill/>
          <a:ln w="0">
            <a:noFill/>
          </a:ln>
        </p:spPr>
      </p:pic>
      <p:sp>
        <p:nvSpPr>
          <p:cNvPr id="1069" name="文本框 1068"/>
          <p:cNvSpPr txBox="1"/>
          <p:nvPr/>
        </p:nvSpPr>
        <p:spPr>
          <a:xfrm>
            <a:off x="5716080" y="6303600"/>
            <a:ext cx="9867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('AI', 'ORG')]</a:t>
            </a:r>
            <a:endParaRPr lang="en-US" sz="920" b="0" u="none" strike="noStrike">
              <a:solidFill>
                <a:srgbClr val="000000"/>
              </a:solidFill>
              <a:effectLst/>
              <a:uFillTx/>
              <a:latin typeface="Times New Roman"/>
            </a:endParaRPr>
          </a:p>
        </p:txBody>
      </p:sp>
      <p:sp>
        <p:nvSpPr>
          <p:cNvPr id="1070" name="文本框 1069"/>
          <p:cNvSpPr txBox="1"/>
          <p:nvPr/>
        </p:nvSpPr>
        <p:spPr>
          <a:xfrm>
            <a:off x="793800" y="616716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071" name="文本框 1070"/>
          <p:cNvSpPr txBox="1"/>
          <p:nvPr/>
        </p:nvSpPr>
        <p:spPr>
          <a:xfrm>
            <a:off x="831240" y="616320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提示：</a:t>
            </a:r>
            <a:endParaRPr lang="en-US" sz="920" b="0" u="none" strike="noStrike">
              <a:solidFill>
                <a:srgbClr val="000000"/>
              </a:solidFill>
              <a:effectLst/>
              <a:uFillTx/>
              <a:latin typeface="Times New Roman"/>
            </a:endParaRPr>
          </a:p>
        </p:txBody>
      </p:sp>
      <p:sp>
        <p:nvSpPr>
          <p:cNvPr id="1072" name="文本框 1071"/>
          <p:cNvSpPr txBox="1"/>
          <p:nvPr/>
        </p:nvSpPr>
        <p:spPr>
          <a:xfrm>
            <a:off x="1181880" y="6167160"/>
            <a:ext cx="359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spaCy</a:t>
            </a:r>
            <a:endParaRPr lang="en-US" sz="920" b="0" u="none" strike="noStrike">
              <a:solidFill>
                <a:srgbClr val="000000"/>
              </a:solidFill>
              <a:effectLst/>
              <a:uFillTx/>
              <a:latin typeface="Times New Roman"/>
            </a:endParaRPr>
          </a:p>
        </p:txBody>
      </p:sp>
      <p:sp>
        <p:nvSpPr>
          <p:cNvPr id="1073" name="文本框 1072"/>
          <p:cNvSpPr txBox="1"/>
          <p:nvPr/>
        </p:nvSpPr>
        <p:spPr>
          <a:xfrm>
            <a:off x="1539720" y="61632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比</a:t>
            </a:r>
            <a:endParaRPr lang="en-US" sz="920" b="0" u="none" strike="noStrike">
              <a:solidFill>
                <a:srgbClr val="000000"/>
              </a:solidFill>
              <a:effectLst/>
              <a:uFillTx/>
              <a:latin typeface="Times New Roman"/>
            </a:endParaRPr>
          </a:p>
        </p:txBody>
      </p:sp>
      <p:sp>
        <p:nvSpPr>
          <p:cNvPr id="1074" name="文本框 1073"/>
          <p:cNvSpPr txBox="1"/>
          <p:nvPr/>
        </p:nvSpPr>
        <p:spPr>
          <a:xfrm>
            <a:off x="1656720" y="6167160"/>
            <a:ext cx="302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NLTK</a:t>
            </a:r>
            <a:endParaRPr lang="en-US" sz="920" b="0" u="none" strike="noStrike">
              <a:solidFill>
                <a:srgbClr val="000000"/>
              </a:solidFill>
              <a:effectLst/>
              <a:uFillTx/>
              <a:latin typeface="Times New Roman"/>
            </a:endParaRPr>
          </a:p>
        </p:txBody>
      </p:sp>
      <p:sp>
        <p:nvSpPr>
          <p:cNvPr id="1075" name="文本框 1074"/>
          <p:cNvSpPr txBox="1"/>
          <p:nvPr/>
        </p:nvSpPr>
        <p:spPr>
          <a:xfrm>
            <a:off x="1941480" y="616320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更适合生产环境和大规模文本处理，在</a:t>
            </a:r>
            <a:endParaRPr lang="en-US" sz="920" b="0" u="none" strike="noStrike">
              <a:solidFill>
                <a:srgbClr val="000000"/>
              </a:solidFill>
              <a:effectLst/>
              <a:uFillTx/>
              <a:latin typeface="Times New Roman"/>
            </a:endParaRPr>
          </a:p>
        </p:txBody>
      </p:sp>
      <p:sp>
        <p:nvSpPr>
          <p:cNvPr id="1076" name="文本框 1075"/>
          <p:cNvSpPr txBox="1"/>
          <p:nvPr/>
        </p:nvSpPr>
        <p:spPr>
          <a:xfrm>
            <a:off x="3930480" y="616716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077" name="文本框 1076"/>
          <p:cNvSpPr txBox="1"/>
          <p:nvPr/>
        </p:nvSpPr>
        <p:spPr>
          <a:xfrm>
            <a:off x="4175640" y="6163200"/>
            <a:ext cx="3638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系统中可用于提取用户输入的核心实体，提高检索效率和回答准确性。</a:t>
            </a:r>
            <a:endParaRPr lang="en-US" sz="920" b="0" u="none" strike="noStrike">
              <a:solidFill>
                <a:srgbClr val="000000"/>
              </a:solidFill>
              <a:effectLst/>
              <a:uFillTx/>
              <a:latin typeface="Times New Roman"/>
            </a:endParaRPr>
          </a:p>
        </p:txBody>
      </p:sp>
      <p:sp>
        <p:nvSpPr>
          <p:cNvPr id="1078" name="文本框 1077"/>
          <p:cNvSpPr txBox="1"/>
          <p:nvPr/>
        </p:nvSpPr>
        <p:spPr>
          <a:xfrm>
            <a:off x="10034280" y="6626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13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9" name="图片 1078"/>
          <p:cNvPicPr/>
          <p:nvPr/>
        </p:nvPicPr>
        <p:blipFill>
          <a:blip r:embed="rId2"/>
          <a:stretch/>
        </p:blipFill>
        <p:spPr>
          <a:xfrm>
            <a:off x="0" y="0"/>
            <a:ext cx="10696320" cy="6049800"/>
          </a:xfrm>
          <a:prstGeom prst="rect">
            <a:avLst/>
          </a:prstGeom>
          <a:noFill/>
          <a:ln w="0">
            <a:noFill/>
          </a:ln>
        </p:spPr>
      </p:pic>
      <p:sp>
        <p:nvSpPr>
          <p:cNvPr id="1080" name="任意多边形 1079"/>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81" name="文本框 1080"/>
          <p:cNvSpPr txBox="1"/>
          <p:nvPr/>
        </p:nvSpPr>
        <p:spPr>
          <a:xfrm>
            <a:off x="53496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向量检索与模型处理：</a:t>
            </a:r>
            <a:endParaRPr lang="en-US" sz="2370" b="0" u="none" strike="noStrike">
              <a:solidFill>
                <a:srgbClr val="000000"/>
              </a:solidFill>
              <a:effectLst/>
              <a:uFillTx/>
              <a:latin typeface="Times New Roman"/>
            </a:endParaRPr>
          </a:p>
        </p:txBody>
      </p:sp>
      <p:sp>
        <p:nvSpPr>
          <p:cNvPr id="1082" name="文本框 1081"/>
          <p:cNvSpPr txBox="1"/>
          <p:nvPr/>
        </p:nvSpPr>
        <p:spPr>
          <a:xfrm>
            <a:off x="3543120" y="389520"/>
            <a:ext cx="9824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FAISS</a:t>
            </a:r>
            <a:endParaRPr lang="en-US" sz="2370" b="0" u="none" strike="noStrike">
              <a:solidFill>
                <a:srgbClr val="000000"/>
              </a:solidFill>
              <a:effectLst/>
              <a:uFillTx/>
              <a:latin typeface="Times New Roman"/>
            </a:endParaRPr>
          </a:p>
        </p:txBody>
      </p:sp>
      <p:sp>
        <p:nvSpPr>
          <p:cNvPr id="1083" name="文本框 1082"/>
          <p:cNvSpPr txBox="1"/>
          <p:nvPr/>
        </p:nvSpPr>
        <p:spPr>
          <a:xfrm>
            <a:off x="4478760" y="378720"/>
            <a:ext cx="3009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与</a:t>
            </a:r>
            <a:endParaRPr lang="en-US" sz="2370" b="0" u="none" strike="noStrike">
              <a:solidFill>
                <a:srgbClr val="000000"/>
              </a:solidFill>
              <a:effectLst/>
              <a:uFillTx/>
              <a:latin typeface="Times New Roman"/>
            </a:endParaRPr>
          </a:p>
        </p:txBody>
      </p:sp>
      <p:sp>
        <p:nvSpPr>
          <p:cNvPr id="1084" name="任意多边形 1083"/>
          <p:cNvSpPr/>
          <p:nvPr/>
        </p:nvSpPr>
        <p:spPr>
          <a:xfrm>
            <a:off x="534600" y="1203120"/>
            <a:ext cx="4546440" cy="3877920"/>
          </a:xfrm>
          <a:custGeom>
            <a:avLst/>
            <a:gdLst/>
            <a:ahLst/>
            <a:cxnLst/>
            <a:rect l="0" t="0" r="r" b="b"/>
            <a:pathLst>
              <a:path w="12629" h="10772">
                <a:moveTo>
                  <a:pt x="0" y="10586"/>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2443" y="0"/>
                </a:lnTo>
                <a:cubicBezTo>
                  <a:pt x="12456" y="0"/>
                  <a:pt x="12468" y="1"/>
                  <a:pt x="12480" y="4"/>
                </a:cubicBezTo>
                <a:cubicBezTo>
                  <a:pt x="12492" y="6"/>
                  <a:pt x="12503" y="10"/>
                  <a:pt x="12514" y="14"/>
                </a:cubicBezTo>
                <a:cubicBezTo>
                  <a:pt x="12526" y="19"/>
                  <a:pt x="12536" y="25"/>
                  <a:pt x="12547" y="31"/>
                </a:cubicBezTo>
                <a:cubicBezTo>
                  <a:pt x="12557" y="38"/>
                  <a:pt x="12566" y="46"/>
                  <a:pt x="12575" y="55"/>
                </a:cubicBezTo>
                <a:cubicBezTo>
                  <a:pt x="12583" y="63"/>
                  <a:pt x="12591" y="73"/>
                  <a:pt x="12598" y="83"/>
                </a:cubicBezTo>
                <a:cubicBezTo>
                  <a:pt x="12605" y="93"/>
                  <a:pt x="12610" y="104"/>
                  <a:pt x="12615" y="115"/>
                </a:cubicBezTo>
                <a:cubicBezTo>
                  <a:pt x="12620" y="126"/>
                  <a:pt x="12623" y="138"/>
                  <a:pt x="12625" y="150"/>
                </a:cubicBezTo>
                <a:cubicBezTo>
                  <a:pt x="12628" y="162"/>
                  <a:pt x="12629" y="174"/>
                  <a:pt x="12629" y="186"/>
                </a:cubicBezTo>
                <a:lnTo>
                  <a:pt x="12629" y="10586"/>
                </a:lnTo>
                <a:cubicBezTo>
                  <a:pt x="12629" y="10599"/>
                  <a:pt x="12628" y="10611"/>
                  <a:pt x="12625" y="10623"/>
                </a:cubicBezTo>
                <a:cubicBezTo>
                  <a:pt x="12623" y="10635"/>
                  <a:pt x="12620" y="10646"/>
                  <a:pt x="12615" y="10657"/>
                </a:cubicBezTo>
                <a:cubicBezTo>
                  <a:pt x="12610" y="10669"/>
                  <a:pt x="12605" y="10679"/>
                  <a:pt x="12598" y="10690"/>
                </a:cubicBezTo>
                <a:cubicBezTo>
                  <a:pt x="12591" y="10700"/>
                  <a:pt x="12583" y="10709"/>
                  <a:pt x="12575" y="10718"/>
                </a:cubicBezTo>
                <a:cubicBezTo>
                  <a:pt x="12566" y="10726"/>
                  <a:pt x="12557" y="10734"/>
                  <a:pt x="12547" y="10741"/>
                </a:cubicBezTo>
                <a:cubicBezTo>
                  <a:pt x="12536" y="10748"/>
                  <a:pt x="12526" y="10753"/>
                  <a:pt x="12514" y="10758"/>
                </a:cubicBezTo>
                <a:cubicBezTo>
                  <a:pt x="12503" y="10763"/>
                  <a:pt x="12492" y="10766"/>
                  <a:pt x="12480" y="10768"/>
                </a:cubicBezTo>
                <a:cubicBezTo>
                  <a:pt x="12468" y="10771"/>
                  <a:pt x="12456" y="10772"/>
                  <a:pt x="12443" y="10772"/>
                </a:cubicBezTo>
                <a:lnTo>
                  <a:pt x="186" y="10772"/>
                </a:lnTo>
                <a:cubicBezTo>
                  <a:pt x="174" y="10772"/>
                  <a:pt x="162" y="10771"/>
                  <a:pt x="150" y="10768"/>
                </a:cubicBezTo>
                <a:cubicBezTo>
                  <a:pt x="138" y="10766"/>
                  <a:pt x="126" y="10763"/>
                  <a:pt x="115" y="10758"/>
                </a:cubicBezTo>
                <a:cubicBezTo>
                  <a:pt x="104" y="10753"/>
                  <a:pt x="93" y="10748"/>
                  <a:pt x="83" y="10741"/>
                </a:cubicBezTo>
                <a:cubicBezTo>
                  <a:pt x="73" y="10734"/>
                  <a:pt x="63" y="10726"/>
                  <a:pt x="55" y="10718"/>
                </a:cubicBezTo>
                <a:cubicBezTo>
                  <a:pt x="46" y="10709"/>
                  <a:pt x="38" y="10700"/>
                  <a:pt x="31" y="10690"/>
                </a:cubicBezTo>
                <a:cubicBezTo>
                  <a:pt x="25" y="10679"/>
                  <a:pt x="19" y="10669"/>
                  <a:pt x="14" y="10657"/>
                </a:cubicBezTo>
                <a:cubicBezTo>
                  <a:pt x="10" y="10646"/>
                  <a:pt x="6" y="10635"/>
                  <a:pt x="4" y="10623"/>
                </a:cubicBezTo>
                <a:cubicBezTo>
                  <a:pt x="1" y="10611"/>
                  <a:pt x="0" y="10599"/>
                  <a:pt x="0" y="1058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5" name="任意多边形 1084"/>
          <p:cNvSpPr/>
          <p:nvPr/>
        </p:nvSpPr>
        <p:spPr>
          <a:xfrm>
            <a:off x="701640" y="2306160"/>
            <a:ext cx="4212360" cy="635400"/>
          </a:xfrm>
          <a:custGeom>
            <a:avLst/>
            <a:gdLst/>
            <a:ahLst/>
            <a:cxnLst/>
            <a:rect l="0" t="0" r="r" b="b"/>
            <a:pathLst>
              <a:path w="11701" h="1765">
                <a:moveTo>
                  <a:pt x="28" y="27"/>
                </a:moveTo>
                <a:cubicBezTo>
                  <a:pt x="46" y="9"/>
                  <a:pt x="68" y="0"/>
                  <a:pt x="93" y="0"/>
                </a:cubicBezTo>
                <a:lnTo>
                  <a:pt x="11608" y="0"/>
                </a:lnTo>
                <a:cubicBezTo>
                  <a:pt x="11634" y="0"/>
                  <a:pt x="11655" y="9"/>
                  <a:pt x="11674" y="27"/>
                </a:cubicBezTo>
                <a:cubicBezTo>
                  <a:pt x="11692" y="46"/>
                  <a:pt x="11701" y="68"/>
                  <a:pt x="11701" y="93"/>
                </a:cubicBezTo>
                <a:lnTo>
                  <a:pt x="11701" y="1673"/>
                </a:lnTo>
                <a:cubicBezTo>
                  <a:pt x="11701" y="1698"/>
                  <a:pt x="11692" y="1720"/>
                  <a:pt x="11674" y="1738"/>
                </a:cubicBezTo>
                <a:cubicBezTo>
                  <a:pt x="11655" y="1756"/>
                  <a:pt x="11634" y="1765"/>
                  <a:pt x="11608" y="1765"/>
                </a:cubicBezTo>
                <a:lnTo>
                  <a:pt x="93" y="1765"/>
                </a:lnTo>
                <a:cubicBezTo>
                  <a:pt x="68" y="1765"/>
                  <a:pt x="46" y="1756"/>
                  <a:pt x="28" y="1738"/>
                </a:cubicBezTo>
                <a:cubicBezTo>
                  <a:pt x="9" y="1720"/>
                  <a:pt x="0" y="1698"/>
                  <a:pt x="0" y="1673"/>
                </a:cubicBezTo>
                <a:lnTo>
                  <a:pt x="0" y="93"/>
                </a:lnTo>
                <a:cubicBezTo>
                  <a:pt x="0" y="68"/>
                  <a:pt x="9" y="46"/>
                  <a:pt x="28"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6" name="任意多边形 1085"/>
          <p:cNvSpPr/>
          <p:nvPr/>
        </p:nvSpPr>
        <p:spPr>
          <a:xfrm>
            <a:off x="701640" y="4111200"/>
            <a:ext cx="4212360" cy="802800"/>
          </a:xfrm>
          <a:custGeom>
            <a:avLst/>
            <a:gdLst/>
            <a:ahLst/>
            <a:cxnLst/>
            <a:rect l="0" t="0" r="r" b="b"/>
            <a:pathLst>
              <a:path w="11701" h="2230">
                <a:moveTo>
                  <a:pt x="28" y="28"/>
                </a:moveTo>
                <a:cubicBezTo>
                  <a:pt x="46" y="9"/>
                  <a:pt x="68" y="0"/>
                  <a:pt x="93" y="0"/>
                </a:cubicBezTo>
                <a:lnTo>
                  <a:pt x="11608" y="0"/>
                </a:lnTo>
                <a:cubicBezTo>
                  <a:pt x="11634" y="0"/>
                  <a:pt x="11655" y="9"/>
                  <a:pt x="11674" y="28"/>
                </a:cubicBezTo>
                <a:cubicBezTo>
                  <a:pt x="11692" y="46"/>
                  <a:pt x="11701" y="68"/>
                  <a:pt x="11701" y="93"/>
                </a:cubicBezTo>
                <a:lnTo>
                  <a:pt x="11701" y="2137"/>
                </a:lnTo>
                <a:cubicBezTo>
                  <a:pt x="11701" y="2163"/>
                  <a:pt x="11692" y="2184"/>
                  <a:pt x="11674" y="2203"/>
                </a:cubicBezTo>
                <a:cubicBezTo>
                  <a:pt x="11655" y="2221"/>
                  <a:pt x="11634" y="2230"/>
                  <a:pt x="11608" y="2230"/>
                </a:cubicBezTo>
                <a:lnTo>
                  <a:pt x="93" y="2230"/>
                </a:lnTo>
                <a:cubicBezTo>
                  <a:pt x="68" y="2230"/>
                  <a:pt x="46" y="2221"/>
                  <a:pt x="28" y="2203"/>
                </a:cubicBezTo>
                <a:cubicBezTo>
                  <a:pt x="9" y="2184"/>
                  <a:pt x="0" y="2163"/>
                  <a:pt x="0" y="2137"/>
                </a:cubicBezTo>
                <a:lnTo>
                  <a:pt x="0" y="93"/>
                </a:lnTo>
                <a:cubicBezTo>
                  <a:pt x="0" y="68"/>
                  <a:pt x="9" y="46"/>
                  <a:pt x="28" y="28"/>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87" name="图片 1086"/>
          <p:cNvPicPr/>
          <p:nvPr/>
        </p:nvPicPr>
        <p:blipFill>
          <a:blip r:embed="rId3"/>
          <a:stretch/>
        </p:blipFill>
        <p:spPr>
          <a:xfrm>
            <a:off x="702000" y="1378800"/>
            <a:ext cx="250200" cy="250200"/>
          </a:xfrm>
          <a:prstGeom prst="rect">
            <a:avLst/>
          </a:prstGeom>
          <a:noFill/>
          <a:ln w="0">
            <a:noFill/>
          </a:ln>
        </p:spPr>
      </p:pic>
      <p:sp>
        <p:nvSpPr>
          <p:cNvPr id="1088" name="文本框 1087"/>
          <p:cNvSpPr txBox="1"/>
          <p:nvPr/>
        </p:nvSpPr>
        <p:spPr>
          <a:xfrm>
            <a:off x="4779720" y="389520"/>
            <a:ext cx="2276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Transformers</a:t>
            </a:r>
            <a:endParaRPr lang="en-US" sz="2370" b="0" u="none" strike="noStrike">
              <a:solidFill>
                <a:srgbClr val="000000"/>
              </a:solidFill>
              <a:effectLst/>
              <a:uFillTx/>
              <a:latin typeface="Times New Roman"/>
            </a:endParaRPr>
          </a:p>
        </p:txBody>
      </p:sp>
      <p:sp>
        <p:nvSpPr>
          <p:cNvPr id="1089" name="文本框 1088"/>
          <p:cNvSpPr txBox="1"/>
          <p:nvPr/>
        </p:nvSpPr>
        <p:spPr>
          <a:xfrm>
            <a:off x="1086480" y="1384920"/>
            <a:ext cx="658440" cy="235080"/>
          </a:xfrm>
          <a:prstGeom prst="rect">
            <a:avLst/>
          </a:prstGeom>
          <a:noFill/>
          <a:ln w="0">
            <a:noFill/>
          </a:ln>
        </p:spPr>
        <p:txBody>
          <a:bodyPr wrap="none" lIns="0" tIns="0" rIns="0" bIns="0" anchor="t">
            <a:spAutoFit/>
          </a:bodyPr>
          <a:lstStyle/>
          <a:p>
            <a:r>
              <a:rPr lang="en-US" sz="1580" b="1" u="none" strike="noStrike">
                <a:solidFill>
                  <a:srgbClr val="DBEAFE"/>
                </a:solidFill>
                <a:effectLst/>
                <a:uFillTx/>
                <a:latin typeface="DejaVuSans"/>
                <a:ea typeface="DejaVuSans"/>
              </a:rPr>
              <a:t>FAISS</a:t>
            </a:r>
            <a:endParaRPr lang="en-US" sz="1580" b="0" u="none" strike="noStrike">
              <a:solidFill>
                <a:srgbClr val="000000"/>
              </a:solidFill>
              <a:effectLst/>
              <a:uFillTx/>
              <a:latin typeface="Times New Roman"/>
            </a:endParaRPr>
          </a:p>
        </p:txBody>
      </p:sp>
      <p:sp>
        <p:nvSpPr>
          <p:cNvPr id="1090" name="文本框 1089"/>
          <p:cNvSpPr txBox="1"/>
          <p:nvPr/>
        </p:nvSpPr>
        <p:spPr>
          <a:xfrm>
            <a:off x="702000" y="1789560"/>
            <a:ext cx="14839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Facebook AI Research</a:t>
            </a:r>
            <a:endParaRPr lang="en-US" sz="1050" b="0" u="none" strike="noStrike">
              <a:solidFill>
                <a:srgbClr val="000000"/>
              </a:solidFill>
              <a:effectLst/>
              <a:uFillTx/>
              <a:latin typeface="Times New Roman"/>
            </a:endParaRPr>
          </a:p>
        </p:txBody>
      </p:sp>
      <p:sp>
        <p:nvSpPr>
          <p:cNvPr id="1091" name="文本框 1090"/>
          <p:cNvSpPr txBox="1"/>
          <p:nvPr/>
        </p:nvSpPr>
        <p:spPr>
          <a:xfrm>
            <a:off x="2159280" y="1784880"/>
            <a:ext cx="2683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开发的高效向量相似度检索库，专为大规模向</a:t>
            </a:r>
            <a:endParaRPr lang="en-US" sz="1050" b="0" u="none" strike="noStrike">
              <a:solidFill>
                <a:srgbClr val="000000"/>
              </a:solidFill>
              <a:effectLst/>
              <a:uFillTx/>
              <a:latin typeface="Times New Roman"/>
            </a:endParaRPr>
          </a:p>
        </p:txBody>
      </p:sp>
      <p:sp>
        <p:nvSpPr>
          <p:cNvPr id="1092" name="文本框 1091"/>
          <p:cNvSpPr txBox="1"/>
          <p:nvPr/>
        </p:nvSpPr>
        <p:spPr>
          <a:xfrm>
            <a:off x="702000" y="198540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量数据设计</a:t>
            </a:r>
            <a:endParaRPr lang="en-US" sz="1050" b="0" u="none" strike="noStrike">
              <a:solidFill>
                <a:srgbClr val="000000"/>
              </a:solidFill>
              <a:effectLst/>
              <a:uFillTx/>
              <a:latin typeface="Times New Roman"/>
            </a:endParaRPr>
          </a:p>
        </p:txBody>
      </p:sp>
      <p:sp>
        <p:nvSpPr>
          <p:cNvPr id="1093" name="文本框 1092"/>
          <p:cNvSpPr txBox="1"/>
          <p:nvPr/>
        </p:nvSpPr>
        <p:spPr>
          <a:xfrm>
            <a:off x="827280" y="2428920"/>
            <a:ext cx="6040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核心原理</a:t>
            </a:r>
            <a:endParaRPr lang="en-US" sz="1180" b="0" u="none" strike="noStrike">
              <a:solidFill>
                <a:srgbClr val="000000"/>
              </a:solidFill>
              <a:effectLst/>
              <a:uFillTx/>
              <a:latin typeface="Times New Roman"/>
            </a:endParaRPr>
          </a:p>
        </p:txBody>
      </p:sp>
      <p:sp>
        <p:nvSpPr>
          <p:cNvPr id="1094" name="文本框 1093"/>
          <p:cNvSpPr txBox="1"/>
          <p:nvPr/>
        </p:nvSpPr>
        <p:spPr>
          <a:xfrm>
            <a:off x="827280" y="2686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向量索引</a:t>
            </a:r>
            <a:endParaRPr lang="en-US" sz="920" b="0" u="none" strike="noStrike">
              <a:solidFill>
                <a:srgbClr val="000000"/>
              </a:solidFill>
              <a:effectLst/>
              <a:uFillTx/>
              <a:latin typeface="Times New Roman"/>
            </a:endParaRPr>
          </a:p>
        </p:txBody>
      </p:sp>
      <p:sp>
        <p:nvSpPr>
          <p:cNvPr id="1095" name="文本框 1094"/>
          <p:cNvSpPr txBox="1"/>
          <p:nvPr/>
        </p:nvSpPr>
        <p:spPr>
          <a:xfrm>
            <a:off x="1295280" y="2691000"/>
            <a:ext cx="5990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(Indexing)</a:t>
            </a:r>
            <a:endParaRPr lang="en-US" sz="920" b="0" u="none" strike="noStrike">
              <a:solidFill>
                <a:srgbClr val="000000"/>
              </a:solidFill>
              <a:effectLst/>
              <a:uFillTx/>
              <a:latin typeface="Times New Roman"/>
            </a:endParaRPr>
          </a:p>
        </p:txBody>
      </p:sp>
      <p:sp>
        <p:nvSpPr>
          <p:cNvPr id="1096" name="文本框 1095"/>
          <p:cNvSpPr txBox="1"/>
          <p:nvPr/>
        </p:nvSpPr>
        <p:spPr>
          <a:xfrm>
            <a:off x="1889640" y="26866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与向量压缩</a:t>
            </a:r>
            <a:endParaRPr lang="en-US" sz="920" b="0" u="none" strike="noStrike">
              <a:solidFill>
                <a:srgbClr val="000000"/>
              </a:solidFill>
              <a:effectLst/>
              <a:uFillTx/>
              <a:latin typeface="Times New Roman"/>
            </a:endParaRPr>
          </a:p>
        </p:txBody>
      </p:sp>
      <p:sp>
        <p:nvSpPr>
          <p:cNvPr id="1097" name="文本框 1096"/>
          <p:cNvSpPr txBox="1"/>
          <p:nvPr/>
        </p:nvSpPr>
        <p:spPr>
          <a:xfrm>
            <a:off x="2474640" y="2691000"/>
            <a:ext cx="8420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(Quantization)</a:t>
            </a:r>
            <a:endParaRPr lang="en-US" sz="920" b="0" u="none" strike="noStrike">
              <a:solidFill>
                <a:srgbClr val="000000"/>
              </a:solidFill>
              <a:effectLst/>
              <a:uFillTx/>
              <a:latin typeface="Times New Roman"/>
            </a:endParaRPr>
          </a:p>
        </p:txBody>
      </p:sp>
      <p:sp>
        <p:nvSpPr>
          <p:cNvPr id="1098" name="文本框 1097"/>
          <p:cNvSpPr txBox="1"/>
          <p:nvPr/>
        </p:nvSpPr>
        <p:spPr>
          <a:xfrm>
            <a:off x="3313440" y="26866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，大幅降低检索时间复杂度</a:t>
            </a:r>
            <a:endParaRPr lang="en-US" sz="920" b="0" u="none" strike="noStrike">
              <a:solidFill>
                <a:srgbClr val="000000"/>
              </a:solidFill>
              <a:effectLst/>
              <a:uFillTx/>
              <a:latin typeface="Times New Roman"/>
            </a:endParaRPr>
          </a:p>
        </p:txBody>
      </p:sp>
      <p:sp>
        <p:nvSpPr>
          <p:cNvPr id="1099" name="文本框 1098"/>
          <p:cNvSpPr txBox="1"/>
          <p:nvPr/>
        </p:nvSpPr>
        <p:spPr>
          <a:xfrm>
            <a:off x="702000" y="3063960"/>
            <a:ext cx="6040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开发流程</a:t>
            </a:r>
            <a:endParaRPr lang="en-US" sz="1180" b="0" u="none" strike="noStrike">
              <a:solidFill>
                <a:srgbClr val="000000"/>
              </a:solidFill>
              <a:effectLst/>
              <a:uFillTx/>
              <a:latin typeface="Times New Roman"/>
            </a:endParaRPr>
          </a:p>
        </p:txBody>
      </p:sp>
      <p:sp>
        <p:nvSpPr>
          <p:cNvPr id="1100" name="文本框 1099"/>
          <p:cNvSpPr txBox="1"/>
          <p:nvPr/>
        </p:nvSpPr>
        <p:spPr>
          <a:xfrm>
            <a:off x="827280" y="4239360"/>
            <a:ext cx="325800" cy="175680"/>
          </a:xfrm>
          <a:prstGeom prst="rect">
            <a:avLst/>
          </a:prstGeom>
          <a:noFill/>
          <a:ln w="0">
            <a:noFill/>
          </a:ln>
        </p:spPr>
        <p:txBody>
          <a:bodyPr wrap="none" lIns="0" tIns="0" rIns="0" bIns="0" anchor="t">
            <a:spAutoFit/>
          </a:bodyPr>
          <a:lstStyle/>
          <a:p>
            <a:r>
              <a:rPr lang="en-US" sz="1180" b="0" u="none" strike="noStrike">
                <a:solidFill>
                  <a:srgbClr val="BFDBFE"/>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1101" name="文本框 1100"/>
          <p:cNvSpPr txBox="1"/>
          <p:nvPr/>
        </p:nvSpPr>
        <p:spPr>
          <a:xfrm>
            <a:off x="1142640" y="4233960"/>
            <a:ext cx="6040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应用价值</a:t>
            </a:r>
            <a:endParaRPr lang="en-US" sz="1180" b="0" u="none" strike="noStrike">
              <a:solidFill>
                <a:srgbClr val="000000"/>
              </a:solidFill>
              <a:effectLst/>
              <a:uFillTx/>
              <a:latin typeface="Times New Roman"/>
            </a:endParaRPr>
          </a:p>
        </p:txBody>
      </p:sp>
      <p:sp>
        <p:nvSpPr>
          <p:cNvPr id="1102" name="文本框 1101"/>
          <p:cNvSpPr txBox="1"/>
          <p:nvPr/>
        </p:nvSpPr>
        <p:spPr>
          <a:xfrm>
            <a:off x="827280" y="449172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能够在数亿级向量数据中高效查找最相似的内容，为</a:t>
            </a:r>
            <a:endParaRPr lang="en-US" sz="920" b="0" u="none" strike="noStrike">
              <a:solidFill>
                <a:srgbClr val="000000"/>
              </a:solidFill>
              <a:effectLst/>
              <a:uFillTx/>
              <a:latin typeface="Times New Roman"/>
            </a:endParaRPr>
          </a:p>
        </p:txBody>
      </p:sp>
      <p:sp>
        <p:nvSpPr>
          <p:cNvPr id="1103" name="文本框 1102"/>
          <p:cNvSpPr txBox="1"/>
          <p:nvPr/>
        </p:nvSpPr>
        <p:spPr>
          <a:xfrm>
            <a:off x="3518280" y="44960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104" name="文本框 1103"/>
          <p:cNvSpPr txBox="1"/>
          <p:nvPr/>
        </p:nvSpPr>
        <p:spPr>
          <a:xfrm>
            <a:off x="3763440" y="449172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系统提供快速准确</a:t>
            </a:r>
            <a:endParaRPr lang="en-US" sz="920" b="0" u="none" strike="noStrike">
              <a:solidFill>
                <a:srgbClr val="000000"/>
              </a:solidFill>
              <a:effectLst/>
              <a:uFillTx/>
              <a:latin typeface="Times New Roman"/>
            </a:endParaRPr>
          </a:p>
        </p:txBody>
      </p:sp>
      <p:sp>
        <p:nvSpPr>
          <p:cNvPr id="1105" name="任意多边形 1104"/>
          <p:cNvSpPr/>
          <p:nvPr/>
        </p:nvSpPr>
        <p:spPr>
          <a:xfrm>
            <a:off x="5615640" y="1203120"/>
            <a:ext cx="4546440" cy="3877920"/>
          </a:xfrm>
          <a:custGeom>
            <a:avLst/>
            <a:gdLst/>
            <a:ahLst/>
            <a:cxnLst/>
            <a:rect l="0" t="0" r="r" b="b"/>
            <a:pathLst>
              <a:path w="12629" h="10772">
                <a:moveTo>
                  <a:pt x="0" y="10586"/>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1"/>
                </a:cubicBezTo>
                <a:cubicBezTo>
                  <a:pt x="12556" y="38"/>
                  <a:pt x="12566" y="46"/>
                  <a:pt x="12574" y="55"/>
                </a:cubicBezTo>
                <a:cubicBezTo>
                  <a:pt x="12583" y="63"/>
                  <a:pt x="12590" y="73"/>
                  <a:pt x="12597" y="83"/>
                </a:cubicBezTo>
                <a:cubicBezTo>
                  <a:pt x="12604" y="93"/>
                  <a:pt x="12610" y="104"/>
                  <a:pt x="12614" y="115"/>
                </a:cubicBezTo>
                <a:cubicBezTo>
                  <a:pt x="12619" y="126"/>
                  <a:pt x="12623" y="138"/>
                  <a:pt x="12625" y="150"/>
                </a:cubicBezTo>
                <a:cubicBezTo>
                  <a:pt x="12627" y="162"/>
                  <a:pt x="12629" y="174"/>
                  <a:pt x="12629" y="186"/>
                </a:cubicBezTo>
                <a:lnTo>
                  <a:pt x="12629" y="10586"/>
                </a:lnTo>
                <a:cubicBezTo>
                  <a:pt x="12629" y="10599"/>
                  <a:pt x="12627" y="10611"/>
                  <a:pt x="12625" y="10623"/>
                </a:cubicBezTo>
                <a:cubicBezTo>
                  <a:pt x="12623" y="10635"/>
                  <a:pt x="12619" y="10646"/>
                  <a:pt x="12614" y="10657"/>
                </a:cubicBezTo>
                <a:cubicBezTo>
                  <a:pt x="12610" y="10669"/>
                  <a:pt x="12604" y="10679"/>
                  <a:pt x="12597" y="10690"/>
                </a:cubicBezTo>
                <a:cubicBezTo>
                  <a:pt x="12590" y="10700"/>
                  <a:pt x="12583" y="10709"/>
                  <a:pt x="12574" y="10718"/>
                </a:cubicBezTo>
                <a:cubicBezTo>
                  <a:pt x="12566" y="10726"/>
                  <a:pt x="12556" y="10734"/>
                  <a:pt x="12546" y="10741"/>
                </a:cubicBezTo>
                <a:cubicBezTo>
                  <a:pt x="12536" y="10748"/>
                  <a:pt x="12525" y="10753"/>
                  <a:pt x="12514" y="10758"/>
                </a:cubicBezTo>
                <a:cubicBezTo>
                  <a:pt x="12503" y="10763"/>
                  <a:pt x="12491" y="10766"/>
                  <a:pt x="12479" y="10768"/>
                </a:cubicBezTo>
                <a:cubicBezTo>
                  <a:pt x="12467" y="10771"/>
                  <a:pt x="12455" y="10772"/>
                  <a:pt x="12443" y="10772"/>
                </a:cubicBezTo>
                <a:lnTo>
                  <a:pt x="185" y="10772"/>
                </a:lnTo>
                <a:cubicBezTo>
                  <a:pt x="173" y="10772"/>
                  <a:pt x="161" y="10771"/>
                  <a:pt x="149" y="10768"/>
                </a:cubicBezTo>
                <a:cubicBezTo>
                  <a:pt x="137" y="10766"/>
                  <a:pt x="126" y="10763"/>
                  <a:pt x="114" y="10758"/>
                </a:cubicBezTo>
                <a:cubicBezTo>
                  <a:pt x="103" y="10753"/>
                  <a:pt x="92" y="10748"/>
                  <a:pt x="82" y="10741"/>
                </a:cubicBezTo>
                <a:cubicBezTo>
                  <a:pt x="72" y="10734"/>
                  <a:pt x="63" y="10726"/>
                  <a:pt x="54" y="10718"/>
                </a:cubicBezTo>
                <a:cubicBezTo>
                  <a:pt x="45" y="10709"/>
                  <a:pt x="38" y="10700"/>
                  <a:pt x="31" y="10690"/>
                </a:cubicBezTo>
                <a:cubicBezTo>
                  <a:pt x="24" y="10679"/>
                  <a:pt x="18" y="10669"/>
                  <a:pt x="14" y="10657"/>
                </a:cubicBezTo>
                <a:cubicBezTo>
                  <a:pt x="9" y="10646"/>
                  <a:pt x="6" y="10635"/>
                  <a:pt x="3" y="10623"/>
                </a:cubicBezTo>
                <a:cubicBezTo>
                  <a:pt x="1" y="10611"/>
                  <a:pt x="0" y="10599"/>
                  <a:pt x="0" y="1058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06" name="任意多边形 1105"/>
          <p:cNvSpPr/>
          <p:nvPr/>
        </p:nvSpPr>
        <p:spPr>
          <a:xfrm>
            <a:off x="5782680" y="2306160"/>
            <a:ext cx="4212000" cy="635400"/>
          </a:xfrm>
          <a:custGeom>
            <a:avLst/>
            <a:gdLst/>
            <a:ahLst/>
            <a:cxnLst/>
            <a:rect l="0" t="0" r="r" b="b"/>
            <a:pathLst>
              <a:path w="11700" h="1765">
                <a:moveTo>
                  <a:pt x="27" y="27"/>
                </a:moveTo>
                <a:cubicBezTo>
                  <a:pt x="45" y="9"/>
                  <a:pt x="67" y="0"/>
                  <a:pt x="93" y="0"/>
                </a:cubicBezTo>
                <a:lnTo>
                  <a:pt x="11607" y="0"/>
                </a:lnTo>
                <a:cubicBezTo>
                  <a:pt x="11633" y="0"/>
                  <a:pt x="11655" y="9"/>
                  <a:pt x="11673" y="27"/>
                </a:cubicBezTo>
                <a:cubicBezTo>
                  <a:pt x="11691" y="46"/>
                  <a:pt x="11700" y="68"/>
                  <a:pt x="11700" y="93"/>
                </a:cubicBezTo>
                <a:lnTo>
                  <a:pt x="11700" y="1673"/>
                </a:lnTo>
                <a:cubicBezTo>
                  <a:pt x="11700" y="1698"/>
                  <a:pt x="11691" y="1720"/>
                  <a:pt x="11673" y="1738"/>
                </a:cubicBezTo>
                <a:cubicBezTo>
                  <a:pt x="11655" y="1756"/>
                  <a:pt x="11633" y="1765"/>
                  <a:pt x="11607" y="1765"/>
                </a:cubicBezTo>
                <a:lnTo>
                  <a:pt x="93" y="1765"/>
                </a:lnTo>
                <a:cubicBezTo>
                  <a:pt x="67" y="1765"/>
                  <a:pt x="45" y="1756"/>
                  <a:pt x="27" y="1738"/>
                </a:cubicBezTo>
                <a:cubicBezTo>
                  <a:pt x="9" y="1720"/>
                  <a:pt x="0" y="1698"/>
                  <a:pt x="0" y="1673"/>
                </a:cubicBezTo>
                <a:lnTo>
                  <a:pt x="0" y="93"/>
                </a:lnTo>
                <a:cubicBezTo>
                  <a:pt x="0" y="67"/>
                  <a:pt x="9" y="46"/>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07" name="任意多边形 1106"/>
          <p:cNvSpPr/>
          <p:nvPr/>
        </p:nvSpPr>
        <p:spPr>
          <a:xfrm>
            <a:off x="5782680" y="4111200"/>
            <a:ext cx="4212000" cy="802800"/>
          </a:xfrm>
          <a:custGeom>
            <a:avLst/>
            <a:gdLst/>
            <a:ahLst/>
            <a:cxnLst/>
            <a:rect l="0" t="0" r="r" b="b"/>
            <a:pathLst>
              <a:path w="11700" h="2230">
                <a:moveTo>
                  <a:pt x="27" y="28"/>
                </a:moveTo>
                <a:cubicBezTo>
                  <a:pt x="45" y="9"/>
                  <a:pt x="67" y="0"/>
                  <a:pt x="93" y="0"/>
                </a:cubicBezTo>
                <a:lnTo>
                  <a:pt x="11607" y="0"/>
                </a:lnTo>
                <a:cubicBezTo>
                  <a:pt x="11633" y="0"/>
                  <a:pt x="11655" y="9"/>
                  <a:pt x="11673" y="28"/>
                </a:cubicBezTo>
                <a:cubicBezTo>
                  <a:pt x="11691" y="46"/>
                  <a:pt x="11700" y="68"/>
                  <a:pt x="11700" y="93"/>
                </a:cubicBezTo>
                <a:lnTo>
                  <a:pt x="11700" y="2137"/>
                </a:lnTo>
                <a:cubicBezTo>
                  <a:pt x="11700" y="2163"/>
                  <a:pt x="11691" y="2184"/>
                  <a:pt x="11673" y="2203"/>
                </a:cubicBezTo>
                <a:cubicBezTo>
                  <a:pt x="11655" y="2221"/>
                  <a:pt x="11633" y="2230"/>
                  <a:pt x="11607" y="2230"/>
                </a:cubicBezTo>
                <a:lnTo>
                  <a:pt x="93" y="2230"/>
                </a:lnTo>
                <a:cubicBezTo>
                  <a:pt x="67" y="2230"/>
                  <a:pt x="45" y="2221"/>
                  <a:pt x="27" y="2203"/>
                </a:cubicBezTo>
                <a:cubicBezTo>
                  <a:pt x="9" y="2184"/>
                  <a:pt x="0" y="2163"/>
                  <a:pt x="0" y="2137"/>
                </a:cubicBezTo>
                <a:lnTo>
                  <a:pt x="0" y="93"/>
                </a:lnTo>
                <a:cubicBezTo>
                  <a:pt x="0" y="68"/>
                  <a:pt x="9" y="46"/>
                  <a:pt x="27" y="28"/>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08" name="图片 1107"/>
          <p:cNvPicPr/>
          <p:nvPr/>
        </p:nvPicPr>
        <p:blipFill>
          <a:blip r:embed="rId4"/>
          <a:stretch/>
        </p:blipFill>
        <p:spPr>
          <a:xfrm>
            <a:off x="5782680" y="1378800"/>
            <a:ext cx="317160" cy="250200"/>
          </a:xfrm>
          <a:prstGeom prst="rect">
            <a:avLst/>
          </a:prstGeom>
          <a:noFill/>
          <a:ln w="0">
            <a:noFill/>
          </a:ln>
        </p:spPr>
      </p:pic>
      <p:sp>
        <p:nvSpPr>
          <p:cNvPr id="1109" name="文本框 1108"/>
          <p:cNvSpPr txBox="1"/>
          <p:nvPr/>
        </p:nvSpPr>
        <p:spPr>
          <a:xfrm>
            <a:off x="827280" y="465912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的检索能力</a:t>
            </a:r>
            <a:endParaRPr lang="en-US" sz="920" b="0" u="none" strike="noStrike">
              <a:solidFill>
                <a:srgbClr val="000000"/>
              </a:solidFill>
              <a:effectLst/>
              <a:uFillTx/>
              <a:latin typeface="Times New Roman"/>
            </a:endParaRPr>
          </a:p>
        </p:txBody>
      </p:sp>
      <p:sp>
        <p:nvSpPr>
          <p:cNvPr id="1110" name="文本框 1109"/>
          <p:cNvSpPr txBox="1"/>
          <p:nvPr/>
        </p:nvSpPr>
        <p:spPr>
          <a:xfrm>
            <a:off x="6234120" y="1384920"/>
            <a:ext cx="1525680" cy="235080"/>
          </a:xfrm>
          <a:prstGeom prst="rect">
            <a:avLst/>
          </a:prstGeom>
          <a:noFill/>
          <a:ln w="0">
            <a:noFill/>
          </a:ln>
        </p:spPr>
        <p:txBody>
          <a:bodyPr wrap="none" lIns="0" tIns="0" rIns="0" bIns="0" anchor="t">
            <a:spAutoFit/>
          </a:bodyPr>
          <a:lstStyle/>
          <a:p>
            <a:r>
              <a:rPr lang="en-US" sz="1580" b="1" u="none" strike="noStrike">
                <a:solidFill>
                  <a:srgbClr val="DBEAFE"/>
                </a:solidFill>
                <a:effectLst/>
                <a:uFillTx/>
                <a:latin typeface="DejaVuSans"/>
                <a:ea typeface="DejaVuSans"/>
              </a:rPr>
              <a:t>Transformers</a:t>
            </a:r>
            <a:endParaRPr lang="en-US" sz="1580" b="0" u="none" strike="noStrike">
              <a:solidFill>
                <a:srgbClr val="000000"/>
              </a:solidFill>
              <a:effectLst/>
              <a:uFillTx/>
              <a:latin typeface="Times New Roman"/>
            </a:endParaRPr>
          </a:p>
        </p:txBody>
      </p:sp>
      <p:sp>
        <p:nvSpPr>
          <p:cNvPr id="1111" name="文本框 1110"/>
          <p:cNvSpPr txBox="1"/>
          <p:nvPr/>
        </p:nvSpPr>
        <p:spPr>
          <a:xfrm>
            <a:off x="5782680" y="1789560"/>
            <a:ext cx="9223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Hugging Face</a:t>
            </a:r>
            <a:endParaRPr lang="en-US" sz="1050" b="0" u="none" strike="noStrike">
              <a:solidFill>
                <a:srgbClr val="000000"/>
              </a:solidFill>
              <a:effectLst/>
              <a:uFillTx/>
              <a:latin typeface="Times New Roman"/>
            </a:endParaRPr>
          </a:p>
        </p:txBody>
      </p:sp>
      <p:sp>
        <p:nvSpPr>
          <p:cNvPr id="1112" name="文本框 1111"/>
          <p:cNvSpPr txBox="1"/>
          <p:nvPr/>
        </p:nvSpPr>
        <p:spPr>
          <a:xfrm>
            <a:off x="6689520" y="178488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开发的预训练模型库，提供</a:t>
            </a:r>
            <a:endParaRPr lang="en-US" sz="1050" b="0" u="none" strike="noStrike">
              <a:solidFill>
                <a:srgbClr val="000000"/>
              </a:solidFill>
              <a:effectLst/>
              <a:uFillTx/>
              <a:latin typeface="Times New Roman"/>
            </a:endParaRPr>
          </a:p>
        </p:txBody>
      </p:sp>
      <p:sp>
        <p:nvSpPr>
          <p:cNvPr id="1113" name="文本框 1112"/>
          <p:cNvSpPr txBox="1"/>
          <p:nvPr/>
        </p:nvSpPr>
        <p:spPr>
          <a:xfrm>
            <a:off x="8294040" y="1789560"/>
            <a:ext cx="352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BERT</a:t>
            </a:r>
            <a:endParaRPr lang="en-US" sz="1050" b="0" u="none" strike="noStrike">
              <a:solidFill>
                <a:srgbClr val="000000"/>
              </a:solidFill>
              <a:effectLst/>
              <a:uFillTx/>
              <a:latin typeface="Times New Roman"/>
            </a:endParaRPr>
          </a:p>
        </p:txBody>
      </p:sp>
      <p:sp>
        <p:nvSpPr>
          <p:cNvPr id="1114" name="文本框 1113"/>
          <p:cNvSpPr txBox="1"/>
          <p:nvPr/>
        </p:nvSpPr>
        <p:spPr>
          <a:xfrm>
            <a:off x="8634960" y="17848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1115" name="文本框 1114"/>
          <p:cNvSpPr txBox="1"/>
          <p:nvPr/>
        </p:nvSpPr>
        <p:spPr>
          <a:xfrm>
            <a:off x="8768880" y="1789560"/>
            <a:ext cx="2674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GPT</a:t>
            </a:r>
            <a:endParaRPr lang="en-US" sz="1050" b="0" u="none" strike="noStrike">
              <a:solidFill>
                <a:srgbClr val="000000"/>
              </a:solidFill>
              <a:effectLst/>
              <a:uFillTx/>
              <a:latin typeface="Times New Roman"/>
            </a:endParaRPr>
          </a:p>
        </p:txBody>
      </p:sp>
      <p:sp>
        <p:nvSpPr>
          <p:cNvPr id="1116" name="文本框 1115"/>
          <p:cNvSpPr txBox="1"/>
          <p:nvPr/>
        </p:nvSpPr>
        <p:spPr>
          <a:xfrm>
            <a:off x="9034560" y="17848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1117" name="文本框 1116"/>
          <p:cNvSpPr txBox="1"/>
          <p:nvPr/>
        </p:nvSpPr>
        <p:spPr>
          <a:xfrm>
            <a:off x="9168480" y="1789560"/>
            <a:ext cx="6098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RoBERTa</a:t>
            </a:r>
            <a:endParaRPr lang="en-US" sz="1050" b="0" u="none" strike="noStrike">
              <a:solidFill>
                <a:srgbClr val="000000"/>
              </a:solidFill>
              <a:effectLst/>
              <a:uFillTx/>
              <a:latin typeface="Times New Roman"/>
            </a:endParaRPr>
          </a:p>
        </p:txBody>
      </p:sp>
      <p:sp>
        <p:nvSpPr>
          <p:cNvPr id="1118" name="文本框 1117"/>
          <p:cNvSpPr txBox="1"/>
          <p:nvPr/>
        </p:nvSpPr>
        <p:spPr>
          <a:xfrm>
            <a:off x="9738000" y="17848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等</a:t>
            </a:r>
            <a:endParaRPr lang="en-US" sz="1050" b="0" u="none" strike="noStrike">
              <a:solidFill>
                <a:srgbClr val="000000"/>
              </a:solidFill>
              <a:effectLst/>
              <a:uFillTx/>
              <a:latin typeface="Times New Roman"/>
            </a:endParaRPr>
          </a:p>
        </p:txBody>
      </p:sp>
      <p:sp>
        <p:nvSpPr>
          <p:cNvPr id="1119" name="文本框 1118"/>
          <p:cNvSpPr txBox="1"/>
          <p:nvPr/>
        </p:nvSpPr>
        <p:spPr>
          <a:xfrm>
            <a:off x="5782680" y="198540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多种</a:t>
            </a:r>
            <a:endParaRPr lang="en-US" sz="1050" b="0" u="none" strike="noStrike">
              <a:solidFill>
                <a:srgbClr val="000000"/>
              </a:solidFill>
              <a:effectLst/>
              <a:uFillTx/>
              <a:latin typeface="Times New Roman"/>
            </a:endParaRPr>
          </a:p>
        </p:txBody>
      </p:sp>
      <p:sp>
        <p:nvSpPr>
          <p:cNvPr id="1120" name="文本框 1119"/>
          <p:cNvSpPr txBox="1"/>
          <p:nvPr/>
        </p:nvSpPr>
        <p:spPr>
          <a:xfrm>
            <a:off x="6050160" y="1990080"/>
            <a:ext cx="8276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Transformer</a:t>
            </a:r>
            <a:endParaRPr lang="en-US" sz="1050" b="0" u="none" strike="noStrike">
              <a:solidFill>
                <a:srgbClr val="000000"/>
              </a:solidFill>
              <a:effectLst/>
              <a:uFillTx/>
              <a:latin typeface="Times New Roman"/>
            </a:endParaRPr>
          </a:p>
        </p:txBody>
      </p:sp>
      <p:sp>
        <p:nvSpPr>
          <p:cNvPr id="1121" name="文本框 1120"/>
          <p:cNvSpPr txBox="1"/>
          <p:nvPr/>
        </p:nvSpPr>
        <p:spPr>
          <a:xfrm>
            <a:off x="6852600" y="198540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模型</a:t>
            </a:r>
            <a:endParaRPr lang="en-US" sz="1050" b="0" u="none" strike="noStrike">
              <a:solidFill>
                <a:srgbClr val="000000"/>
              </a:solidFill>
              <a:effectLst/>
              <a:uFillTx/>
              <a:latin typeface="Times New Roman"/>
            </a:endParaRPr>
          </a:p>
        </p:txBody>
      </p:sp>
      <p:sp>
        <p:nvSpPr>
          <p:cNvPr id="1122" name="文本框 1121"/>
          <p:cNvSpPr txBox="1"/>
          <p:nvPr/>
        </p:nvSpPr>
        <p:spPr>
          <a:xfrm>
            <a:off x="5908320" y="2428920"/>
            <a:ext cx="6040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核心原理</a:t>
            </a:r>
            <a:endParaRPr lang="en-US" sz="1180" b="0" u="none" strike="noStrike">
              <a:solidFill>
                <a:srgbClr val="000000"/>
              </a:solidFill>
              <a:effectLst/>
              <a:uFillTx/>
              <a:latin typeface="Times New Roman"/>
            </a:endParaRPr>
          </a:p>
        </p:txBody>
      </p:sp>
      <p:sp>
        <p:nvSpPr>
          <p:cNvPr id="1123" name="文本框 1122"/>
          <p:cNvSpPr txBox="1"/>
          <p:nvPr/>
        </p:nvSpPr>
        <p:spPr>
          <a:xfrm>
            <a:off x="5908320" y="268668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基于自注意力机制</a:t>
            </a:r>
            <a:endParaRPr lang="en-US" sz="920" b="0" u="none" strike="noStrike">
              <a:solidFill>
                <a:srgbClr val="000000"/>
              </a:solidFill>
              <a:effectLst/>
              <a:uFillTx/>
              <a:latin typeface="Times New Roman"/>
            </a:endParaRPr>
          </a:p>
        </p:txBody>
      </p:sp>
      <p:sp>
        <p:nvSpPr>
          <p:cNvPr id="1124" name="文本框 1123"/>
          <p:cNvSpPr txBox="1"/>
          <p:nvPr/>
        </p:nvSpPr>
        <p:spPr>
          <a:xfrm>
            <a:off x="6843960" y="2691000"/>
            <a:ext cx="898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(Self-Attention)</a:t>
            </a:r>
            <a:endParaRPr lang="en-US" sz="920" b="0" u="none" strike="noStrike">
              <a:solidFill>
                <a:srgbClr val="000000"/>
              </a:solidFill>
              <a:effectLst/>
              <a:uFillTx/>
              <a:latin typeface="Times New Roman"/>
            </a:endParaRPr>
          </a:p>
        </p:txBody>
      </p:sp>
      <p:sp>
        <p:nvSpPr>
          <p:cNvPr id="1125" name="文本框 1124"/>
          <p:cNvSpPr txBox="1"/>
          <p:nvPr/>
        </p:nvSpPr>
        <p:spPr>
          <a:xfrm>
            <a:off x="7728480" y="268668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，能够捕捉输入序列中的长程依赖关系</a:t>
            </a:r>
            <a:endParaRPr lang="en-US" sz="920" b="0" u="none" strike="noStrike">
              <a:solidFill>
                <a:srgbClr val="000000"/>
              </a:solidFill>
              <a:effectLst/>
              <a:uFillTx/>
              <a:latin typeface="Times New Roman"/>
            </a:endParaRPr>
          </a:p>
        </p:txBody>
      </p:sp>
      <p:sp>
        <p:nvSpPr>
          <p:cNvPr id="1126" name="文本框 1125"/>
          <p:cNvSpPr txBox="1"/>
          <p:nvPr/>
        </p:nvSpPr>
        <p:spPr>
          <a:xfrm>
            <a:off x="5782680" y="3063960"/>
            <a:ext cx="6040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开发流程</a:t>
            </a:r>
            <a:endParaRPr lang="en-US" sz="1180" b="0" u="none" strike="noStrike">
              <a:solidFill>
                <a:srgbClr val="000000"/>
              </a:solidFill>
              <a:effectLst/>
              <a:uFillTx/>
              <a:latin typeface="Times New Roman"/>
            </a:endParaRPr>
          </a:p>
        </p:txBody>
      </p:sp>
      <p:sp>
        <p:nvSpPr>
          <p:cNvPr id="1127" name="文本框 1126"/>
          <p:cNvSpPr txBox="1"/>
          <p:nvPr/>
        </p:nvSpPr>
        <p:spPr>
          <a:xfrm>
            <a:off x="5908320" y="4239360"/>
            <a:ext cx="325800" cy="175680"/>
          </a:xfrm>
          <a:prstGeom prst="rect">
            <a:avLst/>
          </a:prstGeom>
          <a:noFill/>
          <a:ln w="0">
            <a:noFill/>
          </a:ln>
        </p:spPr>
        <p:txBody>
          <a:bodyPr wrap="none" lIns="0" tIns="0" rIns="0" bIns="0" anchor="t">
            <a:spAutoFit/>
          </a:bodyPr>
          <a:lstStyle/>
          <a:p>
            <a:r>
              <a:rPr lang="en-US" sz="1180" b="0" u="none" strike="noStrike">
                <a:solidFill>
                  <a:srgbClr val="BFDBFE"/>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1128" name="文本框 1127"/>
          <p:cNvSpPr txBox="1"/>
          <p:nvPr/>
        </p:nvSpPr>
        <p:spPr>
          <a:xfrm>
            <a:off x="6223320" y="4233960"/>
            <a:ext cx="6040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应用价值</a:t>
            </a:r>
            <a:endParaRPr lang="en-US" sz="1180" b="0" u="none" strike="noStrike">
              <a:solidFill>
                <a:srgbClr val="000000"/>
              </a:solidFill>
              <a:effectLst/>
              <a:uFillTx/>
              <a:latin typeface="Times New Roman"/>
            </a:endParaRPr>
          </a:p>
        </p:txBody>
      </p:sp>
      <p:sp>
        <p:nvSpPr>
          <p:cNvPr id="1129" name="文本框 1128"/>
          <p:cNvSpPr txBox="1"/>
          <p:nvPr/>
        </p:nvSpPr>
        <p:spPr>
          <a:xfrm>
            <a:off x="5908320" y="449172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可用于文本嵌入、文本生成、问答等多种</a:t>
            </a:r>
            <a:endParaRPr lang="en-US" sz="920" b="0" u="none" strike="noStrike">
              <a:solidFill>
                <a:srgbClr val="000000"/>
              </a:solidFill>
              <a:effectLst/>
              <a:uFillTx/>
              <a:latin typeface="Times New Roman"/>
            </a:endParaRPr>
          </a:p>
        </p:txBody>
      </p:sp>
      <p:sp>
        <p:nvSpPr>
          <p:cNvPr id="1130" name="文本框 1129"/>
          <p:cNvSpPr txBox="1"/>
          <p:nvPr/>
        </p:nvSpPr>
        <p:spPr>
          <a:xfrm>
            <a:off x="8013960" y="4496040"/>
            <a:ext cx="224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NLP</a:t>
            </a:r>
            <a:endParaRPr lang="en-US" sz="920" b="0" u="none" strike="noStrike">
              <a:solidFill>
                <a:srgbClr val="000000"/>
              </a:solidFill>
              <a:effectLst/>
              <a:uFillTx/>
              <a:latin typeface="Times New Roman"/>
            </a:endParaRPr>
          </a:p>
        </p:txBody>
      </p:sp>
      <p:sp>
        <p:nvSpPr>
          <p:cNvPr id="1131" name="文本框 1130"/>
          <p:cNvSpPr txBox="1"/>
          <p:nvPr/>
        </p:nvSpPr>
        <p:spPr>
          <a:xfrm>
            <a:off x="8237160" y="44917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任务，在</a:t>
            </a:r>
            <a:endParaRPr lang="en-US" sz="920" b="0" u="none" strike="noStrike">
              <a:solidFill>
                <a:srgbClr val="000000"/>
              </a:solidFill>
              <a:effectLst/>
              <a:uFillTx/>
              <a:latin typeface="Times New Roman"/>
            </a:endParaRPr>
          </a:p>
        </p:txBody>
      </p:sp>
      <p:sp>
        <p:nvSpPr>
          <p:cNvPr id="1132" name="文本框 1131"/>
          <p:cNvSpPr txBox="1"/>
          <p:nvPr/>
        </p:nvSpPr>
        <p:spPr>
          <a:xfrm>
            <a:off x="8705160" y="44960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133" name="文本框 1132"/>
          <p:cNvSpPr txBox="1"/>
          <p:nvPr/>
        </p:nvSpPr>
        <p:spPr>
          <a:xfrm>
            <a:off x="8950320" y="449172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系统中负责理解用</a:t>
            </a:r>
            <a:endParaRPr lang="en-US" sz="920" b="0" u="none" strike="noStrike">
              <a:solidFill>
                <a:srgbClr val="000000"/>
              </a:solidFill>
              <a:effectLst/>
              <a:uFillTx/>
              <a:latin typeface="Times New Roman"/>
            </a:endParaRPr>
          </a:p>
        </p:txBody>
      </p:sp>
      <p:sp>
        <p:nvSpPr>
          <p:cNvPr id="1134" name="任意多边形 1133"/>
          <p:cNvSpPr/>
          <p:nvPr/>
        </p:nvSpPr>
        <p:spPr>
          <a:xfrm>
            <a:off x="534600" y="5281200"/>
            <a:ext cx="9627480" cy="368280"/>
          </a:xfrm>
          <a:custGeom>
            <a:avLst/>
            <a:gdLst/>
            <a:ahLst/>
            <a:cxnLst/>
            <a:rect l="0" t="0" r="r" b="b"/>
            <a:pathLst>
              <a:path w="26743" h="1023">
                <a:moveTo>
                  <a:pt x="0" y="837"/>
                </a:moveTo>
                <a:lnTo>
                  <a:pt x="0" y="187"/>
                </a:lnTo>
                <a:cubicBezTo>
                  <a:pt x="0" y="175"/>
                  <a:pt x="1" y="163"/>
                  <a:pt x="4" y="151"/>
                </a:cubicBezTo>
                <a:cubicBezTo>
                  <a:pt x="6" y="139"/>
                  <a:pt x="10" y="126"/>
                  <a:pt x="14" y="115"/>
                </a:cubicBezTo>
                <a:cubicBezTo>
                  <a:pt x="19" y="104"/>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26557" y="0"/>
                </a:lnTo>
                <a:cubicBezTo>
                  <a:pt x="26569" y="0"/>
                  <a:pt x="26581" y="1"/>
                  <a:pt x="26593" y="4"/>
                </a:cubicBezTo>
                <a:cubicBezTo>
                  <a:pt x="26605" y="6"/>
                  <a:pt x="26617" y="10"/>
                  <a:pt x="26628" y="14"/>
                </a:cubicBezTo>
                <a:cubicBezTo>
                  <a:pt x="26639" y="19"/>
                  <a:pt x="26650" y="25"/>
                  <a:pt x="26660" y="31"/>
                </a:cubicBezTo>
                <a:cubicBezTo>
                  <a:pt x="26670" y="38"/>
                  <a:pt x="26680" y="46"/>
                  <a:pt x="26688" y="55"/>
                </a:cubicBezTo>
                <a:cubicBezTo>
                  <a:pt x="26697" y="63"/>
                  <a:pt x="26704" y="73"/>
                  <a:pt x="26711" y="83"/>
                </a:cubicBezTo>
                <a:cubicBezTo>
                  <a:pt x="26718" y="93"/>
                  <a:pt x="26724" y="104"/>
                  <a:pt x="26728" y="115"/>
                </a:cubicBezTo>
                <a:cubicBezTo>
                  <a:pt x="26733" y="126"/>
                  <a:pt x="26737" y="139"/>
                  <a:pt x="26739" y="151"/>
                </a:cubicBezTo>
                <a:cubicBezTo>
                  <a:pt x="26741" y="163"/>
                  <a:pt x="26743" y="175"/>
                  <a:pt x="26743" y="187"/>
                </a:cubicBezTo>
                <a:lnTo>
                  <a:pt x="26743" y="837"/>
                </a:lnTo>
                <a:cubicBezTo>
                  <a:pt x="26743" y="849"/>
                  <a:pt x="26741" y="861"/>
                  <a:pt x="26739" y="873"/>
                </a:cubicBezTo>
                <a:cubicBezTo>
                  <a:pt x="26737" y="885"/>
                  <a:pt x="26733" y="897"/>
                  <a:pt x="26728" y="908"/>
                </a:cubicBezTo>
                <a:cubicBezTo>
                  <a:pt x="26724" y="919"/>
                  <a:pt x="26718" y="930"/>
                  <a:pt x="26711" y="940"/>
                </a:cubicBezTo>
                <a:cubicBezTo>
                  <a:pt x="26704" y="950"/>
                  <a:pt x="26697" y="960"/>
                  <a:pt x="26688" y="968"/>
                </a:cubicBezTo>
                <a:cubicBezTo>
                  <a:pt x="26680" y="977"/>
                  <a:pt x="26670" y="984"/>
                  <a:pt x="26660" y="991"/>
                </a:cubicBezTo>
                <a:cubicBezTo>
                  <a:pt x="26650" y="998"/>
                  <a:pt x="26639" y="1004"/>
                  <a:pt x="26628" y="1008"/>
                </a:cubicBezTo>
                <a:cubicBezTo>
                  <a:pt x="26617" y="1013"/>
                  <a:pt x="26605" y="1017"/>
                  <a:pt x="26593" y="1019"/>
                </a:cubicBezTo>
                <a:cubicBezTo>
                  <a:pt x="26581" y="1021"/>
                  <a:pt x="26569" y="1023"/>
                  <a:pt x="26557" y="1023"/>
                </a:cubicBezTo>
                <a:lnTo>
                  <a:pt x="186" y="1023"/>
                </a:lnTo>
                <a:cubicBezTo>
                  <a:pt x="174" y="1023"/>
                  <a:pt x="162" y="1021"/>
                  <a:pt x="150" y="1019"/>
                </a:cubicBezTo>
                <a:cubicBezTo>
                  <a:pt x="138" y="1017"/>
                  <a:pt x="126" y="1013"/>
                  <a:pt x="115" y="1008"/>
                </a:cubicBezTo>
                <a:cubicBezTo>
                  <a:pt x="104" y="1004"/>
                  <a:pt x="93" y="998"/>
                  <a:pt x="83" y="991"/>
                </a:cubicBezTo>
                <a:cubicBezTo>
                  <a:pt x="73" y="984"/>
                  <a:pt x="63" y="977"/>
                  <a:pt x="55" y="968"/>
                </a:cubicBezTo>
                <a:cubicBezTo>
                  <a:pt x="46" y="960"/>
                  <a:pt x="38" y="950"/>
                  <a:pt x="31" y="940"/>
                </a:cubicBezTo>
                <a:cubicBezTo>
                  <a:pt x="25" y="930"/>
                  <a:pt x="19" y="919"/>
                  <a:pt x="14" y="908"/>
                </a:cubicBezTo>
                <a:cubicBezTo>
                  <a:pt x="10" y="897"/>
                  <a:pt x="6" y="885"/>
                  <a:pt x="4" y="873"/>
                </a:cubicBezTo>
                <a:cubicBezTo>
                  <a:pt x="1" y="861"/>
                  <a:pt x="0" y="849"/>
                  <a:pt x="0" y="837"/>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35" name="图片 1134"/>
          <p:cNvPicPr/>
          <p:nvPr/>
        </p:nvPicPr>
        <p:blipFill>
          <a:blip r:embed="rId5"/>
          <a:stretch/>
        </p:blipFill>
        <p:spPr>
          <a:xfrm>
            <a:off x="635040" y="5381640"/>
            <a:ext cx="124920" cy="166680"/>
          </a:xfrm>
          <a:prstGeom prst="rect">
            <a:avLst/>
          </a:prstGeom>
          <a:noFill/>
          <a:ln w="0">
            <a:noFill/>
          </a:ln>
        </p:spPr>
      </p:pic>
      <p:sp>
        <p:nvSpPr>
          <p:cNvPr id="1136" name="文本框 1135"/>
          <p:cNvSpPr txBox="1"/>
          <p:nvPr/>
        </p:nvSpPr>
        <p:spPr>
          <a:xfrm>
            <a:off x="5908320" y="465912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户输入和生成高质量回答</a:t>
            </a:r>
            <a:endParaRPr lang="en-US" sz="920" b="0" u="none" strike="noStrike">
              <a:solidFill>
                <a:srgbClr val="000000"/>
              </a:solidFill>
              <a:effectLst/>
              <a:uFillTx/>
              <a:latin typeface="Times New Roman"/>
            </a:endParaRPr>
          </a:p>
        </p:txBody>
      </p:sp>
      <p:sp>
        <p:nvSpPr>
          <p:cNvPr id="1137" name="文本框 1136"/>
          <p:cNvSpPr txBox="1"/>
          <p:nvPr/>
        </p:nvSpPr>
        <p:spPr>
          <a:xfrm>
            <a:off x="860760" y="53942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结合</a:t>
            </a:r>
            <a:endParaRPr lang="en-US" sz="920" b="0" u="none" strike="noStrike">
              <a:solidFill>
                <a:srgbClr val="000000"/>
              </a:solidFill>
              <a:effectLst/>
              <a:uFillTx/>
              <a:latin typeface="Times New Roman"/>
            </a:endParaRPr>
          </a:p>
        </p:txBody>
      </p:sp>
      <p:sp>
        <p:nvSpPr>
          <p:cNvPr id="1138" name="文本框 1137"/>
          <p:cNvSpPr txBox="1"/>
          <p:nvPr/>
        </p:nvSpPr>
        <p:spPr>
          <a:xfrm>
            <a:off x="1094760" y="539856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1139" name="文本框 1138"/>
          <p:cNvSpPr txBox="1"/>
          <p:nvPr/>
        </p:nvSpPr>
        <p:spPr>
          <a:xfrm>
            <a:off x="1414440" y="53942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和</a:t>
            </a:r>
            <a:endParaRPr lang="en-US" sz="920" b="0" u="none" strike="noStrike">
              <a:solidFill>
                <a:srgbClr val="000000"/>
              </a:solidFill>
              <a:effectLst/>
              <a:uFillTx/>
              <a:latin typeface="Times New Roman"/>
            </a:endParaRPr>
          </a:p>
        </p:txBody>
      </p:sp>
      <p:sp>
        <p:nvSpPr>
          <p:cNvPr id="1140" name="文本框 1139"/>
          <p:cNvSpPr txBox="1"/>
          <p:nvPr/>
        </p:nvSpPr>
        <p:spPr>
          <a:xfrm>
            <a:off x="1531440" y="5398560"/>
            <a:ext cx="785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Transformers</a:t>
            </a:r>
            <a:endParaRPr lang="en-US" sz="920" b="0" u="none" strike="noStrike">
              <a:solidFill>
                <a:srgbClr val="000000"/>
              </a:solidFill>
              <a:effectLst/>
              <a:uFillTx/>
              <a:latin typeface="Times New Roman"/>
            </a:endParaRPr>
          </a:p>
        </p:txBody>
      </p:sp>
      <p:sp>
        <p:nvSpPr>
          <p:cNvPr id="1141" name="文本框 1140"/>
          <p:cNvSpPr txBox="1"/>
          <p:nvPr/>
        </p:nvSpPr>
        <p:spPr>
          <a:xfrm>
            <a:off x="2294280" y="539424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可实现高效的向量化检索和生成，</a:t>
            </a:r>
            <a:endParaRPr lang="en-US" sz="920" b="0" u="none" strike="noStrike">
              <a:solidFill>
                <a:srgbClr val="000000"/>
              </a:solidFill>
              <a:effectLst/>
              <a:uFillTx/>
              <a:latin typeface="Times New Roman"/>
            </a:endParaRPr>
          </a:p>
        </p:txBody>
      </p:sp>
      <p:sp>
        <p:nvSpPr>
          <p:cNvPr id="1142" name="文本框 1141"/>
          <p:cNvSpPr txBox="1"/>
          <p:nvPr/>
        </p:nvSpPr>
        <p:spPr>
          <a:xfrm>
            <a:off x="4049280" y="539856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1143" name="文本框 1142"/>
          <p:cNvSpPr txBox="1"/>
          <p:nvPr/>
        </p:nvSpPr>
        <p:spPr>
          <a:xfrm>
            <a:off x="4368960" y="539424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负责相似内容检索，</a:t>
            </a:r>
            <a:endParaRPr lang="en-US" sz="920" b="0" u="none" strike="noStrike">
              <a:solidFill>
                <a:srgbClr val="000000"/>
              </a:solidFill>
              <a:effectLst/>
              <a:uFillTx/>
              <a:latin typeface="Times New Roman"/>
            </a:endParaRPr>
          </a:p>
        </p:txBody>
      </p:sp>
      <p:sp>
        <p:nvSpPr>
          <p:cNvPr id="1144" name="文本框 1143"/>
          <p:cNvSpPr txBox="1"/>
          <p:nvPr/>
        </p:nvSpPr>
        <p:spPr>
          <a:xfrm>
            <a:off x="5421960" y="5398560"/>
            <a:ext cx="785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Transformers</a:t>
            </a:r>
            <a:endParaRPr lang="en-US" sz="920" b="0" u="none" strike="noStrike">
              <a:solidFill>
                <a:srgbClr val="000000"/>
              </a:solidFill>
              <a:effectLst/>
              <a:uFillTx/>
              <a:latin typeface="Times New Roman"/>
            </a:endParaRPr>
          </a:p>
        </p:txBody>
      </p:sp>
      <p:sp>
        <p:nvSpPr>
          <p:cNvPr id="1145" name="文本框 1144"/>
          <p:cNvSpPr txBox="1"/>
          <p:nvPr/>
        </p:nvSpPr>
        <p:spPr>
          <a:xfrm>
            <a:off x="6184800" y="539424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负责理解和生成，共同构成</a:t>
            </a:r>
            <a:endParaRPr lang="en-US" sz="920" b="0" u="none" strike="noStrike">
              <a:solidFill>
                <a:srgbClr val="000000"/>
              </a:solidFill>
              <a:effectLst/>
              <a:uFillTx/>
              <a:latin typeface="Times New Roman"/>
            </a:endParaRPr>
          </a:p>
        </p:txBody>
      </p:sp>
      <p:sp>
        <p:nvSpPr>
          <p:cNvPr id="1146" name="文本框 1145"/>
          <p:cNvSpPr txBox="1"/>
          <p:nvPr/>
        </p:nvSpPr>
        <p:spPr>
          <a:xfrm>
            <a:off x="7588800" y="539856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pic>
        <p:nvPicPr>
          <p:cNvPr id="1147" name="图片 1146"/>
          <p:cNvPicPr/>
          <p:nvPr/>
        </p:nvPicPr>
        <p:blipFill>
          <a:blip r:embed="rId6"/>
          <a:stretch/>
        </p:blipFill>
        <p:spPr>
          <a:xfrm>
            <a:off x="0" y="0"/>
            <a:ext cx="10696320" cy="6049800"/>
          </a:xfrm>
          <a:prstGeom prst="rect">
            <a:avLst/>
          </a:prstGeom>
          <a:noFill/>
          <a:ln w="0">
            <a:noFill/>
          </a:ln>
        </p:spPr>
      </p:pic>
      <p:sp>
        <p:nvSpPr>
          <p:cNvPr id="1148" name="文本框 1147"/>
          <p:cNvSpPr txBox="1"/>
          <p:nvPr/>
        </p:nvSpPr>
        <p:spPr>
          <a:xfrm>
            <a:off x="7833960" y="53942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系统的核心技术链</a:t>
            </a:r>
            <a:endParaRPr lang="en-US" sz="920" b="0" u="none" strike="noStrike">
              <a:solidFill>
                <a:srgbClr val="000000"/>
              </a:solidFill>
              <a:effectLst/>
              <a:uFillTx/>
              <a:latin typeface="Times New Roman"/>
            </a:endParaRPr>
          </a:p>
        </p:txBody>
      </p:sp>
      <p:sp>
        <p:nvSpPr>
          <p:cNvPr id="1149" name="任意多边形 1148"/>
          <p:cNvSpPr/>
          <p:nvPr/>
        </p:nvSpPr>
        <p:spPr>
          <a:xfrm>
            <a:off x="768600" y="3442680"/>
            <a:ext cx="67320" cy="67320"/>
          </a:xfrm>
          <a:custGeom>
            <a:avLst/>
            <a:gdLst/>
            <a:ahLst/>
            <a:cxnLst/>
            <a:rect l="0" t="0" r="r" b="b"/>
            <a:pathLst>
              <a:path w="187" h="187">
                <a:moveTo>
                  <a:pt x="187" y="93"/>
                </a:moveTo>
                <a:cubicBezTo>
                  <a:pt x="187" y="105"/>
                  <a:pt x="184" y="117"/>
                  <a:pt x="180" y="129"/>
                </a:cubicBezTo>
                <a:cubicBezTo>
                  <a:pt x="174" y="140"/>
                  <a:pt x="167" y="151"/>
                  <a:pt x="159" y="160"/>
                </a:cubicBezTo>
                <a:cubicBezTo>
                  <a:pt x="150" y="168"/>
                  <a:pt x="140" y="175"/>
                  <a:pt x="128" y="180"/>
                </a:cubicBezTo>
                <a:cubicBezTo>
                  <a:pt x="117" y="185"/>
                  <a:pt x="105" y="187"/>
                  <a:pt x="93" y="187"/>
                </a:cubicBezTo>
                <a:cubicBezTo>
                  <a:pt x="81" y="187"/>
                  <a:pt x="69" y="185"/>
                  <a:pt x="57" y="180"/>
                </a:cubicBezTo>
                <a:cubicBezTo>
                  <a:pt x="46" y="175"/>
                  <a:pt x="36" y="168"/>
                  <a:pt x="27" y="160"/>
                </a:cubicBezTo>
                <a:cubicBezTo>
                  <a:pt x="19" y="151"/>
                  <a:pt x="12" y="140"/>
                  <a:pt x="7" y="129"/>
                </a:cubicBezTo>
                <a:cubicBezTo>
                  <a:pt x="2" y="117"/>
                  <a:pt x="0" y="105"/>
                  <a:pt x="0" y="93"/>
                </a:cubicBezTo>
                <a:cubicBezTo>
                  <a:pt x="0" y="81"/>
                  <a:pt x="2" y="69"/>
                  <a:pt x="7" y="58"/>
                </a:cubicBezTo>
                <a:cubicBezTo>
                  <a:pt x="12" y="46"/>
                  <a:pt x="19" y="36"/>
                  <a:pt x="27" y="27"/>
                </a:cubicBezTo>
                <a:cubicBezTo>
                  <a:pt x="36" y="19"/>
                  <a:pt x="46" y="12"/>
                  <a:pt x="57" y="7"/>
                </a:cubicBezTo>
                <a:cubicBezTo>
                  <a:pt x="69" y="3"/>
                  <a:pt x="81" y="0"/>
                  <a:pt x="93" y="0"/>
                </a:cubicBezTo>
                <a:cubicBezTo>
                  <a:pt x="105" y="0"/>
                  <a:pt x="117" y="3"/>
                  <a:pt x="128" y="7"/>
                </a:cubicBezTo>
                <a:cubicBezTo>
                  <a:pt x="140" y="12"/>
                  <a:pt x="150" y="19"/>
                  <a:pt x="159" y="27"/>
                </a:cubicBezTo>
                <a:cubicBezTo>
                  <a:pt x="167" y="36"/>
                  <a:pt x="174" y="46"/>
                  <a:pt x="180" y="58"/>
                </a:cubicBezTo>
                <a:cubicBezTo>
                  <a:pt x="184" y="69"/>
                  <a:pt x="187" y="81"/>
                  <a:pt x="187"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0" name="文本框 1149"/>
          <p:cNvSpPr txBox="1"/>
          <p:nvPr/>
        </p:nvSpPr>
        <p:spPr>
          <a:xfrm>
            <a:off x="936000" y="335520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向量生成：将文本数据向量化</a:t>
            </a:r>
            <a:endParaRPr lang="en-US" sz="920" b="0" u="none" strike="noStrike">
              <a:solidFill>
                <a:srgbClr val="000000"/>
              </a:solidFill>
              <a:effectLst/>
              <a:uFillTx/>
              <a:latin typeface="Times New Roman"/>
            </a:endParaRPr>
          </a:p>
        </p:txBody>
      </p:sp>
      <p:sp>
        <p:nvSpPr>
          <p:cNvPr id="1151" name="任意多边形 1150"/>
          <p:cNvSpPr/>
          <p:nvPr/>
        </p:nvSpPr>
        <p:spPr>
          <a:xfrm>
            <a:off x="768600" y="3676680"/>
            <a:ext cx="67320" cy="67320"/>
          </a:xfrm>
          <a:custGeom>
            <a:avLst/>
            <a:gdLst/>
            <a:ahLst/>
            <a:cxnLst/>
            <a:rect l="0" t="0" r="r" b="b"/>
            <a:pathLst>
              <a:path w="187" h="187">
                <a:moveTo>
                  <a:pt x="187" y="94"/>
                </a:moveTo>
                <a:cubicBezTo>
                  <a:pt x="187" y="106"/>
                  <a:pt x="184" y="118"/>
                  <a:pt x="180" y="130"/>
                </a:cubicBezTo>
                <a:cubicBezTo>
                  <a:pt x="174" y="141"/>
                  <a:pt x="167" y="151"/>
                  <a:pt x="159" y="160"/>
                </a:cubicBezTo>
                <a:cubicBezTo>
                  <a:pt x="150" y="168"/>
                  <a:pt x="140" y="175"/>
                  <a:pt x="128" y="180"/>
                </a:cubicBezTo>
                <a:cubicBezTo>
                  <a:pt x="117" y="185"/>
                  <a:pt x="105" y="187"/>
                  <a:pt x="93" y="187"/>
                </a:cubicBezTo>
                <a:cubicBezTo>
                  <a:pt x="81" y="187"/>
                  <a:pt x="69" y="185"/>
                  <a:pt x="57" y="180"/>
                </a:cubicBezTo>
                <a:cubicBezTo>
                  <a:pt x="46" y="175"/>
                  <a:pt x="36" y="168"/>
                  <a:pt x="27" y="160"/>
                </a:cubicBezTo>
                <a:cubicBezTo>
                  <a:pt x="19" y="151"/>
                  <a:pt x="12" y="141"/>
                  <a:pt x="7" y="130"/>
                </a:cubicBezTo>
                <a:cubicBezTo>
                  <a:pt x="2" y="118"/>
                  <a:pt x="0" y="106"/>
                  <a:pt x="0" y="94"/>
                </a:cubicBezTo>
                <a:cubicBezTo>
                  <a:pt x="0" y="82"/>
                  <a:pt x="2" y="70"/>
                  <a:pt x="7" y="59"/>
                </a:cubicBezTo>
                <a:cubicBezTo>
                  <a:pt x="12" y="46"/>
                  <a:pt x="19" y="36"/>
                  <a:pt x="27" y="27"/>
                </a:cubicBezTo>
                <a:cubicBezTo>
                  <a:pt x="36" y="19"/>
                  <a:pt x="46" y="12"/>
                  <a:pt x="57" y="7"/>
                </a:cubicBezTo>
                <a:cubicBezTo>
                  <a:pt x="69" y="3"/>
                  <a:pt x="81" y="0"/>
                  <a:pt x="93" y="0"/>
                </a:cubicBezTo>
                <a:cubicBezTo>
                  <a:pt x="105" y="0"/>
                  <a:pt x="117" y="3"/>
                  <a:pt x="128" y="7"/>
                </a:cubicBezTo>
                <a:cubicBezTo>
                  <a:pt x="140" y="12"/>
                  <a:pt x="150" y="19"/>
                  <a:pt x="159" y="27"/>
                </a:cubicBezTo>
                <a:cubicBezTo>
                  <a:pt x="167" y="36"/>
                  <a:pt x="174" y="46"/>
                  <a:pt x="180" y="59"/>
                </a:cubicBezTo>
                <a:cubicBezTo>
                  <a:pt x="184" y="70"/>
                  <a:pt x="187" y="82"/>
                  <a:pt x="187"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2" name="文本框 1151"/>
          <p:cNvSpPr txBox="1"/>
          <p:nvPr/>
        </p:nvSpPr>
        <p:spPr>
          <a:xfrm>
            <a:off x="936000" y="358920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索引创建：创建索引并添加向量数据</a:t>
            </a:r>
            <a:endParaRPr lang="en-US" sz="920" b="0" u="none" strike="noStrike">
              <a:solidFill>
                <a:srgbClr val="000000"/>
              </a:solidFill>
              <a:effectLst/>
              <a:uFillTx/>
              <a:latin typeface="Times New Roman"/>
            </a:endParaRPr>
          </a:p>
        </p:txBody>
      </p:sp>
      <p:sp>
        <p:nvSpPr>
          <p:cNvPr id="1153" name="任意多边形 1152"/>
          <p:cNvSpPr/>
          <p:nvPr/>
        </p:nvSpPr>
        <p:spPr>
          <a:xfrm>
            <a:off x="768600" y="3910680"/>
            <a:ext cx="67320" cy="67320"/>
          </a:xfrm>
          <a:custGeom>
            <a:avLst/>
            <a:gdLst/>
            <a:ahLst/>
            <a:cxnLst/>
            <a:rect l="0" t="0" r="r" b="b"/>
            <a:pathLst>
              <a:path w="187" h="187">
                <a:moveTo>
                  <a:pt x="187" y="93"/>
                </a:moveTo>
                <a:cubicBezTo>
                  <a:pt x="187" y="105"/>
                  <a:pt x="184" y="117"/>
                  <a:pt x="180" y="129"/>
                </a:cubicBezTo>
                <a:cubicBezTo>
                  <a:pt x="174" y="140"/>
                  <a:pt x="167" y="151"/>
                  <a:pt x="159" y="160"/>
                </a:cubicBezTo>
                <a:cubicBezTo>
                  <a:pt x="150" y="168"/>
                  <a:pt x="140" y="175"/>
                  <a:pt x="128" y="180"/>
                </a:cubicBezTo>
                <a:cubicBezTo>
                  <a:pt x="117" y="185"/>
                  <a:pt x="105" y="187"/>
                  <a:pt x="93" y="187"/>
                </a:cubicBezTo>
                <a:cubicBezTo>
                  <a:pt x="81" y="187"/>
                  <a:pt x="69" y="185"/>
                  <a:pt x="57" y="180"/>
                </a:cubicBezTo>
                <a:cubicBezTo>
                  <a:pt x="46" y="175"/>
                  <a:pt x="36" y="168"/>
                  <a:pt x="27" y="160"/>
                </a:cubicBezTo>
                <a:cubicBezTo>
                  <a:pt x="19" y="151"/>
                  <a:pt x="12" y="140"/>
                  <a:pt x="7" y="129"/>
                </a:cubicBezTo>
                <a:cubicBezTo>
                  <a:pt x="2" y="117"/>
                  <a:pt x="0" y="105"/>
                  <a:pt x="0" y="93"/>
                </a:cubicBezTo>
                <a:cubicBezTo>
                  <a:pt x="0" y="81"/>
                  <a:pt x="2" y="69"/>
                  <a:pt x="7" y="58"/>
                </a:cubicBezTo>
                <a:cubicBezTo>
                  <a:pt x="12" y="46"/>
                  <a:pt x="19" y="36"/>
                  <a:pt x="27" y="27"/>
                </a:cubicBezTo>
                <a:cubicBezTo>
                  <a:pt x="36" y="19"/>
                  <a:pt x="46" y="12"/>
                  <a:pt x="57" y="7"/>
                </a:cubicBezTo>
                <a:cubicBezTo>
                  <a:pt x="69" y="3"/>
                  <a:pt x="81" y="0"/>
                  <a:pt x="93" y="0"/>
                </a:cubicBezTo>
                <a:cubicBezTo>
                  <a:pt x="105" y="0"/>
                  <a:pt x="117" y="3"/>
                  <a:pt x="128" y="7"/>
                </a:cubicBezTo>
                <a:cubicBezTo>
                  <a:pt x="140" y="12"/>
                  <a:pt x="150" y="19"/>
                  <a:pt x="159" y="27"/>
                </a:cubicBezTo>
                <a:cubicBezTo>
                  <a:pt x="167" y="36"/>
                  <a:pt x="174" y="46"/>
                  <a:pt x="180" y="58"/>
                </a:cubicBezTo>
                <a:cubicBezTo>
                  <a:pt x="184" y="69"/>
                  <a:pt x="187" y="81"/>
                  <a:pt x="187"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4" name="文本框 1153"/>
          <p:cNvSpPr txBox="1"/>
          <p:nvPr/>
        </p:nvSpPr>
        <p:spPr>
          <a:xfrm>
            <a:off x="936000" y="382320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相似度检索：对查询向量进行检索，返回相似结果</a:t>
            </a:r>
            <a:endParaRPr lang="en-US" sz="920" b="0" u="none" strike="noStrike">
              <a:solidFill>
                <a:srgbClr val="000000"/>
              </a:solidFill>
              <a:effectLst/>
              <a:uFillTx/>
              <a:latin typeface="Times New Roman"/>
            </a:endParaRPr>
          </a:p>
        </p:txBody>
      </p:sp>
      <p:sp>
        <p:nvSpPr>
          <p:cNvPr id="1155" name="任意多边形 1154"/>
          <p:cNvSpPr/>
          <p:nvPr/>
        </p:nvSpPr>
        <p:spPr>
          <a:xfrm>
            <a:off x="5849640" y="3442680"/>
            <a:ext cx="66960" cy="67320"/>
          </a:xfrm>
          <a:custGeom>
            <a:avLst/>
            <a:gdLst/>
            <a:ahLst/>
            <a:cxnLst/>
            <a:rect l="0" t="0" r="r" b="b"/>
            <a:pathLst>
              <a:path w="186" h="187">
                <a:moveTo>
                  <a:pt x="186" y="93"/>
                </a:moveTo>
                <a:cubicBezTo>
                  <a:pt x="186" y="105"/>
                  <a:pt x="184" y="117"/>
                  <a:pt x="179" y="129"/>
                </a:cubicBezTo>
                <a:cubicBezTo>
                  <a:pt x="175" y="140"/>
                  <a:pt x="168" y="151"/>
                  <a:pt x="159" y="160"/>
                </a:cubicBezTo>
                <a:cubicBezTo>
                  <a:pt x="150" y="168"/>
                  <a:pt x="140" y="175"/>
                  <a:pt x="129" y="180"/>
                </a:cubicBezTo>
                <a:cubicBezTo>
                  <a:pt x="117" y="185"/>
                  <a:pt x="105" y="187"/>
                  <a:pt x="92" y="187"/>
                </a:cubicBezTo>
                <a:cubicBezTo>
                  <a:pt x="80" y="187"/>
                  <a:pt x="68" y="185"/>
                  <a:pt x="57" y="180"/>
                </a:cubicBezTo>
                <a:cubicBezTo>
                  <a:pt x="46" y="175"/>
                  <a:pt x="36" y="168"/>
                  <a:pt x="27" y="160"/>
                </a:cubicBezTo>
                <a:cubicBezTo>
                  <a:pt x="18" y="151"/>
                  <a:pt x="11" y="140"/>
                  <a:pt x="7" y="129"/>
                </a:cubicBezTo>
                <a:cubicBezTo>
                  <a:pt x="2" y="117"/>
                  <a:pt x="0" y="105"/>
                  <a:pt x="0" y="93"/>
                </a:cubicBezTo>
                <a:cubicBezTo>
                  <a:pt x="0" y="81"/>
                  <a:pt x="2" y="69"/>
                  <a:pt x="7" y="58"/>
                </a:cubicBezTo>
                <a:cubicBezTo>
                  <a:pt x="11" y="46"/>
                  <a:pt x="18" y="36"/>
                  <a:pt x="27" y="27"/>
                </a:cubicBezTo>
                <a:cubicBezTo>
                  <a:pt x="36" y="19"/>
                  <a:pt x="46" y="12"/>
                  <a:pt x="57" y="7"/>
                </a:cubicBezTo>
                <a:cubicBezTo>
                  <a:pt x="68" y="3"/>
                  <a:pt x="80" y="0"/>
                  <a:pt x="92" y="0"/>
                </a:cubicBezTo>
                <a:cubicBezTo>
                  <a:pt x="105" y="0"/>
                  <a:pt x="117" y="3"/>
                  <a:pt x="129" y="7"/>
                </a:cubicBezTo>
                <a:cubicBezTo>
                  <a:pt x="140" y="12"/>
                  <a:pt x="150" y="19"/>
                  <a:pt x="159" y="27"/>
                </a:cubicBezTo>
                <a:cubicBezTo>
                  <a:pt x="168" y="36"/>
                  <a:pt x="175" y="46"/>
                  <a:pt x="179" y="58"/>
                </a:cubicBezTo>
                <a:cubicBezTo>
                  <a:pt x="184" y="69"/>
                  <a:pt x="186" y="81"/>
                  <a:pt x="186"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6" name="文本框 1155"/>
          <p:cNvSpPr txBox="1"/>
          <p:nvPr/>
        </p:nvSpPr>
        <p:spPr>
          <a:xfrm>
            <a:off x="6016680" y="335520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模型加载：从模型库中加载所需模型</a:t>
            </a:r>
            <a:endParaRPr lang="en-US" sz="920" b="0" u="none" strike="noStrike">
              <a:solidFill>
                <a:srgbClr val="000000"/>
              </a:solidFill>
              <a:effectLst/>
              <a:uFillTx/>
              <a:latin typeface="Times New Roman"/>
            </a:endParaRPr>
          </a:p>
        </p:txBody>
      </p:sp>
      <p:sp>
        <p:nvSpPr>
          <p:cNvPr id="1157" name="任意多边形 1156"/>
          <p:cNvSpPr/>
          <p:nvPr/>
        </p:nvSpPr>
        <p:spPr>
          <a:xfrm>
            <a:off x="5849640" y="3676680"/>
            <a:ext cx="66960" cy="67320"/>
          </a:xfrm>
          <a:custGeom>
            <a:avLst/>
            <a:gdLst/>
            <a:ahLst/>
            <a:cxnLst/>
            <a:rect l="0" t="0" r="r" b="b"/>
            <a:pathLst>
              <a:path w="186" h="187">
                <a:moveTo>
                  <a:pt x="186" y="94"/>
                </a:moveTo>
                <a:cubicBezTo>
                  <a:pt x="186" y="106"/>
                  <a:pt x="184" y="118"/>
                  <a:pt x="179" y="130"/>
                </a:cubicBezTo>
                <a:cubicBezTo>
                  <a:pt x="175" y="141"/>
                  <a:pt x="168" y="151"/>
                  <a:pt x="159" y="160"/>
                </a:cubicBezTo>
                <a:cubicBezTo>
                  <a:pt x="150" y="168"/>
                  <a:pt x="140" y="175"/>
                  <a:pt x="129" y="180"/>
                </a:cubicBezTo>
                <a:cubicBezTo>
                  <a:pt x="117" y="185"/>
                  <a:pt x="105" y="187"/>
                  <a:pt x="92" y="187"/>
                </a:cubicBezTo>
                <a:cubicBezTo>
                  <a:pt x="80" y="187"/>
                  <a:pt x="68" y="185"/>
                  <a:pt x="57" y="180"/>
                </a:cubicBezTo>
                <a:cubicBezTo>
                  <a:pt x="46" y="175"/>
                  <a:pt x="36" y="168"/>
                  <a:pt x="27" y="160"/>
                </a:cubicBezTo>
                <a:cubicBezTo>
                  <a:pt x="18" y="151"/>
                  <a:pt x="11" y="141"/>
                  <a:pt x="7" y="130"/>
                </a:cubicBezTo>
                <a:cubicBezTo>
                  <a:pt x="2" y="118"/>
                  <a:pt x="0" y="106"/>
                  <a:pt x="0" y="94"/>
                </a:cubicBezTo>
                <a:cubicBezTo>
                  <a:pt x="0" y="82"/>
                  <a:pt x="2" y="70"/>
                  <a:pt x="7" y="59"/>
                </a:cubicBezTo>
                <a:cubicBezTo>
                  <a:pt x="11" y="46"/>
                  <a:pt x="18" y="36"/>
                  <a:pt x="27" y="27"/>
                </a:cubicBezTo>
                <a:cubicBezTo>
                  <a:pt x="36" y="19"/>
                  <a:pt x="46" y="12"/>
                  <a:pt x="57" y="7"/>
                </a:cubicBezTo>
                <a:cubicBezTo>
                  <a:pt x="68" y="3"/>
                  <a:pt x="80" y="0"/>
                  <a:pt x="92" y="0"/>
                </a:cubicBezTo>
                <a:cubicBezTo>
                  <a:pt x="105" y="0"/>
                  <a:pt x="117" y="3"/>
                  <a:pt x="129" y="7"/>
                </a:cubicBezTo>
                <a:cubicBezTo>
                  <a:pt x="140" y="12"/>
                  <a:pt x="150" y="19"/>
                  <a:pt x="159" y="27"/>
                </a:cubicBezTo>
                <a:cubicBezTo>
                  <a:pt x="168" y="36"/>
                  <a:pt x="175" y="46"/>
                  <a:pt x="179" y="59"/>
                </a:cubicBezTo>
                <a:cubicBezTo>
                  <a:pt x="184" y="70"/>
                  <a:pt x="186" y="82"/>
                  <a:pt x="186"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8" name="文本框 1157"/>
          <p:cNvSpPr txBox="1"/>
          <p:nvPr/>
        </p:nvSpPr>
        <p:spPr>
          <a:xfrm>
            <a:off x="6016680" y="358920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数据预处理：通过分词器处理输入数据</a:t>
            </a:r>
            <a:endParaRPr lang="en-US" sz="920" b="0" u="none" strike="noStrike">
              <a:solidFill>
                <a:srgbClr val="000000"/>
              </a:solidFill>
              <a:effectLst/>
              <a:uFillTx/>
              <a:latin typeface="Times New Roman"/>
            </a:endParaRPr>
          </a:p>
        </p:txBody>
      </p:sp>
      <p:sp>
        <p:nvSpPr>
          <p:cNvPr id="1159" name="任意多边形 1158"/>
          <p:cNvSpPr/>
          <p:nvPr/>
        </p:nvSpPr>
        <p:spPr>
          <a:xfrm>
            <a:off x="5849640" y="3910680"/>
            <a:ext cx="66960" cy="67320"/>
          </a:xfrm>
          <a:custGeom>
            <a:avLst/>
            <a:gdLst/>
            <a:ahLst/>
            <a:cxnLst/>
            <a:rect l="0" t="0" r="r" b="b"/>
            <a:pathLst>
              <a:path w="186" h="187">
                <a:moveTo>
                  <a:pt x="186" y="93"/>
                </a:moveTo>
                <a:cubicBezTo>
                  <a:pt x="186" y="105"/>
                  <a:pt x="184" y="117"/>
                  <a:pt x="179" y="129"/>
                </a:cubicBezTo>
                <a:cubicBezTo>
                  <a:pt x="175" y="140"/>
                  <a:pt x="168" y="151"/>
                  <a:pt x="159" y="160"/>
                </a:cubicBezTo>
                <a:cubicBezTo>
                  <a:pt x="150" y="168"/>
                  <a:pt x="140" y="175"/>
                  <a:pt x="129" y="180"/>
                </a:cubicBezTo>
                <a:cubicBezTo>
                  <a:pt x="117" y="185"/>
                  <a:pt x="105" y="187"/>
                  <a:pt x="92" y="187"/>
                </a:cubicBezTo>
                <a:cubicBezTo>
                  <a:pt x="80" y="187"/>
                  <a:pt x="68" y="185"/>
                  <a:pt x="57" y="180"/>
                </a:cubicBezTo>
                <a:cubicBezTo>
                  <a:pt x="46" y="175"/>
                  <a:pt x="36" y="168"/>
                  <a:pt x="27" y="160"/>
                </a:cubicBezTo>
                <a:cubicBezTo>
                  <a:pt x="18" y="151"/>
                  <a:pt x="11" y="140"/>
                  <a:pt x="7" y="129"/>
                </a:cubicBezTo>
                <a:cubicBezTo>
                  <a:pt x="2" y="117"/>
                  <a:pt x="0" y="105"/>
                  <a:pt x="0" y="93"/>
                </a:cubicBezTo>
                <a:cubicBezTo>
                  <a:pt x="0" y="81"/>
                  <a:pt x="2" y="69"/>
                  <a:pt x="7" y="58"/>
                </a:cubicBezTo>
                <a:cubicBezTo>
                  <a:pt x="11" y="46"/>
                  <a:pt x="18" y="36"/>
                  <a:pt x="27" y="27"/>
                </a:cubicBezTo>
                <a:cubicBezTo>
                  <a:pt x="36" y="19"/>
                  <a:pt x="46" y="12"/>
                  <a:pt x="57" y="7"/>
                </a:cubicBezTo>
                <a:cubicBezTo>
                  <a:pt x="68" y="3"/>
                  <a:pt x="80" y="0"/>
                  <a:pt x="92" y="0"/>
                </a:cubicBezTo>
                <a:cubicBezTo>
                  <a:pt x="105" y="0"/>
                  <a:pt x="117" y="3"/>
                  <a:pt x="129" y="7"/>
                </a:cubicBezTo>
                <a:cubicBezTo>
                  <a:pt x="140" y="12"/>
                  <a:pt x="150" y="19"/>
                  <a:pt x="159" y="27"/>
                </a:cubicBezTo>
                <a:cubicBezTo>
                  <a:pt x="168" y="36"/>
                  <a:pt x="175" y="46"/>
                  <a:pt x="179" y="58"/>
                </a:cubicBezTo>
                <a:cubicBezTo>
                  <a:pt x="184" y="69"/>
                  <a:pt x="186" y="81"/>
                  <a:pt x="186" y="9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60" name="文本框 1159"/>
          <p:cNvSpPr txBox="1"/>
          <p:nvPr/>
        </p:nvSpPr>
        <p:spPr>
          <a:xfrm>
            <a:off x="6016680" y="382320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模型推理：将预处理后的数据输入模型，获取结果</a:t>
            </a:r>
            <a:endParaRPr lang="en-US" sz="920" b="0" u="none" strike="noStrike">
              <a:solidFill>
                <a:srgbClr val="000000"/>
              </a:solidFill>
              <a:effectLst/>
              <a:uFillTx/>
              <a:latin typeface="Times New Roman"/>
            </a:endParaRPr>
          </a:p>
        </p:txBody>
      </p:sp>
      <p:sp>
        <p:nvSpPr>
          <p:cNvPr id="1161" name="文本框 1160"/>
          <p:cNvSpPr txBox="1"/>
          <p:nvPr/>
        </p:nvSpPr>
        <p:spPr>
          <a:xfrm>
            <a:off x="10034280" y="572436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14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2" name="图片 1161"/>
          <p:cNvPicPr/>
          <p:nvPr/>
        </p:nvPicPr>
        <p:blipFill>
          <a:blip r:embed="rId2"/>
          <a:stretch/>
        </p:blipFill>
        <p:spPr>
          <a:xfrm>
            <a:off x="0" y="0"/>
            <a:ext cx="10696320" cy="6317280"/>
          </a:xfrm>
          <a:prstGeom prst="rect">
            <a:avLst/>
          </a:prstGeom>
          <a:noFill/>
          <a:ln w="0">
            <a:noFill/>
          </a:ln>
        </p:spPr>
      </p:pic>
      <p:sp>
        <p:nvSpPr>
          <p:cNvPr id="1163" name="任意多边形 1162"/>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64" name="文本框 1163"/>
          <p:cNvSpPr txBox="1"/>
          <p:nvPr/>
        </p:nvSpPr>
        <p:spPr>
          <a:xfrm>
            <a:off x="534960" y="389520"/>
            <a:ext cx="9824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FAISS</a:t>
            </a:r>
            <a:endParaRPr lang="en-US" sz="2370" b="0" u="none" strike="noStrike">
              <a:solidFill>
                <a:srgbClr val="000000"/>
              </a:solidFill>
              <a:effectLst/>
              <a:uFillTx/>
              <a:latin typeface="Times New Roman"/>
            </a:endParaRPr>
          </a:p>
        </p:txBody>
      </p:sp>
      <p:sp>
        <p:nvSpPr>
          <p:cNvPr id="1165" name="文本框 1164"/>
          <p:cNvSpPr txBox="1"/>
          <p:nvPr/>
        </p:nvSpPr>
        <p:spPr>
          <a:xfrm>
            <a:off x="1470240" y="37872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：高效向量检索实践</a:t>
            </a:r>
            <a:endParaRPr lang="en-US" sz="2370" b="0" u="none" strike="noStrike">
              <a:solidFill>
                <a:srgbClr val="000000"/>
              </a:solidFill>
              <a:effectLst/>
              <a:uFillTx/>
              <a:latin typeface="Times New Roman"/>
            </a:endParaRPr>
          </a:p>
        </p:txBody>
      </p:sp>
      <p:sp>
        <p:nvSpPr>
          <p:cNvPr id="1166" name="文本框 1165"/>
          <p:cNvSpPr txBox="1"/>
          <p:nvPr/>
        </p:nvSpPr>
        <p:spPr>
          <a:xfrm>
            <a:off x="534960" y="101628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通过实例展示如何利用</a:t>
            </a:r>
            <a:endParaRPr lang="en-US" sz="1050" b="0" u="none" strike="noStrike">
              <a:solidFill>
                <a:srgbClr val="000000"/>
              </a:solidFill>
              <a:effectLst/>
              <a:uFillTx/>
              <a:latin typeface="Times New Roman"/>
            </a:endParaRPr>
          </a:p>
        </p:txBody>
      </p:sp>
      <p:sp>
        <p:nvSpPr>
          <p:cNvPr id="1167" name="文本框 1166"/>
          <p:cNvSpPr txBox="1"/>
          <p:nvPr/>
        </p:nvSpPr>
        <p:spPr>
          <a:xfrm>
            <a:off x="1872000" y="102096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sp>
        <p:nvSpPr>
          <p:cNvPr id="1168" name="任意多边形 1167"/>
          <p:cNvSpPr/>
          <p:nvPr/>
        </p:nvSpPr>
        <p:spPr>
          <a:xfrm>
            <a:off x="534600" y="1771560"/>
            <a:ext cx="67320" cy="2507400"/>
          </a:xfrm>
          <a:custGeom>
            <a:avLst/>
            <a:gdLst/>
            <a:ahLst/>
            <a:cxnLst/>
            <a:rect l="0" t="0" r="r" b="b"/>
            <a:pathLst>
              <a:path w="187" h="6965">
                <a:moveTo>
                  <a:pt x="0" y="0"/>
                </a:moveTo>
                <a:lnTo>
                  <a:pt x="187" y="0"/>
                </a:lnTo>
                <a:lnTo>
                  <a:pt x="187" y="6965"/>
                </a:lnTo>
                <a:lnTo>
                  <a:pt x="0" y="69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69" name="任意多边形 1168"/>
          <p:cNvSpPr/>
          <p:nvPr/>
        </p:nvSpPr>
        <p:spPr>
          <a:xfrm>
            <a:off x="559800" y="1771560"/>
            <a:ext cx="5390280" cy="2507400"/>
          </a:xfrm>
          <a:custGeom>
            <a:avLst/>
            <a:gdLst/>
            <a:ahLst/>
            <a:cxnLst/>
            <a:rect l="0" t="0" r="r" b="b"/>
            <a:pathLst>
              <a:path w="14973" h="6965">
                <a:moveTo>
                  <a:pt x="0" y="6779"/>
                </a:moveTo>
                <a:lnTo>
                  <a:pt x="0" y="185"/>
                </a:lnTo>
                <a:cubicBezTo>
                  <a:pt x="0" y="161"/>
                  <a:pt x="3" y="137"/>
                  <a:pt x="9" y="114"/>
                </a:cubicBezTo>
                <a:cubicBezTo>
                  <a:pt x="14" y="92"/>
                  <a:pt x="23" y="71"/>
                  <a:pt x="34" y="54"/>
                </a:cubicBezTo>
                <a:cubicBezTo>
                  <a:pt x="45" y="37"/>
                  <a:pt x="57" y="23"/>
                  <a:pt x="71" y="14"/>
                </a:cubicBezTo>
                <a:cubicBezTo>
                  <a:pt x="86" y="4"/>
                  <a:pt x="100" y="0"/>
                  <a:pt x="116" y="0"/>
                </a:cubicBezTo>
                <a:lnTo>
                  <a:pt x="14787" y="0"/>
                </a:lnTo>
                <a:cubicBezTo>
                  <a:pt x="14812" y="0"/>
                  <a:pt x="14836" y="4"/>
                  <a:pt x="14859" y="14"/>
                </a:cubicBezTo>
                <a:cubicBezTo>
                  <a:pt x="14881" y="23"/>
                  <a:pt x="14901" y="37"/>
                  <a:pt x="14919" y="54"/>
                </a:cubicBezTo>
                <a:cubicBezTo>
                  <a:pt x="14936" y="71"/>
                  <a:pt x="14950" y="92"/>
                  <a:pt x="14959" y="114"/>
                </a:cubicBezTo>
                <a:cubicBezTo>
                  <a:pt x="14968" y="137"/>
                  <a:pt x="14973" y="161"/>
                  <a:pt x="14973" y="185"/>
                </a:cubicBezTo>
                <a:lnTo>
                  <a:pt x="14973" y="6779"/>
                </a:lnTo>
                <a:cubicBezTo>
                  <a:pt x="14973" y="6804"/>
                  <a:pt x="14968" y="6827"/>
                  <a:pt x="14959" y="6850"/>
                </a:cubicBezTo>
                <a:cubicBezTo>
                  <a:pt x="14950" y="6873"/>
                  <a:pt x="14936" y="6893"/>
                  <a:pt x="14919" y="6910"/>
                </a:cubicBezTo>
                <a:cubicBezTo>
                  <a:pt x="14901" y="6928"/>
                  <a:pt x="14881" y="6941"/>
                  <a:pt x="14859" y="6950"/>
                </a:cubicBezTo>
                <a:cubicBezTo>
                  <a:pt x="14836" y="6960"/>
                  <a:pt x="14812" y="6965"/>
                  <a:pt x="14787" y="6965"/>
                </a:cubicBezTo>
                <a:lnTo>
                  <a:pt x="116" y="6965"/>
                </a:lnTo>
                <a:cubicBezTo>
                  <a:pt x="100" y="6965"/>
                  <a:pt x="86" y="6960"/>
                  <a:pt x="71" y="6950"/>
                </a:cubicBezTo>
                <a:cubicBezTo>
                  <a:pt x="57" y="6941"/>
                  <a:pt x="45" y="6928"/>
                  <a:pt x="34" y="6910"/>
                </a:cubicBezTo>
                <a:cubicBezTo>
                  <a:pt x="23" y="6893"/>
                  <a:pt x="14" y="6873"/>
                  <a:pt x="9" y="6850"/>
                </a:cubicBezTo>
                <a:cubicBezTo>
                  <a:pt x="3" y="6827"/>
                  <a:pt x="0" y="6804"/>
                  <a:pt x="0" y="677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70" name="任意多边形 1169"/>
          <p:cNvSpPr/>
          <p:nvPr/>
        </p:nvSpPr>
        <p:spPr>
          <a:xfrm>
            <a:off x="534600" y="4479120"/>
            <a:ext cx="5415480" cy="1437480"/>
          </a:xfrm>
          <a:custGeom>
            <a:avLst/>
            <a:gdLst/>
            <a:ahLst/>
            <a:cxnLst/>
            <a:rect l="0" t="0" r="r" b="b"/>
            <a:pathLst>
              <a:path w="15043" h="3993">
                <a:moveTo>
                  <a:pt x="0" y="3808"/>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4857" y="0"/>
                </a:lnTo>
                <a:cubicBezTo>
                  <a:pt x="14870" y="0"/>
                  <a:pt x="14882" y="1"/>
                  <a:pt x="14894" y="3"/>
                </a:cubicBezTo>
                <a:cubicBezTo>
                  <a:pt x="14906" y="6"/>
                  <a:pt x="14917" y="9"/>
                  <a:pt x="14929" y="14"/>
                </a:cubicBezTo>
                <a:cubicBezTo>
                  <a:pt x="14940" y="18"/>
                  <a:pt x="14951" y="24"/>
                  <a:pt x="14961" y="31"/>
                </a:cubicBezTo>
                <a:cubicBezTo>
                  <a:pt x="14971" y="38"/>
                  <a:pt x="14980" y="45"/>
                  <a:pt x="14989" y="54"/>
                </a:cubicBezTo>
                <a:cubicBezTo>
                  <a:pt x="14997" y="63"/>
                  <a:pt x="15005" y="72"/>
                  <a:pt x="15012" y="82"/>
                </a:cubicBezTo>
                <a:cubicBezTo>
                  <a:pt x="15019" y="92"/>
                  <a:pt x="15024" y="103"/>
                  <a:pt x="15029" y="114"/>
                </a:cubicBezTo>
                <a:cubicBezTo>
                  <a:pt x="15034" y="126"/>
                  <a:pt x="15037" y="137"/>
                  <a:pt x="15040" y="149"/>
                </a:cubicBezTo>
                <a:cubicBezTo>
                  <a:pt x="15042" y="161"/>
                  <a:pt x="15043" y="173"/>
                  <a:pt x="15043" y="185"/>
                </a:cubicBezTo>
                <a:lnTo>
                  <a:pt x="15043" y="3808"/>
                </a:lnTo>
                <a:cubicBezTo>
                  <a:pt x="15043" y="3820"/>
                  <a:pt x="15042" y="3832"/>
                  <a:pt x="15040" y="3844"/>
                </a:cubicBezTo>
                <a:cubicBezTo>
                  <a:pt x="15037" y="3856"/>
                  <a:pt x="15034" y="3867"/>
                  <a:pt x="15029" y="3879"/>
                </a:cubicBezTo>
                <a:cubicBezTo>
                  <a:pt x="15024" y="3890"/>
                  <a:pt x="15019" y="3901"/>
                  <a:pt x="15012" y="3911"/>
                </a:cubicBezTo>
                <a:cubicBezTo>
                  <a:pt x="15005" y="3921"/>
                  <a:pt x="14997" y="3930"/>
                  <a:pt x="14989" y="3939"/>
                </a:cubicBezTo>
                <a:cubicBezTo>
                  <a:pt x="14980" y="3948"/>
                  <a:pt x="14971" y="3955"/>
                  <a:pt x="14961" y="3962"/>
                </a:cubicBezTo>
                <a:cubicBezTo>
                  <a:pt x="14951" y="3969"/>
                  <a:pt x="14940" y="3975"/>
                  <a:pt x="14929" y="3979"/>
                </a:cubicBezTo>
                <a:cubicBezTo>
                  <a:pt x="14917" y="3984"/>
                  <a:pt x="14906" y="3987"/>
                  <a:pt x="14894" y="3990"/>
                </a:cubicBezTo>
                <a:cubicBezTo>
                  <a:pt x="14882" y="3992"/>
                  <a:pt x="14870" y="3993"/>
                  <a:pt x="14857" y="3993"/>
                </a:cubicBezTo>
                <a:lnTo>
                  <a:pt x="186" y="3993"/>
                </a:lnTo>
                <a:cubicBezTo>
                  <a:pt x="174" y="3993"/>
                  <a:pt x="162" y="3992"/>
                  <a:pt x="150" y="3990"/>
                </a:cubicBezTo>
                <a:cubicBezTo>
                  <a:pt x="138" y="3987"/>
                  <a:pt x="126" y="3984"/>
                  <a:pt x="115" y="3979"/>
                </a:cubicBezTo>
                <a:cubicBezTo>
                  <a:pt x="104" y="3975"/>
                  <a:pt x="93" y="3969"/>
                  <a:pt x="83" y="3962"/>
                </a:cubicBezTo>
                <a:cubicBezTo>
                  <a:pt x="73" y="3955"/>
                  <a:pt x="63" y="3948"/>
                  <a:pt x="55" y="3939"/>
                </a:cubicBezTo>
                <a:cubicBezTo>
                  <a:pt x="46" y="3930"/>
                  <a:pt x="38" y="3921"/>
                  <a:pt x="31" y="3911"/>
                </a:cubicBezTo>
                <a:cubicBezTo>
                  <a:pt x="25" y="3901"/>
                  <a:pt x="19" y="3890"/>
                  <a:pt x="14" y="3879"/>
                </a:cubicBezTo>
                <a:cubicBezTo>
                  <a:pt x="10" y="3867"/>
                  <a:pt x="6" y="3856"/>
                  <a:pt x="4" y="3844"/>
                </a:cubicBezTo>
                <a:cubicBezTo>
                  <a:pt x="1" y="3832"/>
                  <a:pt x="0" y="3820"/>
                  <a:pt x="0" y="380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71" name="任意多边形 1170"/>
          <p:cNvSpPr/>
          <p:nvPr/>
        </p:nvSpPr>
        <p:spPr>
          <a:xfrm>
            <a:off x="668520" y="4913640"/>
            <a:ext cx="5148000" cy="869400"/>
          </a:xfrm>
          <a:custGeom>
            <a:avLst/>
            <a:gdLst/>
            <a:ahLst/>
            <a:cxnLst/>
            <a:rect l="0" t="0" r="r" b="b"/>
            <a:pathLst>
              <a:path w="14300" h="2415">
                <a:moveTo>
                  <a:pt x="0" y="2322"/>
                </a:moveTo>
                <a:lnTo>
                  <a:pt x="0" y="93"/>
                </a:lnTo>
                <a:cubicBezTo>
                  <a:pt x="0" y="80"/>
                  <a:pt x="2" y="68"/>
                  <a:pt x="7" y="57"/>
                </a:cubicBezTo>
                <a:cubicBezTo>
                  <a:pt x="11" y="46"/>
                  <a:pt x="18" y="36"/>
                  <a:pt x="27" y="27"/>
                </a:cubicBezTo>
                <a:cubicBezTo>
                  <a:pt x="35" y="18"/>
                  <a:pt x="45" y="12"/>
                  <a:pt x="57" y="7"/>
                </a:cubicBezTo>
                <a:cubicBezTo>
                  <a:pt x="68" y="2"/>
                  <a:pt x="80" y="0"/>
                  <a:pt x="92" y="0"/>
                </a:cubicBezTo>
                <a:lnTo>
                  <a:pt x="14207" y="0"/>
                </a:lnTo>
                <a:cubicBezTo>
                  <a:pt x="14219" y="0"/>
                  <a:pt x="14231" y="2"/>
                  <a:pt x="14242" y="7"/>
                </a:cubicBezTo>
                <a:cubicBezTo>
                  <a:pt x="14254" y="12"/>
                  <a:pt x="14264" y="18"/>
                  <a:pt x="14273" y="27"/>
                </a:cubicBezTo>
                <a:cubicBezTo>
                  <a:pt x="14281" y="36"/>
                  <a:pt x="14288" y="46"/>
                  <a:pt x="14293" y="57"/>
                </a:cubicBezTo>
                <a:cubicBezTo>
                  <a:pt x="14297" y="68"/>
                  <a:pt x="14300" y="80"/>
                  <a:pt x="14300" y="93"/>
                </a:cubicBezTo>
                <a:lnTo>
                  <a:pt x="14300" y="2322"/>
                </a:lnTo>
                <a:cubicBezTo>
                  <a:pt x="14300" y="2334"/>
                  <a:pt x="14297" y="2346"/>
                  <a:pt x="14293" y="2358"/>
                </a:cubicBezTo>
                <a:cubicBezTo>
                  <a:pt x="14288" y="2369"/>
                  <a:pt x="14281" y="2379"/>
                  <a:pt x="14273" y="2388"/>
                </a:cubicBezTo>
                <a:cubicBezTo>
                  <a:pt x="14264" y="2396"/>
                  <a:pt x="14254" y="2403"/>
                  <a:pt x="14242" y="2408"/>
                </a:cubicBezTo>
                <a:cubicBezTo>
                  <a:pt x="14231" y="2413"/>
                  <a:pt x="14219" y="2415"/>
                  <a:pt x="14207" y="2415"/>
                </a:cubicBezTo>
                <a:lnTo>
                  <a:pt x="92" y="2415"/>
                </a:lnTo>
                <a:cubicBezTo>
                  <a:pt x="80" y="2415"/>
                  <a:pt x="68" y="2413"/>
                  <a:pt x="57" y="2408"/>
                </a:cubicBezTo>
                <a:cubicBezTo>
                  <a:pt x="45" y="2403"/>
                  <a:pt x="35" y="2396"/>
                  <a:pt x="27" y="2388"/>
                </a:cubicBezTo>
                <a:cubicBezTo>
                  <a:pt x="18" y="2379"/>
                  <a:pt x="11" y="2369"/>
                  <a:pt x="7" y="2358"/>
                </a:cubicBezTo>
                <a:cubicBezTo>
                  <a:pt x="2" y="2346"/>
                  <a:pt x="0" y="2334"/>
                  <a:pt x="0" y="2322"/>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72" name="文本框 1171"/>
          <p:cNvSpPr txBox="1"/>
          <p:nvPr/>
        </p:nvSpPr>
        <p:spPr>
          <a:xfrm>
            <a:off x="2237040" y="101628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实现高效文本相似度检索</a:t>
            </a:r>
            <a:endParaRPr lang="en-US" sz="1050" b="0" u="none" strike="noStrike">
              <a:solidFill>
                <a:srgbClr val="000000"/>
              </a:solidFill>
              <a:effectLst/>
              <a:uFillTx/>
              <a:latin typeface="Times New Roman"/>
            </a:endParaRPr>
          </a:p>
        </p:txBody>
      </p:sp>
      <p:sp>
        <p:nvSpPr>
          <p:cNvPr id="1173" name="文本框 1172"/>
          <p:cNvSpPr txBox="1"/>
          <p:nvPr/>
        </p:nvSpPr>
        <p:spPr>
          <a:xfrm>
            <a:off x="534960" y="1424160"/>
            <a:ext cx="54900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FAISS</a:t>
            </a:r>
            <a:endParaRPr lang="en-US" sz="1320" b="0" u="none" strike="noStrike">
              <a:solidFill>
                <a:srgbClr val="000000"/>
              </a:solidFill>
              <a:effectLst/>
              <a:uFillTx/>
              <a:latin typeface="Times New Roman"/>
            </a:endParaRPr>
          </a:p>
        </p:txBody>
      </p:sp>
      <p:sp>
        <p:nvSpPr>
          <p:cNvPr id="1174" name="文本框 1173"/>
          <p:cNvSpPr txBox="1"/>
          <p:nvPr/>
        </p:nvSpPr>
        <p:spPr>
          <a:xfrm>
            <a:off x="1054440" y="1418400"/>
            <a:ext cx="13417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向量检索示例代码</a:t>
            </a:r>
            <a:endParaRPr lang="en-US" sz="1320" b="0" u="none" strike="noStrike">
              <a:solidFill>
                <a:srgbClr val="000000"/>
              </a:solidFill>
              <a:effectLst/>
              <a:uFillTx/>
              <a:latin typeface="Times New Roman"/>
            </a:endParaRPr>
          </a:p>
        </p:txBody>
      </p:sp>
      <p:sp>
        <p:nvSpPr>
          <p:cNvPr id="1175" name="文本框 1174"/>
          <p:cNvSpPr txBox="1"/>
          <p:nvPr/>
        </p:nvSpPr>
        <p:spPr>
          <a:xfrm>
            <a:off x="685080" y="1910880"/>
            <a:ext cx="823680" cy="129960"/>
          </a:xfrm>
          <a:prstGeom prst="rect">
            <a:avLst/>
          </a:prstGeom>
          <a:noFill/>
          <a:ln w="0">
            <a:noFill/>
          </a:ln>
        </p:spPr>
        <p:txBody>
          <a:bodyPr wrap="none" lIns="0" tIns="0" rIns="0" bIns="0" anchor="t">
            <a:spAutoFit/>
          </a:bodyPr>
          <a:lstStyle/>
          <a:p>
            <a:r>
              <a:rPr lang="en-US" sz="900" b="0" u="none" strike="noStrike">
                <a:solidFill>
                  <a:srgbClr val="FF9900"/>
                </a:solidFill>
                <a:effectLst/>
                <a:uFillTx/>
                <a:latin typeface="Courier New"/>
                <a:ea typeface="Courier New"/>
              </a:rPr>
              <a:t>import</a:t>
            </a:r>
            <a:r>
              <a:rPr lang="en-US" sz="900" b="0" u="none" strike="noStrike">
                <a:solidFill>
                  <a:srgbClr val="FFFFFF"/>
                </a:solidFill>
                <a:effectLst/>
                <a:uFillTx/>
                <a:latin typeface="Courier New"/>
                <a:ea typeface="Courier New"/>
              </a:rPr>
              <a:t> faiss</a:t>
            </a:r>
            <a:endParaRPr lang="en-US" sz="900" b="0" u="none" strike="noStrike">
              <a:solidFill>
                <a:srgbClr val="000000"/>
              </a:solidFill>
              <a:effectLst/>
              <a:uFillTx/>
              <a:latin typeface="Times New Roman"/>
            </a:endParaRPr>
          </a:p>
        </p:txBody>
      </p:sp>
      <p:sp>
        <p:nvSpPr>
          <p:cNvPr id="1176" name="文本框 1175"/>
          <p:cNvSpPr txBox="1"/>
          <p:nvPr/>
        </p:nvSpPr>
        <p:spPr>
          <a:xfrm>
            <a:off x="685080" y="2069640"/>
            <a:ext cx="1235520" cy="129960"/>
          </a:xfrm>
          <a:prstGeom prst="rect">
            <a:avLst/>
          </a:prstGeom>
          <a:noFill/>
          <a:ln w="0">
            <a:noFill/>
          </a:ln>
        </p:spPr>
        <p:txBody>
          <a:bodyPr wrap="none" lIns="0" tIns="0" rIns="0" bIns="0" anchor="t">
            <a:spAutoFit/>
          </a:bodyPr>
          <a:lstStyle/>
          <a:p>
            <a:r>
              <a:rPr lang="en-US" sz="900" b="0" u="none" strike="noStrike">
                <a:solidFill>
                  <a:srgbClr val="FF9900"/>
                </a:solidFill>
                <a:effectLst/>
                <a:uFillTx/>
                <a:latin typeface="Courier New"/>
                <a:ea typeface="Courier New"/>
              </a:rPr>
              <a:t>import</a:t>
            </a:r>
            <a:r>
              <a:rPr lang="en-US" sz="900" b="0" u="none" strike="noStrike">
                <a:solidFill>
                  <a:srgbClr val="FFFFFF"/>
                </a:solidFill>
                <a:effectLst/>
                <a:uFillTx/>
                <a:latin typeface="Courier New"/>
                <a:ea typeface="Courier New"/>
              </a:rPr>
              <a:t> numpy </a:t>
            </a:r>
            <a:r>
              <a:rPr lang="en-US" sz="900" b="0" u="none" strike="noStrike">
                <a:solidFill>
                  <a:srgbClr val="FF9900"/>
                </a:solidFill>
                <a:effectLst/>
                <a:uFillTx/>
                <a:latin typeface="Courier New"/>
                <a:ea typeface="Courier New"/>
              </a:rPr>
              <a:t>as</a:t>
            </a:r>
            <a:r>
              <a:rPr lang="en-US" sz="900" b="0" u="none" strike="noStrike">
                <a:solidFill>
                  <a:srgbClr val="FFFFFF"/>
                </a:solidFill>
                <a:effectLst/>
                <a:uFillTx/>
                <a:latin typeface="Courier New"/>
                <a:ea typeface="Courier New"/>
              </a:rPr>
              <a:t> np</a:t>
            </a:r>
            <a:endParaRPr lang="en-US" sz="900" b="0" u="none" strike="noStrike">
              <a:solidFill>
                <a:srgbClr val="000000"/>
              </a:solidFill>
              <a:effectLst/>
              <a:uFillTx/>
              <a:latin typeface="Times New Roman"/>
            </a:endParaRPr>
          </a:p>
        </p:txBody>
      </p:sp>
      <p:sp>
        <p:nvSpPr>
          <p:cNvPr id="1177" name="文本框 1176"/>
          <p:cNvSpPr txBox="1"/>
          <p:nvPr/>
        </p:nvSpPr>
        <p:spPr>
          <a:xfrm>
            <a:off x="685080" y="2228400"/>
            <a:ext cx="3361320" cy="129960"/>
          </a:xfrm>
          <a:prstGeom prst="rect">
            <a:avLst/>
          </a:prstGeom>
          <a:noFill/>
          <a:ln w="0">
            <a:noFill/>
          </a:ln>
        </p:spPr>
        <p:txBody>
          <a:bodyPr wrap="none" lIns="0" tIns="0" rIns="0" bIns="0" anchor="t">
            <a:spAutoFit/>
          </a:bodyPr>
          <a:lstStyle/>
          <a:p>
            <a:r>
              <a:rPr lang="en-US" sz="900" b="0" u="none" strike="noStrike">
                <a:solidFill>
                  <a:srgbClr val="FF9900"/>
                </a:solidFill>
                <a:effectLst/>
                <a:uFillTx/>
                <a:latin typeface="Courier New"/>
                <a:ea typeface="Courier New"/>
              </a:rPr>
              <a:t>from</a:t>
            </a:r>
            <a:r>
              <a:rPr lang="en-US" sz="900" b="0" u="none" strike="noStrike">
                <a:solidFill>
                  <a:srgbClr val="FFFFFF"/>
                </a:solidFill>
                <a:effectLst/>
                <a:uFillTx/>
                <a:latin typeface="Courier New"/>
                <a:ea typeface="Courier New"/>
              </a:rPr>
              <a:t> transformers </a:t>
            </a:r>
            <a:r>
              <a:rPr lang="en-US" sz="900" b="0" u="none" strike="noStrike">
                <a:solidFill>
                  <a:srgbClr val="FF9900"/>
                </a:solidFill>
                <a:effectLst/>
                <a:uFillTx/>
                <a:latin typeface="Courier New"/>
                <a:ea typeface="Courier New"/>
              </a:rPr>
              <a:t>import</a:t>
            </a:r>
            <a:r>
              <a:rPr lang="en-US" sz="900" b="0" u="none" strike="noStrike">
                <a:solidFill>
                  <a:srgbClr val="FFFFFF"/>
                </a:solidFill>
                <a:effectLst/>
                <a:uFillTx/>
                <a:latin typeface="Courier New"/>
                <a:ea typeface="Courier New"/>
              </a:rPr>
              <a:t> BertModel, BertTokenizer</a:t>
            </a:r>
            <a:endParaRPr lang="en-US" sz="900" b="0" u="none" strike="noStrike">
              <a:solidFill>
                <a:srgbClr val="000000"/>
              </a:solidFill>
              <a:effectLst/>
              <a:uFillTx/>
              <a:latin typeface="Times New Roman"/>
            </a:endParaRPr>
          </a:p>
        </p:txBody>
      </p:sp>
      <p:sp>
        <p:nvSpPr>
          <p:cNvPr id="1178" name="文本框 1177"/>
          <p:cNvSpPr txBox="1"/>
          <p:nvPr/>
        </p:nvSpPr>
        <p:spPr>
          <a:xfrm>
            <a:off x="685080" y="2387160"/>
            <a:ext cx="823680" cy="129960"/>
          </a:xfrm>
          <a:prstGeom prst="rect">
            <a:avLst/>
          </a:prstGeom>
          <a:noFill/>
          <a:ln w="0">
            <a:noFill/>
          </a:ln>
        </p:spPr>
        <p:txBody>
          <a:bodyPr wrap="none" lIns="0" tIns="0" rIns="0" bIns="0" anchor="t">
            <a:spAutoFit/>
          </a:bodyPr>
          <a:lstStyle/>
          <a:p>
            <a:r>
              <a:rPr lang="en-US" sz="900" b="0" u="none" strike="noStrike">
                <a:solidFill>
                  <a:srgbClr val="FF9900"/>
                </a:solidFill>
                <a:effectLst/>
                <a:uFillTx/>
                <a:latin typeface="Courier New"/>
                <a:ea typeface="Courier New"/>
              </a:rPr>
              <a:t>import</a:t>
            </a:r>
            <a:r>
              <a:rPr lang="en-US" sz="900" b="0" u="none" strike="noStrike">
                <a:solidFill>
                  <a:srgbClr val="FFFFFF"/>
                </a:solidFill>
                <a:effectLst/>
                <a:uFillTx/>
                <a:latin typeface="Courier New"/>
                <a:ea typeface="Courier New"/>
              </a:rPr>
              <a:t> torch</a:t>
            </a:r>
            <a:endParaRPr lang="en-US" sz="900" b="0" u="none" strike="noStrike">
              <a:solidFill>
                <a:srgbClr val="000000"/>
              </a:solidFill>
              <a:effectLst/>
              <a:uFillTx/>
              <a:latin typeface="Times New Roman"/>
            </a:endParaRPr>
          </a:p>
        </p:txBody>
      </p:sp>
      <p:sp>
        <p:nvSpPr>
          <p:cNvPr id="1179" name="文本框 1178"/>
          <p:cNvSpPr txBox="1"/>
          <p:nvPr/>
        </p:nvSpPr>
        <p:spPr>
          <a:xfrm>
            <a:off x="685080" y="2704680"/>
            <a:ext cx="137880" cy="129960"/>
          </a:xfrm>
          <a:prstGeom prst="rect">
            <a:avLst/>
          </a:prstGeom>
          <a:noFill/>
          <a:ln w="0">
            <a:noFill/>
          </a:ln>
        </p:spPr>
        <p:txBody>
          <a:bodyPr wrap="none" lIns="0" tIns="0" rIns="0" bIns="0" anchor="t">
            <a:spAutoFit/>
          </a:bodyPr>
          <a:lstStyle/>
          <a:p>
            <a:r>
              <a:rPr lang="en-US" sz="900" b="0" u="none" strike="noStrike">
                <a:solidFill>
                  <a:srgbClr val="7F7F7F"/>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180" name="文本框 1179"/>
          <p:cNvSpPr txBox="1"/>
          <p:nvPr/>
        </p:nvSpPr>
        <p:spPr>
          <a:xfrm>
            <a:off x="821520" y="2689920"/>
            <a:ext cx="343800" cy="143640"/>
          </a:xfrm>
          <a:prstGeom prst="rect">
            <a:avLst/>
          </a:prstGeom>
          <a:noFill/>
          <a:ln w="0">
            <a:noFill/>
          </a:ln>
        </p:spPr>
        <p:txBody>
          <a:bodyPr wrap="none" lIns="0" tIns="0" rIns="0" bIns="0" anchor="t">
            <a:spAutoFit/>
          </a:bodyPr>
          <a:lstStyle/>
          <a:p>
            <a:r>
              <a:rPr lang="zh-CN" sz="900" b="0" u="none" strike="noStrike">
                <a:solidFill>
                  <a:srgbClr val="7F7F7F"/>
                </a:solidFill>
                <a:effectLst/>
                <a:uFillTx/>
                <a:latin typeface="WenQuanYiZenHei"/>
                <a:ea typeface="WenQuanYiZenHei"/>
              </a:rPr>
              <a:t>初始化</a:t>
            </a:r>
            <a:endParaRPr lang="en-US" sz="900" b="0" u="none" strike="noStrike">
              <a:solidFill>
                <a:srgbClr val="000000"/>
              </a:solidFill>
              <a:effectLst/>
              <a:uFillTx/>
              <a:latin typeface="Times New Roman"/>
            </a:endParaRPr>
          </a:p>
        </p:txBody>
      </p:sp>
      <p:sp>
        <p:nvSpPr>
          <p:cNvPr id="1181" name="文本框 1180"/>
          <p:cNvSpPr txBox="1"/>
          <p:nvPr/>
        </p:nvSpPr>
        <p:spPr>
          <a:xfrm>
            <a:off x="1172520" y="2704680"/>
            <a:ext cx="275040" cy="129960"/>
          </a:xfrm>
          <a:prstGeom prst="rect">
            <a:avLst/>
          </a:prstGeom>
          <a:noFill/>
          <a:ln w="0">
            <a:noFill/>
          </a:ln>
        </p:spPr>
        <p:txBody>
          <a:bodyPr wrap="none" lIns="0" tIns="0" rIns="0" bIns="0" anchor="t">
            <a:spAutoFit/>
          </a:bodyPr>
          <a:lstStyle/>
          <a:p>
            <a:r>
              <a:rPr lang="en-US" sz="900" b="0" u="none" strike="noStrike">
                <a:solidFill>
                  <a:srgbClr val="7F7F7F"/>
                </a:solidFill>
                <a:effectLst/>
                <a:uFillTx/>
                <a:latin typeface="Courier New"/>
                <a:ea typeface="Courier New"/>
              </a:rPr>
              <a:t>BERT</a:t>
            </a:r>
            <a:endParaRPr lang="en-US" sz="900" b="0" u="none" strike="noStrike">
              <a:solidFill>
                <a:srgbClr val="000000"/>
              </a:solidFill>
              <a:effectLst/>
              <a:uFillTx/>
              <a:latin typeface="Times New Roman"/>
            </a:endParaRPr>
          </a:p>
        </p:txBody>
      </p:sp>
      <p:sp>
        <p:nvSpPr>
          <p:cNvPr id="1182" name="文本框 1181"/>
          <p:cNvSpPr txBox="1"/>
          <p:nvPr/>
        </p:nvSpPr>
        <p:spPr>
          <a:xfrm>
            <a:off x="1445400" y="2689920"/>
            <a:ext cx="686520" cy="143640"/>
          </a:xfrm>
          <a:prstGeom prst="rect">
            <a:avLst/>
          </a:prstGeom>
          <a:noFill/>
          <a:ln w="0">
            <a:noFill/>
          </a:ln>
        </p:spPr>
        <p:txBody>
          <a:bodyPr wrap="none" lIns="0" tIns="0" rIns="0" bIns="0" anchor="t">
            <a:spAutoFit/>
          </a:bodyPr>
          <a:lstStyle/>
          <a:p>
            <a:r>
              <a:rPr lang="zh-CN" sz="900" b="0" u="none" strike="noStrike">
                <a:solidFill>
                  <a:srgbClr val="7F7F7F"/>
                </a:solidFill>
                <a:effectLst/>
                <a:uFillTx/>
                <a:latin typeface="WenQuanYiZenHei"/>
                <a:ea typeface="WenQuanYiZenHei"/>
              </a:rPr>
              <a:t>模型和分词器</a:t>
            </a:r>
            <a:endParaRPr lang="en-US" sz="900" b="0" u="none" strike="noStrike">
              <a:solidFill>
                <a:srgbClr val="000000"/>
              </a:solidFill>
              <a:effectLst/>
              <a:uFillTx/>
              <a:latin typeface="Times New Roman"/>
            </a:endParaRPr>
          </a:p>
        </p:txBody>
      </p:sp>
      <p:sp>
        <p:nvSpPr>
          <p:cNvPr id="1183" name="文本框 1182"/>
          <p:cNvSpPr txBox="1"/>
          <p:nvPr/>
        </p:nvSpPr>
        <p:spPr>
          <a:xfrm>
            <a:off x="685080" y="2863440"/>
            <a:ext cx="219564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model_name = </a:t>
            </a:r>
            <a:r>
              <a:rPr lang="en-US" sz="900" b="0" u="none" strike="noStrike">
                <a:solidFill>
                  <a:srgbClr val="7FFF7F"/>
                </a:solidFill>
                <a:effectLst/>
                <a:uFillTx/>
                <a:latin typeface="Courier New"/>
                <a:ea typeface="Courier New"/>
              </a:rPr>
              <a:t>"bert-base-uncased"</a:t>
            </a:r>
            <a:endParaRPr lang="en-US" sz="900" b="0" u="none" strike="noStrike">
              <a:solidFill>
                <a:srgbClr val="000000"/>
              </a:solidFill>
              <a:effectLst/>
              <a:uFillTx/>
              <a:latin typeface="Times New Roman"/>
            </a:endParaRPr>
          </a:p>
        </p:txBody>
      </p:sp>
      <p:sp>
        <p:nvSpPr>
          <p:cNvPr id="1184" name="文本框 1183"/>
          <p:cNvSpPr txBox="1"/>
          <p:nvPr/>
        </p:nvSpPr>
        <p:spPr>
          <a:xfrm>
            <a:off x="685080" y="3022200"/>
            <a:ext cx="36360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tokenizer = BertTokenizer.from_pretrained(model_name)</a:t>
            </a:r>
            <a:endParaRPr lang="en-US" sz="900" b="0" u="none" strike="noStrike">
              <a:solidFill>
                <a:srgbClr val="000000"/>
              </a:solidFill>
              <a:effectLst/>
              <a:uFillTx/>
              <a:latin typeface="Times New Roman"/>
            </a:endParaRPr>
          </a:p>
        </p:txBody>
      </p:sp>
      <p:sp>
        <p:nvSpPr>
          <p:cNvPr id="1185" name="文本框 1184"/>
          <p:cNvSpPr txBox="1"/>
          <p:nvPr/>
        </p:nvSpPr>
        <p:spPr>
          <a:xfrm>
            <a:off x="685080" y="3181320"/>
            <a:ext cx="308736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model = BertModel.from_pretrained(model_name)</a:t>
            </a:r>
            <a:endParaRPr lang="en-US" sz="900" b="0" u="none" strike="noStrike">
              <a:solidFill>
                <a:srgbClr val="000000"/>
              </a:solidFill>
              <a:effectLst/>
              <a:uFillTx/>
              <a:latin typeface="Times New Roman"/>
            </a:endParaRPr>
          </a:p>
        </p:txBody>
      </p:sp>
      <p:sp>
        <p:nvSpPr>
          <p:cNvPr id="1186" name="文本框 1185"/>
          <p:cNvSpPr txBox="1"/>
          <p:nvPr/>
        </p:nvSpPr>
        <p:spPr>
          <a:xfrm>
            <a:off x="685080" y="3498840"/>
            <a:ext cx="137880" cy="129960"/>
          </a:xfrm>
          <a:prstGeom prst="rect">
            <a:avLst/>
          </a:prstGeom>
          <a:noFill/>
          <a:ln w="0">
            <a:noFill/>
          </a:ln>
        </p:spPr>
        <p:txBody>
          <a:bodyPr wrap="none" lIns="0" tIns="0" rIns="0" bIns="0" anchor="t">
            <a:spAutoFit/>
          </a:bodyPr>
          <a:lstStyle/>
          <a:p>
            <a:r>
              <a:rPr lang="en-US" sz="900" b="0" u="none" strike="noStrike">
                <a:solidFill>
                  <a:srgbClr val="7F7F7F"/>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187" name="文本框 1186"/>
          <p:cNvSpPr txBox="1"/>
          <p:nvPr/>
        </p:nvSpPr>
        <p:spPr>
          <a:xfrm>
            <a:off x="821520" y="3484080"/>
            <a:ext cx="801000" cy="143640"/>
          </a:xfrm>
          <a:prstGeom prst="rect">
            <a:avLst/>
          </a:prstGeom>
          <a:noFill/>
          <a:ln w="0">
            <a:noFill/>
          </a:ln>
        </p:spPr>
        <p:txBody>
          <a:bodyPr wrap="none" lIns="0" tIns="0" rIns="0" bIns="0" anchor="t">
            <a:spAutoFit/>
          </a:bodyPr>
          <a:lstStyle/>
          <a:p>
            <a:r>
              <a:rPr lang="zh-CN" sz="900" b="0" u="none" strike="noStrike">
                <a:solidFill>
                  <a:srgbClr val="7F7F7F"/>
                </a:solidFill>
                <a:effectLst/>
                <a:uFillTx/>
                <a:latin typeface="WenQuanYiZenHei"/>
                <a:ea typeface="WenQuanYiZenHei"/>
              </a:rPr>
              <a:t>文本向量化函数</a:t>
            </a:r>
            <a:endParaRPr lang="en-US" sz="900" b="0" u="none" strike="noStrike">
              <a:solidFill>
                <a:srgbClr val="000000"/>
              </a:solidFill>
              <a:effectLst/>
              <a:uFillTx/>
              <a:latin typeface="Times New Roman"/>
            </a:endParaRPr>
          </a:p>
        </p:txBody>
      </p:sp>
      <p:sp>
        <p:nvSpPr>
          <p:cNvPr id="1188" name="文本框 1187"/>
          <p:cNvSpPr txBox="1"/>
          <p:nvPr/>
        </p:nvSpPr>
        <p:spPr>
          <a:xfrm>
            <a:off x="685080" y="3657600"/>
            <a:ext cx="2264400" cy="129960"/>
          </a:xfrm>
          <a:prstGeom prst="rect">
            <a:avLst/>
          </a:prstGeom>
          <a:noFill/>
          <a:ln w="0">
            <a:noFill/>
          </a:ln>
        </p:spPr>
        <p:txBody>
          <a:bodyPr wrap="none" lIns="0" tIns="0" rIns="0" bIns="0" anchor="t">
            <a:spAutoFit/>
          </a:bodyPr>
          <a:lstStyle/>
          <a:p>
            <a:r>
              <a:rPr lang="en-US" sz="900" b="0" u="none" strike="noStrike">
                <a:solidFill>
                  <a:srgbClr val="FF9900"/>
                </a:solidFill>
                <a:effectLst/>
                <a:uFillTx/>
                <a:latin typeface="Courier New"/>
                <a:ea typeface="Courier New"/>
              </a:rPr>
              <a:t>def</a:t>
            </a:r>
            <a:r>
              <a:rPr lang="en-US" sz="900" b="0" u="none" strike="noStrike">
                <a:solidFill>
                  <a:srgbClr val="FFFFFF"/>
                </a:solidFill>
                <a:effectLst/>
                <a:uFillTx/>
                <a:latin typeface="Courier New"/>
                <a:ea typeface="Courier New"/>
              </a:rPr>
              <a:t> get_sentence_embedding(text):</a:t>
            </a:r>
            <a:endParaRPr lang="en-US" sz="900" b="0" u="none" strike="noStrike">
              <a:solidFill>
                <a:srgbClr val="000000"/>
              </a:solidFill>
              <a:effectLst/>
              <a:uFillTx/>
              <a:latin typeface="Times New Roman"/>
            </a:endParaRPr>
          </a:p>
        </p:txBody>
      </p:sp>
      <p:sp>
        <p:nvSpPr>
          <p:cNvPr id="1189" name="文本框 1188"/>
          <p:cNvSpPr txBox="1"/>
          <p:nvPr/>
        </p:nvSpPr>
        <p:spPr>
          <a:xfrm>
            <a:off x="685080" y="3816360"/>
            <a:ext cx="439056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inputs = tokenizer(text, return_tensors=</a:t>
            </a:r>
            <a:r>
              <a:rPr lang="en-US" sz="900" b="0" u="none" strike="noStrike">
                <a:solidFill>
                  <a:srgbClr val="7FFF7F"/>
                </a:solidFill>
                <a:effectLst/>
                <a:uFillTx/>
                <a:latin typeface="Courier New"/>
                <a:ea typeface="Courier New"/>
              </a:rPr>
              <a:t>"pt"</a:t>
            </a:r>
            <a:r>
              <a:rPr lang="en-US" sz="900" b="0" u="none" strike="noStrike">
                <a:solidFill>
                  <a:srgbClr val="FFFFFF"/>
                </a:solidFill>
                <a:effectLst/>
                <a:uFillTx/>
                <a:latin typeface="Courier New"/>
                <a:ea typeface="Courier New"/>
              </a:rPr>
              <a:t>, truncation=</a:t>
            </a:r>
            <a:r>
              <a:rPr lang="en-US" sz="900" b="0" u="none" strike="noStrike">
                <a:solidFill>
                  <a:srgbClr val="FF9900"/>
                </a:solidFill>
                <a:effectLst/>
                <a:uFillTx/>
                <a:latin typeface="Courier New"/>
                <a:ea typeface="Courier New"/>
              </a:rPr>
              <a:t>True</a:t>
            </a:r>
            <a:r>
              <a:rPr lang="en-US" sz="900" b="0" u="none" strike="noStrike">
                <a:solidFill>
                  <a:srgbClr val="FFFFFF"/>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190" name="文本框 1189"/>
          <p:cNvSpPr txBox="1"/>
          <p:nvPr/>
        </p:nvSpPr>
        <p:spPr>
          <a:xfrm>
            <a:off x="685080" y="3975120"/>
            <a:ext cx="185256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outputs = model(**inputs)</a:t>
            </a:r>
            <a:endParaRPr lang="en-US" sz="900" b="0" u="none" strike="noStrike">
              <a:solidFill>
                <a:srgbClr val="000000"/>
              </a:solidFill>
              <a:effectLst/>
              <a:uFillTx/>
              <a:latin typeface="Times New Roman"/>
            </a:endParaRPr>
          </a:p>
        </p:txBody>
      </p:sp>
      <p:sp>
        <p:nvSpPr>
          <p:cNvPr id="1191" name="文本框 1190"/>
          <p:cNvSpPr txBox="1"/>
          <p:nvPr/>
        </p:nvSpPr>
        <p:spPr>
          <a:xfrm>
            <a:off x="685080" y="4133880"/>
            <a:ext cx="43218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FF9900"/>
                </a:solidFill>
                <a:effectLst/>
                <a:uFillTx/>
                <a:latin typeface="Courier New"/>
                <a:ea typeface="Courier New"/>
              </a:rPr>
              <a:t>return</a:t>
            </a:r>
            <a:r>
              <a:rPr lang="en-US" sz="900" b="0" u="none" strike="noStrike">
                <a:solidFill>
                  <a:srgbClr val="FFFFFF"/>
                </a:solidFill>
                <a:effectLst/>
                <a:uFillTx/>
                <a:latin typeface="Courier New"/>
                <a:ea typeface="Courier New"/>
              </a:rPr>
              <a:t> outputs.last_hidden_state.mean(dim=1).detach().numpy()</a:t>
            </a:r>
            <a:endParaRPr lang="en-US" sz="900" b="0" u="none" strike="noStrike">
              <a:solidFill>
                <a:srgbClr val="000000"/>
              </a:solidFill>
              <a:effectLst/>
              <a:uFillTx/>
              <a:latin typeface="Times New Roman"/>
            </a:endParaRPr>
          </a:p>
        </p:txBody>
      </p:sp>
      <p:sp>
        <p:nvSpPr>
          <p:cNvPr id="1192" name="文本框 1191"/>
          <p:cNvSpPr txBox="1"/>
          <p:nvPr/>
        </p:nvSpPr>
        <p:spPr>
          <a:xfrm>
            <a:off x="668520" y="4635000"/>
            <a:ext cx="6040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检索结果</a:t>
            </a:r>
            <a:endParaRPr lang="en-US" sz="1180" b="0" u="none" strike="noStrike">
              <a:solidFill>
                <a:srgbClr val="000000"/>
              </a:solidFill>
              <a:effectLst/>
              <a:uFillTx/>
              <a:latin typeface="Times New Roman"/>
            </a:endParaRPr>
          </a:p>
        </p:txBody>
      </p:sp>
      <p:sp>
        <p:nvSpPr>
          <p:cNvPr id="1193" name="文本框 1192"/>
          <p:cNvSpPr txBox="1"/>
          <p:nvPr/>
        </p:nvSpPr>
        <p:spPr>
          <a:xfrm>
            <a:off x="768960" y="5026680"/>
            <a:ext cx="23544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查询</a:t>
            </a:r>
            <a:endParaRPr lang="en-US" sz="920" b="0" u="none" strike="noStrike">
              <a:solidFill>
                <a:srgbClr val="000000"/>
              </a:solidFill>
              <a:effectLst/>
              <a:uFillTx/>
              <a:latin typeface="Times New Roman"/>
            </a:endParaRPr>
          </a:p>
        </p:txBody>
      </p:sp>
      <p:sp>
        <p:nvSpPr>
          <p:cNvPr id="1194" name="文本框 1193"/>
          <p:cNvSpPr txBox="1"/>
          <p:nvPr/>
        </p:nvSpPr>
        <p:spPr>
          <a:xfrm>
            <a:off x="1002960" y="5030640"/>
            <a:ext cx="94788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 What is FAISS?</a:t>
            </a:r>
            <a:endParaRPr lang="en-US" sz="920" b="0" u="none" strike="noStrike">
              <a:solidFill>
                <a:srgbClr val="000000"/>
              </a:solidFill>
              <a:effectLst/>
              <a:uFillTx/>
              <a:latin typeface="Times New Roman"/>
            </a:endParaRPr>
          </a:p>
        </p:txBody>
      </p:sp>
      <p:sp>
        <p:nvSpPr>
          <p:cNvPr id="1195" name="文本框 1194"/>
          <p:cNvSpPr txBox="1"/>
          <p:nvPr/>
        </p:nvSpPr>
        <p:spPr>
          <a:xfrm>
            <a:off x="768960" y="5198040"/>
            <a:ext cx="37296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Top-1 </a:t>
            </a:r>
            <a:endParaRPr lang="en-US" sz="920" b="0" u="none" strike="noStrike">
              <a:solidFill>
                <a:srgbClr val="000000"/>
              </a:solidFill>
              <a:effectLst/>
              <a:uFillTx/>
              <a:latin typeface="Times New Roman"/>
            </a:endParaRPr>
          </a:p>
        </p:txBody>
      </p:sp>
      <p:sp>
        <p:nvSpPr>
          <p:cNvPr id="1196" name="文本框 1195"/>
          <p:cNvSpPr txBox="1"/>
          <p:nvPr/>
        </p:nvSpPr>
        <p:spPr>
          <a:xfrm>
            <a:off x="1119960" y="5193720"/>
            <a:ext cx="58752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最相似文档</a:t>
            </a:r>
            <a:endParaRPr lang="en-US" sz="920" b="0" u="none" strike="noStrike">
              <a:solidFill>
                <a:srgbClr val="000000"/>
              </a:solidFill>
              <a:effectLst/>
              <a:uFillTx/>
              <a:latin typeface="Times New Roman"/>
            </a:endParaRPr>
          </a:p>
        </p:txBody>
      </p:sp>
      <p:sp>
        <p:nvSpPr>
          <p:cNvPr id="1197" name="文本框 1196"/>
          <p:cNvSpPr txBox="1"/>
          <p:nvPr/>
        </p:nvSpPr>
        <p:spPr>
          <a:xfrm>
            <a:off x="1704960" y="5198040"/>
            <a:ext cx="290412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 FAISS is a library for eﬃcient similarity search. (</a:t>
            </a:r>
            <a:endParaRPr lang="en-US" sz="920" b="0" u="none" strike="noStrike">
              <a:solidFill>
                <a:srgbClr val="000000"/>
              </a:solidFill>
              <a:effectLst/>
              <a:uFillTx/>
              <a:latin typeface="Times New Roman"/>
            </a:endParaRPr>
          </a:p>
        </p:txBody>
      </p:sp>
      <p:sp>
        <p:nvSpPr>
          <p:cNvPr id="1198" name="文本框 1197"/>
          <p:cNvSpPr txBox="1"/>
          <p:nvPr/>
        </p:nvSpPr>
        <p:spPr>
          <a:xfrm>
            <a:off x="4586400" y="5193720"/>
            <a:ext cx="23544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距离</a:t>
            </a:r>
            <a:endParaRPr lang="en-US" sz="920" b="0" u="none" strike="noStrike">
              <a:solidFill>
                <a:srgbClr val="000000"/>
              </a:solidFill>
              <a:effectLst/>
              <a:uFillTx/>
              <a:latin typeface="Times New Roman"/>
            </a:endParaRPr>
          </a:p>
        </p:txBody>
      </p:sp>
      <p:sp>
        <p:nvSpPr>
          <p:cNvPr id="1199" name="文本框 1198"/>
          <p:cNvSpPr txBox="1"/>
          <p:nvPr/>
        </p:nvSpPr>
        <p:spPr>
          <a:xfrm>
            <a:off x="4820400" y="5198040"/>
            <a:ext cx="53388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 0.1210)</a:t>
            </a:r>
            <a:endParaRPr lang="en-US" sz="920" b="0" u="none" strike="noStrike">
              <a:solidFill>
                <a:srgbClr val="000000"/>
              </a:solidFill>
              <a:effectLst/>
              <a:uFillTx/>
              <a:latin typeface="Times New Roman"/>
            </a:endParaRPr>
          </a:p>
        </p:txBody>
      </p:sp>
      <p:sp>
        <p:nvSpPr>
          <p:cNvPr id="1200" name="文本框 1199"/>
          <p:cNvSpPr txBox="1"/>
          <p:nvPr/>
        </p:nvSpPr>
        <p:spPr>
          <a:xfrm>
            <a:off x="768960" y="5365080"/>
            <a:ext cx="37296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Top-2 </a:t>
            </a:r>
            <a:endParaRPr lang="en-US" sz="920" b="0" u="none" strike="noStrike">
              <a:solidFill>
                <a:srgbClr val="000000"/>
              </a:solidFill>
              <a:effectLst/>
              <a:uFillTx/>
              <a:latin typeface="Times New Roman"/>
            </a:endParaRPr>
          </a:p>
        </p:txBody>
      </p:sp>
      <p:sp>
        <p:nvSpPr>
          <p:cNvPr id="1201" name="文本框 1200"/>
          <p:cNvSpPr txBox="1"/>
          <p:nvPr/>
        </p:nvSpPr>
        <p:spPr>
          <a:xfrm>
            <a:off x="1119960" y="5361120"/>
            <a:ext cx="58752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最相似文档</a:t>
            </a:r>
            <a:endParaRPr lang="en-US" sz="920" b="0" u="none" strike="noStrike">
              <a:solidFill>
                <a:srgbClr val="000000"/>
              </a:solidFill>
              <a:effectLst/>
              <a:uFillTx/>
              <a:latin typeface="Times New Roman"/>
            </a:endParaRPr>
          </a:p>
        </p:txBody>
      </p:sp>
      <p:sp>
        <p:nvSpPr>
          <p:cNvPr id="1202" name="文本框 1201"/>
          <p:cNvSpPr txBox="1"/>
          <p:nvPr/>
        </p:nvSpPr>
        <p:spPr>
          <a:xfrm>
            <a:off x="1704960" y="5365080"/>
            <a:ext cx="359748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 Transformers library provides state-of-the-art NLP models. (</a:t>
            </a:r>
            <a:endParaRPr lang="en-US" sz="920" b="0" u="none" strike="noStrike">
              <a:solidFill>
                <a:srgbClr val="000000"/>
              </a:solidFill>
              <a:effectLst/>
              <a:uFillTx/>
              <a:latin typeface="Times New Roman"/>
            </a:endParaRPr>
          </a:p>
        </p:txBody>
      </p:sp>
      <p:sp>
        <p:nvSpPr>
          <p:cNvPr id="1203" name="文本框 1202"/>
          <p:cNvSpPr txBox="1"/>
          <p:nvPr/>
        </p:nvSpPr>
        <p:spPr>
          <a:xfrm>
            <a:off x="5265000" y="5361120"/>
            <a:ext cx="23544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距离</a:t>
            </a:r>
            <a:endParaRPr lang="en-US" sz="920" b="0" u="none" strike="noStrike">
              <a:solidFill>
                <a:srgbClr val="000000"/>
              </a:solidFill>
              <a:effectLst/>
              <a:uFillTx/>
              <a:latin typeface="Times New Roman"/>
            </a:endParaRPr>
          </a:p>
        </p:txBody>
      </p:sp>
      <p:sp>
        <p:nvSpPr>
          <p:cNvPr id="1204" name="文本框 1203"/>
          <p:cNvSpPr txBox="1"/>
          <p:nvPr/>
        </p:nvSpPr>
        <p:spPr>
          <a:xfrm>
            <a:off x="5499000" y="5365080"/>
            <a:ext cx="11664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205" name="任意多边形 1204"/>
          <p:cNvSpPr/>
          <p:nvPr/>
        </p:nvSpPr>
        <p:spPr>
          <a:xfrm>
            <a:off x="6350760" y="2272680"/>
            <a:ext cx="3811320" cy="535320"/>
          </a:xfrm>
          <a:custGeom>
            <a:avLst/>
            <a:gdLst/>
            <a:ahLst/>
            <a:cxnLst/>
            <a:rect l="0" t="0" r="r" b="b"/>
            <a:pathLst>
              <a:path w="10587" h="1487">
                <a:moveTo>
                  <a:pt x="0" y="1301"/>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9"/>
                  <a:pt x="83" y="32"/>
                </a:cubicBezTo>
                <a:cubicBezTo>
                  <a:pt x="93" y="25"/>
                  <a:pt x="104" y="19"/>
                  <a:pt x="115" y="15"/>
                </a:cubicBezTo>
                <a:cubicBezTo>
                  <a:pt x="126" y="10"/>
                  <a:pt x="138" y="6"/>
                  <a:pt x="150" y="4"/>
                </a:cubicBezTo>
                <a:cubicBezTo>
                  <a:pt x="162" y="2"/>
                  <a:pt x="174" y="0"/>
                  <a:pt x="186" y="0"/>
                </a:cubicBezTo>
                <a:lnTo>
                  <a:pt x="10401" y="0"/>
                </a:lnTo>
                <a:cubicBezTo>
                  <a:pt x="10413" y="0"/>
                  <a:pt x="10425" y="2"/>
                  <a:pt x="10437" y="4"/>
                </a:cubicBezTo>
                <a:cubicBezTo>
                  <a:pt x="10449" y="6"/>
                  <a:pt x="10461" y="10"/>
                  <a:pt x="10472" y="15"/>
                </a:cubicBezTo>
                <a:cubicBezTo>
                  <a:pt x="10483" y="19"/>
                  <a:pt x="10494" y="25"/>
                  <a:pt x="10504" y="32"/>
                </a:cubicBezTo>
                <a:cubicBezTo>
                  <a:pt x="10514" y="39"/>
                  <a:pt x="10524" y="46"/>
                  <a:pt x="10532" y="55"/>
                </a:cubicBezTo>
                <a:cubicBezTo>
                  <a:pt x="10541" y="63"/>
                  <a:pt x="10548" y="73"/>
                  <a:pt x="10555" y="83"/>
                </a:cubicBezTo>
                <a:cubicBezTo>
                  <a:pt x="10562" y="93"/>
                  <a:pt x="10568" y="104"/>
                  <a:pt x="10572" y="115"/>
                </a:cubicBezTo>
                <a:cubicBezTo>
                  <a:pt x="10577" y="126"/>
                  <a:pt x="10581" y="138"/>
                  <a:pt x="10583" y="150"/>
                </a:cubicBezTo>
                <a:cubicBezTo>
                  <a:pt x="10585" y="162"/>
                  <a:pt x="10587" y="174"/>
                  <a:pt x="10587" y="186"/>
                </a:cubicBezTo>
                <a:lnTo>
                  <a:pt x="10587" y="1301"/>
                </a:lnTo>
                <a:cubicBezTo>
                  <a:pt x="10587" y="1314"/>
                  <a:pt x="10585" y="1326"/>
                  <a:pt x="10583" y="1338"/>
                </a:cubicBezTo>
                <a:cubicBezTo>
                  <a:pt x="10581" y="1350"/>
                  <a:pt x="10577" y="1361"/>
                  <a:pt x="10572" y="1372"/>
                </a:cubicBezTo>
                <a:cubicBezTo>
                  <a:pt x="10568" y="1384"/>
                  <a:pt x="10562" y="1394"/>
                  <a:pt x="10555" y="1405"/>
                </a:cubicBezTo>
                <a:cubicBezTo>
                  <a:pt x="10548" y="1415"/>
                  <a:pt x="10541" y="1424"/>
                  <a:pt x="10532" y="1433"/>
                </a:cubicBezTo>
                <a:cubicBezTo>
                  <a:pt x="10524" y="1441"/>
                  <a:pt x="10514" y="1449"/>
                  <a:pt x="10504" y="1456"/>
                </a:cubicBezTo>
                <a:cubicBezTo>
                  <a:pt x="10494" y="1463"/>
                  <a:pt x="10483" y="1468"/>
                  <a:pt x="10472" y="1473"/>
                </a:cubicBezTo>
                <a:cubicBezTo>
                  <a:pt x="10461" y="1478"/>
                  <a:pt x="10449" y="1481"/>
                  <a:pt x="10437" y="1484"/>
                </a:cubicBezTo>
                <a:cubicBezTo>
                  <a:pt x="10425" y="1486"/>
                  <a:pt x="10413" y="1487"/>
                  <a:pt x="10401" y="1487"/>
                </a:cubicBezTo>
                <a:lnTo>
                  <a:pt x="186" y="1487"/>
                </a:lnTo>
                <a:cubicBezTo>
                  <a:pt x="174" y="1487"/>
                  <a:pt x="162" y="1486"/>
                  <a:pt x="150" y="1484"/>
                </a:cubicBezTo>
                <a:cubicBezTo>
                  <a:pt x="138" y="1481"/>
                  <a:pt x="126" y="1478"/>
                  <a:pt x="115" y="1473"/>
                </a:cubicBezTo>
                <a:cubicBezTo>
                  <a:pt x="104" y="1468"/>
                  <a:pt x="93" y="1463"/>
                  <a:pt x="83" y="1456"/>
                </a:cubicBezTo>
                <a:cubicBezTo>
                  <a:pt x="73" y="1449"/>
                  <a:pt x="63" y="1441"/>
                  <a:pt x="55" y="1433"/>
                </a:cubicBezTo>
                <a:cubicBezTo>
                  <a:pt x="46" y="1424"/>
                  <a:pt x="38" y="1415"/>
                  <a:pt x="32" y="1405"/>
                </a:cubicBezTo>
                <a:cubicBezTo>
                  <a:pt x="25" y="1394"/>
                  <a:pt x="19" y="1384"/>
                  <a:pt x="15" y="1372"/>
                </a:cubicBezTo>
                <a:cubicBezTo>
                  <a:pt x="10" y="1361"/>
                  <a:pt x="6" y="1350"/>
                  <a:pt x="4" y="1338"/>
                </a:cubicBezTo>
                <a:cubicBezTo>
                  <a:pt x="2" y="1326"/>
                  <a:pt x="0" y="1314"/>
                  <a:pt x="0" y="1301"/>
                </a:cubicBez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06" name="任意多边形 1205"/>
          <p:cNvSpPr/>
          <p:nvPr/>
        </p:nvSpPr>
        <p:spPr>
          <a:xfrm>
            <a:off x="6350760" y="2941200"/>
            <a:ext cx="3811320" cy="535320"/>
          </a:xfrm>
          <a:custGeom>
            <a:avLst/>
            <a:gdLst/>
            <a:ahLst/>
            <a:cxnLst/>
            <a:rect l="0" t="0" r="r" b="b"/>
            <a:pathLst>
              <a:path w="10587" h="1487">
                <a:moveTo>
                  <a:pt x="0" y="1300"/>
                </a:moveTo>
                <a:lnTo>
                  <a:pt x="0" y="186"/>
                </a:lnTo>
                <a:cubicBezTo>
                  <a:pt x="0" y="174"/>
                  <a:pt x="2" y="162"/>
                  <a:pt x="4" y="150"/>
                </a:cubicBezTo>
                <a:cubicBezTo>
                  <a:pt x="6" y="138"/>
                  <a:pt x="10" y="126"/>
                  <a:pt x="15" y="115"/>
                </a:cubicBezTo>
                <a:cubicBezTo>
                  <a:pt x="19" y="104"/>
                  <a:pt x="25" y="93"/>
                  <a:pt x="32" y="83"/>
                </a:cubicBezTo>
                <a:cubicBezTo>
                  <a:pt x="38" y="73"/>
                  <a:pt x="46" y="64"/>
                  <a:pt x="55" y="55"/>
                </a:cubicBezTo>
                <a:cubicBezTo>
                  <a:pt x="63" y="46"/>
                  <a:pt x="73" y="39"/>
                  <a:pt x="83" y="32"/>
                </a:cubicBezTo>
                <a:cubicBezTo>
                  <a:pt x="93" y="25"/>
                  <a:pt x="104" y="19"/>
                  <a:pt x="115" y="15"/>
                </a:cubicBezTo>
                <a:cubicBezTo>
                  <a:pt x="126" y="10"/>
                  <a:pt x="138" y="6"/>
                  <a:pt x="150" y="4"/>
                </a:cubicBezTo>
                <a:cubicBezTo>
                  <a:pt x="162" y="2"/>
                  <a:pt x="174" y="0"/>
                  <a:pt x="186" y="0"/>
                </a:cubicBezTo>
                <a:lnTo>
                  <a:pt x="10401" y="0"/>
                </a:lnTo>
                <a:cubicBezTo>
                  <a:pt x="10413" y="0"/>
                  <a:pt x="10425" y="2"/>
                  <a:pt x="10437" y="4"/>
                </a:cubicBezTo>
                <a:cubicBezTo>
                  <a:pt x="10449" y="6"/>
                  <a:pt x="10461" y="10"/>
                  <a:pt x="10472" y="15"/>
                </a:cubicBezTo>
                <a:cubicBezTo>
                  <a:pt x="10483" y="19"/>
                  <a:pt x="10494" y="25"/>
                  <a:pt x="10504" y="32"/>
                </a:cubicBezTo>
                <a:cubicBezTo>
                  <a:pt x="10514" y="39"/>
                  <a:pt x="10524" y="46"/>
                  <a:pt x="10532" y="55"/>
                </a:cubicBezTo>
                <a:cubicBezTo>
                  <a:pt x="10541" y="64"/>
                  <a:pt x="10548" y="73"/>
                  <a:pt x="10555" y="83"/>
                </a:cubicBezTo>
                <a:cubicBezTo>
                  <a:pt x="10562" y="93"/>
                  <a:pt x="10568" y="104"/>
                  <a:pt x="10572" y="115"/>
                </a:cubicBezTo>
                <a:cubicBezTo>
                  <a:pt x="10577" y="126"/>
                  <a:pt x="10581" y="138"/>
                  <a:pt x="10583" y="150"/>
                </a:cubicBezTo>
                <a:cubicBezTo>
                  <a:pt x="10585" y="162"/>
                  <a:pt x="10587" y="174"/>
                  <a:pt x="10587" y="186"/>
                </a:cubicBezTo>
                <a:lnTo>
                  <a:pt x="10587" y="1300"/>
                </a:lnTo>
                <a:cubicBezTo>
                  <a:pt x="10587" y="1313"/>
                  <a:pt x="10585" y="1325"/>
                  <a:pt x="10583" y="1337"/>
                </a:cubicBezTo>
                <a:cubicBezTo>
                  <a:pt x="10581" y="1349"/>
                  <a:pt x="10577" y="1360"/>
                  <a:pt x="10572" y="1371"/>
                </a:cubicBezTo>
                <a:cubicBezTo>
                  <a:pt x="10568" y="1383"/>
                  <a:pt x="10562" y="1393"/>
                  <a:pt x="10555" y="1404"/>
                </a:cubicBezTo>
                <a:cubicBezTo>
                  <a:pt x="10548" y="1414"/>
                  <a:pt x="10541" y="1423"/>
                  <a:pt x="10532" y="1432"/>
                </a:cubicBezTo>
                <a:cubicBezTo>
                  <a:pt x="10524" y="1440"/>
                  <a:pt x="10514" y="1448"/>
                  <a:pt x="10504" y="1455"/>
                </a:cubicBezTo>
                <a:cubicBezTo>
                  <a:pt x="10494" y="1462"/>
                  <a:pt x="10483" y="1467"/>
                  <a:pt x="10472" y="1472"/>
                </a:cubicBezTo>
                <a:cubicBezTo>
                  <a:pt x="10461" y="1477"/>
                  <a:pt x="10449" y="1480"/>
                  <a:pt x="10437" y="1484"/>
                </a:cubicBezTo>
                <a:cubicBezTo>
                  <a:pt x="10425" y="1486"/>
                  <a:pt x="10413" y="1487"/>
                  <a:pt x="10401" y="1487"/>
                </a:cubicBezTo>
                <a:lnTo>
                  <a:pt x="186" y="1487"/>
                </a:lnTo>
                <a:cubicBezTo>
                  <a:pt x="174" y="1487"/>
                  <a:pt x="162" y="1486"/>
                  <a:pt x="150" y="1484"/>
                </a:cubicBezTo>
                <a:cubicBezTo>
                  <a:pt x="138" y="1480"/>
                  <a:pt x="126" y="1477"/>
                  <a:pt x="115" y="1472"/>
                </a:cubicBezTo>
                <a:cubicBezTo>
                  <a:pt x="104" y="1467"/>
                  <a:pt x="93" y="1462"/>
                  <a:pt x="83" y="1455"/>
                </a:cubicBezTo>
                <a:cubicBezTo>
                  <a:pt x="73" y="1448"/>
                  <a:pt x="63" y="1440"/>
                  <a:pt x="55" y="1432"/>
                </a:cubicBezTo>
                <a:cubicBezTo>
                  <a:pt x="46" y="1423"/>
                  <a:pt x="38" y="1414"/>
                  <a:pt x="32" y="1404"/>
                </a:cubicBezTo>
                <a:cubicBezTo>
                  <a:pt x="25" y="1393"/>
                  <a:pt x="19" y="1383"/>
                  <a:pt x="15" y="1371"/>
                </a:cubicBezTo>
                <a:cubicBezTo>
                  <a:pt x="10" y="1360"/>
                  <a:pt x="6" y="1349"/>
                  <a:pt x="4" y="1337"/>
                </a:cubicBezTo>
                <a:cubicBezTo>
                  <a:pt x="2" y="1325"/>
                  <a:pt x="0" y="1313"/>
                  <a:pt x="0" y="1300"/>
                </a:cubicBez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07" name="任意多边形 1206"/>
          <p:cNvSpPr/>
          <p:nvPr/>
        </p:nvSpPr>
        <p:spPr>
          <a:xfrm>
            <a:off x="6350760" y="3610080"/>
            <a:ext cx="3811320" cy="534960"/>
          </a:xfrm>
          <a:custGeom>
            <a:avLst/>
            <a:gdLst/>
            <a:ahLst/>
            <a:cxnLst/>
            <a:rect l="0" t="0" r="r" b="b"/>
            <a:pathLst>
              <a:path w="10587" h="1486">
                <a:moveTo>
                  <a:pt x="0" y="1300"/>
                </a:moveTo>
                <a:lnTo>
                  <a:pt x="0" y="185"/>
                </a:lnTo>
                <a:cubicBezTo>
                  <a:pt x="0" y="173"/>
                  <a:pt x="2" y="161"/>
                  <a:pt x="4" y="149"/>
                </a:cubicBezTo>
                <a:cubicBezTo>
                  <a:pt x="6" y="137"/>
                  <a:pt x="10" y="125"/>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5"/>
                  <a:pt x="150" y="3"/>
                </a:cubicBezTo>
                <a:cubicBezTo>
                  <a:pt x="162" y="1"/>
                  <a:pt x="174" y="0"/>
                  <a:pt x="186" y="0"/>
                </a:cubicBezTo>
                <a:lnTo>
                  <a:pt x="10401" y="0"/>
                </a:lnTo>
                <a:cubicBezTo>
                  <a:pt x="10413" y="0"/>
                  <a:pt x="10425" y="1"/>
                  <a:pt x="10437" y="3"/>
                </a:cubicBezTo>
                <a:cubicBezTo>
                  <a:pt x="10449" y="5"/>
                  <a:pt x="10461" y="9"/>
                  <a:pt x="10472" y="14"/>
                </a:cubicBezTo>
                <a:cubicBezTo>
                  <a:pt x="10483" y="18"/>
                  <a:pt x="10494" y="24"/>
                  <a:pt x="10504" y="31"/>
                </a:cubicBezTo>
                <a:cubicBezTo>
                  <a:pt x="10514" y="38"/>
                  <a:pt x="10524" y="45"/>
                  <a:pt x="10532" y="54"/>
                </a:cubicBezTo>
                <a:cubicBezTo>
                  <a:pt x="10541" y="63"/>
                  <a:pt x="10548" y="72"/>
                  <a:pt x="10555" y="82"/>
                </a:cubicBezTo>
                <a:cubicBezTo>
                  <a:pt x="10562" y="92"/>
                  <a:pt x="10568" y="103"/>
                  <a:pt x="10572" y="114"/>
                </a:cubicBezTo>
                <a:cubicBezTo>
                  <a:pt x="10577" y="125"/>
                  <a:pt x="10581" y="137"/>
                  <a:pt x="10583" y="149"/>
                </a:cubicBezTo>
                <a:cubicBezTo>
                  <a:pt x="10585" y="161"/>
                  <a:pt x="10587" y="173"/>
                  <a:pt x="10587" y="185"/>
                </a:cubicBezTo>
                <a:lnTo>
                  <a:pt x="10587" y="1300"/>
                </a:lnTo>
                <a:cubicBezTo>
                  <a:pt x="10587" y="1313"/>
                  <a:pt x="10585" y="1325"/>
                  <a:pt x="10583" y="1337"/>
                </a:cubicBezTo>
                <a:cubicBezTo>
                  <a:pt x="10581" y="1349"/>
                  <a:pt x="10577" y="1360"/>
                  <a:pt x="10572" y="1372"/>
                </a:cubicBezTo>
                <a:cubicBezTo>
                  <a:pt x="10568" y="1383"/>
                  <a:pt x="10562" y="1394"/>
                  <a:pt x="10555" y="1404"/>
                </a:cubicBezTo>
                <a:cubicBezTo>
                  <a:pt x="10548" y="1414"/>
                  <a:pt x="10541" y="1423"/>
                  <a:pt x="10532" y="1432"/>
                </a:cubicBezTo>
                <a:cubicBezTo>
                  <a:pt x="10524" y="1440"/>
                  <a:pt x="10514" y="1448"/>
                  <a:pt x="10504" y="1455"/>
                </a:cubicBezTo>
                <a:cubicBezTo>
                  <a:pt x="10494" y="1462"/>
                  <a:pt x="10483" y="1467"/>
                  <a:pt x="10472" y="1472"/>
                </a:cubicBezTo>
                <a:cubicBezTo>
                  <a:pt x="10461" y="1477"/>
                  <a:pt x="10449" y="1480"/>
                  <a:pt x="10437" y="1483"/>
                </a:cubicBezTo>
                <a:cubicBezTo>
                  <a:pt x="10425" y="1485"/>
                  <a:pt x="10413" y="1486"/>
                  <a:pt x="10401" y="1486"/>
                </a:cubicBezTo>
                <a:lnTo>
                  <a:pt x="186" y="1486"/>
                </a:lnTo>
                <a:cubicBezTo>
                  <a:pt x="174" y="1486"/>
                  <a:pt x="162" y="1485"/>
                  <a:pt x="150" y="1483"/>
                </a:cubicBezTo>
                <a:cubicBezTo>
                  <a:pt x="138" y="1480"/>
                  <a:pt x="126" y="1477"/>
                  <a:pt x="115" y="1472"/>
                </a:cubicBezTo>
                <a:cubicBezTo>
                  <a:pt x="104" y="1467"/>
                  <a:pt x="93" y="1462"/>
                  <a:pt x="83" y="1455"/>
                </a:cubicBezTo>
                <a:cubicBezTo>
                  <a:pt x="73" y="1448"/>
                  <a:pt x="63" y="1440"/>
                  <a:pt x="55" y="1432"/>
                </a:cubicBezTo>
                <a:cubicBezTo>
                  <a:pt x="46" y="1423"/>
                  <a:pt x="38" y="1414"/>
                  <a:pt x="32" y="1404"/>
                </a:cubicBezTo>
                <a:cubicBezTo>
                  <a:pt x="25" y="1394"/>
                  <a:pt x="19" y="1383"/>
                  <a:pt x="15" y="1372"/>
                </a:cubicBezTo>
                <a:cubicBezTo>
                  <a:pt x="10" y="1360"/>
                  <a:pt x="6" y="1349"/>
                  <a:pt x="4" y="1337"/>
                </a:cubicBezTo>
                <a:cubicBezTo>
                  <a:pt x="2" y="1325"/>
                  <a:pt x="0" y="1313"/>
                  <a:pt x="0" y="1300"/>
                </a:cubicBez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08" name="任意多边形 1207"/>
          <p:cNvSpPr/>
          <p:nvPr/>
        </p:nvSpPr>
        <p:spPr>
          <a:xfrm>
            <a:off x="6350760" y="4646160"/>
            <a:ext cx="3811320" cy="1069920"/>
          </a:xfrm>
          <a:custGeom>
            <a:avLst/>
            <a:gdLst/>
            <a:ahLst/>
            <a:cxnLst/>
            <a:rect l="0" t="0" r="r" b="b"/>
            <a:pathLst>
              <a:path w="10587" h="2972">
                <a:moveTo>
                  <a:pt x="0" y="2787"/>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0401" y="0"/>
                </a:lnTo>
                <a:cubicBezTo>
                  <a:pt x="10413" y="0"/>
                  <a:pt x="10425" y="1"/>
                  <a:pt x="10437" y="4"/>
                </a:cubicBezTo>
                <a:cubicBezTo>
                  <a:pt x="10449" y="6"/>
                  <a:pt x="10461" y="9"/>
                  <a:pt x="10472" y="14"/>
                </a:cubicBezTo>
                <a:cubicBezTo>
                  <a:pt x="10483" y="19"/>
                  <a:pt x="10494" y="24"/>
                  <a:pt x="10504" y="31"/>
                </a:cubicBezTo>
                <a:cubicBezTo>
                  <a:pt x="10514" y="38"/>
                  <a:pt x="10524" y="46"/>
                  <a:pt x="10532" y="54"/>
                </a:cubicBezTo>
                <a:cubicBezTo>
                  <a:pt x="10541" y="63"/>
                  <a:pt x="10548" y="72"/>
                  <a:pt x="10555" y="82"/>
                </a:cubicBezTo>
                <a:cubicBezTo>
                  <a:pt x="10562" y="93"/>
                  <a:pt x="10568" y="103"/>
                  <a:pt x="10572" y="115"/>
                </a:cubicBezTo>
                <a:cubicBezTo>
                  <a:pt x="10577" y="126"/>
                  <a:pt x="10581" y="137"/>
                  <a:pt x="10583" y="149"/>
                </a:cubicBezTo>
                <a:cubicBezTo>
                  <a:pt x="10585" y="161"/>
                  <a:pt x="10587" y="173"/>
                  <a:pt x="10587" y="186"/>
                </a:cubicBezTo>
                <a:lnTo>
                  <a:pt x="10587" y="2787"/>
                </a:lnTo>
                <a:cubicBezTo>
                  <a:pt x="10587" y="2799"/>
                  <a:pt x="10585" y="2811"/>
                  <a:pt x="10583" y="2823"/>
                </a:cubicBezTo>
                <a:cubicBezTo>
                  <a:pt x="10581" y="2835"/>
                  <a:pt x="10577" y="2846"/>
                  <a:pt x="10572" y="2858"/>
                </a:cubicBezTo>
                <a:cubicBezTo>
                  <a:pt x="10568" y="2869"/>
                  <a:pt x="10562" y="2880"/>
                  <a:pt x="10555" y="2890"/>
                </a:cubicBezTo>
                <a:cubicBezTo>
                  <a:pt x="10548" y="2900"/>
                  <a:pt x="10541" y="2909"/>
                  <a:pt x="10532" y="2918"/>
                </a:cubicBezTo>
                <a:cubicBezTo>
                  <a:pt x="10524" y="2926"/>
                  <a:pt x="10514" y="2934"/>
                  <a:pt x="10504" y="2941"/>
                </a:cubicBezTo>
                <a:cubicBezTo>
                  <a:pt x="10494" y="2948"/>
                  <a:pt x="10483" y="2953"/>
                  <a:pt x="10472" y="2958"/>
                </a:cubicBezTo>
                <a:cubicBezTo>
                  <a:pt x="10461" y="2963"/>
                  <a:pt x="10449" y="2966"/>
                  <a:pt x="10437" y="2969"/>
                </a:cubicBezTo>
                <a:cubicBezTo>
                  <a:pt x="10425" y="2971"/>
                  <a:pt x="10413" y="2972"/>
                  <a:pt x="10401" y="2972"/>
                </a:cubicBezTo>
                <a:lnTo>
                  <a:pt x="186" y="2972"/>
                </a:lnTo>
                <a:cubicBezTo>
                  <a:pt x="174" y="2972"/>
                  <a:pt x="162" y="2971"/>
                  <a:pt x="150" y="2969"/>
                </a:cubicBezTo>
                <a:cubicBezTo>
                  <a:pt x="138" y="2966"/>
                  <a:pt x="126" y="2963"/>
                  <a:pt x="115" y="2958"/>
                </a:cubicBezTo>
                <a:cubicBezTo>
                  <a:pt x="104" y="2953"/>
                  <a:pt x="93" y="2948"/>
                  <a:pt x="83" y="2941"/>
                </a:cubicBezTo>
                <a:cubicBezTo>
                  <a:pt x="73" y="2934"/>
                  <a:pt x="63" y="2926"/>
                  <a:pt x="55" y="2918"/>
                </a:cubicBezTo>
                <a:cubicBezTo>
                  <a:pt x="46" y="2909"/>
                  <a:pt x="38" y="2900"/>
                  <a:pt x="32" y="2890"/>
                </a:cubicBezTo>
                <a:cubicBezTo>
                  <a:pt x="25" y="2880"/>
                  <a:pt x="19" y="2869"/>
                  <a:pt x="15" y="2858"/>
                </a:cubicBezTo>
                <a:cubicBezTo>
                  <a:pt x="10" y="2846"/>
                  <a:pt x="6" y="2835"/>
                  <a:pt x="4" y="2823"/>
                </a:cubicBezTo>
                <a:cubicBezTo>
                  <a:pt x="2" y="2811"/>
                  <a:pt x="0" y="2799"/>
                  <a:pt x="0" y="2787"/>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09" name="文本框 1208"/>
          <p:cNvSpPr txBox="1"/>
          <p:nvPr/>
        </p:nvSpPr>
        <p:spPr>
          <a:xfrm>
            <a:off x="768960" y="5532120"/>
            <a:ext cx="457200" cy="13608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DejaVuSans"/>
                <a:ea typeface="DejaVuSans"/>
              </a:rPr>
              <a:t>0.4537)</a:t>
            </a:r>
            <a:endParaRPr lang="en-US" sz="920" b="0" u="none" strike="noStrike">
              <a:solidFill>
                <a:srgbClr val="000000"/>
              </a:solidFill>
              <a:effectLst/>
              <a:uFillTx/>
              <a:latin typeface="Times New Roman"/>
            </a:endParaRPr>
          </a:p>
        </p:txBody>
      </p:sp>
      <p:sp>
        <p:nvSpPr>
          <p:cNvPr id="1210" name="文本框 1209"/>
          <p:cNvSpPr txBox="1"/>
          <p:nvPr/>
        </p:nvSpPr>
        <p:spPr>
          <a:xfrm>
            <a:off x="6351120" y="1424160"/>
            <a:ext cx="54900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FAISS</a:t>
            </a:r>
            <a:endParaRPr lang="en-US" sz="1320" b="0" u="none" strike="noStrike">
              <a:solidFill>
                <a:srgbClr val="000000"/>
              </a:solidFill>
              <a:effectLst/>
              <a:uFillTx/>
              <a:latin typeface="Times New Roman"/>
            </a:endParaRPr>
          </a:p>
        </p:txBody>
      </p:sp>
      <p:sp>
        <p:nvSpPr>
          <p:cNvPr id="1211" name="文本框 1210"/>
          <p:cNvSpPr txBox="1"/>
          <p:nvPr/>
        </p:nvSpPr>
        <p:spPr>
          <a:xfrm>
            <a:off x="6870960" y="1418400"/>
            <a:ext cx="6714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核心功能</a:t>
            </a:r>
            <a:endParaRPr lang="en-US" sz="1320" b="0" u="none" strike="noStrike">
              <a:solidFill>
                <a:srgbClr val="000000"/>
              </a:solidFill>
              <a:effectLst/>
              <a:uFillTx/>
              <a:latin typeface="Times New Roman"/>
            </a:endParaRPr>
          </a:p>
        </p:txBody>
      </p:sp>
      <p:sp>
        <p:nvSpPr>
          <p:cNvPr id="1212" name="文本框 1211"/>
          <p:cNvSpPr txBox="1"/>
          <p:nvPr/>
        </p:nvSpPr>
        <p:spPr>
          <a:xfrm>
            <a:off x="6351120" y="175500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1213" name="文本框 1212"/>
          <p:cNvSpPr txBox="1"/>
          <p:nvPr/>
        </p:nvSpPr>
        <p:spPr>
          <a:xfrm>
            <a:off x="6670800" y="17510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由</a:t>
            </a:r>
            <a:endParaRPr lang="en-US" sz="920" b="0" u="none" strike="noStrike">
              <a:solidFill>
                <a:srgbClr val="000000"/>
              </a:solidFill>
              <a:effectLst/>
              <a:uFillTx/>
              <a:latin typeface="Times New Roman"/>
            </a:endParaRPr>
          </a:p>
        </p:txBody>
      </p:sp>
      <p:sp>
        <p:nvSpPr>
          <p:cNvPr id="1214" name="文本框 1213"/>
          <p:cNvSpPr txBox="1"/>
          <p:nvPr/>
        </p:nvSpPr>
        <p:spPr>
          <a:xfrm>
            <a:off x="6787800" y="1755000"/>
            <a:ext cx="1298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Facebook AI Research</a:t>
            </a:r>
            <a:endParaRPr lang="en-US" sz="920" b="0" u="none" strike="noStrike">
              <a:solidFill>
                <a:srgbClr val="000000"/>
              </a:solidFill>
              <a:effectLst/>
              <a:uFillTx/>
              <a:latin typeface="Times New Roman"/>
            </a:endParaRPr>
          </a:p>
        </p:txBody>
      </p:sp>
      <p:sp>
        <p:nvSpPr>
          <p:cNvPr id="1215" name="文本框 1214"/>
          <p:cNvSpPr txBox="1"/>
          <p:nvPr/>
        </p:nvSpPr>
        <p:spPr>
          <a:xfrm>
            <a:off x="8062920" y="175104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开发，专为大规模向量相似度检索而设</a:t>
            </a:r>
            <a:endParaRPr lang="en-US" sz="920" b="0" u="none" strike="noStrike">
              <a:solidFill>
                <a:srgbClr val="000000"/>
              </a:solidFill>
              <a:effectLst/>
              <a:uFillTx/>
              <a:latin typeface="Times New Roman"/>
            </a:endParaRPr>
          </a:p>
        </p:txBody>
      </p:sp>
      <p:pic>
        <p:nvPicPr>
          <p:cNvPr id="1216" name="图片 1215"/>
          <p:cNvPicPr/>
          <p:nvPr/>
        </p:nvPicPr>
        <p:blipFill>
          <a:blip r:embed="rId3"/>
          <a:stretch/>
        </p:blipFill>
        <p:spPr>
          <a:xfrm>
            <a:off x="6451200" y="2415240"/>
            <a:ext cx="116640" cy="150120"/>
          </a:xfrm>
          <a:prstGeom prst="rect">
            <a:avLst/>
          </a:prstGeom>
          <a:noFill/>
          <a:ln w="0">
            <a:noFill/>
          </a:ln>
        </p:spPr>
      </p:pic>
      <p:sp>
        <p:nvSpPr>
          <p:cNvPr id="1217" name="文本框 1216"/>
          <p:cNvSpPr txBox="1"/>
          <p:nvPr/>
        </p:nvSpPr>
        <p:spPr>
          <a:xfrm>
            <a:off x="6351120" y="191808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计，通过向量压缩和索引技术大幅降低检索时间复杂度。</a:t>
            </a:r>
            <a:endParaRPr lang="en-US" sz="920" b="0" u="none" strike="noStrike">
              <a:solidFill>
                <a:srgbClr val="000000"/>
              </a:solidFill>
              <a:effectLst/>
              <a:uFillTx/>
              <a:latin typeface="Times New Roman"/>
            </a:endParaRPr>
          </a:p>
        </p:txBody>
      </p:sp>
      <p:sp>
        <p:nvSpPr>
          <p:cNvPr id="1218" name="文本框 1217"/>
          <p:cNvSpPr txBox="1"/>
          <p:nvPr/>
        </p:nvSpPr>
        <p:spPr>
          <a:xfrm>
            <a:off x="6668640" y="2391120"/>
            <a:ext cx="171360" cy="15732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DejaVuSans"/>
                <a:ea typeface="DejaVuSans"/>
              </a:rPr>
              <a:t>1. </a:t>
            </a:r>
            <a:endParaRPr lang="en-US" sz="1050" b="0" u="none" strike="noStrike">
              <a:solidFill>
                <a:srgbClr val="000000"/>
              </a:solidFill>
              <a:effectLst/>
              <a:uFillTx/>
              <a:latin typeface="Times New Roman"/>
            </a:endParaRPr>
          </a:p>
        </p:txBody>
      </p:sp>
      <p:sp>
        <p:nvSpPr>
          <p:cNvPr id="1219" name="文本框 1218"/>
          <p:cNvSpPr txBox="1"/>
          <p:nvPr/>
        </p:nvSpPr>
        <p:spPr>
          <a:xfrm>
            <a:off x="6838560" y="2386440"/>
            <a:ext cx="537120" cy="16956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WenQuanYiZenHei"/>
                <a:ea typeface="WenQuanYiZenHei"/>
              </a:rPr>
              <a:t>向量生成</a:t>
            </a:r>
            <a:endParaRPr lang="en-US" sz="1050" b="0" u="none" strike="noStrike">
              <a:solidFill>
                <a:srgbClr val="000000"/>
              </a:solidFill>
              <a:effectLst/>
              <a:uFillTx/>
              <a:latin typeface="Times New Roman"/>
            </a:endParaRPr>
          </a:p>
        </p:txBody>
      </p:sp>
      <p:sp>
        <p:nvSpPr>
          <p:cNvPr id="1220" name="文本框 1219"/>
          <p:cNvSpPr txBox="1"/>
          <p:nvPr/>
        </p:nvSpPr>
        <p:spPr>
          <a:xfrm>
            <a:off x="6668640" y="25776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使用</a:t>
            </a:r>
            <a:endParaRPr lang="en-US" sz="790" b="0" u="none" strike="noStrike">
              <a:solidFill>
                <a:srgbClr val="000000"/>
              </a:solidFill>
              <a:effectLst/>
              <a:uFillTx/>
              <a:latin typeface="Times New Roman"/>
            </a:endParaRPr>
          </a:p>
        </p:txBody>
      </p:sp>
      <p:sp>
        <p:nvSpPr>
          <p:cNvPr id="1221" name="文本框 1220"/>
          <p:cNvSpPr txBox="1"/>
          <p:nvPr/>
        </p:nvSpPr>
        <p:spPr>
          <a:xfrm>
            <a:off x="6869160" y="2581200"/>
            <a:ext cx="2646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BERT</a:t>
            </a:r>
            <a:endParaRPr lang="en-US" sz="790" b="0" u="none" strike="noStrike">
              <a:solidFill>
                <a:srgbClr val="000000"/>
              </a:solidFill>
              <a:effectLst/>
              <a:uFillTx/>
              <a:latin typeface="Times New Roman"/>
            </a:endParaRPr>
          </a:p>
        </p:txBody>
      </p:sp>
      <p:pic>
        <p:nvPicPr>
          <p:cNvPr id="1222" name="图片 1221"/>
          <p:cNvPicPr/>
          <p:nvPr/>
        </p:nvPicPr>
        <p:blipFill>
          <a:blip r:embed="rId4"/>
          <a:stretch/>
        </p:blipFill>
        <p:spPr>
          <a:xfrm>
            <a:off x="6451200" y="3083760"/>
            <a:ext cx="133200" cy="150120"/>
          </a:xfrm>
          <a:prstGeom prst="rect">
            <a:avLst/>
          </a:prstGeom>
          <a:noFill/>
          <a:ln w="0">
            <a:noFill/>
          </a:ln>
        </p:spPr>
      </p:pic>
      <p:sp>
        <p:nvSpPr>
          <p:cNvPr id="1223" name="文本框 1222"/>
          <p:cNvSpPr txBox="1"/>
          <p:nvPr/>
        </p:nvSpPr>
        <p:spPr>
          <a:xfrm>
            <a:off x="7125120" y="2577600"/>
            <a:ext cx="18111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等预训练模型将文本转换为高维向量表示</a:t>
            </a:r>
            <a:endParaRPr lang="en-US" sz="790" b="0" u="none" strike="noStrike">
              <a:solidFill>
                <a:srgbClr val="000000"/>
              </a:solidFill>
              <a:effectLst/>
              <a:uFillTx/>
              <a:latin typeface="Times New Roman"/>
            </a:endParaRPr>
          </a:p>
        </p:txBody>
      </p:sp>
      <p:sp>
        <p:nvSpPr>
          <p:cNvPr id="1224" name="文本框 1223"/>
          <p:cNvSpPr txBox="1"/>
          <p:nvPr/>
        </p:nvSpPr>
        <p:spPr>
          <a:xfrm>
            <a:off x="6685200" y="3060000"/>
            <a:ext cx="171360" cy="15732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DejaVuSans"/>
                <a:ea typeface="DejaVuSans"/>
              </a:rPr>
              <a:t>2. </a:t>
            </a:r>
            <a:endParaRPr lang="en-US" sz="1050" b="0" u="none" strike="noStrike">
              <a:solidFill>
                <a:srgbClr val="000000"/>
              </a:solidFill>
              <a:effectLst/>
              <a:uFillTx/>
              <a:latin typeface="Times New Roman"/>
            </a:endParaRPr>
          </a:p>
        </p:txBody>
      </p:sp>
      <p:sp>
        <p:nvSpPr>
          <p:cNvPr id="1225" name="文本框 1224"/>
          <p:cNvSpPr txBox="1"/>
          <p:nvPr/>
        </p:nvSpPr>
        <p:spPr>
          <a:xfrm>
            <a:off x="6855480" y="3055320"/>
            <a:ext cx="537120" cy="16956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WenQuanYiZenHei"/>
                <a:ea typeface="WenQuanYiZenHei"/>
              </a:rPr>
              <a:t>索引创建</a:t>
            </a:r>
            <a:endParaRPr lang="en-US" sz="1050" b="0" u="none" strike="noStrike">
              <a:solidFill>
                <a:srgbClr val="000000"/>
              </a:solidFill>
              <a:effectLst/>
              <a:uFillTx/>
              <a:latin typeface="Times New Roman"/>
            </a:endParaRPr>
          </a:p>
        </p:txBody>
      </p:sp>
      <p:sp>
        <p:nvSpPr>
          <p:cNvPr id="1226" name="文本框 1225"/>
          <p:cNvSpPr txBox="1"/>
          <p:nvPr/>
        </p:nvSpPr>
        <p:spPr>
          <a:xfrm>
            <a:off x="6685200" y="32461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创建</a:t>
            </a:r>
            <a:endParaRPr lang="en-US" sz="790" b="0" u="none" strike="noStrike">
              <a:solidFill>
                <a:srgbClr val="000000"/>
              </a:solidFill>
              <a:effectLst/>
              <a:uFillTx/>
              <a:latin typeface="Times New Roman"/>
            </a:endParaRPr>
          </a:p>
        </p:txBody>
      </p:sp>
      <p:sp>
        <p:nvSpPr>
          <p:cNvPr id="1227" name="文本框 1226"/>
          <p:cNvSpPr txBox="1"/>
          <p:nvPr/>
        </p:nvSpPr>
        <p:spPr>
          <a:xfrm>
            <a:off x="6886080" y="3249720"/>
            <a:ext cx="5864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IndexFlatL2</a:t>
            </a:r>
            <a:endParaRPr lang="en-US" sz="790" b="0" u="none" strike="noStrike">
              <a:solidFill>
                <a:srgbClr val="000000"/>
              </a:solidFill>
              <a:effectLst/>
              <a:uFillTx/>
              <a:latin typeface="Times New Roman"/>
            </a:endParaRPr>
          </a:p>
        </p:txBody>
      </p:sp>
      <p:pic>
        <p:nvPicPr>
          <p:cNvPr id="1228" name="图片 1227"/>
          <p:cNvPicPr/>
          <p:nvPr/>
        </p:nvPicPr>
        <p:blipFill>
          <a:blip r:embed="rId5"/>
          <a:stretch/>
        </p:blipFill>
        <p:spPr>
          <a:xfrm>
            <a:off x="6451200" y="3752280"/>
            <a:ext cx="150120" cy="150120"/>
          </a:xfrm>
          <a:prstGeom prst="rect">
            <a:avLst/>
          </a:prstGeom>
          <a:noFill/>
          <a:ln w="0">
            <a:noFill/>
          </a:ln>
        </p:spPr>
      </p:pic>
      <p:sp>
        <p:nvSpPr>
          <p:cNvPr id="1229" name="文本框 1228"/>
          <p:cNvSpPr txBox="1"/>
          <p:nvPr/>
        </p:nvSpPr>
        <p:spPr>
          <a:xfrm>
            <a:off x="7467840" y="3246120"/>
            <a:ext cx="12078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等索引类型并添加向量数据</a:t>
            </a:r>
            <a:endParaRPr lang="en-US" sz="790" b="0" u="none" strike="noStrike">
              <a:solidFill>
                <a:srgbClr val="000000"/>
              </a:solidFill>
              <a:effectLst/>
              <a:uFillTx/>
              <a:latin typeface="Times New Roman"/>
            </a:endParaRPr>
          </a:p>
        </p:txBody>
      </p:sp>
      <p:sp>
        <p:nvSpPr>
          <p:cNvPr id="1230" name="文本框 1229"/>
          <p:cNvSpPr txBox="1"/>
          <p:nvPr/>
        </p:nvSpPr>
        <p:spPr>
          <a:xfrm>
            <a:off x="6702120" y="3728520"/>
            <a:ext cx="171360" cy="15732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DejaVuSans"/>
                <a:ea typeface="DejaVuSans"/>
              </a:rPr>
              <a:t>3. </a:t>
            </a:r>
            <a:endParaRPr lang="en-US" sz="1050" b="0" u="none" strike="noStrike">
              <a:solidFill>
                <a:srgbClr val="000000"/>
              </a:solidFill>
              <a:effectLst/>
              <a:uFillTx/>
              <a:latin typeface="Times New Roman"/>
            </a:endParaRPr>
          </a:p>
        </p:txBody>
      </p:sp>
      <p:sp>
        <p:nvSpPr>
          <p:cNvPr id="1231" name="文本框 1230"/>
          <p:cNvSpPr txBox="1"/>
          <p:nvPr/>
        </p:nvSpPr>
        <p:spPr>
          <a:xfrm>
            <a:off x="6872040" y="3723840"/>
            <a:ext cx="671400" cy="16956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WenQuanYiZenHei"/>
                <a:ea typeface="WenQuanYiZenHei"/>
              </a:rPr>
              <a:t>相似度检索</a:t>
            </a:r>
            <a:endParaRPr lang="en-US" sz="1050" b="0" u="none" strike="noStrike">
              <a:solidFill>
                <a:srgbClr val="000000"/>
              </a:solidFill>
              <a:effectLst/>
              <a:uFillTx/>
              <a:latin typeface="Times New Roman"/>
            </a:endParaRPr>
          </a:p>
        </p:txBody>
      </p:sp>
      <p:sp>
        <p:nvSpPr>
          <p:cNvPr id="1232" name="文本框 1231"/>
          <p:cNvSpPr txBox="1"/>
          <p:nvPr/>
        </p:nvSpPr>
        <p:spPr>
          <a:xfrm>
            <a:off x="6702120" y="391464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通过</a:t>
            </a:r>
            <a:endParaRPr lang="en-US" sz="790" b="0" u="none" strike="noStrike">
              <a:solidFill>
                <a:srgbClr val="000000"/>
              </a:solidFill>
              <a:effectLst/>
              <a:uFillTx/>
              <a:latin typeface="Times New Roman"/>
            </a:endParaRPr>
          </a:p>
        </p:txBody>
      </p:sp>
      <p:sp>
        <p:nvSpPr>
          <p:cNvPr id="1233" name="文本框 1232"/>
          <p:cNvSpPr txBox="1"/>
          <p:nvPr/>
        </p:nvSpPr>
        <p:spPr>
          <a:xfrm>
            <a:off x="6902640" y="3918240"/>
            <a:ext cx="72432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index.search()</a:t>
            </a:r>
            <a:endParaRPr lang="en-US" sz="790" b="0" u="none" strike="noStrike">
              <a:solidFill>
                <a:srgbClr val="000000"/>
              </a:solidFill>
              <a:effectLst/>
              <a:uFillTx/>
              <a:latin typeface="Times New Roman"/>
            </a:endParaRPr>
          </a:p>
        </p:txBody>
      </p:sp>
      <p:sp>
        <p:nvSpPr>
          <p:cNvPr id="1234" name="文本框 1233"/>
          <p:cNvSpPr txBox="1"/>
          <p:nvPr/>
        </p:nvSpPr>
        <p:spPr>
          <a:xfrm>
            <a:off x="7620120" y="3914640"/>
            <a:ext cx="15094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方法查找与查询向量最相似的结果</a:t>
            </a:r>
            <a:endParaRPr lang="en-US" sz="790" b="0" u="none" strike="noStrike">
              <a:solidFill>
                <a:srgbClr val="000000"/>
              </a:solidFill>
              <a:effectLst/>
              <a:uFillTx/>
              <a:latin typeface="Times New Roman"/>
            </a:endParaRPr>
          </a:p>
        </p:txBody>
      </p:sp>
      <p:pic>
        <p:nvPicPr>
          <p:cNvPr id="1235" name="图片 1234"/>
          <p:cNvPicPr/>
          <p:nvPr/>
        </p:nvPicPr>
        <p:blipFill>
          <a:blip r:embed="rId6"/>
          <a:stretch/>
        </p:blipFill>
        <p:spPr>
          <a:xfrm>
            <a:off x="6451200" y="4746600"/>
            <a:ext cx="3609720" cy="1010880"/>
          </a:xfrm>
          <a:prstGeom prst="rect">
            <a:avLst/>
          </a:prstGeom>
          <a:noFill/>
          <a:ln w="0">
            <a:noFill/>
          </a:ln>
        </p:spPr>
      </p:pic>
      <p:pic>
        <p:nvPicPr>
          <p:cNvPr id="1236" name="图片 1235"/>
          <p:cNvPicPr/>
          <p:nvPr/>
        </p:nvPicPr>
        <p:blipFill>
          <a:blip r:embed="rId7"/>
          <a:stretch/>
        </p:blipFill>
        <p:spPr>
          <a:xfrm>
            <a:off x="0" y="0"/>
            <a:ext cx="10696320" cy="6317280"/>
          </a:xfrm>
          <a:prstGeom prst="rect">
            <a:avLst/>
          </a:prstGeom>
          <a:noFill/>
          <a:ln w="0">
            <a:noFill/>
          </a:ln>
        </p:spPr>
      </p:pic>
      <p:sp>
        <p:nvSpPr>
          <p:cNvPr id="1237" name="任意多边形 1236"/>
          <p:cNvSpPr/>
          <p:nvPr/>
        </p:nvSpPr>
        <p:spPr>
          <a:xfrm>
            <a:off x="534600" y="5348160"/>
            <a:ext cx="9627480" cy="434880"/>
          </a:xfrm>
          <a:custGeom>
            <a:avLst/>
            <a:gdLst/>
            <a:ahLst/>
            <a:cxnLst/>
            <a:rect l="0" t="0" r="r" b="b"/>
            <a:pathLst>
              <a:path w="26743" h="1208">
                <a:moveTo>
                  <a:pt x="0" y="1022"/>
                </a:moveTo>
                <a:lnTo>
                  <a:pt x="0" y="186"/>
                </a:lnTo>
                <a:cubicBezTo>
                  <a:pt x="0" y="173"/>
                  <a:pt x="1" y="161"/>
                  <a:pt x="4" y="149"/>
                </a:cubicBezTo>
                <a:cubicBezTo>
                  <a:pt x="6" y="137"/>
                  <a:pt x="10" y="126"/>
                  <a:pt x="14" y="114"/>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3"/>
                  <a:pt x="26724" y="103"/>
                  <a:pt x="26728" y="114"/>
                </a:cubicBezTo>
                <a:cubicBezTo>
                  <a:pt x="26733" y="126"/>
                  <a:pt x="26737" y="137"/>
                  <a:pt x="26739" y="149"/>
                </a:cubicBezTo>
                <a:cubicBezTo>
                  <a:pt x="26741" y="161"/>
                  <a:pt x="26743" y="173"/>
                  <a:pt x="26743" y="186"/>
                </a:cubicBezTo>
                <a:lnTo>
                  <a:pt x="26743" y="1022"/>
                </a:lnTo>
                <a:cubicBezTo>
                  <a:pt x="26743" y="1034"/>
                  <a:pt x="26741" y="1046"/>
                  <a:pt x="26739" y="1058"/>
                </a:cubicBezTo>
                <a:cubicBezTo>
                  <a:pt x="26737" y="1070"/>
                  <a:pt x="26733" y="1082"/>
                  <a:pt x="26728" y="1093"/>
                </a:cubicBezTo>
                <a:cubicBezTo>
                  <a:pt x="26724" y="1105"/>
                  <a:pt x="26718" y="1115"/>
                  <a:pt x="26711" y="1125"/>
                </a:cubicBezTo>
                <a:cubicBezTo>
                  <a:pt x="26704" y="1136"/>
                  <a:pt x="26697" y="1145"/>
                  <a:pt x="26688" y="1154"/>
                </a:cubicBezTo>
                <a:cubicBezTo>
                  <a:pt x="26680" y="1162"/>
                  <a:pt x="26670" y="1170"/>
                  <a:pt x="26660" y="1177"/>
                </a:cubicBezTo>
                <a:cubicBezTo>
                  <a:pt x="26650" y="1183"/>
                  <a:pt x="26639" y="1189"/>
                  <a:pt x="26628" y="1194"/>
                </a:cubicBezTo>
                <a:cubicBezTo>
                  <a:pt x="26617" y="1198"/>
                  <a:pt x="26605" y="1202"/>
                  <a:pt x="26593" y="1204"/>
                </a:cubicBezTo>
                <a:cubicBezTo>
                  <a:pt x="26581" y="1207"/>
                  <a:pt x="26569" y="1208"/>
                  <a:pt x="26557" y="1208"/>
                </a:cubicBezTo>
                <a:lnTo>
                  <a:pt x="186" y="1208"/>
                </a:lnTo>
                <a:cubicBezTo>
                  <a:pt x="174" y="1208"/>
                  <a:pt x="162" y="1207"/>
                  <a:pt x="150" y="1204"/>
                </a:cubicBezTo>
                <a:cubicBezTo>
                  <a:pt x="138" y="1202"/>
                  <a:pt x="126" y="1198"/>
                  <a:pt x="115" y="1194"/>
                </a:cubicBezTo>
                <a:cubicBezTo>
                  <a:pt x="104" y="1189"/>
                  <a:pt x="93" y="1183"/>
                  <a:pt x="83" y="1177"/>
                </a:cubicBezTo>
                <a:cubicBezTo>
                  <a:pt x="73" y="1170"/>
                  <a:pt x="63" y="1162"/>
                  <a:pt x="55" y="1154"/>
                </a:cubicBezTo>
                <a:cubicBezTo>
                  <a:pt x="46" y="1145"/>
                  <a:pt x="38" y="1136"/>
                  <a:pt x="31" y="1125"/>
                </a:cubicBezTo>
                <a:cubicBezTo>
                  <a:pt x="25" y="1115"/>
                  <a:pt x="19" y="1105"/>
                  <a:pt x="14" y="1093"/>
                </a:cubicBezTo>
                <a:cubicBezTo>
                  <a:pt x="10" y="1082"/>
                  <a:pt x="6" y="1070"/>
                  <a:pt x="4" y="1058"/>
                </a:cubicBezTo>
                <a:cubicBezTo>
                  <a:pt x="1" y="1046"/>
                  <a:pt x="0" y="1034"/>
                  <a:pt x="0" y="102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38" name="图片 1237"/>
          <p:cNvPicPr/>
          <p:nvPr/>
        </p:nvPicPr>
        <p:blipFill>
          <a:blip r:embed="rId8"/>
          <a:stretch/>
        </p:blipFill>
        <p:spPr>
          <a:xfrm>
            <a:off x="668520" y="5506920"/>
            <a:ext cx="91440" cy="116640"/>
          </a:xfrm>
          <a:prstGeom prst="rect">
            <a:avLst/>
          </a:prstGeom>
          <a:noFill/>
          <a:ln w="0">
            <a:noFill/>
          </a:ln>
        </p:spPr>
      </p:pic>
      <p:sp>
        <p:nvSpPr>
          <p:cNvPr id="1239" name="文本框 1238"/>
          <p:cNvSpPr txBox="1"/>
          <p:nvPr/>
        </p:nvSpPr>
        <p:spPr>
          <a:xfrm>
            <a:off x="6351120" y="4367880"/>
            <a:ext cx="135864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向量相似度检索原理</a:t>
            </a:r>
            <a:endParaRPr lang="en-US" sz="1180" b="0" u="none" strike="noStrike">
              <a:solidFill>
                <a:srgbClr val="000000"/>
              </a:solidFill>
              <a:effectLst/>
              <a:uFillTx/>
              <a:latin typeface="Times New Roman"/>
            </a:endParaRPr>
          </a:p>
        </p:txBody>
      </p:sp>
      <p:sp>
        <p:nvSpPr>
          <p:cNvPr id="1240" name="文本框 1239"/>
          <p:cNvSpPr txBox="1"/>
          <p:nvPr/>
        </p:nvSpPr>
        <p:spPr>
          <a:xfrm>
            <a:off x="827280" y="54986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241" name="文本框 1240"/>
          <p:cNvSpPr txBox="1"/>
          <p:nvPr/>
        </p:nvSpPr>
        <p:spPr>
          <a:xfrm>
            <a:off x="864360" y="5494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关键点：</a:t>
            </a:r>
            <a:endParaRPr lang="en-US" sz="920" b="0" u="none" strike="noStrike">
              <a:solidFill>
                <a:srgbClr val="000000"/>
              </a:solidFill>
              <a:effectLst/>
              <a:uFillTx/>
              <a:latin typeface="Times New Roman"/>
            </a:endParaRPr>
          </a:p>
        </p:txBody>
      </p:sp>
      <p:sp>
        <p:nvSpPr>
          <p:cNvPr id="1242" name="文本框 1241"/>
          <p:cNvSpPr txBox="1"/>
          <p:nvPr/>
        </p:nvSpPr>
        <p:spPr>
          <a:xfrm>
            <a:off x="1332360" y="549864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1243" name="文本框 1242"/>
          <p:cNvSpPr txBox="1"/>
          <p:nvPr/>
        </p:nvSpPr>
        <p:spPr>
          <a:xfrm>
            <a:off x="1652040" y="5494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a:t>
            </a:r>
            <a:endParaRPr lang="en-US" sz="920" b="0" u="none" strike="noStrike">
              <a:solidFill>
                <a:srgbClr val="000000"/>
              </a:solidFill>
              <a:effectLst/>
              <a:uFillTx/>
              <a:latin typeface="Times New Roman"/>
            </a:endParaRPr>
          </a:p>
        </p:txBody>
      </p:sp>
      <p:sp>
        <p:nvSpPr>
          <p:cNvPr id="1244" name="文本框 1243"/>
          <p:cNvSpPr txBox="1"/>
          <p:nvPr/>
        </p:nvSpPr>
        <p:spPr>
          <a:xfrm>
            <a:off x="1769040" y="54986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245" name="文本框 1244"/>
          <p:cNvSpPr txBox="1"/>
          <p:nvPr/>
        </p:nvSpPr>
        <p:spPr>
          <a:xfrm>
            <a:off x="2014200" y="5494680"/>
            <a:ext cx="6572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系统中用于高效检索与用户问题相似的文档，通过向量索引技术实现海量文档的快速匹配，是构建高性能检索系统的核心组件。</a:t>
            </a:r>
            <a:endParaRPr lang="en-US" sz="920" b="0" u="none" strike="noStrike">
              <a:solidFill>
                <a:srgbClr val="000000"/>
              </a:solidFill>
              <a:effectLst/>
              <a:uFillTx/>
              <a:latin typeface="Times New Roman"/>
            </a:endParaRPr>
          </a:p>
        </p:txBody>
      </p:sp>
      <p:sp>
        <p:nvSpPr>
          <p:cNvPr id="1246" name="文本框 1245"/>
          <p:cNvSpPr txBox="1"/>
          <p:nvPr/>
        </p:nvSpPr>
        <p:spPr>
          <a:xfrm>
            <a:off x="10034280" y="599184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15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7" name="图片 1246"/>
          <p:cNvPicPr/>
          <p:nvPr/>
        </p:nvPicPr>
        <p:blipFill>
          <a:blip r:embed="rId2"/>
          <a:stretch/>
        </p:blipFill>
        <p:spPr>
          <a:xfrm>
            <a:off x="0" y="0"/>
            <a:ext cx="10696320" cy="6384240"/>
          </a:xfrm>
          <a:prstGeom prst="rect">
            <a:avLst/>
          </a:prstGeom>
          <a:noFill/>
          <a:ln w="0">
            <a:noFill/>
          </a:ln>
        </p:spPr>
      </p:pic>
      <p:sp>
        <p:nvSpPr>
          <p:cNvPr id="1248" name="任意多边形 1247"/>
          <p:cNvSpPr/>
          <p:nvPr/>
        </p:nvSpPr>
        <p:spPr>
          <a:xfrm>
            <a:off x="534600" y="83556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49" name="图片 1248"/>
          <p:cNvPicPr/>
          <p:nvPr/>
        </p:nvPicPr>
        <p:blipFill>
          <a:blip r:embed="rId3"/>
          <a:stretch/>
        </p:blipFill>
        <p:spPr>
          <a:xfrm>
            <a:off x="534960" y="442800"/>
            <a:ext cx="317160" cy="250200"/>
          </a:xfrm>
          <a:prstGeom prst="rect">
            <a:avLst/>
          </a:prstGeom>
          <a:noFill/>
          <a:ln w="0">
            <a:noFill/>
          </a:ln>
        </p:spPr>
      </p:pic>
      <p:sp>
        <p:nvSpPr>
          <p:cNvPr id="1250" name="文本框 1249"/>
          <p:cNvSpPr txBox="1"/>
          <p:nvPr/>
        </p:nvSpPr>
        <p:spPr>
          <a:xfrm>
            <a:off x="986040" y="389520"/>
            <a:ext cx="2276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Transformers</a:t>
            </a:r>
            <a:endParaRPr lang="en-US" sz="2370" b="0" u="none" strike="noStrike">
              <a:solidFill>
                <a:srgbClr val="000000"/>
              </a:solidFill>
              <a:effectLst/>
              <a:uFillTx/>
              <a:latin typeface="Times New Roman"/>
            </a:endParaRPr>
          </a:p>
        </p:txBody>
      </p:sp>
      <p:pic>
        <p:nvPicPr>
          <p:cNvPr id="1251" name="图片 1250"/>
          <p:cNvPicPr/>
          <p:nvPr/>
        </p:nvPicPr>
        <p:blipFill>
          <a:blip r:embed="rId4"/>
          <a:stretch/>
        </p:blipFill>
        <p:spPr>
          <a:xfrm>
            <a:off x="534960" y="1036080"/>
            <a:ext cx="208440" cy="166680"/>
          </a:xfrm>
          <a:prstGeom prst="rect">
            <a:avLst/>
          </a:prstGeom>
          <a:noFill/>
          <a:ln w="0">
            <a:noFill/>
          </a:ln>
        </p:spPr>
      </p:pic>
      <p:sp>
        <p:nvSpPr>
          <p:cNvPr id="1252" name="文本框 1251"/>
          <p:cNvSpPr txBox="1"/>
          <p:nvPr/>
        </p:nvSpPr>
        <p:spPr>
          <a:xfrm>
            <a:off x="3233880" y="37872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：文本生成应用</a:t>
            </a:r>
            <a:endParaRPr lang="en-US" sz="2370" b="0" u="none" strike="noStrike">
              <a:solidFill>
                <a:srgbClr val="000000"/>
              </a:solidFill>
              <a:effectLst/>
              <a:uFillTx/>
              <a:latin typeface="Times New Roman"/>
            </a:endParaRPr>
          </a:p>
        </p:txBody>
      </p:sp>
      <p:sp>
        <p:nvSpPr>
          <p:cNvPr id="1253" name="文本框 1252"/>
          <p:cNvSpPr txBox="1"/>
          <p:nvPr/>
        </p:nvSpPr>
        <p:spPr>
          <a:xfrm>
            <a:off x="810720" y="1017360"/>
            <a:ext cx="3358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使用</a:t>
            </a:r>
            <a:endParaRPr lang="en-US" sz="1320" b="0" u="none" strike="noStrike">
              <a:solidFill>
                <a:srgbClr val="000000"/>
              </a:solidFill>
              <a:effectLst/>
              <a:uFillTx/>
              <a:latin typeface="Times New Roman"/>
            </a:endParaRPr>
          </a:p>
        </p:txBody>
      </p:sp>
      <p:sp>
        <p:nvSpPr>
          <p:cNvPr id="1254" name="文本框 1253"/>
          <p:cNvSpPr txBox="1"/>
          <p:nvPr/>
        </p:nvSpPr>
        <p:spPr>
          <a:xfrm>
            <a:off x="1144800" y="1023120"/>
            <a:ext cx="56160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GPT-2</a:t>
            </a:r>
            <a:endParaRPr lang="en-US" sz="1320" b="0" u="none" strike="noStrike">
              <a:solidFill>
                <a:srgbClr val="000000"/>
              </a:solidFill>
              <a:effectLst/>
              <a:uFillTx/>
              <a:latin typeface="Times New Roman"/>
            </a:endParaRPr>
          </a:p>
        </p:txBody>
      </p:sp>
      <p:sp>
        <p:nvSpPr>
          <p:cNvPr id="1255" name="任意多边形 1254"/>
          <p:cNvSpPr/>
          <p:nvPr/>
        </p:nvSpPr>
        <p:spPr>
          <a:xfrm>
            <a:off x="6350760" y="1337040"/>
            <a:ext cx="3811320" cy="1470960"/>
          </a:xfrm>
          <a:custGeom>
            <a:avLst/>
            <a:gdLst/>
            <a:ahLst/>
            <a:cxnLst/>
            <a:rect l="0" t="0" r="r" b="b"/>
            <a:pathLst>
              <a:path w="10587" h="4086">
                <a:moveTo>
                  <a:pt x="0" y="0"/>
                </a:moveTo>
                <a:lnTo>
                  <a:pt x="10587" y="0"/>
                </a:lnTo>
                <a:lnTo>
                  <a:pt x="10587" y="4086"/>
                </a:lnTo>
                <a:lnTo>
                  <a:pt x="0" y="4086"/>
                </a:lnTo>
                <a:lnTo>
                  <a:pt x="0" y="0"/>
                </a:lnTo>
                <a:close/>
              </a:path>
            </a:pathLst>
          </a:custGeom>
          <a:solidFill>
            <a:srgbClr val="FF9900">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56" name="任意多边形 1255"/>
          <p:cNvSpPr/>
          <p:nvPr/>
        </p:nvSpPr>
        <p:spPr>
          <a:xfrm>
            <a:off x="6350760" y="1337040"/>
            <a:ext cx="25560" cy="1470960"/>
          </a:xfrm>
          <a:custGeom>
            <a:avLst/>
            <a:gdLst/>
            <a:ahLst/>
            <a:cxnLst/>
            <a:rect l="0" t="0" r="r" b="b"/>
            <a:pathLst>
              <a:path w="71" h="4086">
                <a:moveTo>
                  <a:pt x="0" y="0"/>
                </a:moveTo>
                <a:lnTo>
                  <a:pt x="71" y="0"/>
                </a:lnTo>
                <a:lnTo>
                  <a:pt x="71" y="4086"/>
                </a:lnTo>
                <a:lnTo>
                  <a:pt x="0" y="4086"/>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57" name="任意多边形 1256"/>
          <p:cNvSpPr/>
          <p:nvPr/>
        </p:nvSpPr>
        <p:spPr>
          <a:xfrm>
            <a:off x="6350760" y="3242160"/>
            <a:ext cx="3811320" cy="1805400"/>
          </a:xfrm>
          <a:custGeom>
            <a:avLst/>
            <a:gdLst/>
            <a:ahLst/>
            <a:cxnLst/>
            <a:rect l="0" t="0" r="r" b="b"/>
            <a:pathLst>
              <a:path w="10587" h="5015">
                <a:moveTo>
                  <a:pt x="0" y="4829"/>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0401" y="0"/>
                </a:lnTo>
                <a:cubicBezTo>
                  <a:pt x="10413" y="0"/>
                  <a:pt x="10425" y="1"/>
                  <a:pt x="10437" y="4"/>
                </a:cubicBezTo>
                <a:cubicBezTo>
                  <a:pt x="10449" y="6"/>
                  <a:pt x="10461" y="10"/>
                  <a:pt x="10472" y="14"/>
                </a:cubicBezTo>
                <a:cubicBezTo>
                  <a:pt x="10483" y="19"/>
                  <a:pt x="10494" y="25"/>
                  <a:pt x="10504" y="31"/>
                </a:cubicBezTo>
                <a:cubicBezTo>
                  <a:pt x="10514" y="38"/>
                  <a:pt x="10524" y="46"/>
                  <a:pt x="10532" y="55"/>
                </a:cubicBezTo>
                <a:cubicBezTo>
                  <a:pt x="10541" y="63"/>
                  <a:pt x="10548" y="73"/>
                  <a:pt x="10555" y="83"/>
                </a:cubicBezTo>
                <a:cubicBezTo>
                  <a:pt x="10562" y="93"/>
                  <a:pt x="10568" y="104"/>
                  <a:pt x="10572" y="115"/>
                </a:cubicBezTo>
                <a:cubicBezTo>
                  <a:pt x="10577" y="126"/>
                  <a:pt x="10581" y="138"/>
                  <a:pt x="10583" y="150"/>
                </a:cubicBezTo>
                <a:cubicBezTo>
                  <a:pt x="10585" y="162"/>
                  <a:pt x="10587" y="174"/>
                  <a:pt x="10587" y="186"/>
                </a:cubicBezTo>
                <a:lnTo>
                  <a:pt x="10587" y="4829"/>
                </a:lnTo>
                <a:cubicBezTo>
                  <a:pt x="10587" y="4842"/>
                  <a:pt x="10585" y="4854"/>
                  <a:pt x="10583" y="4866"/>
                </a:cubicBezTo>
                <a:cubicBezTo>
                  <a:pt x="10581" y="4878"/>
                  <a:pt x="10577" y="4889"/>
                  <a:pt x="10572" y="4901"/>
                </a:cubicBezTo>
                <a:cubicBezTo>
                  <a:pt x="10568" y="4912"/>
                  <a:pt x="10562" y="4923"/>
                  <a:pt x="10555" y="4933"/>
                </a:cubicBezTo>
                <a:cubicBezTo>
                  <a:pt x="10548" y="4943"/>
                  <a:pt x="10541" y="4952"/>
                  <a:pt x="10532" y="4961"/>
                </a:cubicBezTo>
                <a:cubicBezTo>
                  <a:pt x="10524" y="4969"/>
                  <a:pt x="10514" y="4977"/>
                  <a:pt x="10504" y="4984"/>
                </a:cubicBezTo>
                <a:cubicBezTo>
                  <a:pt x="10494" y="4991"/>
                  <a:pt x="10483" y="4996"/>
                  <a:pt x="10472" y="5001"/>
                </a:cubicBezTo>
                <a:cubicBezTo>
                  <a:pt x="10461" y="5006"/>
                  <a:pt x="10449" y="5009"/>
                  <a:pt x="10437" y="5012"/>
                </a:cubicBezTo>
                <a:cubicBezTo>
                  <a:pt x="10425" y="5014"/>
                  <a:pt x="10413" y="5015"/>
                  <a:pt x="10401" y="5015"/>
                </a:cubicBezTo>
                <a:lnTo>
                  <a:pt x="186" y="5015"/>
                </a:lnTo>
                <a:cubicBezTo>
                  <a:pt x="174" y="5015"/>
                  <a:pt x="162" y="5014"/>
                  <a:pt x="150" y="5012"/>
                </a:cubicBezTo>
                <a:cubicBezTo>
                  <a:pt x="138" y="5009"/>
                  <a:pt x="126" y="5006"/>
                  <a:pt x="115" y="5001"/>
                </a:cubicBezTo>
                <a:cubicBezTo>
                  <a:pt x="104" y="4996"/>
                  <a:pt x="93" y="4991"/>
                  <a:pt x="83" y="4984"/>
                </a:cubicBezTo>
                <a:cubicBezTo>
                  <a:pt x="73" y="4977"/>
                  <a:pt x="63" y="4969"/>
                  <a:pt x="55" y="4961"/>
                </a:cubicBezTo>
                <a:cubicBezTo>
                  <a:pt x="46" y="4952"/>
                  <a:pt x="38" y="4943"/>
                  <a:pt x="32" y="4933"/>
                </a:cubicBezTo>
                <a:cubicBezTo>
                  <a:pt x="25" y="4923"/>
                  <a:pt x="19" y="4912"/>
                  <a:pt x="15" y="4901"/>
                </a:cubicBezTo>
                <a:cubicBezTo>
                  <a:pt x="10" y="4889"/>
                  <a:pt x="6" y="4878"/>
                  <a:pt x="4" y="4866"/>
                </a:cubicBezTo>
                <a:cubicBezTo>
                  <a:pt x="2" y="4854"/>
                  <a:pt x="0" y="4842"/>
                  <a:pt x="0" y="4829"/>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58" name="任意多边形 1257"/>
          <p:cNvSpPr/>
          <p:nvPr/>
        </p:nvSpPr>
        <p:spPr>
          <a:xfrm>
            <a:off x="6350760" y="5181120"/>
            <a:ext cx="3811320" cy="1136880"/>
          </a:xfrm>
          <a:custGeom>
            <a:avLst/>
            <a:gdLst/>
            <a:ahLst/>
            <a:cxnLst/>
            <a:rect l="0" t="0" r="r" b="b"/>
            <a:pathLst>
              <a:path w="10587" h="3158">
                <a:moveTo>
                  <a:pt x="0" y="2972"/>
                </a:moveTo>
                <a:lnTo>
                  <a:pt x="0" y="185"/>
                </a:lnTo>
                <a:cubicBezTo>
                  <a:pt x="0" y="173"/>
                  <a:pt x="2" y="161"/>
                  <a:pt x="4" y="149"/>
                </a:cubicBezTo>
                <a:cubicBezTo>
                  <a:pt x="6" y="137"/>
                  <a:pt x="10" y="125"/>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0401" y="0"/>
                </a:lnTo>
                <a:cubicBezTo>
                  <a:pt x="10413" y="0"/>
                  <a:pt x="10425" y="1"/>
                  <a:pt x="10437" y="3"/>
                </a:cubicBezTo>
                <a:cubicBezTo>
                  <a:pt x="10449" y="6"/>
                  <a:pt x="10461" y="9"/>
                  <a:pt x="10472" y="14"/>
                </a:cubicBezTo>
                <a:cubicBezTo>
                  <a:pt x="10483" y="18"/>
                  <a:pt x="10494" y="24"/>
                  <a:pt x="10504" y="31"/>
                </a:cubicBezTo>
                <a:cubicBezTo>
                  <a:pt x="10514" y="38"/>
                  <a:pt x="10524" y="45"/>
                  <a:pt x="10532" y="54"/>
                </a:cubicBezTo>
                <a:cubicBezTo>
                  <a:pt x="10541" y="63"/>
                  <a:pt x="10548" y="72"/>
                  <a:pt x="10555" y="82"/>
                </a:cubicBezTo>
                <a:cubicBezTo>
                  <a:pt x="10562" y="92"/>
                  <a:pt x="10568" y="103"/>
                  <a:pt x="10572" y="114"/>
                </a:cubicBezTo>
                <a:cubicBezTo>
                  <a:pt x="10577" y="125"/>
                  <a:pt x="10581" y="137"/>
                  <a:pt x="10583" y="149"/>
                </a:cubicBezTo>
                <a:cubicBezTo>
                  <a:pt x="10585" y="161"/>
                  <a:pt x="10587" y="173"/>
                  <a:pt x="10587" y="185"/>
                </a:cubicBezTo>
                <a:lnTo>
                  <a:pt x="10587" y="2972"/>
                </a:lnTo>
                <a:cubicBezTo>
                  <a:pt x="10587" y="2984"/>
                  <a:pt x="10585" y="2996"/>
                  <a:pt x="10583" y="3008"/>
                </a:cubicBezTo>
                <a:cubicBezTo>
                  <a:pt x="10581" y="3020"/>
                  <a:pt x="10577" y="3032"/>
                  <a:pt x="10572" y="3043"/>
                </a:cubicBezTo>
                <a:cubicBezTo>
                  <a:pt x="10568" y="3054"/>
                  <a:pt x="10562" y="3065"/>
                  <a:pt x="10555" y="3075"/>
                </a:cubicBezTo>
                <a:cubicBezTo>
                  <a:pt x="10548" y="3085"/>
                  <a:pt x="10541" y="3095"/>
                  <a:pt x="10532" y="3103"/>
                </a:cubicBezTo>
                <a:cubicBezTo>
                  <a:pt x="10524" y="3112"/>
                  <a:pt x="10514" y="3119"/>
                  <a:pt x="10504" y="3126"/>
                </a:cubicBezTo>
                <a:cubicBezTo>
                  <a:pt x="10494" y="3133"/>
                  <a:pt x="10483" y="3139"/>
                  <a:pt x="10472" y="3143"/>
                </a:cubicBezTo>
                <a:cubicBezTo>
                  <a:pt x="10461" y="3148"/>
                  <a:pt x="10449" y="3152"/>
                  <a:pt x="10437" y="3154"/>
                </a:cubicBezTo>
                <a:cubicBezTo>
                  <a:pt x="10425" y="3156"/>
                  <a:pt x="10413" y="3158"/>
                  <a:pt x="10401" y="3158"/>
                </a:cubicBezTo>
                <a:lnTo>
                  <a:pt x="186" y="3158"/>
                </a:lnTo>
                <a:cubicBezTo>
                  <a:pt x="174" y="3158"/>
                  <a:pt x="162" y="3156"/>
                  <a:pt x="150" y="3154"/>
                </a:cubicBezTo>
                <a:cubicBezTo>
                  <a:pt x="138" y="3152"/>
                  <a:pt x="126" y="3148"/>
                  <a:pt x="115" y="3143"/>
                </a:cubicBezTo>
                <a:cubicBezTo>
                  <a:pt x="104" y="3139"/>
                  <a:pt x="93" y="3133"/>
                  <a:pt x="83" y="3126"/>
                </a:cubicBezTo>
                <a:cubicBezTo>
                  <a:pt x="73" y="3119"/>
                  <a:pt x="63" y="3112"/>
                  <a:pt x="55" y="3103"/>
                </a:cubicBezTo>
                <a:cubicBezTo>
                  <a:pt x="46" y="3095"/>
                  <a:pt x="38" y="3085"/>
                  <a:pt x="32" y="3075"/>
                </a:cubicBezTo>
                <a:cubicBezTo>
                  <a:pt x="25" y="3065"/>
                  <a:pt x="19" y="3054"/>
                  <a:pt x="15" y="3043"/>
                </a:cubicBezTo>
                <a:cubicBezTo>
                  <a:pt x="10" y="3032"/>
                  <a:pt x="6" y="3020"/>
                  <a:pt x="4" y="3008"/>
                </a:cubicBezTo>
                <a:cubicBezTo>
                  <a:pt x="2" y="2996"/>
                  <a:pt x="0" y="2984"/>
                  <a:pt x="0" y="297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59" name="图片 1258"/>
          <p:cNvPicPr/>
          <p:nvPr/>
        </p:nvPicPr>
        <p:blipFill>
          <a:blip r:embed="rId5"/>
          <a:stretch/>
        </p:blipFill>
        <p:spPr>
          <a:xfrm>
            <a:off x="6351120" y="1036080"/>
            <a:ext cx="124920" cy="166680"/>
          </a:xfrm>
          <a:prstGeom prst="rect">
            <a:avLst/>
          </a:prstGeom>
          <a:noFill/>
          <a:ln w="0">
            <a:noFill/>
          </a:ln>
        </p:spPr>
      </p:pic>
      <p:sp>
        <p:nvSpPr>
          <p:cNvPr id="1260" name="文本框 1259"/>
          <p:cNvSpPr txBox="1"/>
          <p:nvPr/>
        </p:nvSpPr>
        <p:spPr>
          <a:xfrm>
            <a:off x="1679760" y="101736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模型生成文本</a:t>
            </a:r>
            <a:endParaRPr lang="en-US" sz="1320" b="0" u="none" strike="noStrike">
              <a:solidFill>
                <a:srgbClr val="000000"/>
              </a:solidFill>
              <a:effectLst/>
              <a:uFillTx/>
              <a:latin typeface="Times New Roman"/>
            </a:endParaRPr>
          </a:p>
        </p:txBody>
      </p:sp>
      <p:sp>
        <p:nvSpPr>
          <p:cNvPr id="1261" name="任意多边形 1260"/>
          <p:cNvSpPr/>
          <p:nvPr/>
        </p:nvSpPr>
        <p:spPr>
          <a:xfrm>
            <a:off x="6476400" y="1470600"/>
            <a:ext cx="685440" cy="150840"/>
          </a:xfrm>
          <a:custGeom>
            <a:avLst/>
            <a:gdLst/>
            <a:ahLst/>
            <a:cxnLst/>
            <a:rect l="0" t="0" r="r" b="b"/>
            <a:pathLst>
              <a:path w="1904" h="419">
                <a:moveTo>
                  <a:pt x="0" y="326"/>
                </a:moveTo>
                <a:lnTo>
                  <a:pt x="0" y="93"/>
                </a:lnTo>
                <a:cubicBezTo>
                  <a:pt x="0" y="81"/>
                  <a:pt x="2" y="69"/>
                  <a:pt x="7" y="57"/>
                </a:cubicBezTo>
                <a:cubicBezTo>
                  <a:pt x="11" y="46"/>
                  <a:pt x="18" y="36"/>
                  <a:pt x="27" y="27"/>
                </a:cubicBezTo>
                <a:cubicBezTo>
                  <a:pt x="36" y="18"/>
                  <a:pt x="46" y="12"/>
                  <a:pt x="57" y="7"/>
                </a:cubicBezTo>
                <a:cubicBezTo>
                  <a:pt x="68" y="2"/>
                  <a:pt x="80" y="0"/>
                  <a:pt x="93" y="0"/>
                </a:cubicBezTo>
                <a:lnTo>
                  <a:pt x="1811" y="0"/>
                </a:lnTo>
                <a:cubicBezTo>
                  <a:pt x="1824" y="0"/>
                  <a:pt x="1835" y="2"/>
                  <a:pt x="1847" y="7"/>
                </a:cubicBezTo>
                <a:cubicBezTo>
                  <a:pt x="1858" y="12"/>
                  <a:pt x="1868" y="18"/>
                  <a:pt x="1877" y="27"/>
                </a:cubicBezTo>
                <a:cubicBezTo>
                  <a:pt x="1886" y="36"/>
                  <a:pt x="1892" y="46"/>
                  <a:pt x="1897" y="57"/>
                </a:cubicBezTo>
                <a:cubicBezTo>
                  <a:pt x="1902" y="69"/>
                  <a:pt x="1904" y="81"/>
                  <a:pt x="1904" y="93"/>
                </a:cubicBezTo>
                <a:lnTo>
                  <a:pt x="1904" y="326"/>
                </a:lnTo>
                <a:cubicBezTo>
                  <a:pt x="1904" y="338"/>
                  <a:pt x="1902" y="350"/>
                  <a:pt x="1897" y="362"/>
                </a:cubicBezTo>
                <a:cubicBezTo>
                  <a:pt x="1892" y="373"/>
                  <a:pt x="1886" y="383"/>
                  <a:pt x="1877" y="392"/>
                </a:cubicBezTo>
                <a:cubicBezTo>
                  <a:pt x="1868" y="400"/>
                  <a:pt x="1858" y="407"/>
                  <a:pt x="1847" y="412"/>
                </a:cubicBezTo>
                <a:cubicBezTo>
                  <a:pt x="1835" y="416"/>
                  <a:pt x="1824" y="419"/>
                  <a:pt x="1811" y="419"/>
                </a:cubicBezTo>
                <a:lnTo>
                  <a:pt x="93" y="419"/>
                </a:lnTo>
                <a:cubicBezTo>
                  <a:pt x="80" y="419"/>
                  <a:pt x="68" y="416"/>
                  <a:pt x="57" y="412"/>
                </a:cubicBezTo>
                <a:cubicBezTo>
                  <a:pt x="46" y="407"/>
                  <a:pt x="36" y="400"/>
                  <a:pt x="27" y="392"/>
                </a:cubicBezTo>
                <a:cubicBezTo>
                  <a:pt x="18" y="383"/>
                  <a:pt x="11" y="373"/>
                  <a:pt x="7" y="362"/>
                </a:cubicBezTo>
                <a:cubicBezTo>
                  <a:pt x="2" y="350"/>
                  <a:pt x="0" y="338"/>
                  <a:pt x="0" y="326"/>
                </a:cubicBezTo>
                <a:close/>
              </a:path>
            </a:pathLst>
          </a:custGeom>
          <a:solidFill>
            <a:srgbClr val="0077B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62" name="文本框 1261"/>
          <p:cNvSpPr txBox="1"/>
          <p:nvPr/>
        </p:nvSpPr>
        <p:spPr>
          <a:xfrm>
            <a:off x="6543360" y="101736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关键参数说明</a:t>
            </a:r>
            <a:endParaRPr lang="en-US" sz="1320" b="0" u="none" strike="noStrike">
              <a:solidFill>
                <a:srgbClr val="000000"/>
              </a:solidFill>
              <a:effectLst/>
              <a:uFillTx/>
              <a:latin typeface="Times New Roman"/>
            </a:endParaRPr>
          </a:p>
        </p:txBody>
      </p:sp>
      <p:sp>
        <p:nvSpPr>
          <p:cNvPr id="1263" name="文本框 1262"/>
          <p:cNvSpPr txBox="1"/>
          <p:nvPr/>
        </p:nvSpPr>
        <p:spPr>
          <a:xfrm>
            <a:off x="6526440" y="1486440"/>
            <a:ext cx="59076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DejaVuSans"/>
                <a:ea typeface="DejaVuSans"/>
              </a:rPr>
              <a:t>max_length</a:t>
            </a:r>
            <a:endParaRPr lang="en-US" sz="790" b="0" u="none" strike="noStrike">
              <a:solidFill>
                <a:srgbClr val="000000"/>
              </a:solidFill>
              <a:effectLst/>
              <a:uFillTx/>
              <a:latin typeface="Times New Roman"/>
            </a:endParaRPr>
          </a:p>
        </p:txBody>
      </p:sp>
      <p:sp>
        <p:nvSpPr>
          <p:cNvPr id="1264" name="文本框 1263"/>
          <p:cNvSpPr txBox="1"/>
          <p:nvPr/>
        </p:nvSpPr>
        <p:spPr>
          <a:xfrm>
            <a:off x="7198560" y="145548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265" name="任意多边形 1264"/>
          <p:cNvSpPr/>
          <p:nvPr/>
        </p:nvSpPr>
        <p:spPr>
          <a:xfrm>
            <a:off x="6476400" y="1738080"/>
            <a:ext cx="1228680" cy="150840"/>
          </a:xfrm>
          <a:custGeom>
            <a:avLst/>
            <a:gdLst/>
            <a:ahLst/>
            <a:cxnLst/>
            <a:rect l="0" t="0" r="r" b="b"/>
            <a:pathLst>
              <a:path w="3413" h="419">
                <a:moveTo>
                  <a:pt x="0" y="325"/>
                </a:moveTo>
                <a:lnTo>
                  <a:pt x="0" y="93"/>
                </a:lnTo>
                <a:cubicBezTo>
                  <a:pt x="0" y="80"/>
                  <a:pt x="2" y="69"/>
                  <a:pt x="7" y="57"/>
                </a:cubicBezTo>
                <a:cubicBezTo>
                  <a:pt x="11" y="46"/>
                  <a:pt x="18" y="36"/>
                  <a:pt x="27" y="27"/>
                </a:cubicBezTo>
                <a:cubicBezTo>
                  <a:pt x="36" y="18"/>
                  <a:pt x="46" y="12"/>
                  <a:pt x="57" y="7"/>
                </a:cubicBezTo>
                <a:cubicBezTo>
                  <a:pt x="68" y="2"/>
                  <a:pt x="80" y="0"/>
                  <a:pt x="92" y="0"/>
                </a:cubicBezTo>
                <a:lnTo>
                  <a:pt x="3320" y="0"/>
                </a:lnTo>
                <a:cubicBezTo>
                  <a:pt x="3332" y="0"/>
                  <a:pt x="3344" y="2"/>
                  <a:pt x="3356" y="7"/>
                </a:cubicBezTo>
                <a:cubicBezTo>
                  <a:pt x="3367" y="12"/>
                  <a:pt x="3377" y="18"/>
                  <a:pt x="3386" y="27"/>
                </a:cubicBezTo>
                <a:cubicBezTo>
                  <a:pt x="3394" y="36"/>
                  <a:pt x="3401" y="46"/>
                  <a:pt x="3406" y="57"/>
                </a:cubicBezTo>
                <a:cubicBezTo>
                  <a:pt x="3411" y="69"/>
                  <a:pt x="3413" y="80"/>
                  <a:pt x="3413" y="93"/>
                </a:cubicBezTo>
                <a:lnTo>
                  <a:pt x="3413" y="325"/>
                </a:lnTo>
                <a:cubicBezTo>
                  <a:pt x="3413" y="337"/>
                  <a:pt x="3411" y="349"/>
                  <a:pt x="3406" y="360"/>
                </a:cubicBezTo>
                <a:cubicBezTo>
                  <a:pt x="3401" y="372"/>
                  <a:pt x="3394" y="382"/>
                  <a:pt x="3386" y="391"/>
                </a:cubicBezTo>
                <a:cubicBezTo>
                  <a:pt x="3377" y="400"/>
                  <a:pt x="3367" y="407"/>
                  <a:pt x="3356" y="412"/>
                </a:cubicBezTo>
                <a:cubicBezTo>
                  <a:pt x="3344" y="416"/>
                  <a:pt x="3332" y="419"/>
                  <a:pt x="3320" y="419"/>
                </a:cubicBezTo>
                <a:lnTo>
                  <a:pt x="92" y="419"/>
                </a:lnTo>
                <a:cubicBezTo>
                  <a:pt x="80" y="419"/>
                  <a:pt x="68" y="416"/>
                  <a:pt x="57" y="412"/>
                </a:cubicBezTo>
                <a:cubicBezTo>
                  <a:pt x="46" y="407"/>
                  <a:pt x="36" y="400"/>
                  <a:pt x="27" y="391"/>
                </a:cubicBezTo>
                <a:cubicBezTo>
                  <a:pt x="18" y="382"/>
                  <a:pt x="11" y="372"/>
                  <a:pt x="7" y="360"/>
                </a:cubicBezTo>
                <a:cubicBezTo>
                  <a:pt x="2" y="349"/>
                  <a:pt x="0" y="337"/>
                  <a:pt x="0" y="325"/>
                </a:cubicBezTo>
                <a:close/>
              </a:path>
            </a:pathLst>
          </a:custGeom>
          <a:solidFill>
            <a:srgbClr val="0077B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66" name="文本框 1265"/>
          <p:cNvSpPr txBox="1"/>
          <p:nvPr/>
        </p:nvSpPr>
        <p:spPr>
          <a:xfrm>
            <a:off x="7241040" y="1450800"/>
            <a:ext cx="1476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控制生成文本的最大长度</a:t>
            </a:r>
            <a:endParaRPr lang="en-US" sz="1050" b="0" u="none" strike="noStrike">
              <a:solidFill>
                <a:srgbClr val="000000"/>
              </a:solidFill>
              <a:effectLst/>
              <a:uFillTx/>
              <a:latin typeface="Times New Roman"/>
            </a:endParaRPr>
          </a:p>
        </p:txBody>
      </p:sp>
      <p:sp>
        <p:nvSpPr>
          <p:cNvPr id="1267" name="文本框 1266"/>
          <p:cNvSpPr txBox="1"/>
          <p:nvPr/>
        </p:nvSpPr>
        <p:spPr>
          <a:xfrm>
            <a:off x="6526440" y="1753920"/>
            <a:ext cx="113040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DejaVuSans"/>
                <a:ea typeface="DejaVuSans"/>
              </a:rPr>
              <a:t>no_repeat_ngram_size</a:t>
            </a:r>
            <a:endParaRPr lang="en-US" sz="790" b="0" u="none" strike="noStrike">
              <a:solidFill>
                <a:srgbClr val="000000"/>
              </a:solidFill>
              <a:effectLst/>
              <a:uFillTx/>
              <a:latin typeface="Times New Roman"/>
            </a:endParaRPr>
          </a:p>
        </p:txBody>
      </p:sp>
      <p:sp>
        <p:nvSpPr>
          <p:cNvPr id="1268" name="文本框 1267"/>
          <p:cNvSpPr txBox="1"/>
          <p:nvPr/>
        </p:nvSpPr>
        <p:spPr>
          <a:xfrm>
            <a:off x="7734240" y="1722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269" name="文本框 1268"/>
          <p:cNvSpPr txBox="1"/>
          <p:nvPr/>
        </p:nvSpPr>
        <p:spPr>
          <a:xfrm>
            <a:off x="7777080" y="171792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防止</a:t>
            </a:r>
            <a:endParaRPr lang="en-US" sz="1050" b="0" u="none" strike="noStrike">
              <a:solidFill>
                <a:srgbClr val="000000"/>
              </a:solidFill>
              <a:effectLst/>
              <a:uFillTx/>
              <a:latin typeface="Times New Roman"/>
            </a:endParaRPr>
          </a:p>
        </p:txBody>
      </p:sp>
      <p:sp>
        <p:nvSpPr>
          <p:cNvPr id="1270" name="文本框 1269"/>
          <p:cNvSpPr txBox="1"/>
          <p:nvPr/>
        </p:nvSpPr>
        <p:spPr>
          <a:xfrm>
            <a:off x="8044200" y="1722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N</a:t>
            </a:r>
            <a:endParaRPr lang="en-US" sz="1050" b="0" u="none" strike="noStrike">
              <a:solidFill>
                <a:srgbClr val="000000"/>
              </a:solidFill>
              <a:effectLst/>
              <a:uFillTx/>
              <a:latin typeface="Times New Roman"/>
            </a:endParaRPr>
          </a:p>
        </p:txBody>
      </p:sp>
      <p:sp>
        <p:nvSpPr>
          <p:cNvPr id="1271" name="任意多边形 1270"/>
          <p:cNvSpPr/>
          <p:nvPr/>
        </p:nvSpPr>
        <p:spPr>
          <a:xfrm>
            <a:off x="6476400" y="2005560"/>
            <a:ext cx="376200" cy="150480"/>
          </a:xfrm>
          <a:custGeom>
            <a:avLst/>
            <a:gdLst/>
            <a:ahLst/>
            <a:cxnLst/>
            <a:rect l="0" t="0" r="r" b="b"/>
            <a:pathLst>
              <a:path w="1045" h="418">
                <a:moveTo>
                  <a:pt x="0" y="326"/>
                </a:moveTo>
                <a:lnTo>
                  <a:pt x="0" y="93"/>
                </a:lnTo>
                <a:cubicBezTo>
                  <a:pt x="0" y="81"/>
                  <a:pt x="2" y="69"/>
                  <a:pt x="7" y="57"/>
                </a:cubicBezTo>
                <a:cubicBezTo>
                  <a:pt x="11" y="46"/>
                  <a:pt x="18" y="36"/>
                  <a:pt x="27" y="27"/>
                </a:cubicBezTo>
                <a:cubicBezTo>
                  <a:pt x="36" y="18"/>
                  <a:pt x="46" y="11"/>
                  <a:pt x="57" y="7"/>
                </a:cubicBezTo>
                <a:cubicBezTo>
                  <a:pt x="68" y="2"/>
                  <a:pt x="80" y="0"/>
                  <a:pt x="92" y="0"/>
                </a:cubicBezTo>
                <a:lnTo>
                  <a:pt x="952" y="0"/>
                </a:lnTo>
                <a:cubicBezTo>
                  <a:pt x="965" y="0"/>
                  <a:pt x="977" y="2"/>
                  <a:pt x="988" y="7"/>
                </a:cubicBezTo>
                <a:cubicBezTo>
                  <a:pt x="999" y="11"/>
                  <a:pt x="1009" y="18"/>
                  <a:pt x="1018" y="27"/>
                </a:cubicBezTo>
                <a:cubicBezTo>
                  <a:pt x="1027" y="36"/>
                  <a:pt x="1033" y="46"/>
                  <a:pt x="1038" y="57"/>
                </a:cubicBezTo>
                <a:cubicBezTo>
                  <a:pt x="1043" y="69"/>
                  <a:pt x="1045" y="81"/>
                  <a:pt x="1045" y="93"/>
                </a:cubicBezTo>
                <a:lnTo>
                  <a:pt x="1045" y="326"/>
                </a:lnTo>
                <a:cubicBezTo>
                  <a:pt x="1045" y="338"/>
                  <a:pt x="1043" y="350"/>
                  <a:pt x="1038" y="361"/>
                </a:cubicBezTo>
                <a:cubicBezTo>
                  <a:pt x="1033" y="373"/>
                  <a:pt x="1027" y="383"/>
                  <a:pt x="1018" y="391"/>
                </a:cubicBezTo>
                <a:cubicBezTo>
                  <a:pt x="1009" y="400"/>
                  <a:pt x="999" y="407"/>
                  <a:pt x="988" y="411"/>
                </a:cubicBezTo>
                <a:cubicBezTo>
                  <a:pt x="977" y="416"/>
                  <a:pt x="965" y="418"/>
                  <a:pt x="952" y="418"/>
                </a:cubicBezTo>
                <a:lnTo>
                  <a:pt x="92" y="418"/>
                </a:lnTo>
                <a:cubicBezTo>
                  <a:pt x="80" y="418"/>
                  <a:pt x="68" y="416"/>
                  <a:pt x="57" y="411"/>
                </a:cubicBezTo>
                <a:cubicBezTo>
                  <a:pt x="46" y="407"/>
                  <a:pt x="36" y="400"/>
                  <a:pt x="27" y="391"/>
                </a:cubicBezTo>
                <a:cubicBezTo>
                  <a:pt x="18" y="383"/>
                  <a:pt x="11" y="373"/>
                  <a:pt x="7" y="361"/>
                </a:cubicBezTo>
                <a:cubicBezTo>
                  <a:pt x="2" y="350"/>
                  <a:pt x="0" y="338"/>
                  <a:pt x="0" y="326"/>
                </a:cubicBezTo>
                <a:close/>
              </a:path>
            </a:pathLst>
          </a:custGeom>
          <a:solidFill>
            <a:srgbClr val="0077B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72" name="文本框 1271"/>
          <p:cNvSpPr txBox="1"/>
          <p:nvPr/>
        </p:nvSpPr>
        <p:spPr>
          <a:xfrm>
            <a:off x="8144280" y="1717920"/>
            <a:ext cx="1744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元语法重复，提高文本多样性</a:t>
            </a:r>
            <a:endParaRPr lang="en-US" sz="1050" b="0" u="none" strike="noStrike">
              <a:solidFill>
                <a:srgbClr val="000000"/>
              </a:solidFill>
              <a:effectLst/>
              <a:uFillTx/>
              <a:latin typeface="Times New Roman"/>
            </a:endParaRPr>
          </a:p>
        </p:txBody>
      </p:sp>
      <p:sp>
        <p:nvSpPr>
          <p:cNvPr id="1273" name="文本框 1272"/>
          <p:cNvSpPr txBox="1"/>
          <p:nvPr/>
        </p:nvSpPr>
        <p:spPr>
          <a:xfrm>
            <a:off x="6526440" y="2021040"/>
            <a:ext cx="27396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DejaVuSans"/>
                <a:ea typeface="DejaVuSans"/>
              </a:rPr>
              <a:t>top_k</a:t>
            </a:r>
            <a:endParaRPr lang="en-US" sz="790" b="0" u="none" strike="noStrike">
              <a:solidFill>
                <a:srgbClr val="000000"/>
              </a:solidFill>
              <a:effectLst/>
              <a:uFillTx/>
              <a:latin typeface="Times New Roman"/>
            </a:endParaRPr>
          </a:p>
        </p:txBody>
      </p:sp>
      <p:sp>
        <p:nvSpPr>
          <p:cNvPr id="1274" name="文本框 1273"/>
          <p:cNvSpPr txBox="1"/>
          <p:nvPr/>
        </p:nvSpPr>
        <p:spPr>
          <a:xfrm>
            <a:off x="6882840" y="199008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275" name="任意多边形 1274"/>
          <p:cNvSpPr/>
          <p:nvPr/>
        </p:nvSpPr>
        <p:spPr>
          <a:xfrm>
            <a:off x="6476400" y="2272680"/>
            <a:ext cx="376200" cy="150840"/>
          </a:xfrm>
          <a:custGeom>
            <a:avLst/>
            <a:gdLst/>
            <a:ahLst/>
            <a:cxnLst/>
            <a:rect l="0" t="0" r="r" b="b"/>
            <a:pathLst>
              <a:path w="1045" h="419">
                <a:moveTo>
                  <a:pt x="0" y="326"/>
                </a:moveTo>
                <a:lnTo>
                  <a:pt x="0" y="93"/>
                </a:lnTo>
                <a:cubicBezTo>
                  <a:pt x="0" y="81"/>
                  <a:pt x="2" y="69"/>
                  <a:pt x="7" y="58"/>
                </a:cubicBezTo>
                <a:cubicBezTo>
                  <a:pt x="11" y="46"/>
                  <a:pt x="18" y="36"/>
                  <a:pt x="27" y="28"/>
                </a:cubicBezTo>
                <a:cubicBezTo>
                  <a:pt x="36" y="19"/>
                  <a:pt x="46" y="12"/>
                  <a:pt x="57" y="8"/>
                </a:cubicBezTo>
                <a:cubicBezTo>
                  <a:pt x="68" y="3"/>
                  <a:pt x="80" y="0"/>
                  <a:pt x="92" y="0"/>
                </a:cubicBezTo>
                <a:lnTo>
                  <a:pt x="952" y="0"/>
                </a:lnTo>
                <a:cubicBezTo>
                  <a:pt x="965" y="0"/>
                  <a:pt x="977" y="3"/>
                  <a:pt x="988" y="8"/>
                </a:cubicBezTo>
                <a:cubicBezTo>
                  <a:pt x="999" y="12"/>
                  <a:pt x="1009" y="19"/>
                  <a:pt x="1018" y="28"/>
                </a:cubicBezTo>
                <a:cubicBezTo>
                  <a:pt x="1027" y="36"/>
                  <a:pt x="1033" y="46"/>
                  <a:pt x="1038" y="58"/>
                </a:cubicBezTo>
                <a:cubicBezTo>
                  <a:pt x="1043" y="69"/>
                  <a:pt x="1045" y="81"/>
                  <a:pt x="1045" y="93"/>
                </a:cubicBezTo>
                <a:lnTo>
                  <a:pt x="1045" y="326"/>
                </a:lnTo>
                <a:cubicBezTo>
                  <a:pt x="1045" y="339"/>
                  <a:pt x="1043" y="351"/>
                  <a:pt x="1038" y="362"/>
                </a:cubicBezTo>
                <a:cubicBezTo>
                  <a:pt x="1033" y="373"/>
                  <a:pt x="1027" y="383"/>
                  <a:pt x="1018" y="392"/>
                </a:cubicBezTo>
                <a:cubicBezTo>
                  <a:pt x="1009" y="401"/>
                  <a:pt x="999" y="408"/>
                  <a:pt x="988" y="412"/>
                </a:cubicBezTo>
                <a:cubicBezTo>
                  <a:pt x="977" y="417"/>
                  <a:pt x="965" y="419"/>
                  <a:pt x="952" y="419"/>
                </a:cubicBezTo>
                <a:lnTo>
                  <a:pt x="92" y="419"/>
                </a:lnTo>
                <a:cubicBezTo>
                  <a:pt x="80" y="419"/>
                  <a:pt x="68" y="417"/>
                  <a:pt x="57" y="412"/>
                </a:cubicBezTo>
                <a:cubicBezTo>
                  <a:pt x="46" y="408"/>
                  <a:pt x="36" y="401"/>
                  <a:pt x="27" y="392"/>
                </a:cubicBezTo>
                <a:cubicBezTo>
                  <a:pt x="18" y="383"/>
                  <a:pt x="11" y="373"/>
                  <a:pt x="7" y="362"/>
                </a:cubicBezTo>
                <a:cubicBezTo>
                  <a:pt x="2" y="351"/>
                  <a:pt x="0" y="339"/>
                  <a:pt x="0" y="326"/>
                </a:cubicBezTo>
                <a:close/>
              </a:path>
            </a:pathLst>
          </a:custGeom>
          <a:solidFill>
            <a:srgbClr val="0077B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76" name="文本框 1275"/>
          <p:cNvSpPr txBox="1"/>
          <p:nvPr/>
        </p:nvSpPr>
        <p:spPr>
          <a:xfrm>
            <a:off x="6925320" y="198540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限制每步生成时考虑的候选词数量</a:t>
            </a:r>
            <a:endParaRPr lang="en-US" sz="1050" b="0" u="none" strike="noStrike">
              <a:solidFill>
                <a:srgbClr val="000000"/>
              </a:solidFill>
              <a:effectLst/>
              <a:uFillTx/>
              <a:latin typeface="Times New Roman"/>
            </a:endParaRPr>
          </a:p>
        </p:txBody>
      </p:sp>
      <p:sp>
        <p:nvSpPr>
          <p:cNvPr id="1277" name="文本框 1276"/>
          <p:cNvSpPr txBox="1"/>
          <p:nvPr/>
        </p:nvSpPr>
        <p:spPr>
          <a:xfrm>
            <a:off x="6526440" y="2288520"/>
            <a:ext cx="27972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DejaVuSans"/>
                <a:ea typeface="DejaVuSans"/>
              </a:rPr>
              <a:t>top_p</a:t>
            </a:r>
            <a:endParaRPr lang="en-US" sz="790" b="0" u="none" strike="noStrike">
              <a:solidFill>
                <a:srgbClr val="000000"/>
              </a:solidFill>
              <a:effectLst/>
              <a:uFillTx/>
              <a:latin typeface="Times New Roman"/>
            </a:endParaRPr>
          </a:p>
        </p:txBody>
      </p:sp>
      <p:sp>
        <p:nvSpPr>
          <p:cNvPr id="1278" name="文本框 1277"/>
          <p:cNvSpPr txBox="1"/>
          <p:nvPr/>
        </p:nvSpPr>
        <p:spPr>
          <a:xfrm>
            <a:off x="6888240" y="225756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279" name="任意多边形 1278"/>
          <p:cNvSpPr/>
          <p:nvPr/>
        </p:nvSpPr>
        <p:spPr>
          <a:xfrm>
            <a:off x="6476400" y="2540160"/>
            <a:ext cx="727200" cy="150840"/>
          </a:xfrm>
          <a:custGeom>
            <a:avLst/>
            <a:gdLst/>
            <a:ahLst/>
            <a:cxnLst/>
            <a:rect l="0" t="0" r="r" b="b"/>
            <a:pathLst>
              <a:path w="2020" h="419">
                <a:moveTo>
                  <a:pt x="0" y="326"/>
                </a:moveTo>
                <a:lnTo>
                  <a:pt x="0" y="93"/>
                </a:lnTo>
                <a:cubicBezTo>
                  <a:pt x="0" y="81"/>
                  <a:pt x="2" y="69"/>
                  <a:pt x="7" y="58"/>
                </a:cubicBezTo>
                <a:cubicBezTo>
                  <a:pt x="11" y="46"/>
                  <a:pt x="18" y="36"/>
                  <a:pt x="27" y="27"/>
                </a:cubicBezTo>
                <a:cubicBezTo>
                  <a:pt x="36" y="19"/>
                  <a:pt x="46" y="12"/>
                  <a:pt x="57" y="7"/>
                </a:cubicBezTo>
                <a:cubicBezTo>
                  <a:pt x="68" y="3"/>
                  <a:pt x="80" y="0"/>
                  <a:pt x="92" y="0"/>
                </a:cubicBezTo>
                <a:lnTo>
                  <a:pt x="1927" y="0"/>
                </a:lnTo>
                <a:cubicBezTo>
                  <a:pt x="1940" y="0"/>
                  <a:pt x="1951" y="3"/>
                  <a:pt x="1963" y="7"/>
                </a:cubicBezTo>
                <a:cubicBezTo>
                  <a:pt x="1974" y="12"/>
                  <a:pt x="1984" y="19"/>
                  <a:pt x="1993" y="27"/>
                </a:cubicBezTo>
                <a:cubicBezTo>
                  <a:pt x="2002" y="36"/>
                  <a:pt x="2008" y="46"/>
                  <a:pt x="2013" y="58"/>
                </a:cubicBezTo>
                <a:cubicBezTo>
                  <a:pt x="2018" y="69"/>
                  <a:pt x="2020" y="81"/>
                  <a:pt x="2020" y="93"/>
                </a:cubicBezTo>
                <a:lnTo>
                  <a:pt x="2020" y="326"/>
                </a:lnTo>
                <a:cubicBezTo>
                  <a:pt x="2020" y="339"/>
                  <a:pt x="2018" y="350"/>
                  <a:pt x="2013" y="362"/>
                </a:cubicBezTo>
                <a:cubicBezTo>
                  <a:pt x="2008" y="373"/>
                  <a:pt x="2002" y="383"/>
                  <a:pt x="1993" y="392"/>
                </a:cubicBezTo>
                <a:cubicBezTo>
                  <a:pt x="1984" y="401"/>
                  <a:pt x="1974" y="407"/>
                  <a:pt x="1963" y="412"/>
                </a:cubicBezTo>
                <a:cubicBezTo>
                  <a:pt x="1951" y="417"/>
                  <a:pt x="1940" y="419"/>
                  <a:pt x="1927" y="419"/>
                </a:cubicBezTo>
                <a:lnTo>
                  <a:pt x="92" y="419"/>
                </a:lnTo>
                <a:cubicBezTo>
                  <a:pt x="80" y="419"/>
                  <a:pt x="68" y="417"/>
                  <a:pt x="57" y="412"/>
                </a:cubicBezTo>
                <a:cubicBezTo>
                  <a:pt x="46" y="407"/>
                  <a:pt x="36" y="401"/>
                  <a:pt x="27" y="392"/>
                </a:cubicBezTo>
                <a:cubicBezTo>
                  <a:pt x="18" y="383"/>
                  <a:pt x="11" y="373"/>
                  <a:pt x="7" y="362"/>
                </a:cubicBezTo>
                <a:cubicBezTo>
                  <a:pt x="2" y="350"/>
                  <a:pt x="0" y="339"/>
                  <a:pt x="0" y="326"/>
                </a:cubicBezTo>
                <a:close/>
              </a:path>
            </a:pathLst>
          </a:custGeom>
          <a:solidFill>
            <a:srgbClr val="0077B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80" name="文本框 1279"/>
          <p:cNvSpPr txBox="1"/>
          <p:nvPr/>
        </p:nvSpPr>
        <p:spPr>
          <a:xfrm>
            <a:off x="6930720" y="225288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核采样，控制词汇分布的累积概率阈值</a:t>
            </a:r>
            <a:endParaRPr lang="en-US" sz="1050" b="0" u="none" strike="noStrike">
              <a:solidFill>
                <a:srgbClr val="000000"/>
              </a:solidFill>
              <a:effectLst/>
              <a:uFillTx/>
              <a:latin typeface="Times New Roman"/>
            </a:endParaRPr>
          </a:p>
        </p:txBody>
      </p:sp>
      <p:sp>
        <p:nvSpPr>
          <p:cNvPr id="1281" name="文本框 1280"/>
          <p:cNvSpPr txBox="1"/>
          <p:nvPr/>
        </p:nvSpPr>
        <p:spPr>
          <a:xfrm>
            <a:off x="6526440" y="2556000"/>
            <a:ext cx="63504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DejaVuSans"/>
                <a:ea typeface="DejaVuSans"/>
              </a:rPr>
              <a:t>temperature</a:t>
            </a:r>
            <a:endParaRPr lang="en-US" sz="790" b="0" u="none" strike="noStrike">
              <a:solidFill>
                <a:srgbClr val="000000"/>
              </a:solidFill>
              <a:effectLst/>
              <a:uFillTx/>
              <a:latin typeface="Times New Roman"/>
            </a:endParaRPr>
          </a:p>
        </p:txBody>
      </p:sp>
      <p:sp>
        <p:nvSpPr>
          <p:cNvPr id="1282" name="文本框 1281"/>
          <p:cNvSpPr txBox="1"/>
          <p:nvPr/>
        </p:nvSpPr>
        <p:spPr>
          <a:xfrm>
            <a:off x="7240680" y="2525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1283" name="图片 1282"/>
          <p:cNvPicPr/>
          <p:nvPr/>
        </p:nvPicPr>
        <p:blipFill>
          <a:blip r:embed="rId6"/>
          <a:stretch/>
        </p:blipFill>
        <p:spPr>
          <a:xfrm>
            <a:off x="6351120" y="2975040"/>
            <a:ext cx="166680" cy="166680"/>
          </a:xfrm>
          <a:prstGeom prst="rect">
            <a:avLst/>
          </a:prstGeom>
          <a:noFill/>
          <a:ln w="0">
            <a:noFill/>
          </a:ln>
        </p:spPr>
      </p:pic>
      <p:sp>
        <p:nvSpPr>
          <p:cNvPr id="1284" name="文本框 1283"/>
          <p:cNvSpPr txBox="1"/>
          <p:nvPr/>
        </p:nvSpPr>
        <p:spPr>
          <a:xfrm>
            <a:off x="7283160" y="2520360"/>
            <a:ext cx="24148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调整分布的平滑度，影响创造性与随机性</a:t>
            </a:r>
            <a:endParaRPr lang="en-US" sz="1050" b="0" u="none" strike="noStrike">
              <a:solidFill>
                <a:srgbClr val="000000"/>
              </a:solidFill>
              <a:effectLst/>
              <a:uFillTx/>
              <a:latin typeface="Times New Roman"/>
            </a:endParaRPr>
          </a:p>
        </p:txBody>
      </p:sp>
      <p:sp>
        <p:nvSpPr>
          <p:cNvPr id="1285" name="文本框 1284"/>
          <p:cNvSpPr txBox="1"/>
          <p:nvPr/>
        </p:nvSpPr>
        <p:spPr>
          <a:xfrm>
            <a:off x="6585120" y="2955960"/>
            <a:ext cx="6714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生成结果</a:t>
            </a:r>
            <a:endParaRPr lang="en-US" sz="1320" b="0" u="none" strike="noStrike">
              <a:solidFill>
                <a:srgbClr val="000000"/>
              </a:solidFill>
              <a:effectLst/>
              <a:uFillTx/>
              <a:latin typeface="Times New Roman"/>
            </a:endParaRPr>
          </a:p>
        </p:txBody>
      </p:sp>
      <p:sp>
        <p:nvSpPr>
          <p:cNvPr id="1286" name="文本框 1285"/>
          <p:cNvSpPr txBox="1"/>
          <p:nvPr/>
        </p:nvSpPr>
        <p:spPr>
          <a:xfrm>
            <a:off x="6484680" y="33886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输入提示语</a:t>
            </a:r>
            <a:endParaRPr lang="en-US" sz="920" b="0" u="none" strike="noStrike">
              <a:solidFill>
                <a:srgbClr val="000000"/>
              </a:solidFill>
              <a:effectLst/>
              <a:uFillTx/>
              <a:latin typeface="Times New Roman"/>
            </a:endParaRPr>
          </a:p>
        </p:txBody>
      </p:sp>
      <p:sp>
        <p:nvSpPr>
          <p:cNvPr id="1287" name="文本框 1286"/>
          <p:cNvSpPr txBox="1"/>
          <p:nvPr/>
        </p:nvSpPr>
        <p:spPr>
          <a:xfrm>
            <a:off x="7069680" y="3393000"/>
            <a:ext cx="116640" cy="136080"/>
          </a:xfrm>
          <a:prstGeom prst="rect">
            <a:avLst/>
          </a:prstGeom>
          <a:noFill/>
          <a:ln w="0">
            <a:noFill/>
          </a:ln>
        </p:spPr>
        <p:txBody>
          <a:bodyPr wrap="none" lIns="0" tIns="0" rIns="0" bIns="0" anchor="t">
            <a:spAutoFit/>
          </a:bodyPr>
          <a:lstStyle/>
          <a:p>
            <a:r>
              <a:rPr lang="en-US" sz="920" b="1"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288" name="文本框 1287"/>
          <p:cNvSpPr txBox="1"/>
          <p:nvPr/>
        </p:nvSpPr>
        <p:spPr>
          <a:xfrm>
            <a:off x="6484680" y="3594600"/>
            <a:ext cx="22773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"Artiﬁcial intelligence can help in"</a:t>
            </a:r>
            <a:endParaRPr lang="en-US" sz="1050" b="0" u="none" strike="noStrike">
              <a:solidFill>
                <a:srgbClr val="000000"/>
              </a:solidFill>
              <a:effectLst/>
              <a:uFillTx/>
              <a:latin typeface="Times New Roman"/>
            </a:endParaRPr>
          </a:p>
        </p:txBody>
      </p:sp>
      <p:sp>
        <p:nvSpPr>
          <p:cNvPr id="1289" name="文本框 1288"/>
          <p:cNvSpPr txBox="1"/>
          <p:nvPr/>
        </p:nvSpPr>
        <p:spPr>
          <a:xfrm>
            <a:off x="6484680" y="38901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生成的文本</a:t>
            </a:r>
            <a:endParaRPr lang="en-US" sz="920" b="0" u="none" strike="noStrike">
              <a:solidFill>
                <a:srgbClr val="000000"/>
              </a:solidFill>
              <a:effectLst/>
              <a:uFillTx/>
              <a:latin typeface="Times New Roman"/>
            </a:endParaRPr>
          </a:p>
        </p:txBody>
      </p:sp>
      <p:sp>
        <p:nvSpPr>
          <p:cNvPr id="1290" name="文本框 1289"/>
          <p:cNvSpPr txBox="1"/>
          <p:nvPr/>
        </p:nvSpPr>
        <p:spPr>
          <a:xfrm>
            <a:off x="7069680" y="3894120"/>
            <a:ext cx="116640" cy="136080"/>
          </a:xfrm>
          <a:prstGeom prst="rect">
            <a:avLst/>
          </a:prstGeom>
          <a:noFill/>
          <a:ln w="0">
            <a:noFill/>
          </a:ln>
        </p:spPr>
        <p:txBody>
          <a:bodyPr wrap="none" lIns="0" tIns="0" rIns="0" bIns="0" anchor="t">
            <a:spAutoFit/>
          </a:bodyPr>
          <a:lstStyle/>
          <a:p>
            <a:r>
              <a:rPr lang="en-US" sz="920" b="1"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1291" name="文本框 1290"/>
          <p:cNvSpPr txBox="1"/>
          <p:nvPr/>
        </p:nvSpPr>
        <p:spPr>
          <a:xfrm>
            <a:off x="6484680" y="4095000"/>
            <a:ext cx="30189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"Artiﬁcial intelligence can help in many areas, from</a:t>
            </a:r>
            <a:endParaRPr lang="en-US" sz="920" b="0" u="none" strike="noStrike">
              <a:solidFill>
                <a:srgbClr val="000000"/>
              </a:solidFill>
              <a:effectLst/>
              <a:uFillTx/>
              <a:latin typeface="Times New Roman"/>
            </a:endParaRPr>
          </a:p>
        </p:txBody>
      </p:sp>
      <p:sp>
        <p:nvSpPr>
          <p:cNvPr id="1292" name="文本框 1291"/>
          <p:cNvSpPr txBox="1"/>
          <p:nvPr/>
        </p:nvSpPr>
        <p:spPr>
          <a:xfrm>
            <a:off x="6484680" y="4262040"/>
            <a:ext cx="34329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diagnosing diseases to personalizing education. It enables</a:t>
            </a:r>
            <a:endParaRPr lang="en-US" sz="920" b="0" u="none" strike="noStrike">
              <a:solidFill>
                <a:srgbClr val="000000"/>
              </a:solidFill>
              <a:effectLst/>
              <a:uFillTx/>
              <a:latin typeface="Times New Roman"/>
            </a:endParaRPr>
          </a:p>
        </p:txBody>
      </p:sp>
      <p:sp>
        <p:nvSpPr>
          <p:cNvPr id="1293" name="文本框 1292"/>
          <p:cNvSpPr txBox="1"/>
          <p:nvPr/>
        </p:nvSpPr>
        <p:spPr>
          <a:xfrm>
            <a:off x="6484680" y="4429080"/>
            <a:ext cx="34668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machines to understand human behavior and interact with</a:t>
            </a:r>
            <a:endParaRPr lang="en-US" sz="920" b="0" u="none" strike="noStrike">
              <a:solidFill>
                <a:srgbClr val="000000"/>
              </a:solidFill>
              <a:effectLst/>
              <a:uFillTx/>
              <a:latin typeface="Times New Roman"/>
            </a:endParaRPr>
          </a:p>
        </p:txBody>
      </p:sp>
      <p:sp>
        <p:nvSpPr>
          <p:cNvPr id="1294" name="文本框 1293"/>
          <p:cNvSpPr txBox="1"/>
          <p:nvPr/>
        </p:nvSpPr>
        <p:spPr>
          <a:xfrm>
            <a:off x="6484680" y="4596120"/>
            <a:ext cx="3347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us more naturally, transforming how we work, learn, and</a:t>
            </a:r>
            <a:endParaRPr lang="en-US" sz="920" b="0" u="none" strike="noStrike">
              <a:solidFill>
                <a:srgbClr val="000000"/>
              </a:solidFill>
              <a:effectLst/>
              <a:uFillTx/>
              <a:latin typeface="Times New Roman"/>
            </a:endParaRPr>
          </a:p>
        </p:txBody>
      </p:sp>
      <p:sp>
        <p:nvSpPr>
          <p:cNvPr id="1295" name="文本框 1294"/>
          <p:cNvSpPr txBox="1"/>
          <p:nvPr/>
        </p:nvSpPr>
        <p:spPr>
          <a:xfrm>
            <a:off x="6484680" y="4763520"/>
            <a:ext cx="8928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communicate."</a:t>
            </a:r>
            <a:endParaRPr lang="en-US" sz="920" b="0" u="none" strike="noStrike">
              <a:solidFill>
                <a:srgbClr val="000000"/>
              </a:solidFill>
              <a:effectLst/>
              <a:uFillTx/>
              <a:latin typeface="Times New Roman"/>
            </a:endParaRPr>
          </a:p>
        </p:txBody>
      </p:sp>
      <p:sp>
        <p:nvSpPr>
          <p:cNvPr id="1296" name="文本框 1295"/>
          <p:cNvSpPr txBox="1"/>
          <p:nvPr/>
        </p:nvSpPr>
        <p:spPr>
          <a:xfrm>
            <a:off x="6451200" y="5303880"/>
            <a:ext cx="15156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在</a:t>
            </a:r>
            <a:endParaRPr lang="en-US" sz="1180" b="0" u="none" strike="noStrike">
              <a:solidFill>
                <a:srgbClr val="000000"/>
              </a:solidFill>
              <a:effectLst/>
              <a:uFillTx/>
              <a:latin typeface="Times New Roman"/>
            </a:endParaRPr>
          </a:p>
        </p:txBody>
      </p:sp>
      <p:sp>
        <p:nvSpPr>
          <p:cNvPr id="1297" name="文本框 1296"/>
          <p:cNvSpPr txBox="1"/>
          <p:nvPr/>
        </p:nvSpPr>
        <p:spPr>
          <a:xfrm>
            <a:off x="6601680" y="5308920"/>
            <a:ext cx="32580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RAG</a:t>
            </a:r>
            <a:endParaRPr lang="en-US" sz="1180" b="0" u="none" strike="noStrike">
              <a:solidFill>
                <a:srgbClr val="000000"/>
              </a:solidFill>
              <a:effectLst/>
              <a:uFillTx/>
              <a:latin typeface="Times New Roman"/>
            </a:endParaRPr>
          </a:p>
        </p:txBody>
      </p:sp>
      <p:pic>
        <p:nvPicPr>
          <p:cNvPr id="1298" name="图片 1297"/>
          <p:cNvPicPr/>
          <p:nvPr/>
        </p:nvPicPr>
        <p:blipFill>
          <a:blip r:embed="rId7"/>
          <a:stretch/>
        </p:blipFill>
        <p:spPr>
          <a:xfrm>
            <a:off x="6451200" y="5607360"/>
            <a:ext cx="116640" cy="116640"/>
          </a:xfrm>
          <a:prstGeom prst="rect">
            <a:avLst/>
          </a:prstGeom>
          <a:noFill/>
          <a:ln w="0">
            <a:noFill/>
          </a:ln>
        </p:spPr>
      </p:pic>
      <p:sp>
        <p:nvSpPr>
          <p:cNvPr id="1299" name="文本框 1298"/>
          <p:cNvSpPr txBox="1"/>
          <p:nvPr/>
        </p:nvSpPr>
        <p:spPr>
          <a:xfrm>
            <a:off x="6917040" y="530388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系统中的应用</a:t>
            </a:r>
            <a:endParaRPr lang="en-US" sz="1180" b="0" u="none" strike="noStrike">
              <a:solidFill>
                <a:srgbClr val="000000"/>
              </a:solidFill>
              <a:effectLst/>
              <a:uFillTx/>
              <a:latin typeface="Times New Roman"/>
            </a:endParaRPr>
          </a:p>
        </p:txBody>
      </p:sp>
      <p:pic>
        <p:nvPicPr>
          <p:cNvPr id="1300" name="图片 1299"/>
          <p:cNvPicPr/>
          <p:nvPr/>
        </p:nvPicPr>
        <p:blipFill>
          <a:blip r:embed="rId7"/>
          <a:stretch/>
        </p:blipFill>
        <p:spPr>
          <a:xfrm>
            <a:off x="6451200" y="5841360"/>
            <a:ext cx="116640" cy="116640"/>
          </a:xfrm>
          <a:prstGeom prst="rect">
            <a:avLst/>
          </a:prstGeom>
          <a:noFill/>
          <a:ln w="0">
            <a:noFill/>
          </a:ln>
        </p:spPr>
      </p:pic>
      <p:sp>
        <p:nvSpPr>
          <p:cNvPr id="1301" name="文本框 1300"/>
          <p:cNvSpPr txBox="1"/>
          <p:nvPr/>
        </p:nvSpPr>
        <p:spPr>
          <a:xfrm>
            <a:off x="6635160" y="5595120"/>
            <a:ext cx="152640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补全用户查询，提升检索质量</a:t>
            </a:r>
            <a:endParaRPr lang="en-US" sz="920" b="0" u="none" strike="noStrike">
              <a:solidFill>
                <a:srgbClr val="000000"/>
              </a:solidFill>
              <a:effectLst/>
              <a:uFillTx/>
              <a:latin typeface="Times New Roman"/>
            </a:endParaRPr>
          </a:p>
        </p:txBody>
      </p:sp>
      <p:pic>
        <p:nvPicPr>
          <p:cNvPr id="1302" name="图片 1301"/>
          <p:cNvPicPr/>
          <p:nvPr/>
        </p:nvPicPr>
        <p:blipFill>
          <a:blip r:embed="rId7"/>
          <a:stretch/>
        </p:blipFill>
        <p:spPr>
          <a:xfrm>
            <a:off x="6451200" y="6075360"/>
            <a:ext cx="116640" cy="116640"/>
          </a:xfrm>
          <a:prstGeom prst="rect">
            <a:avLst/>
          </a:prstGeom>
          <a:noFill/>
          <a:ln w="0">
            <a:noFill/>
          </a:ln>
        </p:spPr>
      </p:pic>
      <p:sp>
        <p:nvSpPr>
          <p:cNvPr id="1303" name="文本框 1302"/>
          <p:cNvSpPr txBox="1"/>
          <p:nvPr/>
        </p:nvSpPr>
        <p:spPr>
          <a:xfrm>
            <a:off x="6635160" y="5829120"/>
            <a:ext cx="140904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基于检索结果生成连贯回答</a:t>
            </a:r>
            <a:endParaRPr lang="en-US" sz="920" b="0" u="none" strike="noStrike">
              <a:solidFill>
                <a:srgbClr val="000000"/>
              </a:solidFill>
              <a:effectLst/>
              <a:uFillTx/>
              <a:latin typeface="Times New Roman"/>
            </a:endParaRPr>
          </a:p>
        </p:txBody>
      </p:sp>
      <p:pic>
        <p:nvPicPr>
          <p:cNvPr id="1304" name="图片 1303"/>
          <p:cNvPicPr/>
          <p:nvPr/>
        </p:nvPicPr>
        <p:blipFill>
          <a:blip r:embed="rId8"/>
          <a:stretch/>
        </p:blipFill>
        <p:spPr>
          <a:xfrm>
            <a:off x="0" y="0"/>
            <a:ext cx="10696320" cy="6384240"/>
          </a:xfrm>
          <a:prstGeom prst="rect">
            <a:avLst/>
          </a:prstGeom>
          <a:noFill/>
          <a:ln w="0">
            <a:noFill/>
          </a:ln>
        </p:spPr>
      </p:pic>
      <p:sp>
        <p:nvSpPr>
          <p:cNvPr id="1305" name="任意多边形 1304"/>
          <p:cNvSpPr/>
          <p:nvPr/>
        </p:nvSpPr>
        <p:spPr>
          <a:xfrm>
            <a:off x="534600" y="1337040"/>
            <a:ext cx="5415480" cy="4830480"/>
          </a:xfrm>
          <a:custGeom>
            <a:avLst/>
            <a:gdLst/>
            <a:ahLst/>
            <a:cxnLst/>
            <a:rect l="0" t="0" r="r" b="b"/>
            <a:pathLst>
              <a:path w="15043" h="13418">
                <a:moveTo>
                  <a:pt x="0" y="13232"/>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4857" y="0"/>
                </a:lnTo>
                <a:cubicBezTo>
                  <a:pt x="14870" y="0"/>
                  <a:pt x="14882" y="1"/>
                  <a:pt x="14894" y="3"/>
                </a:cubicBezTo>
                <a:cubicBezTo>
                  <a:pt x="14906" y="6"/>
                  <a:pt x="14917" y="9"/>
                  <a:pt x="14929" y="14"/>
                </a:cubicBezTo>
                <a:cubicBezTo>
                  <a:pt x="14940" y="18"/>
                  <a:pt x="14951" y="24"/>
                  <a:pt x="14961" y="31"/>
                </a:cubicBezTo>
                <a:cubicBezTo>
                  <a:pt x="14971" y="38"/>
                  <a:pt x="14980" y="45"/>
                  <a:pt x="14989" y="54"/>
                </a:cubicBezTo>
                <a:cubicBezTo>
                  <a:pt x="14997" y="63"/>
                  <a:pt x="15005" y="72"/>
                  <a:pt x="15012" y="82"/>
                </a:cubicBezTo>
                <a:cubicBezTo>
                  <a:pt x="15019" y="92"/>
                  <a:pt x="15024" y="103"/>
                  <a:pt x="15029" y="114"/>
                </a:cubicBezTo>
                <a:cubicBezTo>
                  <a:pt x="15034" y="125"/>
                  <a:pt x="15037" y="137"/>
                  <a:pt x="15040" y="149"/>
                </a:cubicBezTo>
                <a:cubicBezTo>
                  <a:pt x="15042" y="161"/>
                  <a:pt x="15043" y="173"/>
                  <a:pt x="15043" y="185"/>
                </a:cubicBezTo>
                <a:lnTo>
                  <a:pt x="15043" y="13232"/>
                </a:lnTo>
                <a:cubicBezTo>
                  <a:pt x="15043" y="13244"/>
                  <a:pt x="15042" y="13256"/>
                  <a:pt x="15040" y="13268"/>
                </a:cubicBezTo>
                <a:cubicBezTo>
                  <a:pt x="15037" y="13280"/>
                  <a:pt x="15034" y="13292"/>
                  <a:pt x="15029" y="13303"/>
                </a:cubicBezTo>
                <a:cubicBezTo>
                  <a:pt x="15024" y="13314"/>
                  <a:pt x="15019" y="13325"/>
                  <a:pt x="15012" y="13335"/>
                </a:cubicBezTo>
                <a:cubicBezTo>
                  <a:pt x="15005" y="13345"/>
                  <a:pt x="14997" y="13355"/>
                  <a:pt x="14989" y="13363"/>
                </a:cubicBezTo>
                <a:cubicBezTo>
                  <a:pt x="14980" y="13372"/>
                  <a:pt x="14971" y="13380"/>
                  <a:pt x="14961" y="13386"/>
                </a:cubicBezTo>
                <a:cubicBezTo>
                  <a:pt x="14951" y="13393"/>
                  <a:pt x="14940" y="13399"/>
                  <a:pt x="14929" y="13404"/>
                </a:cubicBezTo>
                <a:cubicBezTo>
                  <a:pt x="14917" y="13408"/>
                  <a:pt x="14906" y="13412"/>
                  <a:pt x="14894" y="13414"/>
                </a:cubicBezTo>
                <a:cubicBezTo>
                  <a:pt x="14882" y="13417"/>
                  <a:pt x="14870" y="13418"/>
                  <a:pt x="14857" y="13418"/>
                </a:cubicBezTo>
                <a:lnTo>
                  <a:pt x="186" y="13418"/>
                </a:lnTo>
                <a:cubicBezTo>
                  <a:pt x="174" y="13418"/>
                  <a:pt x="162" y="13417"/>
                  <a:pt x="150" y="13414"/>
                </a:cubicBezTo>
                <a:cubicBezTo>
                  <a:pt x="138" y="13412"/>
                  <a:pt x="126" y="13408"/>
                  <a:pt x="115" y="13404"/>
                </a:cubicBezTo>
                <a:cubicBezTo>
                  <a:pt x="104" y="13399"/>
                  <a:pt x="93" y="13393"/>
                  <a:pt x="83" y="13386"/>
                </a:cubicBezTo>
                <a:cubicBezTo>
                  <a:pt x="73" y="13380"/>
                  <a:pt x="63" y="13372"/>
                  <a:pt x="55" y="13363"/>
                </a:cubicBezTo>
                <a:cubicBezTo>
                  <a:pt x="46" y="13355"/>
                  <a:pt x="38" y="13345"/>
                  <a:pt x="31" y="13335"/>
                </a:cubicBezTo>
                <a:cubicBezTo>
                  <a:pt x="25" y="13325"/>
                  <a:pt x="19" y="13314"/>
                  <a:pt x="14" y="13303"/>
                </a:cubicBezTo>
                <a:cubicBezTo>
                  <a:pt x="10" y="13292"/>
                  <a:pt x="6" y="13280"/>
                  <a:pt x="4" y="13268"/>
                </a:cubicBezTo>
                <a:cubicBezTo>
                  <a:pt x="1" y="13256"/>
                  <a:pt x="0" y="13244"/>
                  <a:pt x="0" y="13232"/>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06" name="文本框 1305"/>
          <p:cNvSpPr txBox="1"/>
          <p:nvPr/>
        </p:nvSpPr>
        <p:spPr>
          <a:xfrm>
            <a:off x="6635160" y="6062760"/>
            <a:ext cx="164376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提供上下文相关的后续问题建议</a:t>
            </a:r>
            <a:endParaRPr lang="en-US" sz="920" b="0" u="none" strike="noStrike">
              <a:solidFill>
                <a:srgbClr val="000000"/>
              </a:solidFill>
              <a:effectLst/>
              <a:uFillTx/>
              <a:latin typeface="Times New Roman"/>
            </a:endParaRPr>
          </a:p>
        </p:txBody>
      </p:sp>
      <p:sp>
        <p:nvSpPr>
          <p:cNvPr id="1307" name="文本框 1306"/>
          <p:cNvSpPr txBox="1"/>
          <p:nvPr/>
        </p:nvSpPr>
        <p:spPr>
          <a:xfrm>
            <a:off x="668520" y="1490400"/>
            <a:ext cx="14148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08" name="文本框 1307"/>
          <p:cNvSpPr txBox="1"/>
          <p:nvPr/>
        </p:nvSpPr>
        <p:spPr>
          <a:xfrm>
            <a:off x="837000" y="1475280"/>
            <a:ext cx="24156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加载</a:t>
            </a:r>
            <a:endParaRPr lang="en-US" sz="950" b="0" u="none" strike="noStrike">
              <a:solidFill>
                <a:srgbClr val="000000"/>
              </a:solidFill>
              <a:effectLst/>
              <a:uFillTx/>
              <a:latin typeface="Times New Roman"/>
            </a:endParaRPr>
          </a:p>
        </p:txBody>
      </p:sp>
      <p:sp>
        <p:nvSpPr>
          <p:cNvPr id="1309" name="文本框 1308"/>
          <p:cNvSpPr txBox="1"/>
          <p:nvPr/>
        </p:nvSpPr>
        <p:spPr>
          <a:xfrm>
            <a:off x="1042920" y="1490400"/>
            <a:ext cx="35280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1310" name="文本框 1309"/>
          <p:cNvSpPr txBox="1"/>
          <p:nvPr/>
        </p:nvSpPr>
        <p:spPr>
          <a:xfrm>
            <a:off x="1422000" y="1475280"/>
            <a:ext cx="72324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模型和分词器</a:t>
            </a:r>
            <a:endParaRPr lang="en-US" sz="950" b="0" u="none" strike="noStrike">
              <a:solidFill>
                <a:srgbClr val="000000"/>
              </a:solidFill>
              <a:effectLst/>
              <a:uFillTx/>
              <a:latin typeface="Times New Roman"/>
            </a:endParaRPr>
          </a:p>
        </p:txBody>
      </p:sp>
      <p:sp>
        <p:nvSpPr>
          <p:cNvPr id="1311" name="文本框 1310"/>
          <p:cNvSpPr txBox="1"/>
          <p:nvPr/>
        </p:nvSpPr>
        <p:spPr>
          <a:xfrm>
            <a:off x="668520" y="1665720"/>
            <a:ext cx="387396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from</a:t>
            </a:r>
            <a:r>
              <a:rPr lang="en-US" sz="920" b="0" u="none" strike="noStrike">
                <a:solidFill>
                  <a:srgbClr val="E0E0E0"/>
                </a:solidFill>
                <a:effectLst/>
                <a:uFillTx/>
                <a:latin typeface="Courier New"/>
                <a:ea typeface="Courier New"/>
              </a:rPr>
              <a:t> transformers </a:t>
            </a:r>
            <a:r>
              <a:rPr lang="en-US" sz="920" b="0" u="none" strike="noStrike">
                <a:solidFill>
                  <a:srgbClr val="FF9900"/>
                </a:solidFill>
                <a:effectLst/>
                <a:uFillTx/>
                <a:latin typeface="Courier New"/>
                <a:ea typeface="Courier New"/>
              </a:rPr>
              <a:t>import</a:t>
            </a:r>
            <a:r>
              <a:rPr lang="en-US" sz="920" b="0" u="none" strike="noStrike">
                <a:solidFill>
                  <a:srgbClr val="E0E0E0"/>
                </a:solidFill>
                <a:effectLst/>
                <a:uFillTx/>
                <a:latin typeface="Courier New"/>
                <a:ea typeface="Courier New"/>
              </a:rPr>
              <a:t> GPT2LMHeadModel, GPT2Tokenizer</a:t>
            </a:r>
            <a:endParaRPr lang="en-US" sz="920" b="0" u="none" strike="noStrike">
              <a:solidFill>
                <a:srgbClr val="000000"/>
              </a:solidFill>
              <a:effectLst/>
              <a:uFillTx/>
              <a:latin typeface="Times New Roman"/>
            </a:endParaRPr>
          </a:p>
        </p:txBody>
      </p:sp>
      <p:sp>
        <p:nvSpPr>
          <p:cNvPr id="1312" name="文本框 1311"/>
          <p:cNvSpPr txBox="1"/>
          <p:nvPr/>
        </p:nvSpPr>
        <p:spPr>
          <a:xfrm>
            <a:off x="668520" y="1841400"/>
            <a:ext cx="84600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import</a:t>
            </a:r>
            <a:r>
              <a:rPr lang="en-US" sz="920" b="0" u="none" strike="noStrike">
                <a:solidFill>
                  <a:srgbClr val="E0E0E0"/>
                </a:solidFill>
                <a:effectLst/>
                <a:uFillTx/>
                <a:latin typeface="Courier New"/>
                <a:ea typeface="Courier New"/>
              </a:rPr>
              <a:t> torch</a:t>
            </a:r>
            <a:endParaRPr lang="en-US" sz="920" b="0" u="none" strike="noStrike">
              <a:solidFill>
                <a:srgbClr val="000000"/>
              </a:solidFill>
              <a:effectLst/>
              <a:uFillTx/>
              <a:latin typeface="Times New Roman"/>
            </a:endParaRPr>
          </a:p>
        </p:txBody>
      </p:sp>
      <p:sp>
        <p:nvSpPr>
          <p:cNvPr id="1313" name="文本框 1312"/>
          <p:cNvSpPr txBox="1"/>
          <p:nvPr/>
        </p:nvSpPr>
        <p:spPr>
          <a:xfrm>
            <a:off x="668520" y="2192400"/>
            <a:ext cx="119808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model_name=</a:t>
            </a:r>
            <a:r>
              <a:rPr lang="en-US" sz="920" b="0" u="none" strike="noStrike">
                <a:solidFill>
                  <a:srgbClr val="A5D6A7"/>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1314" name="文本框 1313"/>
          <p:cNvSpPr txBox="1"/>
          <p:nvPr/>
        </p:nvSpPr>
        <p:spPr>
          <a:xfrm>
            <a:off x="668520" y="2367720"/>
            <a:ext cx="359208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tokenizer=GPT2Tokenizer.from_pretrained(model_name)</a:t>
            </a:r>
            <a:endParaRPr lang="en-US" sz="920" b="0" u="none" strike="noStrike">
              <a:solidFill>
                <a:srgbClr val="000000"/>
              </a:solidFill>
              <a:effectLst/>
              <a:uFillTx/>
              <a:latin typeface="Times New Roman"/>
            </a:endParaRPr>
          </a:p>
        </p:txBody>
      </p:sp>
      <p:sp>
        <p:nvSpPr>
          <p:cNvPr id="1315" name="文本框 1314"/>
          <p:cNvSpPr txBox="1"/>
          <p:nvPr/>
        </p:nvSpPr>
        <p:spPr>
          <a:xfrm>
            <a:off x="668520" y="2543400"/>
            <a:ext cx="345132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model=GPT2LMHeadModel.from_pretrained(model_name)</a:t>
            </a:r>
            <a:endParaRPr lang="en-US" sz="920" b="0" u="none" strike="noStrike">
              <a:solidFill>
                <a:srgbClr val="000000"/>
              </a:solidFill>
              <a:effectLst/>
              <a:uFillTx/>
              <a:latin typeface="Times New Roman"/>
            </a:endParaRPr>
          </a:p>
        </p:txBody>
      </p:sp>
      <p:sp>
        <p:nvSpPr>
          <p:cNvPr id="1316" name="文本框 1315"/>
          <p:cNvSpPr txBox="1"/>
          <p:nvPr/>
        </p:nvSpPr>
        <p:spPr>
          <a:xfrm>
            <a:off x="668520" y="2894400"/>
            <a:ext cx="14148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17" name="文本框 1316"/>
          <p:cNvSpPr txBox="1"/>
          <p:nvPr/>
        </p:nvSpPr>
        <p:spPr>
          <a:xfrm>
            <a:off x="837000" y="2878920"/>
            <a:ext cx="48240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示例文本</a:t>
            </a:r>
            <a:endParaRPr lang="en-US" sz="950" b="0" u="none" strike="noStrike">
              <a:solidFill>
                <a:srgbClr val="000000"/>
              </a:solidFill>
              <a:effectLst/>
              <a:uFillTx/>
              <a:latin typeface="Times New Roman"/>
            </a:endParaRPr>
          </a:p>
        </p:txBody>
      </p:sp>
      <p:sp>
        <p:nvSpPr>
          <p:cNvPr id="1318" name="文本框 1317"/>
          <p:cNvSpPr txBox="1"/>
          <p:nvPr/>
        </p:nvSpPr>
        <p:spPr>
          <a:xfrm>
            <a:off x="668520" y="3069720"/>
            <a:ext cx="30992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prompt=</a:t>
            </a:r>
            <a:r>
              <a:rPr lang="en-US" sz="920" b="0" u="none" strike="noStrike">
                <a:solidFill>
                  <a:srgbClr val="A5D6A7"/>
                </a:solidFill>
                <a:effectLst/>
                <a:uFillTx/>
                <a:latin typeface="Courier New"/>
                <a:ea typeface="Courier New"/>
              </a:rPr>
              <a:t>"Artificial intelligence can help in"</a:t>
            </a:r>
            <a:endParaRPr lang="en-US" sz="920" b="0" u="none" strike="noStrike">
              <a:solidFill>
                <a:srgbClr val="000000"/>
              </a:solidFill>
              <a:effectLst/>
              <a:uFillTx/>
              <a:latin typeface="Times New Roman"/>
            </a:endParaRPr>
          </a:p>
        </p:txBody>
      </p:sp>
      <p:sp>
        <p:nvSpPr>
          <p:cNvPr id="1319" name="文本框 1318"/>
          <p:cNvSpPr txBox="1"/>
          <p:nvPr/>
        </p:nvSpPr>
        <p:spPr>
          <a:xfrm>
            <a:off x="668520" y="3420720"/>
            <a:ext cx="14148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20" name="文本框 1319"/>
          <p:cNvSpPr txBox="1"/>
          <p:nvPr/>
        </p:nvSpPr>
        <p:spPr>
          <a:xfrm>
            <a:off x="837000" y="3405600"/>
            <a:ext cx="168624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对输入文本进行编码并生成输出</a:t>
            </a:r>
            <a:endParaRPr lang="en-US" sz="950" b="0" u="none" strike="noStrike">
              <a:solidFill>
                <a:srgbClr val="000000"/>
              </a:solidFill>
              <a:effectLst/>
              <a:uFillTx/>
              <a:latin typeface="Times New Roman"/>
            </a:endParaRPr>
          </a:p>
        </p:txBody>
      </p:sp>
      <p:sp>
        <p:nvSpPr>
          <p:cNvPr id="1321" name="文本框 1320"/>
          <p:cNvSpPr txBox="1"/>
          <p:nvPr/>
        </p:nvSpPr>
        <p:spPr>
          <a:xfrm>
            <a:off x="668520" y="3596040"/>
            <a:ext cx="31694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inputs=tokenizer(prompt, return_tensors=</a:t>
            </a:r>
            <a:r>
              <a:rPr lang="en-US" sz="920" b="0" u="none" strike="noStrike">
                <a:solidFill>
                  <a:srgbClr val="A5D6A7"/>
                </a:solidFill>
                <a:effectLst/>
                <a:uFillTx/>
                <a:latin typeface="Courier New"/>
                <a:ea typeface="Courier New"/>
              </a:rPr>
              <a:t>"pt"</a:t>
            </a:r>
            <a:r>
              <a:rPr lang="en-US" sz="920" b="0" u="none" strike="noStrike">
                <a:solidFill>
                  <a:srgbClr val="E0E0E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322" name="文本框 1321"/>
          <p:cNvSpPr txBox="1"/>
          <p:nvPr/>
        </p:nvSpPr>
        <p:spPr>
          <a:xfrm>
            <a:off x="668520" y="3771720"/>
            <a:ext cx="225432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output_sequences=model.generate(</a:t>
            </a:r>
            <a:endParaRPr lang="en-US" sz="920" b="0" u="none" strike="noStrike">
              <a:solidFill>
                <a:srgbClr val="000000"/>
              </a:solidFill>
              <a:effectLst/>
              <a:uFillTx/>
              <a:latin typeface="Times New Roman"/>
            </a:endParaRPr>
          </a:p>
        </p:txBody>
      </p:sp>
      <p:sp>
        <p:nvSpPr>
          <p:cNvPr id="1323" name="文本框 1322"/>
          <p:cNvSpPr txBox="1"/>
          <p:nvPr/>
        </p:nvSpPr>
        <p:spPr>
          <a:xfrm>
            <a:off x="668520" y="3947040"/>
            <a:ext cx="225432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input_ids=inputs[</a:t>
            </a:r>
            <a:r>
              <a:rPr lang="en-US" sz="920" b="0" u="none" strike="noStrike">
                <a:solidFill>
                  <a:srgbClr val="A5D6A7"/>
                </a:solidFill>
                <a:effectLst/>
                <a:uFillTx/>
                <a:latin typeface="Courier New"/>
                <a:ea typeface="Courier New"/>
              </a:rPr>
              <a:t>"input_ids"</a:t>
            </a:r>
            <a:r>
              <a:rPr lang="en-US" sz="920" b="0" u="none" strike="noStrike">
                <a:solidFill>
                  <a:srgbClr val="E0E0E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324" name="文本框 1323"/>
          <p:cNvSpPr txBox="1"/>
          <p:nvPr/>
        </p:nvSpPr>
        <p:spPr>
          <a:xfrm>
            <a:off x="668520" y="4122720"/>
            <a:ext cx="133848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max_length=50, </a:t>
            </a:r>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25" name="文本框 1324"/>
          <p:cNvSpPr txBox="1"/>
          <p:nvPr/>
        </p:nvSpPr>
        <p:spPr>
          <a:xfrm>
            <a:off x="2030760" y="4107600"/>
            <a:ext cx="108432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生成文本的最大长度</a:t>
            </a:r>
            <a:endParaRPr lang="en-US" sz="950" b="0" u="none" strike="noStrike">
              <a:solidFill>
                <a:srgbClr val="000000"/>
              </a:solidFill>
              <a:effectLst/>
              <a:uFillTx/>
              <a:latin typeface="Times New Roman"/>
            </a:endParaRPr>
          </a:p>
        </p:txBody>
      </p:sp>
      <p:sp>
        <p:nvSpPr>
          <p:cNvPr id="1326" name="文本框 1325"/>
          <p:cNvSpPr txBox="1"/>
          <p:nvPr/>
        </p:nvSpPr>
        <p:spPr>
          <a:xfrm>
            <a:off x="668520" y="4298040"/>
            <a:ext cx="19724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num_return_sequences=1, </a:t>
            </a:r>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27" name="文本框 1326"/>
          <p:cNvSpPr txBox="1"/>
          <p:nvPr/>
        </p:nvSpPr>
        <p:spPr>
          <a:xfrm>
            <a:off x="2662560" y="4282920"/>
            <a:ext cx="72324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返回序列数量</a:t>
            </a:r>
            <a:endParaRPr lang="en-US" sz="950" b="0" u="none" strike="noStrike">
              <a:solidFill>
                <a:srgbClr val="000000"/>
              </a:solidFill>
              <a:effectLst/>
              <a:uFillTx/>
              <a:latin typeface="Times New Roman"/>
            </a:endParaRPr>
          </a:p>
        </p:txBody>
      </p:sp>
      <p:sp>
        <p:nvSpPr>
          <p:cNvPr id="1328" name="文本框 1327"/>
          <p:cNvSpPr txBox="1"/>
          <p:nvPr/>
        </p:nvSpPr>
        <p:spPr>
          <a:xfrm>
            <a:off x="668520" y="4473720"/>
            <a:ext cx="19724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no_repeat_ngram_size=2, </a:t>
            </a:r>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29" name="文本框 1328"/>
          <p:cNvSpPr txBox="1"/>
          <p:nvPr/>
        </p:nvSpPr>
        <p:spPr>
          <a:xfrm>
            <a:off x="2662560" y="4458600"/>
            <a:ext cx="48240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防止重复</a:t>
            </a:r>
            <a:endParaRPr lang="en-US" sz="950" b="0" u="none" strike="noStrike">
              <a:solidFill>
                <a:srgbClr val="000000"/>
              </a:solidFill>
              <a:effectLst/>
              <a:uFillTx/>
              <a:latin typeface="Times New Roman"/>
            </a:endParaRPr>
          </a:p>
        </p:txBody>
      </p:sp>
      <p:sp>
        <p:nvSpPr>
          <p:cNvPr id="1330" name="文本框 1329"/>
          <p:cNvSpPr txBox="1"/>
          <p:nvPr/>
        </p:nvSpPr>
        <p:spPr>
          <a:xfrm>
            <a:off x="668520" y="4649040"/>
            <a:ext cx="98640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top_k=50, </a:t>
            </a:r>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31" name="文本框 1330"/>
          <p:cNvSpPr txBox="1"/>
          <p:nvPr/>
        </p:nvSpPr>
        <p:spPr>
          <a:xfrm>
            <a:off x="1679760" y="4633920"/>
            <a:ext cx="132516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控制随机采样的候选范围</a:t>
            </a:r>
            <a:endParaRPr lang="en-US" sz="950" b="0" u="none" strike="noStrike">
              <a:solidFill>
                <a:srgbClr val="000000"/>
              </a:solidFill>
              <a:effectLst/>
              <a:uFillTx/>
              <a:latin typeface="Times New Roman"/>
            </a:endParaRPr>
          </a:p>
        </p:txBody>
      </p:sp>
      <p:sp>
        <p:nvSpPr>
          <p:cNvPr id="1332" name="文本框 1331"/>
          <p:cNvSpPr txBox="1"/>
          <p:nvPr/>
        </p:nvSpPr>
        <p:spPr>
          <a:xfrm>
            <a:off x="668520" y="4824720"/>
            <a:ext cx="112752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top_p=0.95, </a:t>
            </a:r>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33" name="文本框 1332"/>
          <p:cNvSpPr txBox="1"/>
          <p:nvPr/>
        </p:nvSpPr>
        <p:spPr>
          <a:xfrm>
            <a:off x="1820160" y="4809600"/>
            <a:ext cx="132516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控制候选分布的累积概率</a:t>
            </a:r>
            <a:endParaRPr lang="en-US" sz="950" b="0" u="none" strike="noStrike">
              <a:solidFill>
                <a:srgbClr val="000000"/>
              </a:solidFill>
              <a:effectLst/>
              <a:uFillTx/>
              <a:latin typeface="Times New Roman"/>
            </a:endParaRPr>
          </a:p>
        </p:txBody>
      </p:sp>
      <p:sp>
        <p:nvSpPr>
          <p:cNvPr id="1334" name="文本框 1333"/>
          <p:cNvSpPr txBox="1"/>
          <p:nvPr/>
        </p:nvSpPr>
        <p:spPr>
          <a:xfrm>
            <a:off x="668520" y="5000040"/>
            <a:ext cx="14090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temperature=0.7 </a:t>
            </a:r>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35" name="文本框 1334"/>
          <p:cNvSpPr txBox="1"/>
          <p:nvPr/>
        </p:nvSpPr>
        <p:spPr>
          <a:xfrm>
            <a:off x="2100960" y="4984920"/>
            <a:ext cx="60264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控制生成的</a:t>
            </a:r>
            <a:endParaRPr lang="en-US" sz="950" b="0" u="none" strike="noStrike">
              <a:solidFill>
                <a:srgbClr val="000000"/>
              </a:solidFill>
              <a:effectLst/>
              <a:uFillTx/>
              <a:latin typeface="Times New Roman"/>
            </a:endParaRPr>
          </a:p>
        </p:txBody>
      </p:sp>
      <p:sp>
        <p:nvSpPr>
          <p:cNvPr id="1336" name="文本框 1335"/>
          <p:cNvSpPr txBox="1"/>
          <p:nvPr/>
        </p:nvSpPr>
        <p:spPr>
          <a:xfrm>
            <a:off x="2657880" y="5000040"/>
            <a:ext cx="11664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337" name="文本框 1336"/>
          <p:cNvSpPr txBox="1"/>
          <p:nvPr/>
        </p:nvSpPr>
        <p:spPr>
          <a:xfrm>
            <a:off x="2756160" y="4984920"/>
            <a:ext cx="36180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创造性</a:t>
            </a:r>
            <a:endParaRPr lang="en-US" sz="950" b="0" u="none" strike="noStrike">
              <a:solidFill>
                <a:srgbClr val="000000"/>
              </a:solidFill>
              <a:effectLst/>
              <a:uFillTx/>
              <a:latin typeface="Times New Roman"/>
            </a:endParaRPr>
          </a:p>
        </p:txBody>
      </p:sp>
      <p:sp>
        <p:nvSpPr>
          <p:cNvPr id="1338" name="文本框 1337"/>
          <p:cNvSpPr txBox="1"/>
          <p:nvPr/>
        </p:nvSpPr>
        <p:spPr>
          <a:xfrm>
            <a:off x="3079080" y="5000040"/>
            <a:ext cx="11664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339" name="文本框 1338"/>
          <p:cNvSpPr txBox="1"/>
          <p:nvPr/>
        </p:nvSpPr>
        <p:spPr>
          <a:xfrm>
            <a:off x="668520" y="5175720"/>
            <a:ext cx="1166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340" name="文本框 1339"/>
          <p:cNvSpPr txBox="1"/>
          <p:nvPr/>
        </p:nvSpPr>
        <p:spPr>
          <a:xfrm>
            <a:off x="668520" y="5526720"/>
            <a:ext cx="141480" cy="132840"/>
          </a:xfrm>
          <a:prstGeom prst="rect">
            <a:avLst/>
          </a:prstGeom>
          <a:noFill/>
          <a:ln w="0">
            <a:noFill/>
          </a:ln>
        </p:spPr>
        <p:txBody>
          <a:bodyPr wrap="none" lIns="0" tIns="0" rIns="0" bIns="0" anchor="t">
            <a:spAutoFit/>
          </a:bodyPr>
          <a:lstStyle/>
          <a:p>
            <a:r>
              <a:rPr lang="en-US" sz="920" b="0" i="1"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341" name="文本框 1340"/>
          <p:cNvSpPr txBox="1"/>
          <p:nvPr/>
        </p:nvSpPr>
        <p:spPr>
          <a:xfrm>
            <a:off x="837000" y="5511240"/>
            <a:ext cx="843480" cy="151200"/>
          </a:xfrm>
          <a:prstGeom prst="rect">
            <a:avLst/>
          </a:prstGeom>
          <a:noFill/>
          <a:ln w="0">
            <a:noFill/>
          </a:ln>
        </p:spPr>
        <p:txBody>
          <a:bodyPr wrap="none" lIns="0" tIns="0" rIns="0" bIns="0" anchor="t">
            <a:spAutoFit/>
          </a:bodyPr>
          <a:lstStyle/>
          <a:p>
            <a:r>
              <a:rPr lang="zh-CN" sz="950" b="0" u="none" strike="noStrike">
                <a:solidFill>
                  <a:srgbClr val="78909C"/>
                </a:solidFill>
                <a:effectLst/>
                <a:uFillTx/>
                <a:latin typeface="WenQuanYiZenHei"/>
                <a:ea typeface="WenQuanYiZenHei"/>
              </a:rPr>
              <a:t>解码生成的文本</a:t>
            </a:r>
            <a:endParaRPr lang="en-US" sz="950" b="0" u="none" strike="noStrike">
              <a:solidFill>
                <a:srgbClr val="000000"/>
              </a:solidFill>
              <a:effectLst/>
              <a:uFillTx/>
              <a:latin typeface="Times New Roman"/>
            </a:endParaRPr>
          </a:p>
        </p:txBody>
      </p:sp>
      <p:sp>
        <p:nvSpPr>
          <p:cNvPr id="1342" name="文本框 1341"/>
          <p:cNvSpPr txBox="1"/>
          <p:nvPr/>
        </p:nvSpPr>
        <p:spPr>
          <a:xfrm>
            <a:off x="668520" y="5702040"/>
            <a:ext cx="36626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generated_text=tokenizer.decode(output_sequences[0],</a:t>
            </a:r>
            <a:endParaRPr lang="en-US" sz="920" b="0" u="none" strike="noStrike">
              <a:solidFill>
                <a:srgbClr val="000000"/>
              </a:solidFill>
              <a:effectLst/>
              <a:uFillTx/>
              <a:latin typeface="Times New Roman"/>
            </a:endParaRPr>
          </a:p>
        </p:txBody>
      </p:sp>
      <p:sp>
        <p:nvSpPr>
          <p:cNvPr id="1343" name="文本框 1342"/>
          <p:cNvSpPr txBox="1"/>
          <p:nvPr/>
        </p:nvSpPr>
        <p:spPr>
          <a:xfrm>
            <a:off x="668520" y="5877720"/>
            <a:ext cx="1902240" cy="132840"/>
          </a:xfrm>
          <a:prstGeom prst="rect">
            <a:avLst/>
          </a:prstGeom>
          <a:noFill/>
          <a:ln w="0">
            <a:noFill/>
          </a:ln>
        </p:spPr>
        <p:txBody>
          <a:bodyPr wrap="none" lIns="0" tIns="0" rIns="0" bIns="0" anchor="t">
            <a:spAutoFit/>
          </a:bodyPr>
          <a:lstStyle/>
          <a:p>
            <a:r>
              <a:rPr lang="en-US" sz="920" b="0" u="none" strike="noStrike">
                <a:solidFill>
                  <a:srgbClr val="E0E0E0"/>
                </a:solidFill>
                <a:effectLst/>
                <a:uFillTx/>
                <a:latin typeface="Courier New"/>
                <a:ea typeface="Courier New"/>
              </a:rPr>
              <a:t>  skip_special_tokens=True)</a:t>
            </a:r>
            <a:endParaRPr lang="en-US" sz="920" b="0" u="none" strike="noStrike">
              <a:solidFill>
                <a:srgbClr val="000000"/>
              </a:solidFill>
              <a:effectLst/>
              <a:uFillTx/>
              <a:latin typeface="Times New Roman"/>
            </a:endParaRPr>
          </a:p>
        </p:txBody>
      </p:sp>
      <p:sp>
        <p:nvSpPr>
          <p:cNvPr id="1344" name="文本框 1343"/>
          <p:cNvSpPr txBox="1"/>
          <p:nvPr/>
        </p:nvSpPr>
        <p:spPr>
          <a:xfrm>
            <a:off x="10034280" y="605880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16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5" name="图片 1344"/>
          <p:cNvPicPr/>
          <p:nvPr/>
        </p:nvPicPr>
        <p:blipFill>
          <a:blip r:embed="rId2"/>
          <a:stretch/>
        </p:blipFill>
        <p:spPr>
          <a:xfrm>
            <a:off x="0" y="0"/>
            <a:ext cx="10696320" cy="6016320"/>
          </a:xfrm>
          <a:prstGeom prst="rect">
            <a:avLst/>
          </a:prstGeom>
          <a:noFill/>
          <a:ln w="0">
            <a:noFill/>
          </a:ln>
        </p:spPr>
      </p:pic>
      <p:sp>
        <p:nvSpPr>
          <p:cNvPr id="1346" name="任意多边形 1345"/>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47" name="文本框 1346"/>
          <p:cNvSpPr txBox="1"/>
          <p:nvPr/>
        </p:nvSpPr>
        <p:spPr>
          <a:xfrm>
            <a:off x="534960" y="389520"/>
            <a:ext cx="710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RAG</a:t>
            </a:r>
            <a:endParaRPr lang="en-US" sz="2370" b="0" u="none" strike="noStrike">
              <a:solidFill>
                <a:srgbClr val="000000"/>
              </a:solidFill>
              <a:effectLst/>
              <a:uFillTx/>
              <a:latin typeface="Times New Roman"/>
            </a:endParaRPr>
          </a:p>
        </p:txBody>
      </p:sp>
      <p:sp>
        <p:nvSpPr>
          <p:cNvPr id="1348" name="文本框 1347"/>
          <p:cNvSpPr txBox="1"/>
          <p:nvPr/>
        </p:nvSpPr>
        <p:spPr>
          <a:xfrm>
            <a:off x="124632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开发中的外部模块</a:t>
            </a:r>
            <a:endParaRPr lang="en-US" sz="2370" b="0" u="none" strike="noStrike">
              <a:solidFill>
                <a:srgbClr val="000000"/>
              </a:solidFill>
              <a:effectLst/>
              <a:uFillTx/>
              <a:latin typeface="Times New Roman"/>
            </a:endParaRPr>
          </a:p>
        </p:txBody>
      </p:sp>
      <p:sp>
        <p:nvSpPr>
          <p:cNvPr id="1349" name="文本框 1348"/>
          <p:cNvSpPr txBox="1"/>
          <p:nvPr/>
        </p:nvSpPr>
        <p:spPr>
          <a:xfrm>
            <a:off x="534960" y="1091880"/>
            <a:ext cx="75528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外部模块是</a:t>
            </a:r>
            <a:endParaRPr lang="en-US" sz="1180" b="0" u="none" strike="noStrike">
              <a:solidFill>
                <a:srgbClr val="000000"/>
              </a:solidFill>
              <a:effectLst/>
              <a:uFillTx/>
              <a:latin typeface="Times New Roman"/>
            </a:endParaRPr>
          </a:p>
        </p:txBody>
      </p:sp>
      <p:sp>
        <p:nvSpPr>
          <p:cNvPr id="1350" name="文本框 1349"/>
          <p:cNvSpPr txBox="1"/>
          <p:nvPr/>
        </p:nvSpPr>
        <p:spPr>
          <a:xfrm>
            <a:off x="1287000" y="1097280"/>
            <a:ext cx="32580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1351" name="任意多边形 1350"/>
          <p:cNvSpPr/>
          <p:nvPr/>
        </p:nvSpPr>
        <p:spPr>
          <a:xfrm>
            <a:off x="534600" y="1571040"/>
            <a:ext cx="4546440" cy="2783160"/>
          </a:xfrm>
          <a:custGeom>
            <a:avLst/>
            <a:gdLst/>
            <a:ahLst/>
            <a:cxnLst/>
            <a:rect l="0" t="0" r="r" b="b"/>
            <a:pathLst>
              <a:path w="12629" h="7731">
                <a:moveTo>
                  <a:pt x="0" y="7545"/>
                </a:moveTo>
                <a:lnTo>
                  <a:pt x="0" y="185"/>
                </a:lnTo>
                <a:cubicBezTo>
                  <a:pt x="0" y="161"/>
                  <a:pt x="5" y="137"/>
                  <a:pt x="14" y="114"/>
                </a:cubicBezTo>
                <a:cubicBezTo>
                  <a:pt x="24" y="91"/>
                  <a:pt x="37" y="71"/>
                  <a:pt x="55" y="54"/>
                </a:cubicBezTo>
                <a:cubicBezTo>
                  <a:pt x="72" y="37"/>
                  <a:pt x="92" y="23"/>
                  <a:pt x="115" y="14"/>
                </a:cubicBezTo>
                <a:cubicBezTo>
                  <a:pt x="138" y="4"/>
                  <a:pt x="161" y="0"/>
                  <a:pt x="186" y="0"/>
                </a:cubicBezTo>
                <a:lnTo>
                  <a:pt x="12443" y="0"/>
                </a:lnTo>
                <a:cubicBezTo>
                  <a:pt x="12468" y="0"/>
                  <a:pt x="12492" y="4"/>
                  <a:pt x="12514" y="14"/>
                </a:cubicBezTo>
                <a:cubicBezTo>
                  <a:pt x="12537" y="23"/>
                  <a:pt x="12557" y="37"/>
                  <a:pt x="12575" y="54"/>
                </a:cubicBezTo>
                <a:cubicBezTo>
                  <a:pt x="12592" y="71"/>
                  <a:pt x="12605" y="91"/>
                  <a:pt x="12615" y="114"/>
                </a:cubicBezTo>
                <a:cubicBezTo>
                  <a:pt x="12624" y="137"/>
                  <a:pt x="12629" y="161"/>
                  <a:pt x="12629" y="185"/>
                </a:cubicBezTo>
                <a:lnTo>
                  <a:pt x="12629" y="7545"/>
                </a:lnTo>
                <a:cubicBezTo>
                  <a:pt x="12629" y="7569"/>
                  <a:pt x="12624" y="7593"/>
                  <a:pt x="12615" y="7616"/>
                </a:cubicBezTo>
                <a:cubicBezTo>
                  <a:pt x="12605" y="7639"/>
                  <a:pt x="12592" y="7659"/>
                  <a:pt x="12575" y="7676"/>
                </a:cubicBezTo>
                <a:cubicBezTo>
                  <a:pt x="12557" y="7694"/>
                  <a:pt x="12537" y="7707"/>
                  <a:pt x="12514" y="7716"/>
                </a:cubicBezTo>
                <a:cubicBezTo>
                  <a:pt x="12492" y="7726"/>
                  <a:pt x="12468" y="7731"/>
                  <a:pt x="12443" y="7731"/>
                </a:cubicBezTo>
                <a:lnTo>
                  <a:pt x="186" y="7731"/>
                </a:lnTo>
                <a:cubicBezTo>
                  <a:pt x="161" y="7731"/>
                  <a:pt x="138" y="7726"/>
                  <a:pt x="115" y="7716"/>
                </a:cubicBezTo>
                <a:cubicBezTo>
                  <a:pt x="92" y="7707"/>
                  <a:pt x="72" y="7694"/>
                  <a:pt x="55" y="7676"/>
                </a:cubicBezTo>
                <a:cubicBezTo>
                  <a:pt x="37" y="7659"/>
                  <a:pt x="24" y="7639"/>
                  <a:pt x="14" y="7616"/>
                </a:cubicBezTo>
                <a:cubicBezTo>
                  <a:pt x="5" y="7593"/>
                  <a:pt x="0" y="7569"/>
                  <a:pt x="0" y="7545"/>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52" name="任意多边形 1351"/>
          <p:cNvSpPr/>
          <p:nvPr/>
        </p:nvSpPr>
        <p:spPr>
          <a:xfrm>
            <a:off x="768600" y="3785400"/>
            <a:ext cx="4111920" cy="367920"/>
          </a:xfrm>
          <a:custGeom>
            <a:avLst/>
            <a:gdLst/>
            <a:ahLst/>
            <a:cxnLst/>
            <a:rect l="0" t="0" r="r" b="b"/>
            <a:pathLst>
              <a:path w="11422" h="1022">
                <a:moveTo>
                  <a:pt x="0" y="930"/>
                </a:moveTo>
                <a:lnTo>
                  <a:pt x="0" y="93"/>
                </a:lnTo>
                <a:cubicBezTo>
                  <a:pt x="0" y="81"/>
                  <a:pt x="2" y="69"/>
                  <a:pt x="7" y="57"/>
                </a:cubicBezTo>
                <a:cubicBezTo>
                  <a:pt x="12" y="46"/>
                  <a:pt x="19" y="36"/>
                  <a:pt x="27" y="27"/>
                </a:cubicBezTo>
                <a:cubicBezTo>
                  <a:pt x="36" y="19"/>
                  <a:pt x="46" y="12"/>
                  <a:pt x="57" y="7"/>
                </a:cubicBezTo>
                <a:cubicBezTo>
                  <a:pt x="69" y="2"/>
                  <a:pt x="81" y="0"/>
                  <a:pt x="93" y="0"/>
                </a:cubicBezTo>
                <a:lnTo>
                  <a:pt x="11329" y="0"/>
                </a:lnTo>
                <a:cubicBezTo>
                  <a:pt x="11341" y="0"/>
                  <a:pt x="11353" y="2"/>
                  <a:pt x="11365" y="7"/>
                </a:cubicBezTo>
                <a:cubicBezTo>
                  <a:pt x="11376" y="12"/>
                  <a:pt x="11386" y="19"/>
                  <a:pt x="11395" y="27"/>
                </a:cubicBezTo>
                <a:cubicBezTo>
                  <a:pt x="11403" y="36"/>
                  <a:pt x="11410" y="46"/>
                  <a:pt x="11415" y="57"/>
                </a:cubicBezTo>
                <a:cubicBezTo>
                  <a:pt x="11420" y="69"/>
                  <a:pt x="11422" y="81"/>
                  <a:pt x="11422" y="93"/>
                </a:cubicBezTo>
                <a:lnTo>
                  <a:pt x="11422" y="930"/>
                </a:lnTo>
                <a:cubicBezTo>
                  <a:pt x="11422" y="942"/>
                  <a:pt x="11420" y="954"/>
                  <a:pt x="11415" y="965"/>
                </a:cubicBezTo>
                <a:cubicBezTo>
                  <a:pt x="11410" y="976"/>
                  <a:pt x="11403" y="986"/>
                  <a:pt x="11395" y="995"/>
                </a:cubicBezTo>
                <a:cubicBezTo>
                  <a:pt x="11386" y="1004"/>
                  <a:pt x="11376" y="1011"/>
                  <a:pt x="11365" y="1015"/>
                </a:cubicBezTo>
                <a:cubicBezTo>
                  <a:pt x="11353" y="1020"/>
                  <a:pt x="11341" y="1022"/>
                  <a:pt x="11329" y="1022"/>
                </a:cubicBezTo>
                <a:lnTo>
                  <a:pt x="93" y="1022"/>
                </a:lnTo>
                <a:cubicBezTo>
                  <a:pt x="81" y="1022"/>
                  <a:pt x="69" y="1020"/>
                  <a:pt x="57" y="1015"/>
                </a:cubicBezTo>
                <a:cubicBezTo>
                  <a:pt x="46" y="1011"/>
                  <a:pt x="36" y="1004"/>
                  <a:pt x="27" y="995"/>
                </a:cubicBezTo>
                <a:cubicBezTo>
                  <a:pt x="19" y="986"/>
                  <a:pt x="12" y="976"/>
                  <a:pt x="7" y="965"/>
                </a:cubicBezTo>
                <a:cubicBezTo>
                  <a:pt x="2" y="954"/>
                  <a:pt x="0" y="942"/>
                  <a:pt x="0" y="93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53" name="任意多边形 1352"/>
          <p:cNvSpPr/>
          <p:nvPr/>
        </p:nvSpPr>
        <p:spPr>
          <a:xfrm>
            <a:off x="768600" y="1771560"/>
            <a:ext cx="484920" cy="476640"/>
          </a:xfrm>
          <a:custGeom>
            <a:avLst/>
            <a:gdLst/>
            <a:ahLst/>
            <a:cxnLst/>
            <a:rect l="0" t="0" r="r" b="b"/>
            <a:pathLst>
              <a:path w="1347" h="1324">
                <a:moveTo>
                  <a:pt x="0" y="661"/>
                </a:moveTo>
                <a:cubicBezTo>
                  <a:pt x="0" y="640"/>
                  <a:pt x="1" y="618"/>
                  <a:pt x="3" y="596"/>
                </a:cubicBezTo>
                <a:cubicBezTo>
                  <a:pt x="5" y="575"/>
                  <a:pt x="9" y="553"/>
                  <a:pt x="13" y="532"/>
                </a:cubicBezTo>
                <a:cubicBezTo>
                  <a:pt x="17" y="511"/>
                  <a:pt x="22" y="490"/>
                  <a:pt x="29" y="469"/>
                </a:cubicBezTo>
                <a:cubicBezTo>
                  <a:pt x="35" y="448"/>
                  <a:pt x="42" y="428"/>
                  <a:pt x="50" y="408"/>
                </a:cubicBezTo>
                <a:cubicBezTo>
                  <a:pt x="59" y="388"/>
                  <a:pt x="68" y="368"/>
                  <a:pt x="78" y="349"/>
                </a:cubicBezTo>
                <a:cubicBezTo>
                  <a:pt x="88" y="330"/>
                  <a:pt x="100" y="312"/>
                  <a:pt x="112" y="294"/>
                </a:cubicBezTo>
                <a:cubicBezTo>
                  <a:pt x="124" y="276"/>
                  <a:pt x="137" y="258"/>
                  <a:pt x="150" y="242"/>
                </a:cubicBezTo>
                <a:cubicBezTo>
                  <a:pt x="164" y="225"/>
                  <a:pt x="179" y="209"/>
                  <a:pt x="194" y="193"/>
                </a:cubicBezTo>
                <a:cubicBezTo>
                  <a:pt x="209" y="178"/>
                  <a:pt x="225" y="164"/>
                  <a:pt x="242" y="150"/>
                </a:cubicBezTo>
                <a:cubicBezTo>
                  <a:pt x="259" y="136"/>
                  <a:pt x="276" y="123"/>
                  <a:pt x="294" y="111"/>
                </a:cubicBezTo>
                <a:cubicBezTo>
                  <a:pt x="312" y="99"/>
                  <a:pt x="331" y="88"/>
                  <a:pt x="350" y="78"/>
                </a:cubicBezTo>
                <a:cubicBezTo>
                  <a:pt x="369" y="68"/>
                  <a:pt x="388" y="58"/>
                  <a:pt x="409" y="50"/>
                </a:cubicBezTo>
                <a:cubicBezTo>
                  <a:pt x="429" y="42"/>
                  <a:pt x="449" y="34"/>
                  <a:pt x="470" y="28"/>
                </a:cubicBezTo>
                <a:cubicBezTo>
                  <a:pt x="490" y="22"/>
                  <a:pt x="511" y="17"/>
                  <a:pt x="533" y="12"/>
                </a:cubicBezTo>
                <a:cubicBezTo>
                  <a:pt x="554" y="8"/>
                  <a:pt x="575" y="5"/>
                  <a:pt x="597" y="3"/>
                </a:cubicBezTo>
                <a:cubicBezTo>
                  <a:pt x="618" y="1"/>
                  <a:pt x="640" y="0"/>
                  <a:pt x="662" y="0"/>
                </a:cubicBezTo>
                <a:lnTo>
                  <a:pt x="685" y="0"/>
                </a:lnTo>
                <a:cubicBezTo>
                  <a:pt x="707" y="0"/>
                  <a:pt x="728" y="1"/>
                  <a:pt x="750" y="3"/>
                </a:cubicBezTo>
                <a:cubicBezTo>
                  <a:pt x="771" y="5"/>
                  <a:pt x="793" y="8"/>
                  <a:pt x="814" y="12"/>
                </a:cubicBezTo>
                <a:cubicBezTo>
                  <a:pt x="835" y="17"/>
                  <a:pt x="856" y="22"/>
                  <a:pt x="877" y="28"/>
                </a:cubicBezTo>
                <a:cubicBezTo>
                  <a:pt x="898" y="34"/>
                  <a:pt x="918" y="42"/>
                  <a:pt x="938" y="50"/>
                </a:cubicBezTo>
                <a:cubicBezTo>
                  <a:pt x="958" y="58"/>
                  <a:pt x="978" y="68"/>
                  <a:pt x="997" y="78"/>
                </a:cubicBezTo>
                <a:cubicBezTo>
                  <a:pt x="1016" y="88"/>
                  <a:pt x="1034" y="99"/>
                  <a:pt x="1052" y="111"/>
                </a:cubicBezTo>
                <a:cubicBezTo>
                  <a:pt x="1070" y="123"/>
                  <a:pt x="1088" y="136"/>
                  <a:pt x="1105" y="150"/>
                </a:cubicBezTo>
                <a:cubicBezTo>
                  <a:pt x="1121" y="164"/>
                  <a:pt x="1137" y="178"/>
                  <a:pt x="1153" y="193"/>
                </a:cubicBezTo>
                <a:cubicBezTo>
                  <a:pt x="1168" y="209"/>
                  <a:pt x="1183" y="225"/>
                  <a:pt x="1196" y="242"/>
                </a:cubicBezTo>
                <a:cubicBezTo>
                  <a:pt x="1210" y="258"/>
                  <a:pt x="1223" y="276"/>
                  <a:pt x="1236" y="294"/>
                </a:cubicBezTo>
                <a:cubicBezTo>
                  <a:pt x="1248" y="312"/>
                  <a:pt x="1259" y="330"/>
                  <a:pt x="1269" y="349"/>
                </a:cubicBezTo>
                <a:cubicBezTo>
                  <a:pt x="1280" y="368"/>
                  <a:pt x="1289" y="388"/>
                  <a:pt x="1297" y="408"/>
                </a:cubicBezTo>
                <a:cubicBezTo>
                  <a:pt x="1305" y="428"/>
                  <a:pt x="1313" y="448"/>
                  <a:pt x="1319" y="469"/>
                </a:cubicBezTo>
                <a:cubicBezTo>
                  <a:pt x="1325" y="490"/>
                  <a:pt x="1331" y="511"/>
                  <a:pt x="1335" y="532"/>
                </a:cubicBezTo>
                <a:cubicBezTo>
                  <a:pt x="1339" y="553"/>
                  <a:pt x="1342" y="575"/>
                  <a:pt x="1344" y="596"/>
                </a:cubicBezTo>
                <a:cubicBezTo>
                  <a:pt x="1346" y="618"/>
                  <a:pt x="1347" y="640"/>
                  <a:pt x="1347" y="661"/>
                </a:cubicBezTo>
                <a:cubicBezTo>
                  <a:pt x="1347" y="683"/>
                  <a:pt x="1346" y="705"/>
                  <a:pt x="1344" y="726"/>
                </a:cubicBezTo>
                <a:cubicBezTo>
                  <a:pt x="1342" y="748"/>
                  <a:pt x="1339" y="769"/>
                  <a:pt x="1335" y="790"/>
                </a:cubicBezTo>
                <a:cubicBezTo>
                  <a:pt x="1331" y="812"/>
                  <a:pt x="1325" y="833"/>
                  <a:pt x="1319" y="853"/>
                </a:cubicBezTo>
                <a:cubicBezTo>
                  <a:pt x="1313" y="874"/>
                  <a:pt x="1305" y="894"/>
                  <a:pt x="1297" y="914"/>
                </a:cubicBezTo>
                <a:cubicBezTo>
                  <a:pt x="1289" y="934"/>
                  <a:pt x="1280" y="954"/>
                  <a:pt x="1269" y="973"/>
                </a:cubicBezTo>
                <a:cubicBezTo>
                  <a:pt x="1259" y="992"/>
                  <a:pt x="1248" y="1011"/>
                  <a:pt x="1236" y="1029"/>
                </a:cubicBezTo>
                <a:cubicBezTo>
                  <a:pt x="1223" y="1048"/>
                  <a:pt x="1210" y="1065"/>
                  <a:pt x="1196" y="1082"/>
                </a:cubicBezTo>
                <a:cubicBezTo>
                  <a:pt x="1183" y="1099"/>
                  <a:pt x="1168" y="1115"/>
                  <a:pt x="1153" y="1130"/>
                </a:cubicBezTo>
                <a:cubicBezTo>
                  <a:pt x="1137" y="1145"/>
                  <a:pt x="1121" y="1160"/>
                  <a:pt x="1105" y="1174"/>
                </a:cubicBezTo>
                <a:cubicBezTo>
                  <a:pt x="1088" y="1187"/>
                  <a:pt x="1070" y="1200"/>
                  <a:pt x="1052" y="1212"/>
                </a:cubicBezTo>
                <a:cubicBezTo>
                  <a:pt x="1034" y="1224"/>
                  <a:pt x="1016" y="1235"/>
                  <a:pt x="997" y="1246"/>
                </a:cubicBezTo>
                <a:cubicBezTo>
                  <a:pt x="978" y="1256"/>
                  <a:pt x="958" y="1265"/>
                  <a:pt x="938" y="1273"/>
                </a:cubicBezTo>
                <a:cubicBezTo>
                  <a:pt x="918" y="1282"/>
                  <a:pt x="898" y="1289"/>
                  <a:pt x="877" y="1295"/>
                </a:cubicBezTo>
                <a:cubicBezTo>
                  <a:pt x="856" y="1302"/>
                  <a:pt x="835" y="1307"/>
                  <a:pt x="814" y="1311"/>
                </a:cubicBezTo>
                <a:cubicBezTo>
                  <a:pt x="793" y="1315"/>
                  <a:pt x="771" y="1319"/>
                  <a:pt x="750" y="1321"/>
                </a:cubicBezTo>
                <a:cubicBezTo>
                  <a:pt x="728" y="1323"/>
                  <a:pt x="707" y="1324"/>
                  <a:pt x="685" y="1324"/>
                </a:cubicBezTo>
                <a:lnTo>
                  <a:pt x="662" y="1324"/>
                </a:lnTo>
                <a:cubicBezTo>
                  <a:pt x="640" y="1324"/>
                  <a:pt x="618" y="1323"/>
                  <a:pt x="597" y="1321"/>
                </a:cubicBezTo>
                <a:cubicBezTo>
                  <a:pt x="575" y="1319"/>
                  <a:pt x="554" y="1315"/>
                  <a:pt x="533" y="1311"/>
                </a:cubicBezTo>
                <a:cubicBezTo>
                  <a:pt x="511" y="1307"/>
                  <a:pt x="490" y="1302"/>
                  <a:pt x="470" y="1295"/>
                </a:cubicBezTo>
                <a:cubicBezTo>
                  <a:pt x="449" y="1289"/>
                  <a:pt x="429" y="1282"/>
                  <a:pt x="409" y="1273"/>
                </a:cubicBezTo>
                <a:cubicBezTo>
                  <a:pt x="388" y="1265"/>
                  <a:pt x="369" y="1256"/>
                  <a:pt x="350" y="1246"/>
                </a:cubicBezTo>
                <a:cubicBezTo>
                  <a:pt x="331" y="1235"/>
                  <a:pt x="312" y="1224"/>
                  <a:pt x="294" y="1212"/>
                </a:cubicBezTo>
                <a:cubicBezTo>
                  <a:pt x="276" y="1200"/>
                  <a:pt x="259" y="1187"/>
                  <a:pt x="242" y="1174"/>
                </a:cubicBezTo>
                <a:cubicBezTo>
                  <a:pt x="225" y="1160"/>
                  <a:pt x="209" y="1145"/>
                  <a:pt x="194" y="1130"/>
                </a:cubicBezTo>
                <a:cubicBezTo>
                  <a:pt x="179" y="1115"/>
                  <a:pt x="164" y="1099"/>
                  <a:pt x="150" y="1082"/>
                </a:cubicBezTo>
                <a:cubicBezTo>
                  <a:pt x="137" y="1065"/>
                  <a:pt x="124" y="1048"/>
                  <a:pt x="112" y="1029"/>
                </a:cubicBezTo>
                <a:cubicBezTo>
                  <a:pt x="100" y="1011"/>
                  <a:pt x="88" y="992"/>
                  <a:pt x="78" y="973"/>
                </a:cubicBezTo>
                <a:cubicBezTo>
                  <a:pt x="68" y="954"/>
                  <a:pt x="59" y="934"/>
                  <a:pt x="50" y="914"/>
                </a:cubicBezTo>
                <a:cubicBezTo>
                  <a:pt x="42" y="894"/>
                  <a:pt x="35" y="874"/>
                  <a:pt x="29" y="853"/>
                </a:cubicBezTo>
                <a:cubicBezTo>
                  <a:pt x="22" y="833"/>
                  <a:pt x="17" y="812"/>
                  <a:pt x="13" y="790"/>
                </a:cubicBezTo>
                <a:cubicBezTo>
                  <a:pt x="9" y="769"/>
                  <a:pt x="5" y="748"/>
                  <a:pt x="3" y="726"/>
                </a:cubicBezTo>
                <a:cubicBezTo>
                  <a:pt x="1" y="705"/>
                  <a:pt x="0" y="683"/>
                  <a:pt x="0" y="661"/>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54" name="图片 1353"/>
          <p:cNvPicPr/>
          <p:nvPr/>
        </p:nvPicPr>
        <p:blipFill>
          <a:blip r:embed="rId3"/>
          <a:stretch/>
        </p:blipFill>
        <p:spPr>
          <a:xfrm>
            <a:off x="869040" y="1872000"/>
            <a:ext cx="283680" cy="250200"/>
          </a:xfrm>
          <a:prstGeom prst="rect">
            <a:avLst/>
          </a:prstGeom>
          <a:noFill/>
          <a:ln w="0">
            <a:noFill/>
          </a:ln>
        </p:spPr>
      </p:pic>
      <p:sp>
        <p:nvSpPr>
          <p:cNvPr id="1355" name="文本框 1354"/>
          <p:cNvSpPr txBox="1"/>
          <p:nvPr/>
        </p:nvSpPr>
        <p:spPr>
          <a:xfrm>
            <a:off x="1602000" y="1091880"/>
            <a:ext cx="497952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系统开发中不可或缺的组件，为系统提供数据获取、处理与优化的关键能力</a:t>
            </a:r>
            <a:endParaRPr lang="en-US" sz="1180" b="0" u="none" strike="noStrike">
              <a:solidFill>
                <a:srgbClr val="000000"/>
              </a:solidFill>
              <a:effectLst/>
              <a:uFillTx/>
              <a:latin typeface="Times New Roman"/>
            </a:endParaRPr>
          </a:p>
        </p:txBody>
      </p:sp>
      <p:pic>
        <p:nvPicPr>
          <p:cNvPr id="1356" name="图片 1355"/>
          <p:cNvPicPr/>
          <p:nvPr/>
        </p:nvPicPr>
        <p:blipFill>
          <a:blip r:embed="rId4"/>
          <a:stretch/>
        </p:blipFill>
        <p:spPr>
          <a:xfrm>
            <a:off x="768960" y="2415240"/>
            <a:ext cx="116640" cy="133200"/>
          </a:xfrm>
          <a:prstGeom prst="rect">
            <a:avLst/>
          </a:prstGeom>
          <a:noFill/>
          <a:ln w="0">
            <a:noFill/>
          </a:ln>
        </p:spPr>
      </p:pic>
      <p:sp>
        <p:nvSpPr>
          <p:cNvPr id="1357" name="文本框 1356"/>
          <p:cNvSpPr txBox="1"/>
          <p:nvPr/>
        </p:nvSpPr>
        <p:spPr>
          <a:xfrm>
            <a:off x="1387080" y="1887840"/>
            <a:ext cx="201240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数据采集和预处理模块</a:t>
            </a:r>
            <a:endParaRPr lang="en-US" sz="1580" b="0" u="none" strike="noStrike">
              <a:solidFill>
                <a:srgbClr val="000000"/>
              </a:solidFill>
              <a:effectLst/>
              <a:uFillTx/>
              <a:latin typeface="Times New Roman"/>
            </a:endParaRPr>
          </a:p>
        </p:txBody>
      </p:sp>
      <p:sp>
        <p:nvSpPr>
          <p:cNvPr id="1358" name="文本框 1357"/>
          <p:cNvSpPr txBox="1"/>
          <p:nvPr/>
        </p:nvSpPr>
        <p:spPr>
          <a:xfrm>
            <a:off x="952560" y="2399760"/>
            <a:ext cx="62136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Requests</a:t>
            </a:r>
            <a:endParaRPr lang="en-US" sz="1050" b="0" u="none" strike="noStrike">
              <a:solidFill>
                <a:srgbClr val="000000"/>
              </a:solidFill>
              <a:effectLst/>
              <a:uFillTx/>
              <a:latin typeface="Times New Roman"/>
            </a:endParaRPr>
          </a:p>
        </p:txBody>
      </p:sp>
      <p:sp>
        <p:nvSpPr>
          <p:cNvPr id="1359" name="文本框 1358"/>
          <p:cNvSpPr txBox="1"/>
          <p:nvPr/>
        </p:nvSpPr>
        <p:spPr>
          <a:xfrm>
            <a:off x="952560" y="2632320"/>
            <a:ext cx="303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HTTP</a:t>
            </a:r>
            <a:endParaRPr lang="en-US" sz="920" b="0" u="none" strike="noStrike">
              <a:solidFill>
                <a:srgbClr val="000000"/>
              </a:solidFill>
              <a:effectLst/>
              <a:uFillTx/>
              <a:latin typeface="Times New Roman"/>
            </a:endParaRPr>
          </a:p>
        </p:txBody>
      </p:sp>
      <p:sp>
        <p:nvSpPr>
          <p:cNvPr id="1360" name="文本框 1359"/>
          <p:cNvSpPr txBox="1"/>
          <p:nvPr/>
        </p:nvSpPr>
        <p:spPr>
          <a:xfrm>
            <a:off x="1252080" y="262836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库，用于发送请求获取网页内容，支持多种</a:t>
            </a:r>
            <a:endParaRPr lang="en-US" sz="920" b="0" u="none" strike="noStrike">
              <a:solidFill>
                <a:srgbClr val="000000"/>
              </a:solidFill>
              <a:effectLst/>
              <a:uFillTx/>
              <a:latin typeface="Times New Roman"/>
            </a:endParaRPr>
          </a:p>
        </p:txBody>
      </p:sp>
      <p:sp>
        <p:nvSpPr>
          <p:cNvPr id="1361" name="文本框 1360"/>
          <p:cNvSpPr txBox="1"/>
          <p:nvPr/>
        </p:nvSpPr>
        <p:spPr>
          <a:xfrm>
            <a:off x="3475080" y="2632320"/>
            <a:ext cx="303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HTTP</a:t>
            </a:r>
            <a:endParaRPr lang="en-US" sz="920" b="0" u="none" strike="noStrike">
              <a:solidFill>
                <a:srgbClr val="000000"/>
              </a:solidFill>
              <a:effectLst/>
              <a:uFillTx/>
              <a:latin typeface="Times New Roman"/>
            </a:endParaRPr>
          </a:p>
        </p:txBody>
      </p:sp>
      <p:sp>
        <p:nvSpPr>
          <p:cNvPr id="1362" name="文本框 1361"/>
          <p:cNvSpPr txBox="1"/>
          <p:nvPr/>
        </p:nvSpPr>
        <p:spPr>
          <a:xfrm>
            <a:off x="3774240" y="262836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方法如</a:t>
            </a:r>
            <a:endParaRPr lang="en-US" sz="920" b="0" u="none" strike="noStrike">
              <a:solidFill>
                <a:srgbClr val="000000"/>
              </a:solidFill>
              <a:effectLst/>
              <a:uFillTx/>
              <a:latin typeface="Times New Roman"/>
            </a:endParaRPr>
          </a:p>
        </p:txBody>
      </p:sp>
      <p:sp>
        <p:nvSpPr>
          <p:cNvPr id="1363" name="文本框 1362"/>
          <p:cNvSpPr txBox="1"/>
          <p:nvPr/>
        </p:nvSpPr>
        <p:spPr>
          <a:xfrm>
            <a:off x="4125240" y="2632320"/>
            <a:ext cx="2376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GET</a:t>
            </a:r>
            <a:endParaRPr lang="en-US" sz="920" b="0" u="none" strike="noStrike">
              <a:solidFill>
                <a:srgbClr val="000000"/>
              </a:solidFill>
              <a:effectLst/>
              <a:uFillTx/>
              <a:latin typeface="Times New Roman"/>
            </a:endParaRPr>
          </a:p>
        </p:txBody>
      </p:sp>
      <p:sp>
        <p:nvSpPr>
          <p:cNvPr id="1364" name="文本框 1363"/>
          <p:cNvSpPr txBox="1"/>
          <p:nvPr/>
        </p:nvSpPr>
        <p:spPr>
          <a:xfrm>
            <a:off x="4361400" y="26283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365" name="文本框 1364"/>
          <p:cNvSpPr txBox="1"/>
          <p:nvPr/>
        </p:nvSpPr>
        <p:spPr>
          <a:xfrm>
            <a:off x="4478400" y="2632320"/>
            <a:ext cx="3099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POST</a:t>
            </a:r>
            <a:endParaRPr lang="en-US" sz="920" b="0" u="none" strike="noStrike">
              <a:solidFill>
                <a:srgbClr val="000000"/>
              </a:solidFill>
              <a:effectLst/>
              <a:uFillTx/>
              <a:latin typeface="Times New Roman"/>
            </a:endParaRPr>
          </a:p>
        </p:txBody>
      </p:sp>
      <p:pic>
        <p:nvPicPr>
          <p:cNvPr id="1366" name="图片 1365"/>
          <p:cNvPicPr/>
          <p:nvPr/>
        </p:nvPicPr>
        <p:blipFill>
          <a:blip r:embed="rId4"/>
          <a:stretch/>
        </p:blipFill>
        <p:spPr>
          <a:xfrm>
            <a:off x="768960" y="3116880"/>
            <a:ext cx="116640" cy="133200"/>
          </a:xfrm>
          <a:prstGeom prst="rect">
            <a:avLst/>
          </a:prstGeom>
          <a:noFill/>
          <a:ln w="0">
            <a:noFill/>
          </a:ln>
        </p:spPr>
      </p:pic>
      <p:sp>
        <p:nvSpPr>
          <p:cNvPr id="1367" name="文本框 1366"/>
          <p:cNvSpPr txBox="1"/>
          <p:nvPr/>
        </p:nvSpPr>
        <p:spPr>
          <a:xfrm>
            <a:off x="952560" y="27954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a:t>
            </a:r>
            <a:endParaRPr lang="en-US" sz="920" b="0" u="none" strike="noStrike">
              <a:solidFill>
                <a:srgbClr val="000000"/>
              </a:solidFill>
              <a:effectLst/>
              <a:uFillTx/>
              <a:latin typeface="Times New Roman"/>
            </a:endParaRPr>
          </a:p>
        </p:txBody>
      </p:sp>
      <p:sp>
        <p:nvSpPr>
          <p:cNvPr id="1368" name="文本框 1367"/>
          <p:cNvSpPr txBox="1"/>
          <p:nvPr/>
        </p:nvSpPr>
        <p:spPr>
          <a:xfrm>
            <a:off x="952560" y="3101760"/>
            <a:ext cx="93888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BeautifulSoup</a:t>
            </a:r>
            <a:endParaRPr lang="en-US" sz="1050" b="0" u="none" strike="noStrike">
              <a:solidFill>
                <a:srgbClr val="000000"/>
              </a:solidFill>
              <a:effectLst/>
              <a:uFillTx/>
              <a:latin typeface="Times New Roman"/>
            </a:endParaRPr>
          </a:p>
        </p:txBody>
      </p:sp>
      <p:sp>
        <p:nvSpPr>
          <p:cNvPr id="1369" name="文本框 1368"/>
          <p:cNvSpPr txBox="1"/>
          <p:nvPr/>
        </p:nvSpPr>
        <p:spPr>
          <a:xfrm>
            <a:off x="952560" y="3334320"/>
            <a:ext cx="6138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HTML/XML</a:t>
            </a:r>
            <a:endParaRPr lang="en-US" sz="920" b="0" u="none" strike="noStrike">
              <a:solidFill>
                <a:srgbClr val="000000"/>
              </a:solidFill>
              <a:effectLst/>
              <a:uFillTx/>
              <a:latin typeface="Times New Roman"/>
            </a:endParaRPr>
          </a:p>
        </p:txBody>
      </p:sp>
      <p:sp>
        <p:nvSpPr>
          <p:cNvPr id="1370" name="文本框 1369"/>
          <p:cNvSpPr txBox="1"/>
          <p:nvPr/>
        </p:nvSpPr>
        <p:spPr>
          <a:xfrm>
            <a:off x="1563840" y="3330360"/>
            <a:ext cx="23475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解析库，提供简单方式从网页提取数据，支持</a:t>
            </a:r>
            <a:endParaRPr lang="en-US" sz="920" b="0" u="none" strike="noStrike">
              <a:solidFill>
                <a:srgbClr val="000000"/>
              </a:solidFill>
              <a:effectLst/>
              <a:uFillTx/>
              <a:latin typeface="Times New Roman"/>
            </a:endParaRPr>
          </a:p>
        </p:txBody>
      </p:sp>
      <p:sp>
        <p:nvSpPr>
          <p:cNvPr id="1371" name="文本框 1370"/>
          <p:cNvSpPr txBox="1"/>
          <p:nvPr/>
        </p:nvSpPr>
        <p:spPr>
          <a:xfrm>
            <a:off x="3903840" y="3334320"/>
            <a:ext cx="2314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CSS</a:t>
            </a:r>
            <a:endParaRPr lang="en-US" sz="920" b="0" u="none" strike="noStrike">
              <a:solidFill>
                <a:srgbClr val="000000"/>
              </a:solidFill>
              <a:effectLst/>
              <a:uFillTx/>
              <a:latin typeface="Times New Roman"/>
            </a:endParaRPr>
          </a:p>
        </p:txBody>
      </p:sp>
      <p:sp>
        <p:nvSpPr>
          <p:cNvPr id="1372" name="文本框 1371"/>
          <p:cNvSpPr txBox="1"/>
          <p:nvPr/>
        </p:nvSpPr>
        <p:spPr>
          <a:xfrm>
            <a:off x="4133880" y="333036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选择器和</a:t>
            </a:r>
            <a:endParaRPr lang="en-US" sz="920" b="0" u="none" strike="noStrike">
              <a:solidFill>
                <a:srgbClr val="000000"/>
              </a:solidFill>
              <a:effectLst/>
              <a:uFillTx/>
              <a:latin typeface="Times New Roman"/>
            </a:endParaRPr>
          </a:p>
        </p:txBody>
      </p:sp>
      <p:sp>
        <p:nvSpPr>
          <p:cNvPr id="1373" name="文本框 1372"/>
          <p:cNvSpPr txBox="1"/>
          <p:nvPr/>
        </p:nvSpPr>
        <p:spPr>
          <a:xfrm>
            <a:off x="952560" y="3501360"/>
            <a:ext cx="284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DOM</a:t>
            </a:r>
            <a:endParaRPr lang="en-US" sz="920" b="0" u="none" strike="noStrike">
              <a:solidFill>
                <a:srgbClr val="000000"/>
              </a:solidFill>
              <a:effectLst/>
              <a:uFillTx/>
              <a:latin typeface="Times New Roman"/>
            </a:endParaRPr>
          </a:p>
        </p:txBody>
      </p:sp>
      <p:pic>
        <p:nvPicPr>
          <p:cNvPr id="1374" name="图片 1373"/>
          <p:cNvPicPr/>
          <p:nvPr/>
        </p:nvPicPr>
        <p:blipFill>
          <a:blip r:embed="rId5"/>
          <a:stretch/>
        </p:blipFill>
        <p:spPr>
          <a:xfrm>
            <a:off x="869040" y="3911040"/>
            <a:ext cx="91440" cy="116640"/>
          </a:xfrm>
          <a:prstGeom prst="rect">
            <a:avLst/>
          </a:prstGeom>
          <a:noFill/>
          <a:ln w="0">
            <a:noFill/>
          </a:ln>
        </p:spPr>
      </p:pic>
      <p:sp>
        <p:nvSpPr>
          <p:cNvPr id="1375" name="文本框 1374"/>
          <p:cNvSpPr txBox="1"/>
          <p:nvPr/>
        </p:nvSpPr>
        <p:spPr>
          <a:xfrm>
            <a:off x="1235880" y="34974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遍历</a:t>
            </a:r>
            <a:endParaRPr lang="en-US" sz="920" b="0" u="none" strike="noStrike">
              <a:solidFill>
                <a:srgbClr val="000000"/>
              </a:solidFill>
              <a:effectLst/>
              <a:uFillTx/>
              <a:latin typeface="Times New Roman"/>
            </a:endParaRPr>
          </a:p>
        </p:txBody>
      </p:sp>
      <p:sp>
        <p:nvSpPr>
          <p:cNvPr id="1376" name="文本框 1375"/>
          <p:cNvSpPr txBox="1"/>
          <p:nvPr/>
        </p:nvSpPr>
        <p:spPr>
          <a:xfrm>
            <a:off x="1027800" y="389844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提升</a:t>
            </a:r>
            <a:endParaRPr lang="en-US" sz="920" b="0" u="none" strike="noStrike">
              <a:solidFill>
                <a:srgbClr val="000000"/>
              </a:solidFill>
              <a:effectLst/>
              <a:uFillTx/>
              <a:latin typeface="Times New Roman"/>
            </a:endParaRPr>
          </a:p>
        </p:txBody>
      </p:sp>
      <p:sp>
        <p:nvSpPr>
          <p:cNvPr id="1377" name="文本框 1376"/>
          <p:cNvSpPr txBox="1"/>
          <p:nvPr/>
        </p:nvSpPr>
        <p:spPr>
          <a:xfrm>
            <a:off x="1261800" y="3902760"/>
            <a:ext cx="253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378" name="任意多边形 1377"/>
          <p:cNvSpPr/>
          <p:nvPr/>
        </p:nvSpPr>
        <p:spPr>
          <a:xfrm>
            <a:off x="5615640" y="1571040"/>
            <a:ext cx="4546440" cy="2783160"/>
          </a:xfrm>
          <a:custGeom>
            <a:avLst/>
            <a:gdLst/>
            <a:ahLst/>
            <a:cxnLst/>
            <a:rect l="0" t="0" r="r" b="b"/>
            <a:pathLst>
              <a:path w="12629" h="7731">
                <a:moveTo>
                  <a:pt x="14" y="114"/>
                </a:moveTo>
                <a:cubicBezTo>
                  <a:pt x="23" y="91"/>
                  <a:pt x="37" y="71"/>
                  <a:pt x="54" y="54"/>
                </a:cubicBezTo>
                <a:cubicBezTo>
                  <a:pt x="71" y="37"/>
                  <a:pt x="92" y="23"/>
                  <a:pt x="114" y="14"/>
                </a:cubicBezTo>
                <a:cubicBezTo>
                  <a:pt x="137" y="4"/>
                  <a:pt x="161" y="0"/>
                  <a:pt x="185" y="0"/>
                </a:cubicBezTo>
                <a:lnTo>
                  <a:pt x="12443" y="0"/>
                </a:lnTo>
                <a:cubicBezTo>
                  <a:pt x="12467" y="0"/>
                  <a:pt x="12491" y="4"/>
                  <a:pt x="12514" y="14"/>
                </a:cubicBezTo>
                <a:cubicBezTo>
                  <a:pt x="12537" y="23"/>
                  <a:pt x="12557" y="37"/>
                  <a:pt x="12574" y="54"/>
                </a:cubicBezTo>
                <a:cubicBezTo>
                  <a:pt x="12592" y="71"/>
                  <a:pt x="12605" y="91"/>
                  <a:pt x="12614" y="114"/>
                </a:cubicBezTo>
                <a:cubicBezTo>
                  <a:pt x="12624" y="137"/>
                  <a:pt x="12629" y="161"/>
                  <a:pt x="12629" y="185"/>
                </a:cubicBezTo>
                <a:lnTo>
                  <a:pt x="12629" y="7545"/>
                </a:lnTo>
                <a:cubicBezTo>
                  <a:pt x="12629" y="7569"/>
                  <a:pt x="12624" y="7593"/>
                  <a:pt x="12614" y="7616"/>
                </a:cubicBezTo>
                <a:cubicBezTo>
                  <a:pt x="12605" y="7639"/>
                  <a:pt x="12592" y="7659"/>
                  <a:pt x="12574" y="7676"/>
                </a:cubicBezTo>
                <a:cubicBezTo>
                  <a:pt x="12557" y="7694"/>
                  <a:pt x="12537" y="7707"/>
                  <a:pt x="12514" y="7716"/>
                </a:cubicBezTo>
                <a:cubicBezTo>
                  <a:pt x="12491" y="7726"/>
                  <a:pt x="12467" y="7731"/>
                  <a:pt x="12443" y="7731"/>
                </a:cubicBezTo>
                <a:lnTo>
                  <a:pt x="185" y="7731"/>
                </a:lnTo>
                <a:cubicBezTo>
                  <a:pt x="161" y="7731"/>
                  <a:pt x="137" y="7726"/>
                  <a:pt x="114" y="7716"/>
                </a:cubicBezTo>
                <a:cubicBezTo>
                  <a:pt x="92" y="7707"/>
                  <a:pt x="71" y="7694"/>
                  <a:pt x="54" y="7676"/>
                </a:cubicBezTo>
                <a:cubicBezTo>
                  <a:pt x="37" y="7659"/>
                  <a:pt x="23" y="7639"/>
                  <a:pt x="14" y="7616"/>
                </a:cubicBezTo>
                <a:cubicBezTo>
                  <a:pt x="4" y="7593"/>
                  <a:pt x="0" y="7570"/>
                  <a:pt x="0" y="7545"/>
                </a:cubicBezTo>
                <a:lnTo>
                  <a:pt x="0" y="185"/>
                </a:lnTo>
                <a:cubicBezTo>
                  <a:pt x="0" y="161"/>
                  <a:pt x="4" y="137"/>
                  <a:pt x="14" y="114"/>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79" name="任意多边形 1378"/>
          <p:cNvSpPr/>
          <p:nvPr/>
        </p:nvSpPr>
        <p:spPr>
          <a:xfrm>
            <a:off x="5849640" y="3785400"/>
            <a:ext cx="4111560" cy="367920"/>
          </a:xfrm>
          <a:custGeom>
            <a:avLst/>
            <a:gdLst/>
            <a:ahLst/>
            <a:cxnLst/>
            <a:rect l="0" t="0" r="r" b="b"/>
            <a:pathLst>
              <a:path w="11421" h="1022">
                <a:moveTo>
                  <a:pt x="0" y="930"/>
                </a:moveTo>
                <a:lnTo>
                  <a:pt x="0" y="93"/>
                </a:lnTo>
                <a:cubicBezTo>
                  <a:pt x="0" y="81"/>
                  <a:pt x="2" y="69"/>
                  <a:pt x="7" y="57"/>
                </a:cubicBezTo>
                <a:cubicBezTo>
                  <a:pt x="11" y="46"/>
                  <a:pt x="18" y="36"/>
                  <a:pt x="27" y="27"/>
                </a:cubicBezTo>
                <a:cubicBezTo>
                  <a:pt x="36" y="19"/>
                  <a:pt x="46" y="12"/>
                  <a:pt x="57" y="7"/>
                </a:cubicBezTo>
                <a:cubicBezTo>
                  <a:pt x="68" y="2"/>
                  <a:pt x="80" y="0"/>
                  <a:pt x="92" y="0"/>
                </a:cubicBezTo>
                <a:lnTo>
                  <a:pt x="11329" y="0"/>
                </a:lnTo>
                <a:cubicBezTo>
                  <a:pt x="11341" y="0"/>
                  <a:pt x="11353" y="2"/>
                  <a:pt x="11364" y="7"/>
                </a:cubicBezTo>
                <a:cubicBezTo>
                  <a:pt x="11376" y="12"/>
                  <a:pt x="11386" y="19"/>
                  <a:pt x="11394" y="27"/>
                </a:cubicBezTo>
                <a:cubicBezTo>
                  <a:pt x="11403" y="36"/>
                  <a:pt x="11410" y="46"/>
                  <a:pt x="11414" y="57"/>
                </a:cubicBezTo>
                <a:cubicBezTo>
                  <a:pt x="11419" y="69"/>
                  <a:pt x="11421" y="81"/>
                  <a:pt x="11421" y="93"/>
                </a:cubicBezTo>
                <a:lnTo>
                  <a:pt x="11421" y="930"/>
                </a:lnTo>
                <a:cubicBezTo>
                  <a:pt x="11421" y="942"/>
                  <a:pt x="11419" y="954"/>
                  <a:pt x="11414" y="965"/>
                </a:cubicBezTo>
                <a:cubicBezTo>
                  <a:pt x="11410" y="976"/>
                  <a:pt x="11403" y="986"/>
                  <a:pt x="11394" y="995"/>
                </a:cubicBezTo>
                <a:cubicBezTo>
                  <a:pt x="11386" y="1004"/>
                  <a:pt x="11376" y="1011"/>
                  <a:pt x="11364" y="1015"/>
                </a:cubicBezTo>
                <a:cubicBezTo>
                  <a:pt x="11353" y="1020"/>
                  <a:pt x="11341" y="1022"/>
                  <a:pt x="11329" y="1022"/>
                </a:cubicBezTo>
                <a:lnTo>
                  <a:pt x="92" y="1022"/>
                </a:lnTo>
                <a:cubicBezTo>
                  <a:pt x="80" y="1022"/>
                  <a:pt x="68" y="1020"/>
                  <a:pt x="57" y="1015"/>
                </a:cubicBezTo>
                <a:cubicBezTo>
                  <a:pt x="46" y="1011"/>
                  <a:pt x="36" y="1004"/>
                  <a:pt x="27" y="995"/>
                </a:cubicBezTo>
                <a:cubicBezTo>
                  <a:pt x="18" y="986"/>
                  <a:pt x="11" y="976"/>
                  <a:pt x="7" y="965"/>
                </a:cubicBezTo>
                <a:cubicBezTo>
                  <a:pt x="2" y="954"/>
                  <a:pt x="0" y="942"/>
                  <a:pt x="0" y="93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80" name="任意多边形 1379"/>
          <p:cNvSpPr/>
          <p:nvPr/>
        </p:nvSpPr>
        <p:spPr>
          <a:xfrm>
            <a:off x="5849640" y="1771560"/>
            <a:ext cx="451440" cy="476640"/>
          </a:xfrm>
          <a:custGeom>
            <a:avLst/>
            <a:gdLst/>
            <a:ahLst/>
            <a:cxnLst/>
            <a:rect l="0" t="0" r="r" b="b"/>
            <a:pathLst>
              <a:path w="1254" h="1324">
                <a:moveTo>
                  <a:pt x="0" y="696"/>
                </a:moveTo>
                <a:lnTo>
                  <a:pt x="0" y="626"/>
                </a:lnTo>
                <a:cubicBezTo>
                  <a:pt x="0" y="606"/>
                  <a:pt x="1" y="585"/>
                  <a:pt x="3" y="565"/>
                </a:cubicBezTo>
                <a:cubicBezTo>
                  <a:pt x="5" y="545"/>
                  <a:pt x="8" y="524"/>
                  <a:pt x="12" y="504"/>
                </a:cubicBezTo>
                <a:cubicBezTo>
                  <a:pt x="16" y="484"/>
                  <a:pt x="21" y="464"/>
                  <a:pt x="27" y="444"/>
                </a:cubicBezTo>
                <a:cubicBezTo>
                  <a:pt x="33" y="425"/>
                  <a:pt x="39" y="406"/>
                  <a:pt x="47" y="387"/>
                </a:cubicBezTo>
                <a:cubicBezTo>
                  <a:pt x="55" y="368"/>
                  <a:pt x="64" y="349"/>
                  <a:pt x="74" y="331"/>
                </a:cubicBezTo>
                <a:cubicBezTo>
                  <a:pt x="83" y="313"/>
                  <a:pt x="94" y="295"/>
                  <a:pt x="105" y="278"/>
                </a:cubicBezTo>
                <a:cubicBezTo>
                  <a:pt x="117" y="261"/>
                  <a:pt x="129" y="245"/>
                  <a:pt x="142" y="229"/>
                </a:cubicBezTo>
                <a:cubicBezTo>
                  <a:pt x="155" y="213"/>
                  <a:pt x="169" y="198"/>
                  <a:pt x="183" y="183"/>
                </a:cubicBezTo>
                <a:cubicBezTo>
                  <a:pt x="198" y="169"/>
                  <a:pt x="213" y="155"/>
                  <a:pt x="229" y="142"/>
                </a:cubicBezTo>
                <a:cubicBezTo>
                  <a:pt x="245" y="129"/>
                  <a:pt x="261" y="117"/>
                  <a:pt x="278" y="105"/>
                </a:cubicBezTo>
                <a:cubicBezTo>
                  <a:pt x="295" y="94"/>
                  <a:pt x="313" y="83"/>
                  <a:pt x="331" y="74"/>
                </a:cubicBezTo>
                <a:cubicBezTo>
                  <a:pt x="349" y="64"/>
                  <a:pt x="368" y="55"/>
                  <a:pt x="387" y="47"/>
                </a:cubicBezTo>
                <a:cubicBezTo>
                  <a:pt x="406" y="40"/>
                  <a:pt x="425" y="33"/>
                  <a:pt x="444" y="27"/>
                </a:cubicBezTo>
                <a:cubicBezTo>
                  <a:pt x="464" y="21"/>
                  <a:pt x="484" y="16"/>
                  <a:pt x="504" y="12"/>
                </a:cubicBezTo>
                <a:cubicBezTo>
                  <a:pt x="524" y="8"/>
                  <a:pt x="545" y="5"/>
                  <a:pt x="565" y="3"/>
                </a:cubicBezTo>
                <a:cubicBezTo>
                  <a:pt x="585" y="1"/>
                  <a:pt x="606" y="0"/>
                  <a:pt x="626" y="0"/>
                </a:cubicBezTo>
                <a:cubicBezTo>
                  <a:pt x="647" y="0"/>
                  <a:pt x="668" y="1"/>
                  <a:pt x="689" y="3"/>
                </a:cubicBezTo>
                <a:cubicBezTo>
                  <a:pt x="709" y="5"/>
                  <a:pt x="730" y="8"/>
                  <a:pt x="750" y="12"/>
                </a:cubicBezTo>
                <a:cubicBezTo>
                  <a:pt x="770" y="16"/>
                  <a:pt x="790" y="21"/>
                  <a:pt x="809" y="27"/>
                </a:cubicBezTo>
                <a:cubicBezTo>
                  <a:pt x="829" y="33"/>
                  <a:pt x="848" y="40"/>
                  <a:pt x="867" y="47"/>
                </a:cubicBezTo>
                <a:cubicBezTo>
                  <a:pt x="886" y="55"/>
                  <a:pt x="905" y="64"/>
                  <a:pt x="923" y="74"/>
                </a:cubicBezTo>
                <a:cubicBezTo>
                  <a:pt x="941" y="83"/>
                  <a:pt x="959" y="94"/>
                  <a:pt x="976" y="105"/>
                </a:cubicBezTo>
                <a:cubicBezTo>
                  <a:pt x="993" y="117"/>
                  <a:pt x="1009" y="129"/>
                  <a:pt x="1025" y="142"/>
                </a:cubicBezTo>
                <a:cubicBezTo>
                  <a:pt x="1041" y="155"/>
                  <a:pt x="1056" y="169"/>
                  <a:pt x="1071" y="183"/>
                </a:cubicBezTo>
                <a:cubicBezTo>
                  <a:pt x="1085" y="198"/>
                  <a:pt x="1099" y="213"/>
                  <a:pt x="1112" y="229"/>
                </a:cubicBezTo>
                <a:cubicBezTo>
                  <a:pt x="1125" y="245"/>
                  <a:pt x="1137" y="261"/>
                  <a:pt x="1149" y="278"/>
                </a:cubicBezTo>
                <a:cubicBezTo>
                  <a:pt x="1160" y="295"/>
                  <a:pt x="1170" y="313"/>
                  <a:pt x="1180" y="331"/>
                </a:cubicBezTo>
                <a:cubicBezTo>
                  <a:pt x="1190" y="349"/>
                  <a:pt x="1199" y="368"/>
                  <a:pt x="1206" y="387"/>
                </a:cubicBezTo>
                <a:cubicBezTo>
                  <a:pt x="1214" y="406"/>
                  <a:pt x="1221" y="425"/>
                  <a:pt x="1227" y="444"/>
                </a:cubicBezTo>
                <a:cubicBezTo>
                  <a:pt x="1233" y="464"/>
                  <a:pt x="1238" y="484"/>
                  <a:pt x="1242" y="504"/>
                </a:cubicBezTo>
                <a:cubicBezTo>
                  <a:pt x="1246" y="524"/>
                  <a:pt x="1249" y="545"/>
                  <a:pt x="1251" y="565"/>
                </a:cubicBezTo>
                <a:cubicBezTo>
                  <a:pt x="1253" y="585"/>
                  <a:pt x="1254" y="606"/>
                  <a:pt x="1254" y="626"/>
                </a:cubicBezTo>
                <a:lnTo>
                  <a:pt x="1254" y="696"/>
                </a:lnTo>
                <a:cubicBezTo>
                  <a:pt x="1254" y="717"/>
                  <a:pt x="1253" y="737"/>
                  <a:pt x="1251" y="757"/>
                </a:cubicBezTo>
                <a:cubicBezTo>
                  <a:pt x="1249" y="778"/>
                  <a:pt x="1246" y="798"/>
                  <a:pt x="1242" y="818"/>
                </a:cubicBezTo>
                <a:cubicBezTo>
                  <a:pt x="1238" y="838"/>
                  <a:pt x="1233" y="858"/>
                  <a:pt x="1227" y="878"/>
                </a:cubicBezTo>
                <a:cubicBezTo>
                  <a:pt x="1221" y="898"/>
                  <a:pt x="1214" y="917"/>
                  <a:pt x="1206" y="936"/>
                </a:cubicBezTo>
                <a:cubicBezTo>
                  <a:pt x="1199" y="955"/>
                  <a:pt x="1190" y="973"/>
                  <a:pt x="1180" y="992"/>
                </a:cubicBezTo>
                <a:cubicBezTo>
                  <a:pt x="1170" y="1010"/>
                  <a:pt x="1160" y="1027"/>
                  <a:pt x="1149" y="1045"/>
                </a:cubicBezTo>
                <a:cubicBezTo>
                  <a:pt x="1137" y="1062"/>
                  <a:pt x="1125" y="1079"/>
                  <a:pt x="1112" y="1095"/>
                </a:cubicBezTo>
                <a:cubicBezTo>
                  <a:pt x="1099" y="1111"/>
                  <a:pt x="1085" y="1126"/>
                  <a:pt x="1071" y="1140"/>
                </a:cubicBezTo>
                <a:cubicBezTo>
                  <a:pt x="1056" y="1155"/>
                  <a:pt x="1041" y="1169"/>
                  <a:pt x="1025" y="1182"/>
                </a:cubicBezTo>
                <a:cubicBezTo>
                  <a:pt x="1009" y="1195"/>
                  <a:pt x="993" y="1207"/>
                  <a:pt x="976" y="1218"/>
                </a:cubicBezTo>
                <a:cubicBezTo>
                  <a:pt x="959" y="1230"/>
                  <a:pt x="941" y="1240"/>
                  <a:pt x="923" y="1250"/>
                </a:cubicBezTo>
                <a:cubicBezTo>
                  <a:pt x="905" y="1259"/>
                  <a:pt x="886" y="1268"/>
                  <a:pt x="867" y="1276"/>
                </a:cubicBezTo>
                <a:cubicBezTo>
                  <a:pt x="848" y="1284"/>
                  <a:pt x="829" y="1291"/>
                  <a:pt x="809" y="1297"/>
                </a:cubicBezTo>
                <a:cubicBezTo>
                  <a:pt x="790" y="1303"/>
                  <a:pt x="770" y="1308"/>
                  <a:pt x="750" y="1312"/>
                </a:cubicBezTo>
                <a:cubicBezTo>
                  <a:pt x="730" y="1316"/>
                  <a:pt x="709" y="1319"/>
                  <a:pt x="689" y="1321"/>
                </a:cubicBezTo>
                <a:cubicBezTo>
                  <a:pt x="668" y="1323"/>
                  <a:pt x="647" y="1324"/>
                  <a:pt x="626" y="1324"/>
                </a:cubicBezTo>
                <a:cubicBezTo>
                  <a:pt x="606" y="1324"/>
                  <a:pt x="585" y="1323"/>
                  <a:pt x="565" y="1321"/>
                </a:cubicBezTo>
                <a:cubicBezTo>
                  <a:pt x="545" y="1319"/>
                  <a:pt x="524" y="1316"/>
                  <a:pt x="504" y="1312"/>
                </a:cubicBezTo>
                <a:cubicBezTo>
                  <a:pt x="484" y="1308"/>
                  <a:pt x="464" y="1303"/>
                  <a:pt x="444" y="1297"/>
                </a:cubicBezTo>
                <a:cubicBezTo>
                  <a:pt x="425" y="1291"/>
                  <a:pt x="406" y="1284"/>
                  <a:pt x="387" y="1276"/>
                </a:cubicBezTo>
                <a:cubicBezTo>
                  <a:pt x="368" y="1268"/>
                  <a:pt x="349" y="1259"/>
                  <a:pt x="331" y="1250"/>
                </a:cubicBezTo>
                <a:cubicBezTo>
                  <a:pt x="313" y="1240"/>
                  <a:pt x="295" y="1230"/>
                  <a:pt x="278" y="1218"/>
                </a:cubicBezTo>
                <a:cubicBezTo>
                  <a:pt x="261" y="1207"/>
                  <a:pt x="245" y="1195"/>
                  <a:pt x="229" y="1182"/>
                </a:cubicBezTo>
                <a:cubicBezTo>
                  <a:pt x="213" y="1169"/>
                  <a:pt x="198" y="1155"/>
                  <a:pt x="183" y="1140"/>
                </a:cubicBezTo>
                <a:cubicBezTo>
                  <a:pt x="169" y="1126"/>
                  <a:pt x="155" y="1111"/>
                  <a:pt x="142" y="1095"/>
                </a:cubicBezTo>
                <a:cubicBezTo>
                  <a:pt x="129" y="1079"/>
                  <a:pt x="117" y="1062"/>
                  <a:pt x="105" y="1045"/>
                </a:cubicBezTo>
                <a:cubicBezTo>
                  <a:pt x="94" y="1027"/>
                  <a:pt x="83" y="1010"/>
                  <a:pt x="74" y="992"/>
                </a:cubicBezTo>
                <a:cubicBezTo>
                  <a:pt x="64" y="973"/>
                  <a:pt x="55" y="955"/>
                  <a:pt x="47" y="936"/>
                </a:cubicBezTo>
                <a:cubicBezTo>
                  <a:pt x="39" y="917"/>
                  <a:pt x="33" y="898"/>
                  <a:pt x="27" y="878"/>
                </a:cubicBezTo>
                <a:cubicBezTo>
                  <a:pt x="21" y="858"/>
                  <a:pt x="16" y="838"/>
                  <a:pt x="12" y="818"/>
                </a:cubicBezTo>
                <a:cubicBezTo>
                  <a:pt x="8" y="798"/>
                  <a:pt x="5" y="778"/>
                  <a:pt x="3" y="757"/>
                </a:cubicBezTo>
                <a:cubicBezTo>
                  <a:pt x="1" y="737"/>
                  <a:pt x="0" y="717"/>
                  <a:pt x="0" y="696"/>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81" name="图片 1380"/>
          <p:cNvPicPr/>
          <p:nvPr/>
        </p:nvPicPr>
        <p:blipFill>
          <a:blip r:embed="rId6"/>
          <a:stretch/>
        </p:blipFill>
        <p:spPr>
          <a:xfrm>
            <a:off x="5950080" y="1872000"/>
            <a:ext cx="250200" cy="250200"/>
          </a:xfrm>
          <a:prstGeom prst="rect">
            <a:avLst/>
          </a:prstGeom>
          <a:noFill/>
          <a:ln w="0">
            <a:noFill/>
          </a:ln>
        </p:spPr>
      </p:pic>
      <p:sp>
        <p:nvSpPr>
          <p:cNvPr id="1382" name="文本框 1381"/>
          <p:cNvSpPr txBox="1"/>
          <p:nvPr/>
        </p:nvSpPr>
        <p:spPr>
          <a:xfrm>
            <a:off x="1506960" y="3898440"/>
            <a:ext cx="28170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系统的知识库构建效率，为检索模块提供高质量数据源</a:t>
            </a:r>
            <a:endParaRPr lang="en-US" sz="920" b="0" u="none" strike="noStrike">
              <a:solidFill>
                <a:srgbClr val="000000"/>
              </a:solidFill>
              <a:effectLst/>
              <a:uFillTx/>
              <a:latin typeface="Times New Roman"/>
            </a:endParaRPr>
          </a:p>
        </p:txBody>
      </p:sp>
      <p:pic>
        <p:nvPicPr>
          <p:cNvPr id="1383" name="图片 1382"/>
          <p:cNvPicPr/>
          <p:nvPr/>
        </p:nvPicPr>
        <p:blipFill>
          <a:blip r:embed="rId4"/>
          <a:stretch/>
        </p:blipFill>
        <p:spPr>
          <a:xfrm>
            <a:off x="5849640" y="2415240"/>
            <a:ext cx="116640" cy="133200"/>
          </a:xfrm>
          <a:prstGeom prst="rect">
            <a:avLst/>
          </a:prstGeom>
          <a:noFill/>
          <a:ln w="0">
            <a:noFill/>
          </a:ln>
        </p:spPr>
      </p:pic>
      <p:sp>
        <p:nvSpPr>
          <p:cNvPr id="1384" name="文本框 1383"/>
          <p:cNvSpPr txBox="1"/>
          <p:nvPr/>
        </p:nvSpPr>
        <p:spPr>
          <a:xfrm>
            <a:off x="6434640" y="1887840"/>
            <a:ext cx="181116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并行与异步处理模块</a:t>
            </a:r>
            <a:endParaRPr lang="en-US" sz="1580" b="0" u="none" strike="noStrike">
              <a:solidFill>
                <a:srgbClr val="000000"/>
              </a:solidFill>
              <a:effectLst/>
              <a:uFillTx/>
              <a:latin typeface="Times New Roman"/>
            </a:endParaRPr>
          </a:p>
        </p:txBody>
      </p:sp>
      <p:sp>
        <p:nvSpPr>
          <p:cNvPr id="1385" name="文本框 1384"/>
          <p:cNvSpPr txBox="1"/>
          <p:nvPr/>
        </p:nvSpPr>
        <p:spPr>
          <a:xfrm>
            <a:off x="6033600" y="2399760"/>
            <a:ext cx="105408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Multiprocessing</a:t>
            </a:r>
            <a:endParaRPr lang="en-US" sz="1050" b="0" u="none" strike="noStrike">
              <a:solidFill>
                <a:srgbClr val="000000"/>
              </a:solidFill>
              <a:effectLst/>
              <a:uFillTx/>
              <a:latin typeface="Times New Roman"/>
            </a:endParaRPr>
          </a:p>
        </p:txBody>
      </p:sp>
      <p:sp>
        <p:nvSpPr>
          <p:cNvPr id="1386" name="文本框 1385"/>
          <p:cNvSpPr txBox="1"/>
          <p:nvPr/>
        </p:nvSpPr>
        <p:spPr>
          <a:xfrm>
            <a:off x="6033600" y="262836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多进程库，适用于</a:t>
            </a:r>
            <a:endParaRPr lang="en-US" sz="920" b="0" u="none" strike="noStrike">
              <a:solidFill>
                <a:srgbClr val="000000"/>
              </a:solidFill>
              <a:effectLst/>
              <a:uFillTx/>
              <a:latin typeface="Times New Roman"/>
            </a:endParaRPr>
          </a:p>
        </p:txBody>
      </p:sp>
      <p:sp>
        <p:nvSpPr>
          <p:cNvPr id="1387" name="文本框 1386"/>
          <p:cNvSpPr txBox="1"/>
          <p:nvPr/>
        </p:nvSpPr>
        <p:spPr>
          <a:xfrm>
            <a:off x="6969600" y="2632320"/>
            <a:ext cx="239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CPU</a:t>
            </a:r>
            <a:endParaRPr lang="en-US" sz="920" b="0" u="none" strike="noStrike">
              <a:solidFill>
                <a:srgbClr val="000000"/>
              </a:solidFill>
              <a:effectLst/>
              <a:uFillTx/>
              <a:latin typeface="Times New Roman"/>
            </a:endParaRPr>
          </a:p>
        </p:txBody>
      </p:sp>
      <p:sp>
        <p:nvSpPr>
          <p:cNvPr id="1388" name="文本框 1387"/>
          <p:cNvSpPr txBox="1"/>
          <p:nvPr/>
        </p:nvSpPr>
        <p:spPr>
          <a:xfrm>
            <a:off x="7207200" y="262836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密集型任务，通过进程池管理并行计算，充分利用多</a:t>
            </a:r>
            <a:endParaRPr lang="en-US" sz="920" b="0" u="none" strike="noStrike">
              <a:solidFill>
                <a:srgbClr val="000000"/>
              </a:solidFill>
              <a:effectLst/>
              <a:uFillTx/>
              <a:latin typeface="Times New Roman"/>
            </a:endParaRPr>
          </a:p>
        </p:txBody>
      </p:sp>
      <p:pic>
        <p:nvPicPr>
          <p:cNvPr id="1389" name="图片 1388"/>
          <p:cNvPicPr/>
          <p:nvPr/>
        </p:nvPicPr>
        <p:blipFill>
          <a:blip r:embed="rId4"/>
          <a:stretch/>
        </p:blipFill>
        <p:spPr>
          <a:xfrm>
            <a:off x="5849640" y="3116880"/>
            <a:ext cx="116640" cy="133200"/>
          </a:xfrm>
          <a:prstGeom prst="rect">
            <a:avLst/>
          </a:prstGeom>
          <a:noFill/>
          <a:ln w="0">
            <a:noFill/>
          </a:ln>
        </p:spPr>
      </p:pic>
      <p:sp>
        <p:nvSpPr>
          <p:cNvPr id="1390" name="文本框 1389"/>
          <p:cNvSpPr txBox="1"/>
          <p:nvPr/>
        </p:nvSpPr>
        <p:spPr>
          <a:xfrm>
            <a:off x="6033600" y="27954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核处理能力</a:t>
            </a:r>
            <a:endParaRPr lang="en-US" sz="920" b="0" u="none" strike="noStrike">
              <a:solidFill>
                <a:srgbClr val="000000"/>
              </a:solidFill>
              <a:effectLst/>
              <a:uFillTx/>
              <a:latin typeface="Times New Roman"/>
            </a:endParaRPr>
          </a:p>
        </p:txBody>
      </p:sp>
      <p:sp>
        <p:nvSpPr>
          <p:cNvPr id="1391" name="文本框 1390"/>
          <p:cNvSpPr txBox="1"/>
          <p:nvPr/>
        </p:nvSpPr>
        <p:spPr>
          <a:xfrm>
            <a:off x="6033600" y="3101760"/>
            <a:ext cx="51984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Asyncio</a:t>
            </a:r>
            <a:endParaRPr lang="en-US" sz="1050" b="0" u="none" strike="noStrike">
              <a:solidFill>
                <a:srgbClr val="000000"/>
              </a:solidFill>
              <a:effectLst/>
              <a:uFillTx/>
              <a:latin typeface="Times New Roman"/>
            </a:endParaRPr>
          </a:p>
        </p:txBody>
      </p:sp>
      <p:sp>
        <p:nvSpPr>
          <p:cNvPr id="1392" name="文本框 1391"/>
          <p:cNvSpPr txBox="1"/>
          <p:nvPr/>
        </p:nvSpPr>
        <p:spPr>
          <a:xfrm>
            <a:off x="6033600" y="33303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异步</a:t>
            </a:r>
            <a:endParaRPr lang="en-US" sz="920" b="0" u="none" strike="noStrike">
              <a:solidFill>
                <a:srgbClr val="000000"/>
              </a:solidFill>
              <a:effectLst/>
              <a:uFillTx/>
              <a:latin typeface="Times New Roman"/>
            </a:endParaRPr>
          </a:p>
        </p:txBody>
      </p:sp>
      <p:sp>
        <p:nvSpPr>
          <p:cNvPr id="1393" name="文本框 1392"/>
          <p:cNvSpPr txBox="1"/>
          <p:nvPr/>
        </p:nvSpPr>
        <p:spPr>
          <a:xfrm>
            <a:off x="6267600" y="3334320"/>
            <a:ext cx="167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I/O</a:t>
            </a:r>
            <a:endParaRPr lang="en-US" sz="920" b="0" u="none" strike="noStrike">
              <a:solidFill>
                <a:srgbClr val="000000"/>
              </a:solidFill>
              <a:effectLst/>
              <a:uFillTx/>
              <a:latin typeface="Times New Roman"/>
            </a:endParaRPr>
          </a:p>
        </p:txBody>
      </p:sp>
      <p:sp>
        <p:nvSpPr>
          <p:cNvPr id="1394" name="文本框 1393"/>
          <p:cNvSpPr txBox="1"/>
          <p:nvPr/>
        </p:nvSpPr>
        <p:spPr>
          <a:xfrm>
            <a:off x="6433560" y="33303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库，适用于</a:t>
            </a:r>
            <a:endParaRPr lang="en-US" sz="920" b="0" u="none" strike="noStrike">
              <a:solidFill>
                <a:srgbClr val="000000"/>
              </a:solidFill>
              <a:effectLst/>
              <a:uFillTx/>
              <a:latin typeface="Times New Roman"/>
            </a:endParaRPr>
          </a:p>
        </p:txBody>
      </p:sp>
      <p:sp>
        <p:nvSpPr>
          <p:cNvPr id="1395" name="文本框 1394"/>
          <p:cNvSpPr txBox="1"/>
          <p:nvPr/>
        </p:nvSpPr>
        <p:spPr>
          <a:xfrm>
            <a:off x="7018560" y="3334320"/>
            <a:ext cx="167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I/O</a:t>
            </a:r>
            <a:endParaRPr lang="en-US" sz="920" b="0" u="none" strike="noStrike">
              <a:solidFill>
                <a:srgbClr val="000000"/>
              </a:solidFill>
              <a:effectLst/>
              <a:uFillTx/>
              <a:latin typeface="Times New Roman"/>
            </a:endParaRPr>
          </a:p>
        </p:txBody>
      </p:sp>
      <p:sp>
        <p:nvSpPr>
          <p:cNvPr id="1396" name="文本框 1395"/>
          <p:cNvSpPr txBox="1"/>
          <p:nvPr/>
        </p:nvSpPr>
        <p:spPr>
          <a:xfrm>
            <a:off x="7184520" y="333036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密集型任务，如网络请求和文件操作，提高系统吞吐</a:t>
            </a:r>
            <a:endParaRPr lang="en-US" sz="920" b="0" u="none" strike="noStrike">
              <a:solidFill>
                <a:srgbClr val="000000"/>
              </a:solidFill>
              <a:effectLst/>
              <a:uFillTx/>
              <a:latin typeface="Times New Roman"/>
            </a:endParaRPr>
          </a:p>
        </p:txBody>
      </p:sp>
      <p:pic>
        <p:nvPicPr>
          <p:cNvPr id="1397" name="图片 1396"/>
          <p:cNvPicPr/>
          <p:nvPr/>
        </p:nvPicPr>
        <p:blipFill>
          <a:blip r:embed="rId7"/>
          <a:stretch/>
        </p:blipFill>
        <p:spPr>
          <a:xfrm>
            <a:off x="5950080" y="3911040"/>
            <a:ext cx="133200" cy="116640"/>
          </a:xfrm>
          <a:prstGeom prst="rect">
            <a:avLst/>
          </a:prstGeom>
          <a:noFill/>
          <a:ln w="0">
            <a:noFill/>
          </a:ln>
        </p:spPr>
      </p:pic>
      <p:sp>
        <p:nvSpPr>
          <p:cNvPr id="1398" name="文本框 1397"/>
          <p:cNvSpPr txBox="1"/>
          <p:nvPr/>
        </p:nvSpPr>
        <p:spPr>
          <a:xfrm>
            <a:off x="6033600" y="34974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量</a:t>
            </a:r>
            <a:endParaRPr lang="en-US" sz="920" b="0" u="none" strike="noStrike">
              <a:solidFill>
                <a:srgbClr val="000000"/>
              </a:solidFill>
              <a:effectLst/>
              <a:uFillTx/>
              <a:latin typeface="Times New Roman"/>
            </a:endParaRPr>
          </a:p>
        </p:txBody>
      </p:sp>
      <p:sp>
        <p:nvSpPr>
          <p:cNvPr id="1399" name="文本框 1398"/>
          <p:cNvSpPr txBox="1"/>
          <p:nvPr/>
        </p:nvSpPr>
        <p:spPr>
          <a:xfrm>
            <a:off x="6150600" y="38984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显著提升</a:t>
            </a:r>
            <a:endParaRPr lang="en-US" sz="920" b="0" u="none" strike="noStrike">
              <a:solidFill>
                <a:srgbClr val="000000"/>
              </a:solidFill>
              <a:effectLst/>
              <a:uFillTx/>
              <a:latin typeface="Times New Roman"/>
            </a:endParaRPr>
          </a:p>
        </p:txBody>
      </p:sp>
      <p:sp>
        <p:nvSpPr>
          <p:cNvPr id="1400" name="文本框 1399"/>
          <p:cNvSpPr txBox="1"/>
          <p:nvPr/>
        </p:nvSpPr>
        <p:spPr>
          <a:xfrm>
            <a:off x="6618600" y="3902760"/>
            <a:ext cx="253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401" name="任意多边形 1400"/>
          <p:cNvSpPr/>
          <p:nvPr/>
        </p:nvSpPr>
        <p:spPr>
          <a:xfrm>
            <a:off x="534600" y="5147640"/>
            <a:ext cx="9627480" cy="468360"/>
          </a:xfrm>
          <a:custGeom>
            <a:avLst/>
            <a:gdLst/>
            <a:ahLst/>
            <a:cxnLst/>
            <a:rect l="0" t="0" r="r" b="b"/>
            <a:pathLst>
              <a:path w="26743" h="1301">
                <a:moveTo>
                  <a:pt x="0" y="1115"/>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2"/>
                  <a:pt x="26724" y="103"/>
                  <a:pt x="26728" y="114"/>
                </a:cubicBezTo>
                <a:cubicBezTo>
                  <a:pt x="26733" y="126"/>
                  <a:pt x="26737" y="137"/>
                  <a:pt x="26739" y="149"/>
                </a:cubicBezTo>
                <a:cubicBezTo>
                  <a:pt x="26741" y="161"/>
                  <a:pt x="26743" y="173"/>
                  <a:pt x="26743" y="185"/>
                </a:cubicBezTo>
                <a:lnTo>
                  <a:pt x="26743" y="1115"/>
                </a:lnTo>
                <a:cubicBezTo>
                  <a:pt x="26743" y="1127"/>
                  <a:pt x="26741" y="1139"/>
                  <a:pt x="26739" y="1151"/>
                </a:cubicBezTo>
                <a:cubicBezTo>
                  <a:pt x="26737" y="1163"/>
                  <a:pt x="26733" y="1175"/>
                  <a:pt x="26728" y="1186"/>
                </a:cubicBezTo>
                <a:cubicBezTo>
                  <a:pt x="26724" y="1197"/>
                  <a:pt x="26718" y="1208"/>
                  <a:pt x="26711" y="1218"/>
                </a:cubicBezTo>
                <a:cubicBezTo>
                  <a:pt x="26704" y="1228"/>
                  <a:pt x="26697" y="1238"/>
                  <a:pt x="26688" y="1246"/>
                </a:cubicBezTo>
                <a:cubicBezTo>
                  <a:pt x="26680" y="1255"/>
                  <a:pt x="26670" y="1263"/>
                  <a:pt x="26660" y="1269"/>
                </a:cubicBezTo>
                <a:cubicBezTo>
                  <a:pt x="26650" y="1276"/>
                  <a:pt x="26639" y="1282"/>
                  <a:pt x="26628" y="1287"/>
                </a:cubicBezTo>
                <a:cubicBezTo>
                  <a:pt x="26617" y="1291"/>
                  <a:pt x="26605" y="1295"/>
                  <a:pt x="26593" y="1297"/>
                </a:cubicBezTo>
                <a:cubicBezTo>
                  <a:pt x="26581" y="1299"/>
                  <a:pt x="26569" y="1301"/>
                  <a:pt x="26557" y="1301"/>
                </a:cubicBezTo>
                <a:lnTo>
                  <a:pt x="186" y="1301"/>
                </a:lnTo>
                <a:cubicBezTo>
                  <a:pt x="174" y="1301"/>
                  <a:pt x="162" y="1299"/>
                  <a:pt x="150" y="1297"/>
                </a:cubicBezTo>
                <a:cubicBezTo>
                  <a:pt x="138" y="1295"/>
                  <a:pt x="126" y="1291"/>
                  <a:pt x="115" y="1287"/>
                </a:cubicBezTo>
                <a:cubicBezTo>
                  <a:pt x="104" y="1282"/>
                  <a:pt x="93" y="1276"/>
                  <a:pt x="83" y="1269"/>
                </a:cubicBezTo>
                <a:cubicBezTo>
                  <a:pt x="73" y="1263"/>
                  <a:pt x="63" y="1255"/>
                  <a:pt x="55" y="1246"/>
                </a:cubicBezTo>
                <a:cubicBezTo>
                  <a:pt x="46" y="1238"/>
                  <a:pt x="38" y="1228"/>
                  <a:pt x="31" y="1218"/>
                </a:cubicBezTo>
                <a:cubicBezTo>
                  <a:pt x="25" y="1208"/>
                  <a:pt x="19" y="1197"/>
                  <a:pt x="14" y="1186"/>
                </a:cubicBezTo>
                <a:cubicBezTo>
                  <a:pt x="10" y="1175"/>
                  <a:pt x="6" y="1163"/>
                  <a:pt x="4" y="1151"/>
                </a:cubicBezTo>
                <a:cubicBezTo>
                  <a:pt x="1" y="1139"/>
                  <a:pt x="0" y="1127"/>
                  <a:pt x="0" y="111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02" name="图片 1401"/>
          <p:cNvPicPr/>
          <p:nvPr/>
        </p:nvPicPr>
        <p:blipFill>
          <a:blip r:embed="rId8"/>
          <a:stretch/>
        </p:blipFill>
        <p:spPr>
          <a:xfrm>
            <a:off x="668520" y="5281560"/>
            <a:ext cx="200160" cy="200160"/>
          </a:xfrm>
          <a:prstGeom prst="rect">
            <a:avLst/>
          </a:prstGeom>
          <a:noFill/>
          <a:ln w="0">
            <a:noFill/>
          </a:ln>
        </p:spPr>
      </p:pic>
      <p:sp>
        <p:nvSpPr>
          <p:cNvPr id="1403" name="文本框 1402"/>
          <p:cNvSpPr txBox="1"/>
          <p:nvPr/>
        </p:nvSpPr>
        <p:spPr>
          <a:xfrm>
            <a:off x="6863760" y="3898440"/>
            <a:ext cx="24649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系统处理速度，优化大规模数据处理和检索效率</a:t>
            </a:r>
            <a:endParaRPr lang="en-US" sz="920" b="0" u="none" strike="noStrike">
              <a:solidFill>
                <a:srgbClr val="000000"/>
              </a:solidFill>
              <a:effectLst/>
              <a:uFillTx/>
              <a:latin typeface="Times New Roman"/>
            </a:endParaRPr>
          </a:p>
        </p:txBody>
      </p:sp>
      <p:sp>
        <p:nvSpPr>
          <p:cNvPr id="1404" name="文本框 1403"/>
          <p:cNvSpPr txBox="1"/>
          <p:nvPr/>
        </p:nvSpPr>
        <p:spPr>
          <a:xfrm>
            <a:off x="969480" y="531072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外部模块与</a:t>
            </a:r>
            <a:endParaRPr lang="en-US" sz="920" b="0" u="none" strike="noStrike">
              <a:solidFill>
                <a:srgbClr val="000000"/>
              </a:solidFill>
              <a:effectLst/>
              <a:uFillTx/>
              <a:latin typeface="Times New Roman"/>
            </a:endParaRPr>
          </a:p>
        </p:txBody>
      </p:sp>
      <p:sp>
        <p:nvSpPr>
          <p:cNvPr id="1405" name="文本框 1404"/>
          <p:cNvSpPr txBox="1"/>
          <p:nvPr/>
        </p:nvSpPr>
        <p:spPr>
          <a:xfrm>
            <a:off x="1554480" y="53150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406" name="文本框 1405"/>
          <p:cNvSpPr txBox="1"/>
          <p:nvPr/>
        </p:nvSpPr>
        <p:spPr>
          <a:xfrm>
            <a:off x="1799640" y="531072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系统的无缝集成是构建高效检索增强生成系统的关键</a:t>
            </a:r>
            <a:endParaRPr lang="en-US" sz="920" b="0" u="none" strike="noStrike">
              <a:solidFill>
                <a:srgbClr val="000000"/>
              </a:solidFill>
              <a:effectLst/>
              <a:uFillTx/>
              <a:latin typeface="Times New Roman"/>
            </a:endParaRPr>
          </a:p>
        </p:txBody>
      </p:sp>
      <p:pic>
        <p:nvPicPr>
          <p:cNvPr id="1407" name="图片 1406"/>
          <p:cNvPicPr/>
          <p:nvPr/>
        </p:nvPicPr>
        <p:blipFill>
          <a:blip r:embed="rId9"/>
          <a:stretch/>
        </p:blipFill>
        <p:spPr>
          <a:xfrm>
            <a:off x="0" y="0"/>
            <a:ext cx="10696320" cy="6016320"/>
          </a:xfrm>
          <a:prstGeom prst="rect">
            <a:avLst/>
          </a:prstGeom>
          <a:noFill/>
          <a:ln w="0">
            <a:noFill/>
          </a:ln>
        </p:spPr>
      </p:pic>
      <p:sp>
        <p:nvSpPr>
          <p:cNvPr id="1408" name="文本框 1407"/>
          <p:cNvSpPr txBox="1"/>
          <p:nvPr/>
        </p:nvSpPr>
        <p:spPr>
          <a:xfrm>
            <a:off x="8523720" y="5326920"/>
            <a:ext cx="1509480" cy="128520"/>
          </a:xfrm>
          <a:prstGeom prst="rect">
            <a:avLst/>
          </a:prstGeom>
          <a:noFill/>
          <a:ln w="0">
            <a:noFill/>
          </a:ln>
        </p:spPr>
        <p:txBody>
          <a:bodyPr wrap="none" lIns="0" tIns="0" rIns="0" bIns="0" anchor="t">
            <a:spAutoFit/>
          </a:bodyPr>
          <a:lstStyle/>
          <a:p>
            <a:r>
              <a:rPr lang="zh-CN" sz="790" b="0" u="none" strike="noStrike">
                <a:solidFill>
                  <a:srgbClr val="9CA3AF"/>
                </a:solidFill>
                <a:effectLst/>
                <a:uFillTx/>
                <a:latin typeface="WenQuanYiZenHei"/>
                <a:ea typeface="WenQuanYiZenHei"/>
              </a:rPr>
              <a:t>下页将详细介绍各模块的实际应用</a:t>
            </a:r>
            <a:endParaRPr lang="en-US" sz="790" b="0" u="none" strike="noStrike">
              <a:solidFill>
                <a:srgbClr val="000000"/>
              </a:solidFill>
              <a:effectLst/>
              <a:uFillTx/>
              <a:latin typeface="Times New Roman"/>
            </a:endParaRPr>
          </a:p>
        </p:txBody>
      </p:sp>
      <p:sp>
        <p:nvSpPr>
          <p:cNvPr id="1409" name="文本框 1408"/>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17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0" name="图片 1409"/>
          <p:cNvPicPr/>
          <p:nvPr/>
        </p:nvPicPr>
        <p:blipFill>
          <a:blip r:embed="rId2"/>
          <a:stretch/>
        </p:blipFill>
        <p:spPr>
          <a:xfrm>
            <a:off x="0" y="0"/>
            <a:ext cx="10696320" cy="6016320"/>
          </a:xfrm>
          <a:prstGeom prst="rect">
            <a:avLst/>
          </a:prstGeom>
          <a:noFill/>
          <a:ln w="0">
            <a:noFill/>
          </a:ln>
        </p:spPr>
      </p:pic>
      <p:sp>
        <p:nvSpPr>
          <p:cNvPr id="1411" name="任意多边形 1410"/>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12" name="文本框 1411"/>
          <p:cNvSpPr txBox="1"/>
          <p:nvPr/>
        </p:nvSpPr>
        <p:spPr>
          <a:xfrm>
            <a:off x="53496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网络爬虫与数据采集：</a:t>
            </a:r>
            <a:endParaRPr lang="en-US" sz="2370" b="0" u="none" strike="noStrike">
              <a:solidFill>
                <a:srgbClr val="000000"/>
              </a:solidFill>
              <a:effectLst/>
              <a:uFillTx/>
              <a:latin typeface="Times New Roman"/>
            </a:endParaRPr>
          </a:p>
        </p:txBody>
      </p:sp>
      <p:sp>
        <p:nvSpPr>
          <p:cNvPr id="1413" name="文本框 1412"/>
          <p:cNvSpPr txBox="1"/>
          <p:nvPr/>
        </p:nvSpPr>
        <p:spPr>
          <a:xfrm>
            <a:off x="3543120" y="389520"/>
            <a:ext cx="156888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Requests</a:t>
            </a:r>
            <a:endParaRPr lang="en-US" sz="2370" b="0" u="none" strike="noStrike">
              <a:solidFill>
                <a:srgbClr val="000000"/>
              </a:solidFill>
              <a:effectLst/>
              <a:uFillTx/>
              <a:latin typeface="Times New Roman"/>
            </a:endParaRPr>
          </a:p>
        </p:txBody>
      </p:sp>
      <p:sp>
        <p:nvSpPr>
          <p:cNvPr id="1414" name="文本框 1413"/>
          <p:cNvSpPr txBox="1"/>
          <p:nvPr/>
        </p:nvSpPr>
        <p:spPr>
          <a:xfrm>
            <a:off x="5114520" y="378720"/>
            <a:ext cx="3009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与</a:t>
            </a:r>
            <a:endParaRPr lang="en-US" sz="2370" b="0" u="none" strike="noStrike">
              <a:solidFill>
                <a:srgbClr val="000000"/>
              </a:solidFill>
              <a:effectLst/>
              <a:uFillTx/>
              <a:latin typeface="Times New Roman"/>
            </a:endParaRPr>
          </a:p>
        </p:txBody>
      </p:sp>
      <p:sp>
        <p:nvSpPr>
          <p:cNvPr id="1415" name="任意多边形 1414"/>
          <p:cNvSpPr/>
          <p:nvPr/>
        </p:nvSpPr>
        <p:spPr>
          <a:xfrm>
            <a:off x="547200" y="1136160"/>
            <a:ext cx="2996280" cy="1671840"/>
          </a:xfrm>
          <a:custGeom>
            <a:avLst/>
            <a:gdLst/>
            <a:ahLst/>
            <a:cxnLst/>
            <a:rect l="0" t="0" r="r" b="b"/>
            <a:pathLst>
              <a:path w="8323" h="4644">
                <a:moveTo>
                  <a:pt x="0" y="4551"/>
                </a:moveTo>
                <a:lnTo>
                  <a:pt x="0" y="93"/>
                </a:lnTo>
                <a:cubicBezTo>
                  <a:pt x="0" y="81"/>
                  <a:pt x="1" y="69"/>
                  <a:pt x="4" y="58"/>
                </a:cubicBezTo>
                <a:cubicBezTo>
                  <a:pt x="7" y="46"/>
                  <a:pt x="12" y="36"/>
                  <a:pt x="17" y="28"/>
                </a:cubicBezTo>
                <a:cubicBezTo>
                  <a:pt x="22" y="19"/>
                  <a:pt x="29" y="12"/>
                  <a:pt x="36" y="8"/>
                </a:cubicBezTo>
                <a:cubicBezTo>
                  <a:pt x="43" y="3"/>
                  <a:pt x="50" y="0"/>
                  <a:pt x="58" y="0"/>
                </a:cubicBezTo>
                <a:lnTo>
                  <a:pt x="8230" y="0"/>
                </a:lnTo>
                <a:cubicBezTo>
                  <a:pt x="8242" y="0"/>
                  <a:pt x="8254" y="3"/>
                  <a:pt x="8266" y="8"/>
                </a:cubicBezTo>
                <a:cubicBezTo>
                  <a:pt x="8277" y="12"/>
                  <a:pt x="8287" y="19"/>
                  <a:pt x="8296" y="28"/>
                </a:cubicBezTo>
                <a:cubicBezTo>
                  <a:pt x="8304" y="36"/>
                  <a:pt x="8311" y="46"/>
                  <a:pt x="8316" y="58"/>
                </a:cubicBezTo>
                <a:cubicBezTo>
                  <a:pt x="8320" y="69"/>
                  <a:pt x="8323" y="81"/>
                  <a:pt x="8323" y="93"/>
                </a:cubicBezTo>
                <a:lnTo>
                  <a:pt x="8323" y="4551"/>
                </a:lnTo>
                <a:cubicBezTo>
                  <a:pt x="8323" y="4564"/>
                  <a:pt x="8320" y="4575"/>
                  <a:pt x="8316" y="4587"/>
                </a:cubicBezTo>
                <a:cubicBezTo>
                  <a:pt x="8311" y="4598"/>
                  <a:pt x="8304" y="4608"/>
                  <a:pt x="8296" y="4617"/>
                </a:cubicBezTo>
                <a:cubicBezTo>
                  <a:pt x="8287" y="4626"/>
                  <a:pt x="8277" y="4632"/>
                  <a:pt x="8266" y="4637"/>
                </a:cubicBezTo>
                <a:cubicBezTo>
                  <a:pt x="8254" y="4642"/>
                  <a:pt x="8242" y="4644"/>
                  <a:pt x="8230" y="4644"/>
                </a:cubicBezTo>
                <a:lnTo>
                  <a:pt x="58" y="4644"/>
                </a:lnTo>
                <a:cubicBezTo>
                  <a:pt x="50" y="4644"/>
                  <a:pt x="43" y="4642"/>
                  <a:pt x="36" y="4637"/>
                </a:cubicBezTo>
                <a:cubicBezTo>
                  <a:pt x="29" y="4632"/>
                  <a:pt x="22" y="4626"/>
                  <a:pt x="17" y="4617"/>
                </a:cubicBezTo>
                <a:cubicBezTo>
                  <a:pt x="12" y="4608"/>
                  <a:pt x="7" y="4598"/>
                  <a:pt x="4" y="4587"/>
                </a:cubicBezTo>
                <a:cubicBezTo>
                  <a:pt x="1" y="4575"/>
                  <a:pt x="0" y="4564"/>
                  <a:pt x="0" y="4551"/>
                </a:cubicBezTo>
                <a:close/>
              </a:path>
            </a:pathLst>
          </a:custGeom>
          <a:solidFill>
            <a:srgbClr val="001E3C">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16" name="任意多边形 1415"/>
          <p:cNvSpPr/>
          <p:nvPr/>
        </p:nvSpPr>
        <p:spPr>
          <a:xfrm>
            <a:off x="534600" y="1136160"/>
            <a:ext cx="33840" cy="1671840"/>
          </a:xfrm>
          <a:custGeom>
            <a:avLst/>
            <a:gdLst/>
            <a:ahLst/>
            <a:cxnLst/>
            <a:rect l="0" t="0" r="r" b="b"/>
            <a:pathLst>
              <a:path w="94" h="4644">
                <a:moveTo>
                  <a:pt x="0" y="0"/>
                </a:moveTo>
                <a:lnTo>
                  <a:pt x="94" y="0"/>
                </a:lnTo>
                <a:lnTo>
                  <a:pt x="94" y="4644"/>
                </a:lnTo>
                <a:lnTo>
                  <a:pt x="0" y="464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17" name="任意多边形 1416"/>
          <p:cNvSpPr/>
          <p:nvPr/>
        </p:nvSpPr>
        <p:spPr>
          <a:xfrm>
            <a:off x="547200" y="2941200"/>
            <a:ext cx="2996280" cy="1504800"/>
          </a:xfrm>
          <a:custGeom>
            <a:avLst/>
            <a:gdLst/>
            <a:ahLst/>
            <a:cxnLst/>
            <a:rect l="0" t="0" r="r" b="b"/>
            <a:pathLst>
              <a:path w="8323" h="4180">
                <a:moveTo>
                  <a:pt x="0" y="4087"/>
                </a:moveTo>
                <a:lnTo>
                  <a:pt x="0" y="93"/>
                </a:lnTo>
                <a:cubicBezTo>
                  <a:pt x="0" y="81"/>
                  <a:pt x="1" y="69"/>
                  <a:pt x="4" y="58"/>
                </a:cubicBezTo>
                <a:cubicBezTo>
                  <a:pt x="7" y="46"/>
                  <a:pt x="12" y="36"/>
                  <a:pt x="17" y="28"/>
                </a:cubicBezTo>
                <a:cubicBezTo>
                  <a:pt x="22" y="19"/>
                  <a:pt x="29" y="12"/>
                  <a:pt x="36" y="8"/>
                </a:cubicBezTo>
                <a:cubicBezTo>
                  <a:pt x="43" y="3"/>
                  <a:pt x="50" y="0"/>
                  <a:pt x="58" y="0"/>
                </a:cubicBezTo>
                <a:lnTo>
                  <a:pt x="8230" y="0"/>
                </a:lnTo>
                <a:cubicBezTo>
                  <a:pt x="8242" y="0"/>
                  <a:pt x="8254" y="3"/>
                  <a:pt x="8266" y="8"/>
                </a:cubicBezTo>
                <a:cubicBezTo>
                  <a:pt x="8277" y="12"/>
                  <a:pt x="8287" y="19"/>
                  <a:pt x="8296" y="28"/>
                </a:cubicBezTo>
                <a:cubicBezTo>
                  <a:pt x="8304" y="36"/>
                  <a:pt x="8311" y="46"/>
                  <a:pt x="8316" y="58"/>
                </a:cubicBezTo>
                <a:cubicBezTo>
                  <a:pt x="8320" y="69"/>
                  <a:pt x="8323" y="81"/>
                  <a:pt x="8323" y="93"/>
                </a:cubicBezTo>
                <a:lnTo>
                  <a:pt x="8323" y="4087"/>
                </a:lnTo>
                <a:cubicBezTo>
                  <a:pt x="8323" y="4099"/>
                  <a:pt x="8320" y="4111"/>
                  <a:pt x="8316" y="4123"/>
                </a:cubicBezTo>
                <a:cubicBezTo>
                  <a:pt x="8311" y="4134"/>
                  <a:pt x="8304" y="4144"/>
                  <a:pt x="8296" y="4153"/>
                </a:cubicBezTo>
                <a:cubicBezTo>
                  <a:pt x="8287" y="4161"/>
                  <a:pt x="8277" y="4168"/>
                  <a:pt x="8266" y="4173"/>
                </a:cubicBezTo>
                <a:cubicBezTo>
                  <a:pt x="8254" y="4177"/>
                  <a:pt x="8242" y="4180"/>
                  <a:pt x="8230" y="4180"/>
                </a:cubicBezTo>
                <a:lnTo>
                  <a:pt x="58" y="4180"/>
                </a:lnTo>
                <a:cubicBezTo>
                  <a:pt x="50" y="4180"/>
                  <a:pt x="43" y="4177"/>
                  <a:pt x="36" y="4173"/>
                </a:cubicBezTo>
                <a:cubicBezTo>
                  <a:pt x="29" y="4168"/>
                  <a:pt x="22" y="4161"/>
                  <a:pt x="17" y="4153"/>
                </a:cubicBezTo>
                <a:cubicBezTo>
                  <a:pt x="12" y="4144"/>
                  <a:pt x="7" y="4134"/>
                  <a:pt x="4" y="4123"/>
                </a:cubicBezTo>
                <a:cubicBezTo>
                  <a:pt x="1" y="4111"/>
                  <a:pt x="0" y="4099"/>
                  <a:pt x="0" y="4087"/>
                </a:cubicBezTo>
                <a:close/>
              </a:path>
            </a:pathLst>
          </a:custGeom>
          <a:solidFill>
            <a:srgbClr val="001E3C">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18" name="任意多边形 1417"/>
          <p:cNvSpPr/>
          <p:nvPr/>
        </p:nvSpPr>
        <p:spPr>
          <a:xfrm>
            <a:off x="534600" y="2941200"/>
            <a:ext cx="33840" cy="1504800"/>
          </a:xfrm>
          <a:custGeom>
            <a:avLst/>
            <a:gdLst/>
            <a:ahLst/>
            <a:cxnLst/>
            <a:rect l="0" t="0" r="r" b="b"/>
            <a:pathLst>
              <a:path w="94" h="4180">
                <a:moveTo>
                  <a:pt x="0" y="0"/>
                </a:moveTo>
                <a:lnTo>
                  <a:pt x="94" y="0"/>
                </a:lnTo>
                <a:lnTo>
                  <a:pt x="94" y="4180"/>
                </a:lnTo>
                <a:lnTo>
                  <a:pt x="0" y="41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19" name="任意多边形 1418"/>
          <p:cNvSpPr/>
          <p:nvPr/>
        </p:nvSpPr>
        <p:spPr>
          <a:xfrm>
            <a:off x="534600" y="4579200"/>
            <a:ext cx="3008880" cy="902880"/>
          </a:xfrm>
          <a:custGeom>
            <a:avLst/>
            <a:gdLst/>
            <a:ahLst/>
            <a:cxnLst/>
            <a:rect l="0" t="0" r="r" b="b"/>
            <a:pathLst>
              <a:path w="8358" h="2508">
                <a:moveTo>
                  <a:pt x="0" y="2415"/>
                </a:moveTo>
                <a:lnTo>
                  <a:pt x="0" y="93"/>
                </a:lnTo>
                <a:cubicBezTo>
                  <a:pt x="0" y="81"/>
                  <a:pt x="2" y="69"/>
                  <a:pt x="7" y="58"/>
                </a:cubicBezTo>
                <a:cubicBezTo>
                  <a:pt x="12" y="46"/>
                  <a:pt x="19" y="36"/>
                  <a:pt x="27" y="27"/>
                </a:cubicBezTo>
                <a:cubicBezTo>
                  <a:pt x="36" y="19"/>
                  <a:pt x="46" y="12"/>
                  <a:pt x="57" y="7"/>
                </a:cubicBezTo>
                <a:cubicBezTo>
                  <a:pt x="69" y="3"/>
                  <a:pt x="81" y="0"/>
                  <a:pt x="93" y="0"/>
                </a:cubicBezTo>
                <a:lnTo>
                  <a:pt x="8265" y="0"/>
                </a:lnTo>
                <a:cubicBezTo>
                  <a:pt x="8277" y="0"/>
                  <a:pt x="8289" y="3"/>
                  <a:pt x="8301" y="7"/>
                </a:cubicBezTo>
                <a:cubicBezTo>
                  <a:pt x="8312" y="12"/>
                  <a:pt x="8322" y="19"/>
                  <a:pt x="8331" y="27"/>
                </a:cubicBezTo>
                <a:cubicBezTo>
                  <a:pt x="8339" y="36"/>
                  <a:pt x="8346" y="46"/>
                  <a:pt x="8351" y="58"/>
                </a:cubicBezTo>
                <a:cubicBezTo>
                  <a:pt x="8355" y="69"/>
                  <a:pt x="8358" y="81"/>
                  <a:pt x="8358" y="93"/>
                </a:cubicBezTo>
                <a:lnTo>
                  <a:pt x="8358" y="2415"/>
                </a:lnTo>
                <a:cubicBezTo>
                  <a:pt x="8358" y="2428"/>
                  <a:pt x="8355" y="2440"/>
                  <a:pt x="8351" y="2451"/>
                </a:cubicBezTo>
                <a:cubicBezTo>
                  <a:pt x="8346" y="2462"/>
                  <a:pt x="8339" y="2472"/>
                  <a:pt x="8331" y="2481"/>
                </a:cubicBezTo>
                <a:cubicBezTo>
                  <a:pt x="8322" y="2490"/>
                  <a:pt x="8312" y="2496"/>
                  <a:pt x="8301" y="2501"/>
                </a:cubicBezTo>
                <a:cubicBezTo>
                  <a:pt x="8289" y="2506"/>
                  <a:pt x="8277" y="2508"/>
                  <a:pt x="8265" y="2508"/>
                </a:cubicBezTo>
                <a:lnTo>
                  <a:pt x="93" y="2508"/>
                </a:lnTo>
                <a:cubicBezTo>
                  <a:pt x="81" y="2508"/>
                  <a:pt x="69" y="2506"/>
                  <a:pt x="57" y="2501"/>
                </a:cubicBezTo>
                <a:cubicBezTo>
                  <a:pt x="46" y="2496"/>
                  <a:pt x="36" y="2490"/>
                  <a:pt x="27" y="2481"/>
                </a:cubicBezTo>
                <a:cubicBezTo>
                  <a:pt x="19" y="2472"/>
                  <a:pt x="12" y="2462"/>
                  <a:pt x="7" y="2451"/>
                </a:cubicBezTo>
                <a:cubicBezTo>
                  <a:pt x="2" y="2440"/>
                  <a:pt x="0" y="2428"/>
                  <a:pt x="0" y="241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20" name="图片 1419"/>
          <p:cNvPicPr/>
          <p:nvPr/>
        </p:nvPicPr>
        <p:blipFill>
          <a:blip r:embed="rId3"/>
          <a:stretch/>
        </p:blipFill>
        <p:spPr>
          <a:xfrm>
            <a:off x="693720" y="1287000"/>
            <a:ext cx="200160" cy="200160"/>
          </a:xfrm>
          <a:prstGeom prst="rect">
            <a:avLst/>
          </a:prstGeom>
          <a:noFill/>
          <a:ln w="0">
            <a:noFill/>
          </a:ln>
        </p:spPr>
      </p:pic>
      <p:sp>
        <p:nvSpPr>
          <p:cNvPr id="1421" name="文本框 1420"/>
          <p:cNvSpPr txBox="1"/>
          <p:nvPr/>
        </p:nvSpPr>
        <p:spPr>
          <a:xfrm>
            <a:off x="5415120" y="389520"/>
            <a:ext cx="239436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BeautifulSoup</a:t>
            </a:r>
            <a:endParaRPr lang="en-US" sz="2370" b="0" u="none" strike="noStrike">
              <a:solidFill>
                <a:srgbClr val="000000"/>
              </a:solidFill>
              <a:effectLst/>
              <a:uFillTx/>
              <a:latin typeface="Times New Roman"/>
            </a:endParaRPr>
          </a:p>
        </p:txBody>
      </p:sp>
      <p:sp>
        <p:nvSpPr>
          <p:cNvPr id="1422" name="文本框 1421"/>
          <p:cNvSpPr txBox="1"/>
          <p:nvPr/>
        </p:nvSpPr>
        <p:spPr>
          <a:xfrm>
            <a:off x="994320" y="1290600"/>
            <a:ext cx="87624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Requests</a:t>
            </a:r>
            <a:endParaRPr lang="en-US" sz="1320" b="0" u="none" strike="noStrike">
              <a:solidFill>
                <a:srgbClr val="000000"/>
              </a:solidFill>
              <a:effectLst/>
              <a:uFillTx/>
              <a:latin typeface="Times New Roman"/>
            </a:endParaRPr>
          </a:p>
        </p:txBody>
      </p:sp>
      <p:sp>
        <p:nvSpPr>
          <p:cNvPr id="1423" name="文本框 1422"/>
          <p:cNvSpPr txBox="1"/>
          <p:nvPr/>
        </p:nvSpPr>
        <p:spPr>
          <a:xfrm>
            <a:off x="1867320" y="1284840"/>
            <a:ext cx="1684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库</a:t>
            </a:r>
            <a:endParaRPr lang="en-US" sz="1320" b="0" u="none" strike="noStrike">
              <a:solidFill>
                <a:srgbClr val="000000"/>
              </a:solidFill>
              <a:effectLst/>
              <a:uFillTx/>
              <a:latin typeface="Times New Roman"/>
            </a:endParaRPr>
          </a:p>
        </p:txBody>
      </p:sp>
      <p:sp>
        <p:nvSpPr>
          <p:cNvPr id="1424" name="文本框 1423"/>
          <p:cNvSpPr txBox="1"/>
          <p:nvPr/>
        </p:nvSpPr>
        <p:spPr>
          <a:xfrm>
            <a:off x="693720" y="16171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用于发送</a:t>
            </a:r>
            <a:endParaRPr lang="en-US" sz="920" b="0" u="none" strike="noStrike">
              <a:solidFill>
                <a:srgbClr val="000000"/>
              </a:solidFill>
              <a:effectLst/>
              <a:uFillTx/>
              <a:latin typeface="Times New Roman"/>
            </a:endParaRPr>
          </a:p>
        </p:txBody>
      </p:sp>
      <p:sp>
        <p:nvSpPr>
          <p:cNvPr id="1425" name="文本框 1424"/>
          <p:cNvSpPr txBox="1"/>
          <p:nvPr/>
        </p:nvSpPr>
        <p:spPr>
          <a:xfrm>
            <a:off x="1161720" y="1621440"/>
            <a:ext cx="303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HTTP</a:t>
            </a:r>
            <a:endParaRPr lang="en-US" sz="920" b="0" u="none" strike="noStrike">
              <a:solidFill>
                <a:srgbClr val="000000"/>
              </a:solidFill>
              <a:effectLst/>
              <a:uFillTx/>
              <a:latin typeface="Times New Roman"/>
            </a:endParaRPr>
          </a:p>
        </p:txBody>
      </p:sp>
      <p:sp>
        <p:nvSpPr>
          <p:cNvPr id="1426" name="文本框 1425"/>
          <p:cNvSpPr txBox="1"/>
          <p:nvPr/>
        </p:nvSpPr>
        <p:spPr>
          <a:xfrm>
            <a:off x="1460880" y="161712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请求的</a:t>
            </a:r>
            <a:endParaRPr lang="en-US" sz="920" b="0" u="none" strike="noStrike">
              <a:solidFill>
                <a:srgbClr val="000000"/>
              </a:solidFill>
              <a:effectLst/>
              <a:uFillTx/>
              <a:latin typeface="Times New Roman"/>
            </a:endParaRPr>
          </a:p>
        </p:txBody>
      </p:sp>
      <p:sp>
        <p:nvSpPr>
          <p:cNvPr id="1427" name="文本框 1426"/>
          <p:cNvSpPr txBox="1"/>
          <p:nvPr/>
        </p:nvSpPr>
        <p:spPr>
          <a:xfrm>
            <a:off x="1811880" y="162144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1428" name="文本框 1427"/>
          <p:cNvSpPr txBox="1"/>
          <p:nvPr/>
        </p:nvSpPr>
        <p:spPr>
          <a:xfrm>
            <a:off x="2217600" y="161712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库，简化了网络请求过</a:t>
            </a:r>
            <a:endParaRPr lang="en-US" sz="920" b="0" u="none" strike="noStrike">
              <a:solidFill>
                <a:srgbClr val="000000"/>
              </a:solidFill>
              <a:effectLst/>
              <a:uFillTx/>
              <a:latin typeface="Times New Roman"/>
            </a:endParaRPr>
          </a:p>
        </p:txBody>
      </p:sp>
      <p:sp>
        <p:nvSpPr>
          <p:cNvPr id="1429" name="任意多边形 1428"/>
          <p:cNvSpPr/>
          <p:nvPr/>
        </p:nvSpPr>
        <p:spPr>
          <a:xfrm>
            <a:off x="693360" y="2080800"/>
            <a:ext cx="33840" cy="33480"/>
          </a:xfrm>
          <a:custGeom>
            <a:avLst/>
            <a:gdLst/>
            <a:ahLst/>
            <a:cxnLst/>
            <a:rect l="0" t="0" r="r" b="b"/>
            <a:pathLst>
              <a:path w="94" h="93">
                <a:moveTo>
                  <a:pt x="94" y="46"/>
                </a:moveTo>
                <a:cubicBezTo>
                  <a:pt x="94" y="52"/>
                  <a:pt x="93" y="58"/>
                  <a:pt x="91" y="65"/>
                </a:cubicBezTo>
                <a:cubicBezTo>
                  <a:pt x="88" y="70"/>
                  <a:pt x="85" y="75"/>
                  <a:pt x="80" y="80"/>
                </a:cubicBezTo>
                <a:cubicBezTo>
                  <a:pt x="76" y="84"/>
                  <a:pt x="71" y="88"/>
                  <a:pt x="65" y="90"/>
                </a:cubicBezTo>
                <a:cubicBezTo>
                  <a:pt x="60" y="92"/>
                  <a:pt x="54" y="93"/>
                  <a:pt x="47" y="93"/>
                </a:cubicBezTo>
                <a:cubicBezTo>
                  <a:pt x="40" y="93"/>
                  <a:pt x="35" y="92"/>
                  <a:pt x="29" y="90"/>
                </a:cubicBezTo>
                <a:cubicBezTo>
                  <a:pt x="23" y="88"/>
                  <a:pt x="18" y="84"/>
                  <a:pt x="14" y="80"/>
                </a:cubicBezTo>
                <a:cubicBezTo>
                  <a:pt x="9" y="75"/>
                  <a:pt x="6" y="70"/>
                  <a:pt x="4" y="65"/>
                </a:cubicBezTo>
                <a:cubicBezTo>
                  <a:pt x="1" y="58"/>
                  <a:pt x="0" y="52"/>
                  <a:pt x="0" y="46"/>
                </a:cubicBezTo>
                <a:cubicBezTo>
                  <a:pt x="0" y="40"/>
                  <a:pt x="1" y="34"/>
                  <a:pt x="4" y="28"/>
                </a:cubicBezTo>
                <a:cubicBezTo>
                  <a:pt x="6" y="23"/>
                  <a:pt x="9" y="18"/>
                  <a:pt x="14" y="13"/>
                </a:cubicBezTo>
                <a:cubicBezTo>
                  <a:pt x="18" y="9"/>
                  <a:pt x="23" y="5"/>
                  <a:pt x="29" y="3"/>
                </a:cubicBezTo>
                <a:cubicBezTo>
                  <a:pt x="35" y="1"/>
                  <a:pt x="40" y="0"/>
                  <a:pt x="47" y="0"/>
                </a:cubicBezTo>
                <a:cubicBezTo>
                  <a:pt x="54" y="0"/>
                  <a:pt x="60" y="1"/>
                  <a:pt x="65" y="3"/>
                </a:cubicBezTo>
                <a:cubicBezTo>
                  <a:pt x="71" y="5"/>
                  <a:pt x="76" y="9"/>
                  <a:pt x="80" y="13"/>
                </a:cubicBezTo>
                <a:cubicBezTo>
                  <a:pt x="85" y="18"/>
                  <a:pt x="88" y="23"/>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30" name="文本框 1429"/>
          <p:cNvSpPr txBox="1"/>
          <p:nvPr/>
        </p:nvSpPr>
        <p:spPr>
          <a:xfrm>
            <a:off x="693720" y="17841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程</a:t>
            </a:r>
            <a:endParaRPr lang="en-US" sz="920" b="0" u="none" strike="noStrike">
              <a:solidFill>
                <a:srgbClr val="000000"/>
              </a:solidFill>
              <a:effectLst/>
              <a:uFillTx/>
              <a:latin typeface="Times New Roman"/>
            </a:endParaRPr>
          </a:p>
        </p:txBody>
      </p:sp>
      <p:sp>
        <p:nvSpPr>
          <p:cNvPr id="1431" name="文本框 1430"/>
          <p:cNvSpPr txBox="1"/>
          <p:nvPr/>
        </p:nvSpPr>
        <p:spPr>
          <a:xfrm>
            <a:off x="852480" y="2022480"/>
            <a:ext cx="303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HTTP</a:t>
            </a:r>
            <a:endParaRPr lang="en-US" sz="920" b="0" u="none" strike="noStrike">
              <a:solidFill>
                <a:srgbClr val="000000"/>
              </a:solidFill>
              <a:effectLst/>
              <a:uFillTx/>
              <a:latin typeface="Times New Roman"/>
            </a:endParaRPr>
          </a:p>
        </p:txBody>
      </p:sp>
      <p:sp>
        <p:nvSpPr>
          <p:cNvPr id="1432" name="文本框 1431"/>
          <p:cNvSpPr txBox="1"/>
          <p:nvPr/>
        </p:nvSpPr>
        <p:spPr>
          <a:xfrm>
            <a:off x="1151640" y="201816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请求（</a:t>
            </a:r>
            <a:endParaRPr lang="en-US" sz="920" b="0" u="none" strike="noStrike">
              <a:solidFill>
                <a:srgbClr val="000000"/>
              </a:solidFill>
              <a:effectLst/>
              <a:uFillTx/>
              <a:latin typeface="Times New Roman"/>
            </a:endParaRPr>
          </a:p>
        </p:txBody>
      </p:sp>
      <p:sp>
        <p:nvSpPr>
          <p:cNvPr id="1433" name="文本框 1432"/>
          <p:cNvSpPr txBox="1"/>
          <p:nvPr/>
        </p:nvSpPr>
        <p:spPr>
          <a:xfrm>
            <a:off x="1502640" y="2022480"/>
            <a:ext cx="6213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GET, POST</a:t>
            </a:r>
            <a:endParaRPr lang="en-US" sz="920" b="0" u="none" strike="noStrike">
              <a:solidFill>
                <a:srgbClr val="000000"/>
              </a:solidFill>
              <a:effectLst/>
              <a:uFillTx/>
              <a:latin typeface="Times New Roman"/>
            </a:endParaRPr>
          </a:p>
        </p:txBody>
      </p:sp>
      <p:sp>
        <p:nvSpPr>
          <p:cNvPr id="1434" name="任意多边形 1433"/>
          <p:cNvSpPr/>
          <p:nvPr/>
        </p:nvSpPr>
        <p:spPr>
          <a:xfrm>
            <a:off x="693360" y="2247840"/>
            <a:ext cx="33840" cy="33840"/>
          </a:xfrm>
          <a:custGeom>
            <a:avLst/>
            <a:gdLst/>
            <a:ahLst/>
            <a:cxnLst/>
            <a:rect l="0" t="0" r="r" b="b"/>
            <a:pathLst>
              <a:path w="94" h="94">
                <a:moveTo>
                  <a:pt x="94" y="46"/>
                </a:moveTo>
                <a:cubicBezTo>
                  <a:pt x="94" y="52"/>
                  <a:pt x="93" y="59"/>
                  <a:pt x="91" y="65"/>
                </a:cubicBezTo>
                <a:cubicBezTo>
                  <a:pt x="88" y="71"/>
                  <a:pt x="85" y="76"/>
                  <a:pt x="80" y="80"/>
                </a:cubicBezTo>
                <a:cubicBezTo>
                  <a:pt x="76" y="84"/>
                  <a:pt x="71" y="88"/>
                  <a:pt x="65" y="90"/>
                </a:cubicBezTo>
                <a:cubicBezTo>
                  <a:pt x="60" y="92"/>
                  <a:pt x="54" y="94"/>
                  <a:pt x="47" y="94"/>
                </a:cubicBezTo>
                <a:cubicBezTo>
                  <a:pt x="40" y="94"/>
                  <a:pt x="35" y="92"/>
                  <a:pt x="29" y="90"/>
                </a:cubicBezTo>
                <a:cubicBezTo>
                  <a:pt x="23" y="88"/>
                  <a:pt x="18" y="84"/>
                  <a:pt x="14" y="80"/>
                </a:cubicBezTo>
                <a:cubicBezTo>
                  <a:pt x="9" y="76"/>
                  <a:pt x="6" y="71"/>
                  <a:pt x="4" y="65"/>
                </a:cubicBezTo>
                <a:cubicBezTo>
                  <a:pt x="1" y="59"/>
                  <a:pt x="0" y="52"/>
                  <a:pt x="0" y="46"/>
                </a:cubicBezTo>
                <a:cubicBezTo>
                  <a:pt x="0" y="40"/>
                  <a:pt x="1" y="34"/>
                  <a:pt x="4" y="28"/>
                </a:cubicBezTo>
                <a:cubicBezTo>
                  <a:pt x="6" y="23"/>
                  <a:pt x="9" y="18"/>
                  <a:pt x="14" y="13"/>
                </a:cubicBezTo>
                <a:cubicBezTo>
                  <a:pt x="18" y="9"/>
                  <a:pt x="23" y="6"/>
                  <a:pt x="29" y="3"/>
                </a:cubicBezTo>
                <a:cubicBezTo>
                  <a:pt x="35" y="1"/>
                  <a:pt x="40" y="0"/>
                  <a:pt x="47" y="0"/>
                </a:cubicBezTo>
                <a:cubicBezTo>
                  <a:pt x="54" y="0"/>
                  <a:pt x="60" y="1"/>
                  <a:pt x="65" y="3"/>
                </a:cubicBezTo>
                <a:cubicBezTo>
                  <a:pt x="71" y="6"/>
                  <a:pt x="76" y="9"/>
                  <a:pt x="80" y="13"/>
                </a:cubicBezTo>
                <a:cubicBezTo>
                  <a:pt x="85" y="18"/>
                  <a:pt x="88" y="23"/>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35" name="文本框 1434"/>
          <p:cNvSpPr txBox="1"/>
          <p:nvPr/>
        </p:nvSpPr>
        <p:spPr>
          <a:xfrm>
            <a:off x="2121480" y="2018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a:t>
            </a:r>
            <a:endParaRPr lang="en-US" sz="920" b="0" u="none" strike="noStrike">
              <a:solidFill>
                <a:srgbClr val="000000"/>
              </a:solidFill>
              <a:effectLst/>
              <a:uFillTx/>
              <a:latin typeface="Times New Roman"/>
            </a:endParaRPr>
          </a:p>
        </p:txBody>
      </p:sp>
      <p:sp>
        <p:nvSpPr>
          <p:cNvPr id="1436" name="任意多边形 1435"/>
          <p:cNvSpPr/>
          <p:nvPr/>
        </p:nvSpPr>
        <p:spPr>
          <a:xfrm>
            <a:off x="693360" y="2414880"/>
            <a:ext cx="33840" cy="33840"/>
          </a:xfrm>
          <a:custGeom>
            <a:avLst/>
            <a:gdLst/>
            <a:ahLst/>
            <a:cxnLst/>
            <a:rect l="0" t="0" r="r" b="b"/>
            <a:pathLst>
              <a:path w="94" h="94">
                <a:moveTo>
                  <a:pt x="94" y="46"/>
                </a:moveTo>
                <a:cubicBezTo>
                  <a:pt x="94" y="53"/>
                  <a:pt x="93" y="60"/>
                  <a:pt x="91" y="65"/>
                </a:cubicBezTo>
                <a:cubicBezTo>
                  <a:pt x="88" y="71"/>
                  <a:pt x="85" y="76"/>
                  <a:pt x="80" y="80"/>
                </a:cubicBezTo>
                <a:cubicBezTo>
                  <a:pt x="76" y="85"/>
                  <a:pt x="71" y="88"/>
                  <a:pt x="65" y="90"/>
                </a:cubicBezTo>
                <a:cubicBezTo>
                  <a:pt x="60" y="93"/>
                  <a:pt x="54" y="94"/>
                  <a:pt x="47" y="94"/>
                </a:cubicBezTo>
                <a:cubicBezTo>
                  <a:pt x="40" y="94"/>
                  <a:pt x="35" y="93"/>
                  <a:pt x="29" y="90"/>
                </a:cubicBezTo>
                <a:cubicBezTo>
                  <a:pt x="23" y="88"/>
                  <a:pt x="18" y="85"/>
                  <a:pt x="14" y="80"/>
                </a:cubicBezTo>
                <a:cubicBezTo>
                  <a:pt x="9" y="76"/>
                  <a:pt x="6" y="71"/>
                  <a:pt x="4" y="65"/>
                </a:cubicBezTo>
                <a:cubicBezTo>
                  <a:pt x="1" y="60"/>
                  <a:pt x="0" y="53"/>
                  <a:pt x="0" y="46"/>
                </a:cubicBezTo>
                <a:cubicBezTo>
                  <a:pt x="0" y="40"/>
                  <a:pt x="1" y="34"/>
                  <a:pt x="4" y="29"/>
                </a:cubicBezTo>
                <a:cubicBezTo>
                  <a:pt x="6" y="23"/>
                  <a:pt x="9" y="18"/>
                  <a:pt x="14" y="14"/>
                </a:cubicBezTo>
                <a:cubicBezTo>
                  <a:pt x="18" y="9"/>
                  <a:pt x="23" y="6"/>
                  <a:pt x="29" y="4"/>
                </a:cubicBezTo>
                <a:cubicBezTo>
                  <a:pt x="35" y="1"/>
                  <a:pt x="40" y="0"/>
                  <a:pt x="47" y="0"/>
                </a:cubicBezTo>
                <a:cubicBezTo>
                  <a:pt x="54" y="0"/>
                  <a:pt x="60" y="1"/>
                  <a:pt x="65" y="4"/>
                </a:cubicBezTo>
                <a:cubicBezTo>
                  <a:pt x="71" y="6"/>
                  <a:pt x="76" y="9"/>
                  <a:pt x="80" y="14"/>
                </a:cubicBezTo>
                <a:cubicBezTo>
                  <a:pt x="85" y="18"/>
                  <a:pt x="88" y="23"/>
                  <a:pt x="91" y="29"/>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37" name="文本框 1436"/>
          <p:cNvSpPr txBox="1"/>
          <p:nvPr/>
        </p:nvSpPr>
        <p:spPr>
          <a:xfrm>
            <a:off x="852480" y="21855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处理响应数据和状态码</a:t>
            </a:r>
            <a:endParaRPr lang="en-US" sz="920" b="0" u="none" strike="noStrike">
              <a:solidFill>
                <a:srgbClr val="000000"/>
              </a:solidFill>
              <a:effectLst/>
              <a:uFillTx/>
              <a:latin typeface="Times New Roman"/>
            </a:endParaRPr>
          </a:p>
        </p:txBody>
      </p:sp>
      <p:sp>
        <p:nvSpPr>
          <p:cNvPr id="1438" name="文本框 1437"/>
          <p:cNvSpPr txBox="1"/>
          <p:nvPr/>
        </p:nvSpPr>
        <p:spPr>
          <a:xfrm>
            <a:off x="852480" y="23526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管理会话和</a:t>
            </a:r>
            <a:endParaRPr lang="en-US" sz="920" b="0" u="none" strike="noStrike">
              <a:solidFill>
                <a:srgbClr val="000000"/>
              </a:solidFill>
              <a:effectLst/>
              <a:uFillTx/>
              <a:latin typeface="Times New Roman"/>
            </a:endParaRPr>
          </a:p>
        </p:txBody>
      </p:sp>
      <p:sp>
        <p:nvSpPr>
          <p:cNvPr id="1439" name="任意多边形 1438"/>
          <p:cNvSpPr/>
          <p:nvPr/>
        </p:nvSpPr>
        <p:spPr>
          <a:xfrm>
            <a:off x="693360" y="2581920"/>
            <a:ext cx="33840" cy="33840"/>
          </a:xfrm>
          <a:custGeom>
            <a:avLst/>
            <a:gdLst/>
            <a:ahLst/>
            <a:cxnLst/>
            <a:rect l="0" t="0" r="r" b="b"/>
            <a:pathLst>
              <a:path w="94" h="94">
                <a:moveTo>
                  <a:pt x="94" y="47"/>
                </a:moveTo>
                <a:cubicBezTo>
                  <a:pt x="94" y="54"/>
                  <a:pt x="93" y="60"/>
                  <a:pt x="91" y="66"/>
                </a:cubicBezTo>
                <a:cubicBezTo>
                  <a:pt x="88" y="71"/>
                  <a:pt x="85" y="76"/>
                  <a:pt x="80" y="81"/>
                </a:cubicBezTo>
                <a:cubicBezTo>
                  <a:pt x="76" y="85"/>
                  <a:pt x="71" y="88"/>
                  <a:pt x="65" y="91"/>
                </a:cubicBezTo>
                <a:cubicBezTo>
                  <a:pt x="60" y="93"/>
                  <a:pt x="54" y="94"/>
                  <a:pt x="47" y="94"/>
                </a:cubicBezTo>
                <a:cubicBezTo>
                  <a:pt x="40" y="94"/>
                  <a:pt x="35" y="93"/>
                  <a:pt x="29" y="91"/>
                </a:cubicBezTo>
                <a:cubicBezTo>
                  <a:pt x="23" y="88"/>
                  <a:pt x="18" y="85"/>
                  <a:pt x="14" y="81"/>
                </a:cubicBezTo>
                <a:cubicBezTo>
                  <a:pt x="9" y="76"/>
                  <a:pt x="6" y="71"/>
                  <a:pt x="4" y="66"/>
                </a:cubicBezTo>
                <a:cubicBezTo>
                  <a:pt x="1" y="60"/>
                  <a:pt x="0" y="54"/>
                  <a:pt x="0" y="47"/>
                </a:cubicBezTo>
                <a:cubicBezTo>
                  <a:pt x="0" y="41"/>
                  <a:pt x="1" y="35"/>
                  <a:pt x="4" y="29"/>
                </a:cubicBezTo>
                <a:cubicBezTo>
                  <a:pt x="6" y="23"/>
                  <a:pt x="9" y="18"/>
                  <a:pt x="14" y="14"/>
                </a:cubicBezTo>
                <a:cubicBezTo>
                  <a:pt x="18" y="10"/>
                  <a:pt x="23" y="6"/>
                  <a:pt x="29" y="4"/>
                </a:cubicBezTo>
                <a:cubicBezTo>
                  <a:pt x="35" y="2"/>
                  <a:pt x="40" y="0"/>
                  <a:pt x="47" y="0"/>
                </a:cubicBezTo>
                <a:cubicBezTo>
                  <a:pt x="54" y="0"/>
                  <a:pt x="60" y="2"/>
                  <a:pt x="65" y="4"/>
                </a:cubicBezTo>
                <a:cubicBezTo>
                  <a:pt x="71" y="6"/>
                  <a:pt x="76" y="10"/>
                  <a:pt x="80" y="14"/>
                </a:cubicBezTo>
                <a:cubicBezTo>
                  <a:pt x="85" y="18"/>
                  <a:pt x="88" y="23"/>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40" name="文本框 1439"/>
          <p:cNvSpPr txBox="1"/>
          <p:nvPr/>
        </p:nvSpPr>
        <p:spPr>
          <a:xfrm>
            <a:off x="1437480" y="2356560"/>
            <a:ext cx="3988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Cookie</a:t>
            </a:r>
            <a:endParaRPr lang="en-US" sz="920" b="0" u="none" strike="noStrike">
              <a:solidFill>
                <a:srgbClr val="000000"/>
              </a:solidFill>
              <a:effectLst/>
              <a:uFillTx/>
              <a:latin typeface="Times New Roman"/>
            </a:endParaRPr>
          </a:p>
        </p:txBody>
      </p:sp>
      <p:pic>
        <p:nvPicPr>
          <p:cNvPr id="1441" name="图片 1440"/>
          <p:cNvPicPr/>
          <p:nvPr/>
        </p:nvPicPr>
        <p:blipFill>
          <a:blip r:embed="rId4"/>
          <a:stretch/>
        </p:blipFill>
        <p:spPr>
          <a:xfrm>
            <a:off x="693720" y="3092040"/>
            <a:ext cx="250200" cy="200160"/>
          </a:xfrm>
          <a:prstGeom prst="rect">
            <a:avLst/>
          </a:prstGeom>
          <a:noFill/>
          <a:ln w="0">
            <a:noFill/>
          </a:ln>
        </p:spPr>
      </p:pic>
      <p:sp>
        <p:nvSpPr>
          <p:cNvPr id="1442" name="文本框 1441"/>
          <p:cNvSpPr txBox="1"/>
          <p:nvPr/>
        </p:nvSpPr>
        <p:spPr>
          <a:xfrm>
            <a:off x="852480" y="2519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处理请求头和参数</a:t>
            </a:r>
            <a:endParaRPr lang="en-US" sz="920" b="0" u="none" strike="noStrike">
              <a:solidFill>
                <a:srgbClr val="000000"/>
              </a:solidFill>
              <a:effectLst/>
              <a:uFillTx/>
              <a:latin typeface="Times New Roman"/>
            </a:endParaRPr>
          </a:p>
        </p:txBody>
      </p:sp>
      <p:sp>
        <p:nvSpPr>
          <p:cNvPr id="1443" name="文本框 1442"/>
          <p:cNvSpPr txBox="1"/>
          <p:nvPr/>
        </p:nvSpPr>
        <p:spPr>
          <a:xfrm>
            <a:off x="1044720" y="3095640"/>
            <a:ext cx="133740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BeautifulSoup</a:t>
            </a:r>
            <a:endParaRPr lang="en-US" sz="1320" b="0" u="none" strike="noStrike">
              <a:solidFill>
                <a:srgbClr val="000000"/>
              </a:solidFill>
              <a:effectLst/>
              <a:uFillTx/>
              <a:latin typeface="Times New Roman"/>
            </a:endParaRPr>
          </a:p>
        </p:txBody>
      </p:sp>
      <p:sp>
        <p:nvSpPr>
          <p:cNvPr id="1444" name="文本框 1443"/>
          <p:cNvSpPr txBox="1"/>
          <p:nvPr/>
        </p:nvSpPr>
        <p:spPr>
          <a:xfrm>
            <a:off x="2377080" y="3089880"/>
            <a:ext cx="1684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库</a:t>
            </a:r>
            <a:endParaRPr lang="en-US" sz="1320" b="0" u="none" strike="noStrike">
              <a:solidFill>
                <a:srgbClr val="000000"/>
              </a:solidFill>
              <a:effectLst/>
              <a:uFillTx/>
              <a:latin typeface="Times New Roman"/>
            </a:endParaRPr>
          </a:p>
        </p:txBody>
      </p:sp>
      <p:sp>
        <p:nvSpPr>
          <p:cNvPr id="1445" name="文本框 1444"/>
          <p:cNvSpPr txBox="1"/>
          <p:nvPr/>
        </p:nvSpPr>
        <p:spPr>
          <a:xfrm>
            <a:off x="693720" y="342216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用于解析</a:t>
            </a:r>
            <a:endParaRPr lang="en-US" sz="920" b="0" u="none" strike="noStrike">
              <a:solidFill>
                <a:srgbClr val="000000"/>
              </a:solidFill>
              <a:effectLst/>
              <a:uFillTx/>
              <a:latin typeface="Times New Roman"/>
            </a:endParaRPr>
          </a:p>
        </p:txBody>
      </p:sp>
      <p:sp>
        <p:nvSpPr>
          <p:cNvPr id="1446" name="文本框 1445"/>
          <p:cNvSpPr txBox="1"/>
          <p:nvPr/>
        </p:nvSpPr>
        <p:spPr>
          <a:xfrm>
            <a:off x="1161720" y="3426480"/>
            <a:ext cx="327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HTML</a:t>
            </a:r>
            <a:endParaRPr lang="en-US" sz="920" b="0" u="none" strike="noStrike">
              <a:solidFill>
                <a:srgbClr val="000000"/>
              </a:solidFill>
              <a:effectLst/>
              <a:uFillTx/>
              <a:latin typeface="Times New Roman"/>
            </a:endParaRPr>
          </a:p>
        </p:txBody>
      </p:sp>
      <p:sp>
        <p:nvSpPr>
          <p:cNvPr id="1447" name="文本框 1446"/>
          <p:cNvSpPr txBox="1"/>
          <p:nvPr/>
        </p:nvSpPr>
        <p:spPr>
          <a:xfrm>
            <a:off x="1487160" y="342216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和</a:t>
            </a:r>
            <a:endParaRPr lang="en-US" sz="920" b="0" u="none" strike="noStrike">
              <a:solidFill>
                <a:srgbClr val="000000"/>
              </a:solidFill>
              <a:effectLst/>
              <a:uFillTx/>
              <a:latin typeface="Times New Roman"/>
            </a:endParaRPr>
          </a:p>
        </p:txBody>
      </p:sp>
      <p:sp>
        <p:nvSpPr>
          <p:cNvPr id="1448" name="文本框 1447"/>
          <p:cNvSpPr txBox="1"/>
          <p:nvPr/>
        </p:nvSpPr>
        <p:spPr>
          <a:xfrm>
            <a:off x="1604160" y="3426480"/>
            <a:ext cx="2476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XML</a:t>
            </a:r>
            <a:endParaRPr lang="en-US" sz="920" b="0" u="none" strike="noStrike">
              <a:solidFill>
                <a:srgbClr val="000000"/>
              </a:solidFill>
              <a:effectLst/>
              <a:uFillTx/>
              <a:latin typeface="Times New Roman"/>
            </a:endParaRPr>
          </a:p>
        </p:txBody>
      </p:sp>
      <p:sp>
        <p:nvSpPr>
          <p:cNvPr id="1449" name="任意多边形 1448"/>
          <p:cNvSpPr/>
          <p:nvPr/>
        </p:nvSpPr>
        <p:spPr>
          <a:xfrm>
            <a:off x="693360" y="3718440"/>
            <a:ext cx="33840" cy="33840"/>
          </a:xfrm>
          <a:custGeom>
            <a:avLst/>
            <a:gdLst/>
            <a:ahLst/>
            <a:cxnLst/>
            <a:rect l="0" t="0" r="r" b="b"/>
            <a:pathLst>
              <a:path w="94" h="94">
                <a:moveTo>
                  <a:pt x="94" y="48"/>
                </a:moveTo>
                <a:cubicBezTo>
                  <a:pt x="94" y="54"/>
                  <a:pt x="93" y="60"/>
                  <a:pt x="91" y="66"/>
                </a:cubicBezTo>
                <a:cubicBezTo>
                  <a:pt x="88" y="71"/>
                  <a:pt x="85" y="76"/>
                  <a:pt x="80" y="81"/>
                </a:cubicBezTo>
                <a:cubicBezTo>
                  <a:pt x="76" y="85"/>
                  <a:pt x="71" y="88"/>
                  <a:pt x="65" y="91"/>
                </a:cubicBezTo>
                <a:cubicBezTo>
                  <a:pt x="60" y="93"/>
                  <a:pt x="54" y="94"/>
                  <a:pt x="47" y="94"/>
                </a:cubicBezTo>
                <a:cubicBezTo>
                  <a:pt x="40" y="94"/>
                  <a:pt x="35" y="93"/>
                  <a:pt x="29" y="91"/>
                </a:cubicBezTo>
                <a:cubicBezTo>
                  <a:pt x="23" y="88"/>
                  <a:pt x="18" y="85"/>
                  <a:pt x="14" y="81"/>
                </a:cubicBezTo>
                <a:cubicBezTo>
                  <a:pt x="9" y="76"/>
                  <a:pt x="6" y="71"/>
                  <a:pt x="4" y="66"/>
                </a:cubicBezTo>
                <a:cubicBezTo>
                  <a:pt x="1" y="60"/>
                  <a:pt x="0" y="54"/>
                  <a:pt x="0" y="48"/>
                </a:cubicBezTo>
                <a:cubicBezTo>
                  <a:pt x="0" y="42"/>
                  <a:pt x="1" y="36"/>
                  <a:pt x="4" y="30"/>
                </a:cubicBezTo>
                <a:cubicBezTo>
                  <a:pt x="6" y="24"/>
                  <a:pt x="9" y="18"/>
                  <a:pt x="14" y="14"/>
                </a:cubicBezTo>
                <a:cubicBezTo>
                  <a:pt x="18" y="10"/>
                  <a:pt x="23" y="6"/>
                  <a:pt x="29" y="4"/>
                </a:cubicBezTo>
                <a:cubicBezTo>
                  <a:pt x="35" y="1"/>
                  <a:pt x="40" y="0"/>
                  <a:pt x="47" y="0"/>
                </a:cubicBezTo>
                <a:cubicBezTo>
                  <a:pt x="54" y="0"/>
                  <a:pt x="60" y="1"/>
                  <a:pt x="65" y="4"/>
                </a:cubicBezTo>
                <a:cubicBezTo>
                  <a:pt x="71" y="6"/>
                  <a:pt x="76" y="10"/>
                  <a:pt x="80" y="14"/>
                </a:cubicBezTo>
                <a:cubicBezTo>
                  <a:pt x="85" y="18"/>
                  <a:pt x="88" y="24"/>
                  <a:pt x="91" y="30"/>
                </a:cubicBezTo>
                <a:cubicBezTo>
                  <a:pt x="93" y="36"/>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50" name="文本框 1449"/>
          <p:cNvSpPr txBox="1"/>
          <p:nvPr/>
        </p:nvSpPr>
        <p:spPr>
          <a:xfrm>
            <a:off x="1850400" y="342216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文档的库，提取结构化数据</a:t>
            </a:r>
            <a:endParaRPr lang="en-US" sz="920" b="0" u="none" strike="noStrike">
              <a:solidFill>
                <a:srgbClr val="000000"/>
              </a:solidFill>
              <a:effectLst/>
              <a:uFillTx/>
              <a:latin typeface="Times New Roman"/>
            </a:endParaRPr>
          </a:p>
        </p:txBody>
      </p:sp>
      <p:sp>
        <p:nvSpPr>
          <p:cNvPr id="1451" name="文本框 1450"/>
          <p:cNvSpPr txBox="1"/>
          <p:nvPr/>
        </p:nvSpPr>
        <p:spPr>
          <a:xfrm>
            <a:off x="852480" y="3660480"/>
            <a:ext cx="327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HTML</a:t>
            </a:r>
            <a:endParaRPr lang="en-US" sz="920" b="0" u="none" strike="noStrike">
              <a:solidFill>
                <a:srgbClr val="000000"/>
              </a:solidFill>
              <a:effectLst/>
              <a:uFillTx/>
              <a:latin typeface="Times New Roman"/>
            </a:endParaRPr>
          </a:p>
        </p:txBody>
      </p:sp>
      <p:sp>
        <p:nvSpPr>
          <p:cNvPr id="1452" name="任意多边形 1451"/>
          <p:cNvSpPr/>
          <p:nvPr/>
        </p:nvSpPr>
        <p:spPr>
          <a:xfrm>
            <a:off x="693360" y="3885840"/>
            <a:ext cx="33840" cy="33480"/>
          </a:xfrm>
          <a:custGeom>
            <a:avLst/>
            <a:gdLst/>
            <a:ahLst/>
            <a:cxnLst/>
            <a:rect l="0" t="0" r="r" b="b"/>
            <a:pathLst>
              <a:path w="94" h="93">
                <a:moveTo>
                  <a:pt x="94" y="47"/>
                </a:moveTo>
                <a:cubicBezTo>
                  <a:pt x="94" y="53"/>
                  <a:pt x="93" y="59"/>
                  <a:pt x="91" y="65"/>
                </a:cubicBezTo>
                <a:cubicBezTo>
                  <a:pt x="88" y="70"/>
                  <a:pt x="85" y="75"/>
                  <a:pt x="80" y="80"/>
                </a:cubicBezTo>
                <a:cubicBezTo>
                  <a:pt x="76" y="84"/>
                  <a:pt x="71" y="88"/>
                  <a:pt x="65" y="90"/>
                </a:cubicBezTo>
                <a:cubicBezTo>
                  <a:pt x="60" y="92"/>
                  <a:pt x="54" y="93"/>
                  <a:pt x="47" y="93"/>
                </a:cubicBezTo>
                <a:cubicBezTo>
                  <a:pt x="40" y="93"/>
                  <a:pt x="35" y="92"/>
                  <a:pt x="29" y="90"/>
                </a:cubicBezTo>
                <a:cubicBezTo>
                  <a:pt x="23" y="88"/>
                  <a:pt x="18" y="84"/>
                  <a:pt x="14" y="80"/>
                </a:cubicBezTo>
                <a:cubicBezTo>
                  <a:pt x="9" y="75"/>
                  <a:pt x="6" y="70"/>
                  <a:pt x="4" y="65"/>
                </a:cubicBezTo>
                <a:cubicBezTo>
                  <a:pt x="1" y="59"/>
                  <a:pt x="0" y="53"/>
                  <a:pt x="0" y="47"/>
                </a:cubicBezTo>
                <a:cubicBezTo>
                  <a:pt x="0" y="41"/>
                  <a:pt x="1" y="35"/>
                  <a:pt x="4" y="29"/>
                </a:cubicBezTo>
                <a:cubicBezTo>
                  <a:pt x="6" y="24"/>
                  <a:pt x="9" y="19"/>
                  <a:pt x="14" y="13"/>
                </a:cubicBezTo>
                <a:cubicBezTo>
                  <a:pt x="18" y="9"/>
                  <a:pt x="23" y="5"/>
                  <a:pt x="29" y="3"/>
                </a:cubicBezTo>
                <a:cubicBezTo>
                  <a:pt x="35" y="1"/>
                  <a:pt x="40" y="0"/>
                  <a:pt x="47" y="0"/>
                </a:cubicBezTo>
                <a:cubicBezTo>
                  <a:pt x="54" y="0"/>
                  <a:pt x="60" y="1"/>
                  <a:pt x="65" y="3"/>
                </a:cubicBezTo>
                <a:cubicBezTo>
                  <a:pt x="71" y="5"/>
                  <a:pt x="76" y="9"/>
                  <a:pt x="80" y="13"/>
                </a:cubicBezTo>
                <a:cubicBezTo>
                  <a:pt x="85" y="19"/>
                  <a:pt x="88" y="24"/>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53" name="文本框 1452"/>
          <p:cNvSpPr txBox="1"/>
          <p:nvPr/>
        </p:nvSpPr>
        <p:spPr>
          <a:xfrm>
            <a:off x="1177920" y="365616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文档解析</a:t>
            </a:r>
            <a:endParaRPr lang="en-US" sz="920" b="0" u="none" strike="noStrike">
              <a:solidFill>
                <a:srgbClr val="000000"/>
              </a:solidFill>
              <a:effectLst/>
              <a:uFillTx/>
              <a:latin typeface="Times New Roman"/>
            </a:endParaRPr>
          </a:p>
        </p:txBody>
      </p:sp>
      <p:sp>
        <p:nvSpPr>
          <p:cNvPr id="1454" name="文本框 1453"/>
          <p:cNvSpPr txBox="1"/>
          <p:nvPr/>
        </p:nvSpPr>
        <p:spPr>
          <a:xfrm>
            <a:off x="852480" y="3827520"/>
            <a:ext cx="2314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CSS</a:t>
            </a:r>
            <a:endParaRPr lang="en-US" sz="920" b="0" u="none" strike="noStrike">
              <a:solidFill>
                <a:srgbClr val="000000"/>
              </a:solidFill>
              <a:effectLst/>
              <a:uFillTx/>
              <a:latin typeface="Times New Roman"/>
            </a:endParaRPr>
          </a:p>
        </p:txBody>
      </p:sp>
      <p:sp>
        <p:nvSpPr>
          <p:cNvPr id="1455" name="任意多边形 1454"/>
          <p:cNvSpPr/>
          <p:nvPr/>
        </p:nvSpPr>
        <p:spPr>
          <a:xfrm>
            <a:off x="693360" y="4052880"/>
            <a:ext cx="33840" cy="33840"/>
          </a:xfrm>
          <a:custGeom>
            <a:avLst/>
            <a:gdLst/>
            <a:ahLst/>
            <a:cxnLst/>
            <a:rect l="0" t="0" r="r" b="b"/>
            <a:pathLst>
              <a:path w="94" h="94">
                <a:moveTo>
                  <a:pt x="94" y="47"/>
                </a:moveTo>
                <a:cubicBezTo>
                  <a:pt x="94" y="53"/>
                  <a:pt x="93" y="59"/>
                  <a:pt x="91" y="65"/>
                </a:cubicBezTo>
                <a:cubicBezTo>
                  <a:pt x="88" y="71"/>
                  <a:pt x="85" y="76"/>
                  <a:pt x="80" y="80"/>
                </a:cubicBezTo>
                <a:cubicBezTo>
                  <a:pt x="76" y="84"/>
                  <a:pt x="71" y="88"/>
                  <a:pt x="65" y="90"/>
                </a:cubicBezTo>
                <a:cubicBezTo>
                  <a:pt x="60" y="93"/>
                  <a:pt x="54" y="94"/>
                  <a:pt x="47" y="94"/>
                </a:cubicBezTo>
                <a:cubicBezTo>
                  <a:pt x="40" y="94"/>
                  <a:pt x="35" y="93"/>
                  <a:pt x="29" y="90"/>
                </a:cubicBezTo>
                <a:cubicBezTo>
                  <a:pt x="23" y="88"/>
                  <a:pt x="18" y="84"/>
                  <a:pt x="14" y="80"/>
                </a:cubicBezTo>
                <a:cubicBezTo>
                  <a:pt x="9" y="76"/>
                  <a:pt x="6" y="71"/>
                  <a:pt x="4" y="65"/>
                </a:cubicBezTo>
                <a:cubicBezTo>
                  <a:pt x="1" y="59"/>
                  <a:pt x="0" y="53"/>
                  <a:pt x="0" y="47"/>
                </a:cubicBezTo>
                <a:cubicBezTo>
                  <a:pt x="0" y="41"/>
                  <a:pt x="1" y="35"/>
                  <a:pt x="4" y="29"/>
                </a:cubicBezTo>
                <a:cubicBezTo>
                  <a:pt x="6" y="24"/>
                  <a:pt x="9" y="19"/>
                  <a:pt x="14" y="14"/>
                </a:cubicBezTo>
                <a:cubicBezTo>
                  <a:pt x="18" y="9"/>
                  <a:pt x="23" y="6"/>
                  <a:pt x="29" y="3"/>
                </a:cubicBezTo>
                <a:cubicBezTo>
                  <a:pt x="35" y="1"/>
                  <a:pt x="40" y="0"/>
                  <a:pt x="47" y="0"/>
                </a:cubicBezTo>
                <a:cubicBezTo>
                  <a:pt x="54" y="0"/>
                  <a:pt x="60" y="1"/>
                  <a:pt x="65" y="3"/>
                </a:cubicBezTo>
                <a:cubicBezTo>
                  <a:pt x="71" y="6"/>
                  <a:pt x="76" y="9"/>
                  <a:pt x="80" y="14"/>
                </a:cubicBezTo>
                <a:cubicBezTo>
                  <a:pt x="85" y="19"/>
                  <a:pt x="88" y="24"/>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56" name="文本框 1455"/>
          <p:cNvSpPr txBox="1"/>
          <p:nvPr/>
        </p:nvSpPr>
        <p:spPr>
          <a:xfrm>
            <a:off x="1082520" y="382320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选择器和标签查找</a:t>
            </a:r>
            <a:endParaRPr lang="en-US" sz="920" b="0" u="none" strike="noStrike">
              <a:solidFill>
                <a:srgbClr val="000000"/>
              </a:solidFill>
              <a:effectLst/>
              <a:uFillTx/>
              <a:latin typeface="Times New Roman"/>
            </a:endParaRPr>
          </a:p>
        </p:txBody>
      </p:sp>
      <p:sp>
        <p:nvSpPr>
          <p:cNvPr id="1457" name="任意多边形 1456"/>
          <p:cNvSpPr/>
          <p:nvPr/>
        </p:nvSpPr>
        <p:spPr>
          <a:xfrm>
            <a:off x="693360" y="4219920"/>
            <a:ext cx="33840" cy="33840"/>
          </a:xfrm>
          <a:custGeom>
            <a:avLst/>
            <a:gdLst/>
            <a:ahLst/>
            <a:cxnLst/>
            <a:rect l="0" t="0" r="r" b="b"/>
            <a:pathLst>
              <a:path w="94" h="94">
                <a:moveTo>
                  <a:pt x="94" y="48"/>
                </a:moveTo>
                <a:cubicBezTo>
                  <a:pt x="94" y="54"/>
                  <a:pt x="93" y="60"/>
                  <a:pt x="91" y="65"/>
                </a:cubicBezTo>
                <a:cubicBezTo>
                  <a:pt x="88" y="71"/>
                  <a:pt x="85" y="76"/>
                  <a:pt x="80" y="80"/>
                </a:cubicBezTo>
                <a:cubicBezTo>
                  <a:pt x="76" y="85"/>
                  <a:pt x="71" y="88"/>
                  <a:pt x="65" y="90"/>
                </a:cubicBezTo>
                <a:cubicBezTo>
                  <a:pt x="60" y="93"/>
                  <a:pt x="54" y="94"/>
                  <a:pt x="47" y="94"/>
                </a:cubicBezTo>
                <a:cubicBezTo>
                  <a:pt x="40" y="94"/>
                  <a:pt x="35" y="93"/>
                  <a:pt x="29" y="90"/>
                </a:cubicBezTo>
                <a:cubicBezTo>
                  <a:pt x="23" y="88"/>
                  <a:pt x="18" y="85"/>
                  <a:pt x="14" y="80"/>
                </a:cubicBezTo>
                <a:cubicBezTo>
                  <a:pt x="9" y="76"/>
                  <a:pt x="6" y="71"/>
                  <a:pt x="4" y="65"/>
                </a:cubicBezTo>
                <a:cubicBezTo>
                  <a:pt x="1" y="60"/>
                  <a:pt x="0" y="54"/>
                  <a:pt x="0" y="48"/>
                </a:cubicBezTo>
                <a:cubicBezTo>
                  <a:pt x="0" y="41"/>
                  <a:pt x="1" y="35"/>
                  <a:pt x="4" y="30"/>
                </a:cubicBezTo>
                <a:cubicBezTo>
                  <a:pt x="6" y="24"/>
                  <a:pt x="9" y="19"/>
                  <a:pt x="14" y="15"/>
                </a:cubicBezTo>
                <a:cubicBezTo>
                  <a:pt x="18" y="10"/>
                  <a:pt x="23" y="6"/>
                  <a:pt x="29" y="4"/>
                </a:cubicBezTo>
                <a:cubicBezTo>
                  <a:pt x="35" y="1"/>
                  <a:pt x="40" y="0"/>
                  <a:pt x="47" y="0"/>
                </a:cubicBezTo>
                <a:cubicBezTo>
                  <a:pt x="54" y="0"/>
                  <a:pt x="60" y="1"/>
                  <a:pt x="65" y="4"/>
                </a:cubicBezTo>
                <a:cubicBezTo>
                  <a:pt x="71" y="6"/>
                  <a:pt x="76" y="10"/>
                  <a:pt x="80" y="15"/>
                </a:cubicBezTo>
                <a:cubicBezTo>
                  <a:pt x="85" y="19"/>
                  <a:pt x="88" y="24"/>
                  <a:pt x="91" y="30"/>
                </a:cubicBezTo>
                <a:cubicBezTo>
                  <a:pt x="93" y="35"/>
                  <a:pt x="94" y="41"/>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58" name="文本框 1457"/>
          <p:cNvSpPr txBox="1"/>
          <p:nvPr/>
        </p:nvSpPr>
        <p:spPr>
          <a:xfrm>
            <a:off x="852480" y="399060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提取文本和属性</a:t>
            </a:r>
            <a:endParaRPr lang="en-US" sz="920" b="0" u="none" strike="noStrike">
              <a:solidFill>
                <a:srgbClr val="000000"/>
              </a:solidFill>
              <a:effectLst/>
              <a:uFillTx/>
              <a:latin typeface="Times New Roman"/>
            </a:endParaRPr>
          </a:p>
        </p:txBody>
      </p:sp>
      <p:sp>
        <p:nvSpPr>
          <p:cNvPr id="1459" name="文本框 1458"/>
          <p:cNvSpPr txBox="1"/>
          <p:nvPr/>
        </p:nvSpPr>
        <p:spPr>
          <a:xfrm>
            <a:off x="852480" y="41576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导航和搜索</a:t>
            </a:r>
            <a:endParaRPr lang="en-US" sz="920" b="0" u="none" strike="noStrike">
              <a:solidFill>
                <a:srgbClr val="000000"/>
              </a:solidFill>
              <a:effectLst/>
              <a:uFillTx/>
              <a:latin typeface="Times New Roman"/>
            </a:endParaRPr>
          </a:p>
        </p:txBody>
      </p:sp>
      <p:sp>
        <p:nvSpPr>
          <p:cNvPr id="1460" name="文本框 1459"/>
          <p:cNvSpPr txBox="1"/>
          <p:nvPr/>
        </p:nvSpPr>
        <p:spPr>
          <a:xfrm>
            <a:off x="1437480" y="4161600"/>
            <a:ext cx="284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DOM</a:t>
            </a:r>
            <a:endParaRPr lang="en-US" sz="920" b="0" u="none" strike="noStrike">
              <a:solidFill>
                <a:srgbClr val="000000"/>
              </a:solidFill>
              <a:effectLst/>
              <a:uFillTx/>
              <a:latin typeface="Times New Roman"/>
            </a:endParaRPr>
          </a:p>
        </p:txBody>
      </p:sp>
      <p:sp>
        <p:nvSpPr>
          <p:cNvPr id="1461" name="文本框 1460"/>
          <p:cNvSpPr txBox="1"/>
          <p:nvPr/>
        </p:nvSpPr>
        <p:spPr>
          <a:xfrm>
            <a:off x="1720440" y="41576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树</a:t>
            </a:r>
            <a:endParaRPr lang="en-US" sz="920" b="0" u="none" strike="noStrike">
              <a:solidFill>
                <a:srgbClr val="000000"/>
              </a:solidFill>
              <a:effectLst/>
              <a:uFillTx/>
              <a:latin typeface="Times New Roman"/>
            </a:endParaRPr>
          </a:p>
        </p:txBody>
      </p:sp>
      <p:sp>
        <p:nvSpPr>
          <p:cNvPr id="1462" name="文本框 1461"/>
          <p:cNvSpPr txBox="1"/>
          <p:nvPr/>
        </p:nvSpPr>
        <p:spPr>
          <a:xfrm>
            <a:off x="668520" y="4735440"/>
            <a:ext cx="15156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在</a:t>
            </a:r>
            <a:endParaRPr lang="en-US" sz="1180" b="0" u="none" strike="noStrike">
              <a:solidFill>
                <a:srgbClr val="000000"/>
              </a:solidFill>
              <a:effectLst/>
              <a:uFillTx/>
              <a:latin typeface="Times New Roman"/>
            </a:endParaRPr>
          </a:p>
        </p:txBody>
      </p:sp>
      <p:sp>
        <p:nvSpPr>
          <p:cNvPr id="1463" name="文本框 1462"/>
          <p:cNvSpPr txBox="1"/>
          <p:nvPr/>
        </p:nvSpPr>
        <p:spPr>
          <a:xfrm>
            <a:off x="819000" y="4740840"/>
            <a:ext cx="325800" cy="175680"/>
          </a:xfrm>
          <a:prstGeom prst="rect">
            <a:avLst/>
          </a:prstGeom>
          <a:noFill/>
          <a:ln w="0">
            <a:noFill/>
          </a:ln>
        </p:spPr>
        <p:txBody>
          <a:bodyPr wrap="none" lIns="0" tIns="0" rIns="0" bIns="0" anchor="t">
            <a:spAutoFit/>
          </a:bodyPr>
          <a:lstStyle/>
          <a:p>
            <a:r>
              <a:rPr lang="en-US" sz="1180" b="0" u="none" strike="noStrike">
                <a:solidFill>
                  <a:srgbClr val="BFDBFE"/>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1464" name="文本框 1463"/>
          <p:cNvSpPr txBox="1"/>
          <p:nvPr/>
        </p:nvSpPr>
        <p:spPr>
          <a:xfrm>
            <a:off x="1134360" y="4735440"/>
            <a:ext cx="90612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系统中的应用</a:t>
            </a:r>
            <a:endParaRPr lang="en-US" sz="1180" b="0" u="none" strike="noStrike">
              <a:solidFill>
                <a:srgbClr val="000000"/>
              </a:solidFill>
              <a:effectLst/>
              <a:uFillTx/>
              <a:latin typeface="Times New Roman"/>
            </a:endParaRPr>
          </a:p>
        </p:txBody>
      </p:sp>
      <p:sp>
        <p:nvSpPr>
          <p:cNvPr id="1465" name="文本框 1464"/>
          <p:cNvSpPr txBox="1"/>
          <p:nvPr/>
        </p:nvSpPr>
        <p:spPr>
          <a:xfrm>
            <a:off x="668520" y="502668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收集和解析网页数据，构建知识库，为检索增强生成</a:t>
            </a:r>
            <a:endParaRPr lang="en-US" sz="920" b="0" u="none" strike="noStrike">
              <a:solidFill>
                <a:srgbClr val="000000"/>
              </a:solidFill>
              <a:effectLst/>
              <a:uFillTx/>
              <a:latin typeface="Times New Roman"/>
            </a:endParaRPr>
          </a:p>
        </p:txBody>
      </p:sp>
      <p:sp>
        <p:nvSpPr>
          <p:cNvPr id="1466" name="文本框 1465"/>
          <p:cNvSpPr txBox="1"/>
          <p:nvPr/>
        </p:nvSpPr>
        <p:spPr>
          <a:xfrm>
            <a:off x="668520" y="519372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系统提供高质量的信息源</a:t>
            </a:r>
            <a:endParaRPr lang="en-US" sz="920" b="0" u="none" strike="noStrike">
              <a:solidFill>
                <a:srgbClr val="000000"/>
              </a:solidFill>
              <a:effectLst/>
              <a:uFillTx/>
              <a:latin typeface="Times New Roman"/>
            </a:endParaRPr>
          </a:p>
        </p:txBody>
      </p:sp>
      <p:sp>
        <p:nvSpPr>
          <p:cNvPr id="1467" name="文本框 1466"/>
          <p:cNvSpPr txBox="1"/>
          <p:nvPr/>
        </p:nvSpPr>
        <p:spPr>
          <a:xfrm>
            <a:off x="3944520" y="1150920"/>
            <a:ext cx="184464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实例：提取网页表格数据</a:t>
            </a:r>
            <a:endParaRPr lang="en-US" sz="1320" b="0" u="none" strike="noStrike">
              <a:solidFill>
                <a:srgbClr val="000000"/>
              </a:solidFill>
              <a:effectLst/>
              <a:uFillTx/>
              <a:latin typeface="Times New Roman"/>
            </a:endParaRPr>
          </a:p>
        </p:txBody>
      </p:sp>
      <p:sp>
        <p:nvSpPr>
          <p:cNvPr id="1468" name="文本框 1467"/>
          <p:cNvSpPr txBox="1"/>
          <p:nvPr/>
        </p:nvSpPr>
        <p:spPr>
          <a:xfrm>
            <a:off x="4044600" y="1582200"/>
            <a:ext cx="105732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import</a:t>
            </a:r>
            <a:r>
              <a:rPr lang="en-US" sz="920" b="0" u="none" strike="noStrike">
                <a:solidFill>
                  <a:srgbClr val="FFFFFF"/>
                </a:solidFill>
                <a:effectLst/>
                <a:uFillTx/>
                <a:latin typeface="Courier New"/>
                <a:ea typeface="Courier New"/>
              </a:rPr>
              <a:t> requests</a:t>
            </a:r>
            <a:endParaRPr lang="en-US" sz="920" b="0" u="none" strike="noStrike">
              <a:solidFill>
                <a:srgbClr val="000000"/>
              </a:solidFill>
              <a:effectLst/>
              <a:uFillTx/>
              <a:latin typeface="Times New Roman"/>
            </a:endParaRPr>
          </a:p>
        </p:txBody>
      </p:sp>
      <p:sp>
        <p:nvSpPr>
          <p:cNvPr id="1469" name="文本框 1468"/>
          <p:cNvSpPr txBox="1"/>
          <p:nvPr/>
        </p:nvSpPr>
        <p:spPr>
          <a:xfrm>
            <a:off x="4044600" y="1749240"/>
            <a:ext cx="204300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from</a:t>
            </a:r>
            <a:r>
              <a:rPr lang="en-US" sz="920" b="0" u="none" strike="noStrike">
                <a:solidFill>
                  <a:srgbClr val="FFFFFF"/>
                </a:solidFill>
                <a:effectLst/>
                <a:uFillTx/>
                <a:latin typeface="Courier New"/>
                <a:ea typeface="Courier New"/>
              </a:rPr>
              <a:t> bs4 </a:t>
            </a:r>
            <a:r>
              <a:rPr lang="en-US" sz="920" b="0" u="none" strike="noStrike">
                <a:solidFill>
                  <a:srgbClr val="FF9900"/>
                </a:solidFill>
                <a:effectLst/>
                <a:uFillTx/>
                <a:latin typeface="Courier New"/>
                <a:ea typeface="Courier New"/>
              </a:rPr>
              <a:t>import</a:t>
            </a:r>
            <a:r>
              <a:rPr lang="en-US" sz="920" b="0" u="none" strike="noStrike">
                <a:solidFill>
                  <a:srgbClr val="FFFFFF"/>
                </a:solidFill>
                <a:effectLst/>
                <a:uFillTx/>
                <a:latin typeface="Courier New"/>
                <a:ea typeface="Courier New"/>
              </a:rPr>
              <a:t> BeautifulSoup</a:t>
            </a:r>
            <a:endParaRPr lang="en-US" sz="920" b="0" u="none" strike="noStrike">
              <a:solidFill>
                <a:srgbClr val="000000"/>
              </a:solidFill>
              <a:effectLst/>
              <a:uFillTx/>
              <a:latin typeface="Times New Roman"/>
            </a:endParaRPr>
          </a:p>
        </p:txBody>
      </p:sp>
      <p:sp>
        <p:nvSpPr>
          <p:cNvPr id="1470" name="文本框 1469"/>
          <p:cNvSpPr txBox="1"/>
          <p:nvPr/>
        </p:nvSpPr>
        <p:spPr>
          <a:xfrm>
            <a:off x="4044600" y="1908000"/>
            <a:ext cx="133884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import</a:t>
            </a:r>
            <a:r>
              <a:rPr lang="en-US" sz="920" b="0" u="none" strike="noStrike">
                <a:solidFill>
                  <a:srgbClr val="FFFFFF"/>
                </a:solidFill>
                <a:effectLst/>
                <a:uFillTx/>
                <a:latin typeface="Courier New"/>
                <a:ea typeface="Courier New"/>
              </a:rPr>
              <a:t> pandas </a:t>
            </a:r>
            <a:r>
              <a:rPr lang="en-US" sz="920" b="0" u="none" strike="noStrike">
                <a:solidFill>
                  <a:srgbClr val="FF9900"/>
                </a:solidFill>
                <a:effectLst/>
                <a:uFillTx/>
                <a:latin typeface="Courier New"/>
                <a:ea typeface="Courier New"/>
              </a:rPr>
              <a:t>as</a:t>
            </a:r>
            <a:r>
              <a:rPr lang="en-US" sz="920" b="0" u="none" strike="noStrike">
                <a:solidFill>
                  <a:srgbClr val="FFFFFF"/>
                </a:solidFill>
                <a:effectLst/>
                <a:uFillTx/>
                <a:latin typeface="Courier New"/>
                <a:ea typeface="Courier New"/>
              </a:rPr>
              <a:t> pd</a:t>
            </a:r>
            <a:endParaRPr lang="en-US" sz="920" b="0" u="none" strike="noStrike">
              <a:solidFill>
                <a:srgbClr val="000000"/>
              </a:solidFill>
              <a:effectLst/>
              <a:uFillTx/>
              <a:latin typeface="Times New Roman"/>
            </a:endParaRPr>
          </a:p>
        </p:txBody>
      </p:sp>
      <p:sp>
        <p:nvSpPr>
          <p:cNvPr id="1471" name="文本框 1470"/>
          <p:cNvSpPr txBox="1"/>
          <p:nvPr/>
        </p:nvSpPr>
        <p:spPr>
          <a:xfrm>
            <a:off x="4044600" y="2234160"/>
            <a:ext cx="141480" cy="132840"/>
          </a:xfrm>
          <a:prstGeom prst="rect">
            <a:avLst/>
          </a:prstGeom>
          <a:noFill/>
          <a:ln w="0">
            <a:noFill/>
          </a:ln>
        </p:spPr>
        <p:txBody>
          <a:bodyPr wrap="none" lIns="0" tIns="0" rIns="0" bIns="0" anchor="t">
            <a:spAutoFit/>
          </a:bodyPr>
          <a:lstStyle/>
          <a:p>
            <a:r>
              <a:rPr lang="en-US" sz="920" b="0" u="none" strike="noStrike">
                <a:solidFill>
                  <a:srgbClr val="7DD3F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472" name="文本框 1471"/>
          <p:cNvSpPr txBox="1"/>
          <p:nvPr/>
        </p:nvSpPr>
        <p:spPr>
          <a:xfrm>
            <a:off x="4185000" y="2218680"/>
            <a:ext cx="235440" cy="148320"/>
          </a:xfrm>
          <a:prstGeom prst="rect">
            <a:avLst/>
          </a:prstGeom>
          <a:noFill/>
          <a:ln w="0">
            <a:noFill/>
          </a:ln>
        </p:spPr>
        <p:txBody>
          <a:bodyPr wrap="none" lIns="0" tIns="0" rIns="0" bIns="0" anchor="t">
            <a:spAutoFit/>
          </a:bodyPr>
          <a:lstStyle/>
          <a:p>
            <a:r>
              <a:rPr lang="zh-CN" sz="920" b="0" u="none" strike="noStrike">
                <a:solidFill>
                  <a:srgbClr val="7DD3FC"/>
                </a:solidFill>
                <a:effectLst/>
                <a:uFillTx/>
                <a:latin typeface="WenQuanYiZenHei"/>
                <a:ea typeface="WenQuanYiZenHei"/>
              </a:rPr>
              <a:t>发送</a:t>
            </a:r>
            <a:endParaRPr lang="en-US" sz="920" b="0" u="none" strike="noStrike">
              <a:solidFill>
                <a:srgbClr val="000000"/>
              </a:solidFill>
              <a:effectLst/>
              <a:uFillTx/>
              <a:latin typeface="Times New Roman"/>
            </a:endParaRPr>
          </a:p>
        </p:txBody>
      </p:sp>
      <p:sp>
        <p:nvSpPr>
          <p:cNvPr id="1473" name="文本框 1472"/>
          <p:cNvSpPr txBox="1"/>
          <p:nvPr/>
        </p:nvSpPr>
        <p:spPr>
          <a:xfrm>
            <a:off x="4419000" y="2234160"/>
            <a:ext cx="564120" cy="132840"/>
          </a:xfrm>
          <a:prstGeom prst="rect">
            <a:avLst/>
          </a:prstGeom>
          <a:noFill/>
          <a:ln w="0">
            <a:noFill/>
          </a:ln>
        </p:spPr>
        <p:txBody>
          <a:bodyPr wrap="none" lIns="0" tIns="0" rIns="0" bIns="0" anchor="t">
            <a:spAutoFit/>
          </a:bodyPr>
          <a:lstStyle/>
          <a:p>
            <a:r>
              <a:rPr lang="en-US" sz="920" b="0" u="none" strike="noStrike">
                <a:solidFill>
                  <a:srgbClr val="7DD3FC"/>
                </a:solidFill>
                <a:effectLst/>
                <a:uFillTx/>
                <a:latin typeface="Courier New"/>
                <a:ea typeface="Courier New"/>
              </a:rPr>
              <a:t>HTTP GET</a:t>
            </a:r>
            <a:endParaRPr lang="en-US" sz="920" b="0" u="none" strike="noStrike">
              <a:solidFill>
                <a:srgbClr val="000000"/>
              </a:solidFill>
              <a:effectLst/>
              <a:uFillTx/>
              <a:latin typeface="Times New Roman"/>
            </a:endParaRPr>
          </a:p>
        </p:txBody>
      </p:sp>
      <p:sp>
        <p:nvSpPr>
          <p:cNvPr id="1474" name="文本框 1473"/>
          <p:cNvSpPr txBox="1"/>
          <p:nvPr/>
        </p:nvSpPr>
        <p:spPr>
          <a:xfrm>
            <a:off x="4980600" y="2218680"/>
            <a:ext cx="939600" cy="148320"/>
          </a:xfrm>
          <a:prstGeom prst="rect">
            <a:avLst/>
          </a:prstGeom>
          <a:noFill/>
          <a:ln w="0">
            <a:noFill/>
          </a:ln>
        </p:spPr>
        <p:txBody>
          <a:bodyPr wrap="none" lIns="0" tIns="0" rIns="0" bIns="0" anchor="t">
            <a:spAutoFit/>
          </a:bodyPr>
          <a:lstStyle/>
          <a:p>
            <a:r>
              <a:rPr lang="zh-CN" sz="920" b="0" u="none" strike="noStrike">
                <a:solidFill>
                  <a:srgbClr val="7DD3FC"/>
                </a:solidFill>
                <a:effectLst/>
                <a:uFillTx/>
                <a:latin typeface="WenQuanYiZenHei"/>
                <a:ea typeface="WenQuanYiZenHei"/>
              </a:rPr>
              <a:t>请求获取网页内容</a:t>
            </a:r>
            <a:endParaRPr lang="en-US" sz="920" b="0" u="none" strike="noStrike">
              <a:solidFill>
                <a:srgbClr val="000000"/>
              </a:solidFill>
              <a:effectLst/>
              <a:uFillTx/>
              <a:latin typeface="Times New Roman"/>
            </a:endParaRPr>
          </a:p>
        </p:txBody>
      </p:sp>
      <p:sp>
        <p:nvSpPr>
          <p:cNvPr id="1475" name="文本框 1474"/>
          <p:cNvSpPr txBox="1"/>
          <p:nvPr/>
        </p:nvSpPr>
        <p:spPr>
          <a:xfrm>
            <a:off x="4044600" y="2401200"/>
            <a:ext cx="23248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url = </a:t>
            </a:r>
            <a:r>
              <a:rPr lang="en-US" sz="920" b="0" u="none" strike="noStrike">
                <a:solidFill>
                  <a:srgbClr val="A5D6A7"/>
                </a:solidFill>
                <a:effectLst/>
                <a:uFillTx/>
                <a:latin typeface="Courier New"/>
                <a:ea typeface="Courier New"/>
              </a:rPr>
              <a:t>"https://example.com/sp500"</a:t>
            </a:r>
            <a:endParaRPr lang="en-US" sz="920" b="0" u="none" strike="noStrike">
              <a:solidFill>
                <a:srgbClr val="000000"/>
              </a:solidFill>
              <a:effectLst/>
              <a:uFillTx/>
              <a:latin typeface="Times New Roman"/>
            </a:endParaRPr>
          </a:p>
        </p:txBody>
      </p:sp>
      <p:sp>
        <p:nvSpPr>
          <p:cNvPr id="1476" name="文本框 1475"/>
          <p:cNvSpPr txBox="1"/>
          <p:nvPr/>
        </p:nvSpPr>
        <p:spPr>
          <a:xfrm>
            <a:off x="4044600" y="2568240"/>
            <a:ext cx="19724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response = requests.get(url)</a:t>
            </a:r>
            <a:endParaRPr lang="en-US" sz="920" b="0" u="none" strike="noStrike">
              <a:solidFill>
                <a:srgbClr val="000000"/>
              </a:solidFill>
              <a:effectLst/>
              <a:uFillTx/>
              <a:latin typeface="Times New Roman"/>
            </a:endParaRPr>
          </a:p>
        </p:txBody>
      </p:sp>
      <p:sp>
        <p:nvSpPr>
          <p:cNvPr id="1477" name="文本框 1476"/>
          <p:cNvSpPr txBox="1"/>
          <p:nvPr/>
        </p:nvSpPr>
        <p:spPr>
          <a:xfrm>
            <a:off x="4044600" y="2727000"/>
            <a:ext cx="218376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if</a:t>
            </a:r>
            <a:r>
              <a:rPr lang="en-US" sz="920" b="0" u="none" strike="noStrike">
                <a:solidFill>
                  <a:srgbClr val="FFFFFF"/>
                </a:solidFill>
                <a:effectLst/>
                <a:uFillTx/>
                <a:latin typeface="Courier New"/>
                <a:ea typeface="Courier New"/>
              </a:rPr>
              <a:t> response.status_code == 200:</a:t>
            </a:r>
            <a:endParaRPr lang="en-US" sz="920" b="0" u="none" strike="noStrike">
              <a:solidFill>
                <a:srgbClr val="000000"/>
              </a:solidFill>
              <a:effectLst/>
              <a:uFillTx/>
              <a:latin typeface="Times New Roman"/>
            </a:endParaRPr>
          </a:p>
        </p:txBody>
      </p:sp>
      <p:sp>
        <p:nvSpPr>
          <p:cNvPr id="1478" name="文本框 1477"/>
          <p:cNvSpPr txBox="1"/>
          <p:nvPr/>
        </p:nvSpPr>
        <p:spPr>
          <a:xfrm>
            <a:off x="4044600" y="2894400"/>
            <a:ext cx="7754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print(</a:t>
            </a:r>
            <a:r>
              <a:rPr lang="en-US" sz="920" b="0" u="none" strike="noStrike">
                <a:solidFill>
                  <a:srgbClr val="A5D6A7"/>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479" name="文本框 1478"/>
          <p:cNvSpPr txBox="1"/>
          <p:nvPr/>
        </p:nvSpPr>
        <p:spPr>
          <a:xfrm>
            <a:off x="4816800" y="2878920"/>
            <a:ext cx="939600" cy="148320"/>
          </a:xfrm>
          <a:prstGeom prst="rect">
            <a:avLst/>
          </a:prstGeom>
          <a:noFill/>
          <a:ln w="0">
            <a:noFill/>
          </a:ln>
        </p:spPr>
        <p:txBody>
          <a:bodyPr wrap="none" lIns="0" tIns="0" rIns="0" bIns="0" anchor="t">
            <a:spAutoFit/>
          </a:bodyPr>
          <a:lstStyle/>
          <a:p>
            <a:r>
              <a:rPr lang="zh-CN" sz="920" b="0" u="none" strike="noStrike">
                <a:solidFill>
                  <a:srgbClr val="A5D6A7"/>
                </a:solidFill>
                <a:effectLst/>
                <a:uFillTx/>
                <a:latin typeface="WenQuanYiZenHei"/>
                <a:ea typeface="WenQuanYiZenHei"/>
              </a:rPr>
              <a:t>成功获取网页内容</a:t>
            </a:r>
            <a:endParaRPr lang="en-US" sz="920" b="0" u="none" strike="noStrike">
              <a:solidFill>
                <a:srgbClr val="000000"/>
              </a:solidFill>
              <a:effectLst/>
              <a:uFillTx/>
              <a:latin typeface="Times New Roman"/>
            </a:endParaRPr>
          </a:p>
        </p:txBody>
      </p:sp>
      <p:sp>
        <p:nvSpPr>
          <p:cNvPr id="1480" name="文本框 1479"/>
          <p:cNvSpPr txBox="1"/>
          <p:nvPr/>
        </p:nvSpPr>
        <p:spPr>
          <a:xfrm>
            <a:off x="5752800" y="2894400"/>
            <a:ext cx="141840" cy="132840"/>
          </a:xfrm>
          <a:prstGeom prst="rect">
            <a:avLst/>
          </a:prstGeom>
          <a:noFill/>
          <a:ln w="0">
            <a:noFill/>
          </a:ln>
        </p:spPr>
        <p:txBody>
          <a:bodyPr wrap="none" lIns="0" tIns="0" rIns="0" bIns="0" anchor="t">
            <a:spAutoFit/>
          </a:bodyPr>
          <a:lstStyle/>
          <a:p>
            <a:r>
              <a:rPr lang="en-US" sz="920" b="0" u="none" strike="noStrike">
                <a:solidFill>
                  <a:srgbClr val="A5D6A7"/>
                </a:solidFill>
                <a:effectLst/>
                <a:uFillTx/>
                <a:latin typeface="Courier New"/>
                <a:ea typeface="Courier New"/>
              </a:rPr>
              <a: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481" name="文本框 1480"/>
          <p:cNvSpPr txBox="1"/>
          <p:nvPr/>
        </p:nvSpPr>
        <p:spPr>
          <a:xfrm>
            <a:off x="4044600" y="3053160"/>
            <a:ext cx="282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482" name="文本框 1481"/>
          <p:cNvSpPr txBox="1"/>
          <p:nvPr/>
        </p:nvSpPr>
        <p:spPr>
          <a:xfrm>
            <a:off x="4044600" y="3220200"/>
            <a:ext cx="42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7DD3F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483" name="文本框 1482"/>
          <p:cNvSpPr txBox="1"/>
          <p:nvPr/>
        </p:nvSpPr>
        <p:spPr>
          <a:xfrm>
            <a:off x="4465800" y="3205080"/>
            <a:ext cx="235440" cy="148320"/>
          </a:xfrm>
          <a:prstGeom prst="rect">
            <a:avLst/>
          </a:prstGeom>
          <a:noFill/>
          <a:ln w="0">
            <a:noFill/>
          </a:ln>
        </p:spPr>
        <p:txBody>
          <a:bodyPr wrap="none" lIns="0" tIns="0" rIns="0" bIns="0" anchor="t">
            <a:spAutoFit/>
          </a:bodyPr>
          <a:lstStyle/>
          <a:p>
            <a:r>
              <a:rPr lang="zh-CN" sz="920" b="0" u="none" strike="noStrike">
                <a:solidFill>
                  <a:srgbClr val="7DD3FC"/>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1484" name="文本框 1483"/>
          <p:cNvSpPr txBox="1"/>
          <p:nvPr/>
        </p:nvSpPr>
        <p:spPr>
          <a:xfrm>
            <a:off x="4699800" y="3220200"/>
            <a:ext cx="916200" cy="132840"/>
          </a:xfrm>
          <a:prstGeom prst="rect">
            <a:avLst/>
          </a:prstGeom>
          <a:noFill/>
          <a:ln w="0">
            <a:noFill/>
          </a:ln>
        </p:spPr>
        <p:txBody>
          <a:bodyPr wrap="none" lIns="0" tIns="0" rIns="0" bIns="0" anchor="t">
            <a:spAutoFit/>
          </a:bodyPr>
          <a:lstStyle/>
          <a:p>
            <a:r>
              <a:rPr lang="en-US" sz="920" b="0" u="none" strike="noStrike">
                <a:solidFill>
                  <a:srgbClr val="7DD3FC"/>
                </a:solidFill>
                <a:effectLst/>
                <a:uFillTx/>
                <a:latin typeface="Courier New"/>
                <a:ea typeface="Courier New"/>
              </a:rPr>
              <a:t>BeautifulSoup</a:t>
            </a:r>
            <a:endParaRPr lang="en-US" sz="920" b="0" u="none" strike="noStrike">
              <a:solidFill>
                <a:srgbClr val="000000"/>
              </a:solidFill>
              <a:effectLst/>
              <a:uFillTx/>
              <a:latin typeface="Times New Roman"/>
            </a:endParaRPr>
          </a:p>
        </p:txBody>
      </p:sp>
      <p:sp>
        <p:nvSpPr>
          <p:cNvPr id="1485" name="文本框 1484"/>
          <p:cNvSpPr txBox="1"/>
          <p:nvPr/>
        </p:nvSpPr>
        <p:spPr>
          <a:xfrm>
            <a:off x="5612760" y="3205080"/>
            <a:ext cx="235440" cy="148320"/>
          </a:xfrm>
          <a:prstGeom prst="rect">
            <a:avLst/>
          </a:prstGeom>
          <a:noFill/>
          <a:ln w="0">
            <a:noFill/>
          </a:ln>
        </p:spPr>
        <p:txBody>
          <a:bodyPr wrap="none" lIns="0" tIns="0" rIns="0" bIns="0" anchor="t">
            <a:spAutoFit/>
          </a:bodyPr>
          <a:lstStyle/>
          <a:p>
            <a:r>
              <a:rPr lang="zh-CN" sz="920" b="0" u="none" strike="noStrike">
                <a:solidFill>
                  <a:srgbClr val="7DD3FC"/>
                </a:solidFill>
                <a:effectLst/>
                <a:uFillTx/>
                <a:latin typeface="WenQuanYiZenHei"/>
                <a:ea typeface="WenQuanYiZenHei"/>
              </a:rPr>
              <a:t>解析</a:t>
            </a:r>
            <a:endParaRPr lang="en-US" sz="920" b="0" u="none" strike="noStrike">
              <a:solidFill>
                <a:srgbClr val="000000"/>
              </a:solidFill>
              <a:effectLst/>
              <a:uFillTx/>
              <a:latin typeface="Times New Roman"/>
            </a:endParaRPr>
          </a:p>
        </p:txBody>
      </p:sp>
      <p:sp>
        <p:nvSpPr>
          <p:cNvPr id="1486" name="文本框 1485"/>
          <p:cNvSpPr txBox="1"/>
          <p:nvPr/>
        </p:nvSpPr>
        <p:spPr>
          <a:xfrm>
            <a:off x="5846760" y="3220200"/>
            <a:ext cx="282240" cy="132840"/>
          </a:xfrm>
          <a:prstGeom prst="rect">
            <a:avLst/>
          </a:prstGeom>
          <a:noFill/>
          <a:ln w="0">
            <a:noFill/>
          </a:ln>
        </p:spPr>
        <p:txBody>
          <a:bodyPr wrap="none" lIns="0" tIns="0" rIns="0" bIns="0" anchor="t">
            <a:spAutoFit/>
          </a:bodyPr>
          <a:lstStyle/>
          <a:p>
            <a:r>
              <a:rPr lang="en-US" sz="920" b="0" u="none" strike="noStrike">
                <a:solidFill>
                  <a:srgbClr val="7DD3FC"/>
                </a:solidFill>
                <a:effectLst/>
                <a:uFillTx/>
                <a:latin typeface="Courier New"/>
                <a:ea typeface="Courier New"/>
              </a:rPr>
              <a:t>HTML</a:t>
            </a:r>
            <a:endParaRPr lang="en-US" sz="920" b="0" u="none" strike="noStrike">
              <a:solidFill>
                <a:srgbClr val="000000"/>
              </a:solidFill>
              <a:effectLst/>
              <a:uFillTx/>
              <a:latin typeface="Times New Roman"/>
            </a:endParaRPr>
          </a:p>
        </p:txBody>
      </p:sp>
      <p:sp>
        <p:nvSpPr>
          <p:cNvPr id="1487" name="文本框 1486"/>
          <p:cNvSpPr txBox="1"/>
          <p:nvPr/>
        </p:nvSpPr>
        <p:spPr>
          <a:xfrm>
            <a:off x="4044600" y="3387240"/>
            <a:ext cx="3803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soup = BeautifulSoup(response.text, </a:t>
            </a:r>
            <a:r>
              <a:rPr lang="en-US" sz="920" b="0" u="none" strike="noStrike">
                <a:solidFill>
                  <a:srgbClr val="A5D6A7"/>
                </a:solidFill>
                <a:effectLst/>
                <a:uFillTx/>
                <a:latin typeface="Courier New"/>
                <a:ea typeface="Courier New"/>
              </a:rPr>
              <a:t>'html.parser'</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488" name="文本框 1487"/>
          <p:cNvSpPr txBox="1"/>
          <p:nvPr/>
        </p:nvSpPr>
        <p:spPr>
          <a:xfrm>
            <a:off x="4044600" y="3546000"/>
            <a:ext cx="282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489" name="文本框 1488"/>
          <p:cNvSpPr txBox="1"/>
          <p:nvPr/>
        </p:nvSpPr>
        <p:spPr>
          <a:xfrm>
            <a:off x="4044600" y="3713040"/>
            <a:ext cx="42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7DD3F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490" name="文本框 1489"/>
          <p:cNvSpPr txBox="1"/>
          <p:nvPr/>
        </p:nvSpPr>
        <p:spPr>
          <a:xfrm>
            <a:off x="4465800" y="3697920"/>
            <a:ext cx="1056960" cy="148320"/>
          </a:xfrm>
          <a:prstGeom prst="rect">
            <a:avLst/>
          </a:prstGeom>
          <a:noFill/>
          <a:ln w="0">
            <a:noFill/>
          </a:ln>
        </p:spPr>
        <p:txBody>
          <a:bodyPr wrap="none" lIns="0" tIns="0" rIns="0" bIns="0" anchor="t">
            <a:spAutoFit/>
          </a:bodyPr>
          <a:lstStyle/>
          <a:p>
            <a:r>
              <a:rPr lang="zh-CN" sz="920" b="0" u="none" strike="noStrike">
                <a:solidFill>
                  <a:srgbClr val="7DD3FC"/>
                </a:solidFill>
                <a:effectLst/>
                <a:uFillTx/>
                <a:latin typeface="WenQuanYiZenHei"/>
                <a:ea typeface="WenQuanYiZenHei"/>
              </a:rPr>
              <a:t>查找表格并提取表头</a:t>
            </a:r>
            <a:endParaRPr lang="en-US" sz="920" b="0" u="none" strike="noStrike">
              <a:solidFill>
                <a:srgbClr val="000000"/>
              </a:solidFill>
              <a:effectLst/>
              <a:uFillTx/>
              <a:latin typeface="Times New Roman"/>
            </a:endParaRPr>
          </a:p>
        </p:txBody>
      </p:sp>
      <p:sp>
        <p:nvSpPr>
          <p:cNvPr id="1491" name="文本框 1490"/>
          <p:cNvSpPr txBox="1"/>
          <p:nvPr/>
        </p:nvSpPr>
        <p:spPr>
          <a:xfrm>
            <a:off x="4044600" y="3871800"/>
            <a:ext cx="38030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table = soup.find(</a:t>
            </a:r>
            <a:r>
              <a:rPr lang="en-US" sz="920" b="0" u="none" strike="noStrike">
                <a:solidFill>
                  <a:srgbClr val="A5D6A7"/>
                </a:solidFill>
                <a:effectLst/>
                <a:uFillTx/>
                <a:latin typeface="Courier New"/>
                <a:ea typeface="Courier New"/>
              </a:rPr>
              <a:t>'table'</a:t>
            </a:r>
            <a:r>
              <a:rPr lang="en-US" sz="920" b="0" u="none" strike="noStrike">
                <a:solidFill>
                  <a:srgbClr val="FFFFFF"/>
                </a:solidFill>
                <a:effectLst/>
                <a:uFillTx/>
                <a:latin typeface="Courier New"/>
                <a:ea typeface="Courier New"/>
              </a:rPr>
              <a:t>, {</a:t>
            </a:r>
            <a:r>
              <a:rPr lang="en-US" sz="920" b="0" u="none" strike="noStrike">
                <a:solidFill>
                  <a:srgbClr val="A5D6A7"/>
                </a:solidFill>
                <a:effectLst/>
                <a:uFillTx/>
                <a:latin typeface="Courier New"/>
                <a:ea typeface="Courier New"/>
              </a:rPr>
              <a:t>'class'</a:t>
            </a:r>
            <a:r>
              <a:rPr lang="en-US" sz="920" b="0" u="none" strike="noStrike">
                <a:solidFill>
                  <a:srgbClr val="FFFFFF"/>
                </a:solidFill>
                <a:effectLst/>
                <a:uFillTx/>
                <a:latin typeface="Courier New"/>
                <a:ea typeface="Courier New"/>
              </a:rPr>
              <a:t>: </a:t>
            </a:r>
            <a:r>
              <a:rPr lang="en-US" sz="920" b="0" u="none" strike="noStrike">
                <a:solidFill>
                  <a:srgbClr val="A5D6A7"/>
                </a:solidFill>
                <a:effectLst/>
                <a:uFillTx/>
                <a:latin typeface="Courier New"/>
                <a:ea typeface="Courier New"/>
              </a:rPr>
              <a:t>'wikitable'</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492" name="任意多边形 1491"/>
          <p:cNvSpPr/>
          <p:nvPr/>
        </p:nvSpPr>
        <p:spPr>
          <a:xfrm>
            <a:off x="3944160" y="4278600"/>
            <a:ext cx="2983680" cy="969480"/>
          </a:xfrm>
          <a:custGeom>
            <a:avLst/>
            <a:gdLst/>
            <a:ahLst/>
            <a:cxnLst/>
            <a:rect l="0" t="0" r="r" b="b"/>
            <a:pathLst>
              <a:path w="8288" h="2693">
                <a:moveTo>
                  <a:pt x="0" y="2600"/>
                </a:moveTo>
                <a:lnTo>
                  <a:pt x="0" y="92"/>
                </a:lnTo>
                <a:cubicBezTo>
                  <a:pt x="0" y="80"/>
                  <a:pt x="2" y="68"/>
                  <a:pt x="7" y="57"/>
                </a:cubicBezTo>
                <a:cubicBezTo>
                  <a:pt x="12" y="46"/>
                  <a:pt x="19" y="35"/>
                  <a:pt x="27" y="27"/>
                </a:cubicBezTo>
                <a:cubicBezTo>
                  <a:pt x="36" y="18"/>
                  <a:pt x="46" y="11"/>
                  <a:pt x="57" y="7"/>
                </a:cubicBezTo>
                <a:cubicBezTo>
                  <a:pt x="69" y="2"/>
                  <a:pt x="81" y="0"/>
                  <a:pt x="93" y="0"/>
                </a:cubicBezTo>
                <a:lnTo>
                  <a:pt x="8195" y="0"/>
                </a:lnTo>
                <a:cubicBezTo>
                  <a:pt x="8208" y="0"/>
                  <a:pt x="8219" y="2"/>
                  <a:pt x="8231" y="7"/>
                </a:cubicBezTo>
                <a:cubicBezTo>
                  <a:pt x="8242" y="11"/>
                  <a:pt x="8252" y="18"/>
                  <a:pt x="8261" y="27"/>
                </a:cubicBezTo>
                <a:cubicBezTo>
                  <a:pt x="8270" y="35"/>
                  <a:pt x="8276" y="46"/>
                  <a:pt x="8281" y="57"/>
                </a:cubicBezTo>
                <a:cubicBezTo>
                  <a:pt x="8286" y="68"/>
                  <a:pt x="8288" y="80"/>
                  <a:pt x="8288" y="92"/>
                </a:cubicBezTo>
                <a:lnTo>
                  <a:pt x="8288" y="2600"/>
                </a:lnTo>
                <a:cubicBezTo>
                  <a:pt x="8288" y="2613"/>
                  <a:pt x="8286" y="2625"/>
                  <a:pt x="8281" y="2636"/>
                </a:cubicBezTo>
                <a:cubicBezTo>
                  <a:pt x="8276" y="2647"/>
                  <a:pt x="8270" y="2657"/>
                  <a:pt x="8261" y="2666"/>
                </a:cubicBezTo>
                <a:cubicBezTo>
                  <a:pt x="8252" y="2675"/>
                  <a:pt x="8242" y="2682"/>
                  <a:pt x="8231" y="2686"/>
                </a:cubicBezTo>
                <a:cubicBezTo>
                  <a:pt x="8219" y="2691"/>
                  <a:pt x="8208" y="2693"/>
                  <a:pt x="8195" y="2693"/>
                </a:cubicBezTo>
                <a:lnTo>
                  <a:pt x="93" y="2693"/>
                </a:lnTo>
                <a:cubicBezTo>
                  <a:pt x="81" y="2693"/>
                  <a:pt x="69" y="2691"/>
                  <a:pt x="57" y="2686"/>
                </a:cubicBezTo>
                <a:cubicBezTo>
                  <a:pt x="46" y="2682"/>
                  <a:pt x="36" y="2675"/>
                  <a:pt x="27" y="2666"/>
                </a:cubicBezTo>
                <a:cubicBezTo>
                  <a:pt x="19" y="2657"/>
                  <a:pt x="12" y="2647"/>
                  <a:pt x="7" y="2636"/>
                </a:cubicBezTo>
                <a:cubicBezTo>
                  <a:pt x="2" y="2625"/>
                  <a:pt x="0" y="2613"/>
                  <a:pt x="0" y="260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93" name="文本框 1492"/>
          <p:cNvSpPr txBox="1"/>
          <p:nvPr/>
        </p:nvSpPr>
        <p:spPr>
          <a:xfrm>
            <a:off x="4044600" y="4039200"/>
            <a:ext cx="4789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headers = [th.get_text().strip() </a:t>
            </a:r>
            <a:r>
              <a:rPr lang="en-US" sz="920" b="0" u="none" strike="noStrike">
                <a:solidFill>
                  <a:srgbClr val="FF9900"/>
                </a:solidFill>
                <a:effectLst/>
                <a:uFillTx/>
                <a:latin typeface="Courier New"/>
                <a:ea typeface="Courier New"/>
              </a:rPr>
              <a:t>for</a:t>
            </a:r>
            <a:r>
              <a:rPr lang="en-US" sz="920" b="0" u="none" strike="noStrike">
                <a:solidFill>
                  <a:srgbClr val="FFFFFF"/>
                </a:solidFill>
                <a:effectLst/>
                <a:uFillTx/>
                <a:latin typeface="Courier New"/>
                <a:ea typeface="Courier New"/>
              </a:rPr>
              <a:t> th </a:t>
            </a:r>
            <a:r>
              <a:rPr lang="en-US" sz="920" b="0" u="none" strike="noStrike">
                <a:solidFill>
                  <a:srgbClr val="FF9900"/>
                </a:solidFill>
                <a:effectLst/>
                <a:uFillTx/>
                <a:latin typeface="Courier New"/>
                <a:ea typeface="Courier New"/>
              </a:rPr>
              <a:t>in</a:t>
            </a:r>
            <a:r>
              <a:rPr lang="en-US" sz="920" b="0" u="none" strike="noStrike">
                <a:solidFill>
                  <a:srgbClr val="FFFFFF"/>
                </a:solidFill>
                <a:effectLst/>
                <a:uFillTx/>
                <a:latin typeface="Courier New"/>
                <a:ea typeface="Courier New"/>
              </a:rPr>
              <a:t> table.find_all(</a:t>
            </a:r>
            <a:r>
              <a:rPr lang="en-US" sz="920" b="0" u="none" strike="noStrike">
                <a:solidFill>
                  <a:srgbClr val="A5D6A7"/>
                </a:solidFill>
                <a:effectLst/>
                <a:uFillTx/>
                <a:latin typeface="Courier New"/>
                <a:ea typeface="Courier New"/>
              </a:rPr>
              <a:t>'th'</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1494" name="文本框 1493"/>
          <p:cNvSpPr txBox="1"/>
          <p:nvPr/>
        </p:nvSpPr>
        <p:spPr>
          <a:xfrm>
            <a:off x="4044600" y="4397040"/>
            <a:ext cx="62136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Requests</a:t>
            </a:r>
            <a:endParaRPr lang="en-US" sz="1050" b="0" u="none" strike="noStrike">
              <a:solidFill>
                <a:srgbClr val="000000"/>
              </a:solidFill>
              <a:effectLst/>
              <a:uFillTx/>
              <a:latin typeface="Times New Roman"/>
            </a:endParaRPr>
          </a:p>
        </p:txBody>
      </p:sp>
      <p:sp>
        <p:nvSpPr>
          <p:cNvPr id="1495" name="任意多边形 1494"/>
          <p:cNvSpPr/>
          <p:nvPr/>
        </p:nvSpPr>
        <p:spPr>
          <a:xfrm>
            <a:off x="4044600" y="4671360"/>
            <a:ext cx="33480" cy="33480"/>
          </a:xfrm>
          <a:custGeom>
            <a:avLst/>
            <a:gdLst/>
            <a:ahLst/>
            <a:cxnLst/>
            <a:rect l="0" t="0" r="r" b="b"/>
            <a:pathLst>
              <a:path w="93" h="93">
                <a:moveTo>
                  <a:pt x="93" y="47"/>
                </a:moveTo>
                <a:cubicBezTo>
                  <a:pt x="93" y="53"/>
                  <a:pt x="92" y="59"/>
                  <a:pt x="90" y="65"/>
                </a:cubicBezTo>
                <a:cubicBezTo>
                  <a:pt x="88" y="70"/>
                  <a:pt x="84" y="75"/>
                  <a:pt x="80" y="80"/>
                </a:cubicBezTo>
                <a:cubicBezTo>
                  <a:pt x="76" y="84"/>
                  <a:pt x="70" y="88"/>
                  <a:pt x="65" y="90"/>
                </a:cubicBezTo>
                <a:cubicBezTo>
                  <a:pt x="59" y="92"/>
                  <a:pt x="53" y="93"/>
                  <a:pt x="47" y="93"/>
                </a:cubicBezTo>
                <a:cubicBezTo>
                  <a:pt x="41" y="93"/>
                  <a:pt x="34" y="92"/>
                  <a:pt x="28" y="90"/>
                </a:cubicBezTo>
                <a:cubicBezTo>
                  <a:pt x="23" y="88"/>
                  <a:pt x="18" y="84"/>
                  <a:pt x="13" y="80"/>
                </a:cubicBezTo>
                <a:cubicBezTo>
                  <a:pt x="9" y="75"/>
                  <a:pt x="6" y="70"/>
                  <a:pt x="3" y="65"/>
                </a:cubicBezTo>
                <a:cubicBezTo>
                  <a:pt x="1" y="59"/>
                  <a:pt x="0" y="53"/>
                  <a:pt x="0" y="47"/>
                </a:cubicBezTo>
                <a:cubicBezTo>
                  <a:pt x="0" y="40"/>
                  <a:pt x="1" y="34"/>
                  <a:pt x="3" y="28"/>
                </a:cubicBezTo>
                <a:cubicBezTo>
                  <a:pt x="6" y="23"/>
                  <a:pt x="9" y="18"/>
                  <a:pt x="13" y="13"/>
                </a:cubicBezTo>
                <a:cubicBezTo>
                  <a:pt x="18" y="9"/>
                  <a:pt x="23" y="5"/>
                  <a:pt x="28" y="3"/>
                </a:cubicBezTo>
                <a:cubicBezTo>
                  <a:pt x="34" y="1"/>
                  <a:pt x="41" y="0"/>
                  <a:pt x="47" y="0"/>
                </a:cubicBezTo>
                <a:cubicBezTo>
                  <a:pt x="53" y="0"/>
                  <a:pt x="59" y="1"/>
                  <a:pt x="65" y="3"/>
                </a:cubicBezTo>
                <a:cubicBezTo>
                  <a:pt x="70" y="5"/>
                  <a:pt x="76" y="9"/>
                  <a:pt x="80" y="13"/>
                </a:cubicBezTo>
                <a:cubicBezTo>
                  <a:pt x="84" y="18"/>
                  <a:pt x="88" y="23"/>
                  <a:pt x="90" y="28"/>
                </a:cubicBezTo>
                <a:cubicBezTo>
                  <a:pt x="92" y="34"/>
                  <a:pt x="93" y="40"/>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96" name="文本框 1495"/>
          <p:cNvSpPr txBox="1"/>
          <p:nvPr/>
        </p:nvSpPr>
        <p:spPr>
          <a:xfrm>
            <a:off x="4657320" y="4392360"/>
            <a:ext cx="5371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核心方法</a:t>
            </a:r>
            <a:endParaRPr lang="en-US" sz="1050" b="0" u="none" strike="noStrike">
              <a:solidFill>
                <a:srgbClr val="000000"/>
              </a:solidFill>
              <a:effectLst/>
              <a:uFillTx/>
              <a:latin typeface="Times New Roman"/>
            </a:endParaRPr>
          </a:p>
        </p:txBody>
      </p:sp>
      <p:sp>
        <p:nvSpPr>
          <p:cNvPr id="1497" name="文本框 1496"/>
          <p:cNvSpPr txBox="1"/>
          <p:nvPr/>
        </p:nvSpPr>
        <p:spPr>
          <a:xfrm>
            <a:off x="4186800" y="4620240"/>
            <a:ext cx="9122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requests.get(url): </a:t>
            </a:r>
            <a:endParaRPr lang="en-US" sz="790" b="0" u="none" strike="noStrike">
              <a:solidFill>
                <a:srgbClr val="000000"/>
              </a:solidFill>
              <a:effectLst/>
              <a:uFillTx/>
              <a:latin typeface="Times New Roman"/>
            </a:endParaRPr>
          </a:p>
        </p:txBody>
      </p:sp>
      <p:sp>
        <p:nvSpPr>
          <p:cNvPr id="1498" name="文本框 1497"/>
          <p:cNvSpPr txBox="1"/>
          <p:nvPr/>
        </p:nvSpPr>
        <p:spPr>
          <a:xfrm>
            <a:off x="5093280" y="461664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发送</a:t>
            </a:r>
            <a:endParaRPr lang="en-US" sz="790" b="0" u="none" strike="noStrike">
              <a:solidFill>
                <a:srgbClr val="000000"/>
              </a:solidFill>
              <a:effectLst/>
              <a:uFillTx/>
              <a:latin typeface="Times New Roman"/>
            </a:endParaRPr>
          </a:p>
        </p:txBody>
      </p:sp>
      <p:sp>
        <p:nvSpPr>
          <p:cNvPr id="1499" name="文本框 1498"/>
          <p:cNvSpPr txBox="1"/>
          <p:nvPr/>
        </p:nvSpPr>
        <p:spPr>
          <a:xfrm>
            <a:off x="5293800" y="4620240"/>
            <a:ext cx="20376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GET</a:t>
            </a:r>
            <a:endParaRPr lang="en-US" sz="790" b="0" u="none" strike="noStrike">
              <a:solidFill>
                <a:srgbClr val="000000"/>
              </a:solidFill>
              <a:effectLst/>
              <a:uFillTx/>
              <a:latin typeface="Times New Roman"/>
            </a:endParaRPr>
          </a:p>
        </p:txBody>
      </p:sp>
      <p:sp>
        <p:nvSpPr>
          <p:cNvPr id="1500" name="任意多边形 1499"/>
          <p:cNvSpPr/>
          <p:nvPr/>
        </p:nvSpPr>
        <p:spPr>
          <a:xfrm>
            <a:off x="4044600" y="4804920"/>
            <a:ext cx="33480" cy="33840"/>
          </a:xfrm>
          <a:custGeom>
            <a:avLst/>
            <a:gdLst/>
            <a:ahLst/>
            <a:cxnLst/>
            <a:rect l="0" t="0" r="r" b="b"/>
            <a:pathLst>
              <a:path w="93" h="94">
                <a:moveTo>
                  <a:pt x="93" y="47"/>
                </a:moveTo>
                <a:cubicBezTo>
                  <a:pt x="93" y="54"/>
                  <a:pt x="92" y="60"/>
                  <a:pt x="90" y="65"/>
                </a:cubicBezTo>
                <a:cubicBezTo>
                  <a:pt x="88" y="71"/>
                  <a:pt x="84" y="76"/>
                  <a:pt x="80" y="80"/>
                </a:cubicBezTo>
                <a:cubicBezTo>
                  <a:pt x="76" y="85"/>
                  <a:pt x="70" y="88"/>
                  <a:pt x="65" y="90"/>
                </a:cubicBezTo>
                <a:cubicBezTo>
                  <a:pt x="59" y="93"/>
                  <a:pt x="53" y="94"/>
                  <a:pt x="47" y="94"/>
                </a:cubicBezTo>
                <a:cubicBezTo>
                  <a:pt x="41" y="94"/>
                  <a:pt x="34" y="93"/>
                  <a:pt x="28" y="90"/>
                </a:cubicBezTo>
                <a:cubicBezTo>
                  <a:pt x="23" y="88"/>
                  <a:pt x="18" y="85"/>
                  <a:pt x="13" y="80"/>
                </a:cubicBezTo>
                <a:cubicBezTo>
                  <a:pt x="9" y="76"/>
                  <a:pt x="6" y="71"/>
                  <a:pt x="3" y="65"/>
                </a:cubicBezTo>
                <a:cubicBezTo>
                  <a:pt x="1" y="60"/>
                  <a:pt x="0" y="54"/>
                  <a:pt x="0" y="47"/>
                </a:cubicBezTo>
                <a:cubicBezTo>
                  <a:pt x="0" y="41"/>
                  <a:pt x="1" y="34"/>
                  <a:pt x="3" y="29"/>
                </a:cubicBezTo>
                <a:cubicBezTo>
                  <a:pt x="6" y="23"/>
                  <a:pt x="9" y="18"/>
                  <a:pt x="13" y="14"/>
                </a:cubicBezTo>
                <a:cubicBezTo>
                  <a:pt x="18" y="9"/>
                  <a:pt x="23" y="6"/>
                  <a:pt x="28" y="4"/>
                </a:cubicBezTo>
                <a:cubicBezTo>
                  <a:pt x="34" y="1"/>
                  <a:pt x="41" y="0"/>
                  <a:pt x="47" y="0"/>
                </a:cubicBezTo>
                <a:cubicBezTo>
                  <a:pt x="53" y="0"/>
                  <a:pt x="59" y="1"/>
                  <a:pt x="65" y="4"/>
                </a:cubicBezTo>
                <a:cubicBezTo>
                  <a:pt x="70" y="6"/>
                  <a:pt x="76" y="9"/>
                  <a:pt x="80" y="14"/>
                </a:cubicBezTo>
                <a:cubicBezTo>
                  <a:pt x="84" y="18"/>
                  <a:pt x="88" y="23"/>
                  <a:pt x="90" y="29"/>
                </a:cubicBezTo>
                <a:cubicBezTo>
                  <a:pt x="92" y="34"/>
                  <a:pt x="93" y="41"/>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01" name="文本框 1500"/>
          <p:cNvSpPr txBox="1"/>
          <p:nvPr/>
        </p:nvSpPr>
        <p:spPr>
          <a:xfrm>
            <a:off x="5496120" y="461664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请求</a:t>
            </a:r>
            <a:endParaRPr lang="en-US" sz="790" b="0" u="none" strike="noStrike">
              <a:solidFill>
                <a:srgbClr val="000000"/>
              </a:solidFill>
              <a:effectLst/>
              <a:uFillTx/>
              <a:latin typeface="Times New Roman"/>
            </a:endParaRPr>
          </a:p>
        </p:txBody>
      </p:sp>
      <p:sp>
        <p:nvSpPr>
          <p:cNvPr id="1502" name="文本框 1501"/>
          <p:cNvSpPr txBox="1"/>
          <p:nvPr/>
        </p:nvSpPr>
        <p:spPr>
          <a:xfrm>
            <a:off x="4186800" y="4753800"/>
            <a:ext cx="12546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requests.post(url, data): </a:t>
            </a:r>
            <a:endParaRPr lang="en-US" sz="790" b="0" u="none" strike="noStrike">
              <a:solidFill>
                <a:srgbClr val="000000"/>
              </a:solidFill>
              <a:effectLst/>
              <a:uFillTx/>
              <a:latin typeface="Times New Roman"/>
            </a:endParaRPr>
          </a:p>
        </p:txBody>
      </p:sp>
      <p:sp>
        <p:nvSpPr>
          <p:cNvPr id="1503" name="文本框 1502"/>
          <p:cNvSpPr txBox="1"/>
          <p:nvPr/>
        </p:nvSpPr>
        <p:spPr>
          <a:xfrm>
            <a:off x="5434920" y="47502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发送</a:t>
            </a:r>
            <a:endParaRPr lang="en-US" sz="790" b="0" u="none" strike="noStrike">
              <a:solidFill>
                <a:srgbClr val="000000"/>
              </a:solidFill>
              <a:effectLst/>
              <a:uFillTx/>
              <a:latin typeface="Times New Roman"/>
            </a:endParaRPr>
          </a:p>
        </p:txBody>
      </p:sp>
      <p:sp>
        <p:nvSpPr>
          <p:cNvPr id="1504" name="文本框 1503"/>
          <p:cNvSpPr txBox="1"/>
          <p:nvPr/>
        </p:nvSpPr>
        <p:spPr>
          <a:xfrm>
            <a:off x="5635440" y="4753800"/>
            <a:ext cx="2656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POST</a:t>
            </a:r>
            <a:endParaRPr lang="en-US" sz="790" b="0" u="none" strike="noStrike">
              <a:solidFill>
                <a:srgbClr val="000000"/>
              </a:solidFill>
              <a:effectLst/>
              <a:uFillTx/>
              <a:latin typeface="Times New Roman"/>
            </a:endParaRPr>
          </a:p>
        </p:txBody>
      </p:sp>
      <p:sp>
        <p:nvSpPr>
          <p:cNvPr id="1505" name="任意多边形 1504"/>
          <p:cNvSpPr/>
          <p:nvPr/>
        </p:nvSpPr>
        <p:spPr>
          <a:xfrm>
            <a:off x="4044600" y="4938480"/>
            <a:ext cx="33480" cy="33840"/>
          </a:xfrm>
          <a:custGeom>
            <a:avLst/>
            <a:gdLst/>
            <a:ahLst/>
            <a:cxnLst/>
            <a:rect l="0" t="0" r="r" b="b"/>
            <a:pathLst>
              <a:path w="93" h="94">
                <a:moveTo>
                  <a:pt x="93" y="48"/>
                </a:moveTo>
                <a:cubicBezTo>
                  <a:pt x="93" y="54"/>
                  <a:pt x="92" y="60"/>
                  <a:pt x="90" y="66"/>
                </a:cubicBezTo>
                <a:cubicBezTo>
                  <a:pt x="88" y="71"/>
                  <a:pt x="84" y="76"/>
                  <a:pt x="80" y="81"/>
                </a:cubicBezTo>
                <a:cubicBezTo>
                  <a:pt x="76" y="85"/>
                  <a:pt x="70" y="88"/>
                  <a:pt x="65" y="91"/>
                </a:cubicBezTo>
                <a:cubicBezTo>
                  <a:pt x="59" y="93"/>
                  <a:pt x="53" y="94"/>
                  <a:pt x="47" y="94"/>
                </a:cubicBezTo>
                <a:cubicBezTo>
                  <a:pt x="41" y="94"/>
                  <a:pt x="34" y="93"/>
                  <a:pt x="28" y="91"/>
                </a:cubicBezTo>
                <a:cubicBezTo>
                  <a:pt x="23" y="88"/>
                  <a:pt x="18" y="85"/>
                  <a:pt x="13" y="81"/>
                </a:cubicBezTo>
                <a:cubicBezTo>
                  <a:pt x="9" y="76"/>
                  <a:pt x="6" y="71"/>
                  <a:pt x="3" y="66"/>
                </a:cubicBezTo>
                <a:cubicBezTo>
                  <a:pt x="1" y="60"/>
                  <a:pt x="0" y="54"/>
                  <a:pt x="0" y="48"/>
                </a:cubicBezTo>
                <a:cubicBezTo>
                  <a:pt x="0" y="42"/>
                  <a:pt x="1" y="35"/>
                  <a:pt x="3" y="29"/>
                </a:cubicBezTo>
                <a:cubicBezTo>
                  <a:pt x="6" y="23"/>
                  <a:pt x="9" y="18"/>
                  <a:pt x="13" y="14"/>
                </a:cubicBezTo>
                <a:cubicBezTo>
                  <a:pt x="18" y="10"/>
                  <a:pt x="23" y="6"/>
                  <a:pt x="28" y="4"/>
                </a:cubicBezTo>
                <a:cubicBezTo>
                  <a:pt x="34" y="2"/>
                  <a:pt x="41" y="0"/>
                  <a:pt x="47" y="0"/>
                </a:cubicBezTo>
                <a:cubicBezTo>
                  <a:pt x="53" y="0"/>
                  <a:pt x="59" y="2"/>
                  <a:pt x="65" y="4"/>
                </a:cubicBezTo>
                <a:cubicBezTo>
                  <a:pt x="70" y="6"/>
                  <a:pt x="76" y="10"/>
                  <a:pt x="80" y="14"/>
                </a:cubicBezTo>
                <a:cubicBezTo>
                  <a:pt x="84" y="18"/>
                  <a:pt x="88" y="23"/>
                  <a:pt x="90" y="29"/>
                </a:cubicBezTo>
                <a:cubicBezTo>
                  <a:pt x="92" y="35"/>
                  <a:pt x="93" y="42"/>
                  <a:pt x="93"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06" name="文本框 1505"/>
          <p:cNvSpPr txBox="1"/>
          <p:nvPr/>
        </p:nvSpPr>
        <p:spPr>
          <a:xfrm>
            <a:off x="5899680" y="47502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请求</a:t>
            </a:r>
            <a:endParaRPr lang="en-US" sz="790" b="0" u="none" strike="noStrike">
              <a:solidFill>
                <a:srgbClr val="000000"/>
              </a:solidFill>
              <a:effectLst/>
              <a:uFillTx/>
              <a:latin typeface="Times New Roman"/>
            </a:endParaRPr>
          </a:p>
        </p:txBody>
      </p:sp>
      <p:sp>
        <p:nvSpPr>
          <p:cNvPr id="1507" name="文本框 1506"/>
          <p:cNvSpPr txBox="1"/>
          <p:nvPr/>
        </p:nvSpPr>
        <p:spPr>
          <a:xfrm>
            <a:off x="4186800" y="4887360"/>
            <a:ext cx="7578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response.text: </a:t>
            </a:r>
            <a:endParaRPr lang="en-US" sz="790" b="0" u="none" strike="noStrike">
              <a:solidFill>
                <a:srgbClr val="000000"/>
              </a:solidFill>
              <a:effectLst/>
              <a:uFillTx/>
              <a:latin typeface="Times New Roman"/>
            </a:endParaRPr>
          </a:p>
        </p:txBody>
      </p:sp>
      <p:sp>
        <p:nvSpPr>
          <p:cNvPr id="1508" name="任意多边形 1507"/>
          <p:cNvSpPr/>
          <p:nvPr/>
        </p:nvSpPr>
        <p:spPr>
          <a:xfrm>
            <a:off x="4044600" y="5072400"/>
            <a:ext cx="33480" cy="33840"/>
          </a:xfrm>
          <a:custGeom>
            <a:avLst/>
            <a:gdLst/>
            <a:ahLst/>
            <a:cxnLst/>
            <a:rect l="0" t="0" r="r" b="b"/>
            <a:pathLst>
              <a:path w="93" h="94">
                <a:moveTo>
                  <a:pt x="93" y="47"/>
                </a:moveTo>
                <a:cubicBezTo>
                  <a:pt x="93" y="53"/>
                  <a:pt x="92" y="59"/>
                  <a:pt x="90" y="65"/>
                </a:cubicBezTo>
                <a:cubicBezTo>
                  <a:pt x="88" y="71"/>
                  <a:pt x="84" y="76"/>
                  <a:pt x="80" y="80"/>
                </a:cubicBezTo>
                <a:cubicBezTo>
                  <a:pt x="76" y="84"/>
                  <a:pt x="70" y="88"/>
                  <a:pt x="65" y="90"/>
                </a:cubicBezTo>
                <a:cubicBezTo>
                  <a:pt x="59" y="92"/>
                  <a:pt x="53" y="94"/>
                  <a:pt x="47" y="94"/>
                </a:cubicBezTo>
                <a:cubicBezTo>
                  <a:pt x="41" y="94"/>
                  <a:pt x="34" y="92"/>
                  <a:pt x="28" y="90"/>
                </a:cubicBezTo>
                <a:cubicBezTo>
                  <a:pt x="23" y="88"/>
                  <a:pt x="18" y="84"/>
                  <a:pt x="13" y="80"/>
                </a:cubicBezTo>
                <a:cubicBezTo>
                  <a:pt x="9" y="76"/>
                  <a:pt x="6" y="71"/>
                  <a:pt x="3" y="65"/>
                </a:cubicBezTo>
                <a:cubicBezTo>
                  <a:pt x="1" y="59"/>
                  <a:pt x="0" y="53"/>
                  <a:pt x="0" y="47"/>
                </a:cubicBezTo>
                <a:cubicBezTo>
                  <a:pt x="0" y="41"/>
                  <a:pt x="1" y="35"/>
                  <a:pt x="3" y="28"/>
                </a:cubicBezTo>
                <a:cubicBezTo>
                  <a:pt x="6" y="23"/>
                  <a:pt x="9" y="18"/>
                  <a:pt x="13" y="13"/>
                </a:cubicBezTo>
                <a:cubicBezTo>
                  <a:pt x="18" y="9"/>
                  <a:pt x="23" y="6"/>
                  <a:pt x="28" y="3"/>
                </a:cubicBezTo>
                <a:cubicBezTo>
                  <a:pt x="34" y="1"/>
                  <a:pt x="41" y="0"/>
                  <a:pt x="47" y="0"/>
                </a:cubicBezTo>
                <a:cubicBezTo>
                  <a:pt x="53" y="0"/>
                  <a:pt x="59" y="1"/>
                  <a:pt x="65" y="3"/>
                </a:cubicBezTo>
                <a:cubicBezTo>
                  <a:pt x="70" y="6"/>
                  <a:pt x="76" y="9"/>
                  <a:pt x="80" y="13"/>
                </a:cubicBezTo>
                <a:cubicBezTo>
                  <a:pt x="84" y="18"/>
                  <a:pt x="88" y="23"/>
                  <a:pt x="90" y="28"/>
                </a:cubicBezTo>
                <a:cubicBezTo>
                  <a:pt x="92" y="35"/>
                  <a:pt x="93" y="41"/>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09" name="文本框 1508"/>
          <p:cNvSpPr txBox="1"/>
          <p:nvPr/>
        </p:nvSpPr>
        <p:spPr>
          <a:xfrm>
            <a:off x="4937760" y="488412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获取响应文本</a:t>
            </a:r>
            <a:endParaRPr lang="en-US" sz="790" b="0" u="none" strike="noStrike">
              <a:solidFill>
                <a:srgbClr val="000000"/>
              </a:solidFill>
              <a:effectLst/>
              <a:uFillTx/>
              <a:latin typeface="Times New Roman"/>
            </a:endParaRPr>
          </a:p>
        </p:txBody>
      </p:sp>
      <p:sp>
        <p:nvSpPr>
          <p:cNvPr id="1510" name="文本框 1509"/>
          <p:cNvSpPr txBox="1"/>
          <p:nvPr/>
        </p:nvSpPr>
        <p:spPr>
          <a:xfrm>
            <a:off x="4186800" y="5021280"/>
            <a:ext cx="115956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response.status_code: </a:t>
            </a:r>
            <a:endParaRPr lang="en-US" sz="790" b="0" u="none" strike="noStrike">
              <a:solidFill>
                <a:srgbClr val="000000"/>
              </a:solidFill>
              <a:effectLst/>
              <a:uFillTx/>
              <a:latin typeface="Times New Roman"/>
            </a:endParaRPr>
          </a:p>
        </p:txBody>
      </p:sp>
      <p:sp>
        <p:nvSpPr>
          <p:cNvPr id="1511" name="任意多边形 1510"/>
          <p:cNvSpPr/>
          <p:nvPr/>
        </p:nvSpPr>
        <p:spPr>
          <a:xfrm>
            <a:off x="7178400" y="4278600"/>
            <a:ext cx="2983680" cy="969480"/>
          </a:xfrm>
          <a:custGeom>
            <a:avLst/>
            <a:gdLst/>
            <a:ahLst/>
            <a:cxnLst/>
            <a:rect l="0" t="0" r="r" b="b"/>
            <a:pathLst>
              <a:path w="8288" h="2693">
                <a:moveTo>
                  <a:pt x="0" y="2600"/>
                </a:moveTo>
                <a:lnTo>
                  <a:pt x="0" y="92"/>
                </a:lnTo>
                <a:cubicBezTo>
                  <a:pt x="0" y="80"/>
                  <a:pt x="2" y="68"/>
                  <a:pt x="7" y="57"/>
                </a:cubicBezTo>
                <a:cubicBezTo>
                  <a:pt x="11" y="46"/>
                  <a:pt x="18" y="35"/>
                  <a:pt x="27" y="27"/>
                </a:cubicBezTo>
                <a:cubicBezTo>
                  <a:pt x="35" y="18"/>
                  <a:pt x="45" y="11"/>
                  <a:pt x="57" y="7"/>
                </a:cubicBezTo>
                <a:cubicBezTo>
                  <a:pt x="68" y="2"/>
                  <a:pt x="80" y="0"/>
                  <a:pt x="92" y="0"/>
                </a:cubicBezTo>
                <a:lnTo>
                  <a:pt x="8195" y="0"/>
                </a:lnTo>
                <a:cubicBezTo>
                  <a:pt x="8207" y="0"/>
                  <a:pt x="8219" y="2"/>
                  <a:pt x="8230" y="7"/>
                </a:cubicBezTo>
                <a:cubicBezTo>
                  <a:pt x="8242" y="11"/>
                  <a:pt x="8252" y="18"/>
                  <a:pt x="8260" y="27"/>
                </a:cubicBezTo>
                <a:cubicBezTo>
                  <a:pt x="8269" y="35"/>
                  <a:pt x="8276" y="46"/>
                  <a:pt x="8281" y="57"/>
                </a:cubicBezTo>
                <a:cubicBezTo>
                  <a:pt x="8285" y="68"/>
                  <a:pt x="8288" y="80"/>
                  <a:pt x="8288" y="92"/>
                </a:cubicBezTo>
                <a:lnTo>
                  <a:pt x="8288" y="2600"/>
                </a:lnTo>
                <a:cubicBezTo>
                  <a:pt x="8288" y="2613"/>
                  <a:pt x="8285" y="2625"/>
                  <a:pt x="8281" y="2636"/>
                </a:cubicBezTo>
                <a:cubicBezTo>
                  <a:pt x="8276" y="2647"/>
                  <a:pt x="8269" y="2657"/>
                  <a:pt x="8260" y="2666"/>
                </a:cubicBezTo>
                <a:cubicBezTo>
                  <a:pt x="8252" y="2675"/>
                  <a:pt x="8242" y="2682"/>
                  <a:pt x="8230" y="2686"/>
                </a:cubicBezTo>
                <a:cubicBezTo>
                  <a:pt x="8219" y="2691"/>
                  <a:pt x="8207" y="2693"/>
                  <a:pt x="8195" y="2693"/>
                </a:cubicBezTo>
                <a:lnTo>
                  <a:pt x="92" y="2693"/>
                </a:lnTo>
                <a:cubicBezTo>
                  <a:pt x="80" y="2693"/>
                  <a:pt x="68" y="2691"/>
                  <a:pt x="57" y="2686"/>
                </a:cubicBezTo>
                <a:cubicBezTo>
                  <a:pt x="45" y="2682"/>
                  <a:pt x="35" y="2675"/>
                  <a:pt x="27" y="2666"/>
                </a:cubicBezTo>
                <a:cubicBezTo>
                  <a:pt x="18" y="2657"/>
                  <a:pt x="11" y="2647"/>
                  <a:pt x="7" y="2636"/>
                </a:cubicBezTo>
                <a:cubicBezTo>
                  <a:pt x="2" y="2625"/>
                  <a:pt x="0" y="2613"/>
                  <a:pt x="0" y="260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12" name="文本框 1511"/>
          <p:cNvSpPr txBox="1"/>
          <p:nvPr/>
        </p:nvSpPr>
        <p:spPr>
          <a:xfrm>
            <a:off x="5339880" y="5017680"/>
            <a:ext cx="5036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获取状态码</a:t>
            </a:r>
            <a:endParaRPr lang="en-US" sz="790" b="0" u="none" strike="noStrike">
              <a:solidFill>
                <a:srgbClr val="000000"/>
              </a:solidFill>
              <a:effectLst/>
              <a:uFillTx/>
              <a:latin typeface="Times New Roman"/>
            </a:endParaRPr>
          </a:p>
        </p:txBody>
      </p:sp>
      <p:sp>
        <p:nvSpPr>
          <p:cNvPr id="1513" name="文本框 1512"/>
          <p:cNvSpPr txBox="1"/>
          <p:nvPr/>
        </p:nvSpPr>
        <p:spPr>
          <a:xfrm>
            <a:off x="7277760" y="4397040"/>
            <a:ext cx="93888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BeautifulSoup</a:t>
            </a:r>
            <a:endParaRPr lang="en-US" sz="1050" b="0" u="none" strike="noStrike">
              <a:solidFill>
                <a:srgbClr val="000000"/>
              </a:solidFill>
              <a:effectLst/>
              <a:uFillTx/>
              <a:latin typeface="Times New Roman"/>
            </a:endParaRPr>
          </a:p>
        </p:txBody>
      </p:sp>
      <p:sp>
        <p:nvSpPr>
          <p:cNvPr id="1514" name="任意多边形 1513"/>
          <p:cNvSpPr/>
          <p:nvPr/>
        </p:nvSpPr>
        <p:spPr>
          <a:xfrm>
            <a:off x="7278480" y="4671360"/>
            <a:ext cx="33840" cy="33480"/>
          </a:xfrm>
          <a:custGeom>
            <a:avLst/>
            <a:gdLst/>
            <a:ahLst/>
            <a:cxnLst/>
            <a:rect l="0" t="0" r="r" b="b"/>
            <a:pathLst>
              <a:path w="94" h="93">
                <a:moveTo>
                  <a:pt x="94" y="47"/>
                </a:moveTo>
                <a:cubicBezTo>
                  <a:pt x="94" y="53"/>
                  <a:pt x="93" y="59"/>
                  <a:pt x="90" y="65"/>
                </a:cubicBezTo>
                <a:cubicBezTo>
                  <a:pt x="88" y="70"/>
                  <a:pt x="85" y="75"/>
                  <a:pt x="80" y="80"/>
                </a:cubicBezTo>
                <a:cubicBezTo>
                  <a:pt x="76" y="84"/>
                  <a:pt x="71" y="88"/>
                  <a:pt x="64" y="90"/>
                </a:cubicBezTo>
                <a:cubicBezTo>
                  <a:pt x="59" y="92"/>
                  <a:pt x="53" y="93"/>
                  <a:pt x="46" y="93"/>
                </a:cubicBezTo>
                <a:cubicBezTo>
                  <a:pt x="40" y="93"/>
                  <a:pt x="34" y="92"/>
                  <a:pt x="29" y="90"/>
                </a:cubicBezTo>
                <a:cubicBezTo>
                  <a:pt x="23" y="88"/>
                  <a:pt x="18" y="84"/>
                  <a:pt x="14" y="80"/>
                </a:cubicBezTo>
                <a:cubicBezTo>
                  <a:pt x="9" y="75"/>
                  <a:pt x="6" y="70"/>
                  <a:pt x="4" y="65"/>
                </a:cubicBezTo>
                <a:cubicBezTo>
                  <a:pt x="1" y="59"/>
                  <a:pt x="0" y="53"/>
                  <a:pt x="0" y="47"/>
                </a:cubicBezTo>
                <a:cubicBezTo>
                  <a:pt x="0" y="40"/>
                  <a:pt x="1" y="34"/>
                  <a:pt x="4" y="28"/>
                </a:cubicBezTo>
                <a:cubicBezTo>
                  <a:pt x="6" y="23"/>
                  <a:pt x="9" y="18"/>
                  <a:pt x="14" y="13"/>
                </a:cubicBezTo>
                <a:cubicBezTo>
                  <a:pt x="18" y="9"/>
                  <a:pt x="23" y="5"/>
                  <a:pt x="29" y="3"/>
                </a:cubicBezTo>
                <a:cubicBezTo>
                  <a:pt x="34" y="1"/>
                  <a:pt x="40" y="0"/>
                  <a:pt x="46" y="0"/>
                </a:cubicBezTo>
                <a:cubicBezTo>
                  <a:pt x="53" y="0"/>
                  <a:pt x="59" y="1"/>
                  <a:pt x="64" y="3"/>
                </a:cubicBezTo>
                <a:cubicBezTo>
                  <a:pt x="71" y="5"/>
                  <a:pt x="76" y="9"/>
                  <a:pt x="80" y="13"/>
                </a:cubicBezTo>
                <a:cubicBezTo>
                  <a:pt x="85" y="18"/>
                  <a:pt x="88" y="23"/>
                  <a:pt x="90" y="28"/>
                </a:cubicBezTo>
                <a:cubicBezTo>
                  <a:pt x="93" y="34"/>
                  <a:pt x="94" y="40"/>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15" name="文本框 1514"/>
          <p:cNvSpPr txBox="1"/>
          <p:nvPr/>
        </p:nvSpPr>
        <p:spPr>
          <a:xfrm>
            <a:off x="8213400" y="4392360"/>
            <a:ext cx="5371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核心方法</a:t>
            </a:r>
            <a:endParaRPr lang="en-US" sz="1050" b="0" u="none" strike="noStrike">
              <a:solidFill>
                <a:srgbClr val="000000"/>
              </a:solidFill>
              <a:effectLst/>
              <a:uFillTx/>
              <a:latin typeface="Times New Roman"/>
            </a:endParaRPr>
          </a:p>
        </p:txBody>
      </p:sp>
      <p:sp>
        <p:nvSpPr>
          <p:cNvPr id="1516" name="文本框 1515"/>
          <p:cNvSpPr txBox="1"/>
          <p:nvPr/>
        </p:nvSpPr>
        <p:spPr>
          <a:xfrm>
            <a:off x="7419960" y="4620240"/>
            <a:ext cx="8366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ﬁnd(tag_name): </a:t>
            </a:r>
            <a:endParaRPr lang="en-US" sz="790" b="0" u="none" strike="noStrike">
              <a:solidFill>
                <a:srgbClr val="000000"/>
              </a:solidFill>
              <a:effectLst/>
              <a:uFillTx/>
              <a:latin typeface="Times New Roman"/>
            </a:endParaRPr>
          </a:p>
        </p:txBody>
      </p:sp>
      <p:sp>
        <p:nvSpPr>
          <p:cNvPr id="1517" name="任意多边形 1516"/>
          <p:cNvSpPr/>
          <p:nvPr/>
        </p:nvSpPr>
        <p:spPr>
          <a:xfrm>
            <a:off x="7278480" y="4804920"/>
            <a:ext cx="33840" cy="33840"/>
          </a:xfrm>
          <a:custGeom>
            <a:avLst/>
            <a:gdLst/>
            <a:ahLst/>
            <a:cxnLst/>
            <a:rect l="0" t="0" r="r" b="b"/>
            <a:pathLst>
              <a:path w="94" h="94">
                <a:moveTo>
                  <a:pt x="94" y="47"/>
                </a:moveTo>
                <a:cubicBezTo>
                  <a:pt x="94" y="54"/>
                  <a:pt x="93" y="60"/>
                  <a:pt x="90" y="65"/>
                </a:cubicBezTo>
                <a:cubicBezTo>
                  <a:pt x="88" y="71"/>
                  <a:pt x="85" y="76"/>
                  <a:pt x="80" y="80"/>
                </a:cubicBezTo>
                <a:cubicBezTo>
                  <a:pt x="76" y="85"/>
                  <a:pt x="71" y="88"/>
                  <a:pt x="64" y="90"/>
                </a:cubicBezTo>
                <a:cubicBezTo>
                  <a:pt x="59" y="93"/>
                  <a:pt x="53" y="94"/>
                  <a:pt x="46" y="94"/>
                </a:cubicBezTo>
                <a:cubicBezTo>
                  <a:pt x="40" y="94"/>
                  <a:pt x="34" y="93"/>
                  <a:pt x="29" y="90"/>
                </a:cubicBezTo>
                <a:cubicBezTo>
                  <a:pt x="23" y="88"/>
                  <a:pt x="18" y="85"/>
                  <a:pt x="14" y="80"/>
                </a:cubicBezTo>
                <a:cubicBezTo>
                  <a:pt x="9" y="76"/>
                  <a:pt x="6" y="71"/>
                  <a:pt x="4" y="65"/>
                </a:cubicBezTo>
                <a:cubicBezTo>
                  <a:pt x="1" y="60"/>
                  <a:pt x="0" y="54"/>
                  <a:pt x="0" y="47"/>
                </a:cubicBezTo>
                <a:cubicBezTo>
                  <a:pt x="0" y="41"/>
                  <a:pt x="1" y="34"/>
                  <a:pt x="4" y="29"/>
                </a:cubicBezTo>
                <a:cubicBezTo>
                  <a:pt x="6" y="23"/>
                  <a:pt x="9" y="18"/>
                  <a:pt x="14" y="14"/>
                </a:cubicBezTo>
                <a:cubicBezTo>
                  <a:pt x="18" y="9"/>
                  <a:pt x="23" y="6"/>
                  <a:pt x="29" y="4"/>
                </a:cubicBezTo>
                <a:cubicBezTo>
                  <a:pt x="34" y="1"/>
                  <a:pt x="40" y="0"/>
                  <a:pt x="46" y="0"/>
                </a:cubicBezTo>
                <a:cubicBezTo>
                  <a:pt x="53" y="0"/>
                  <a:pt x="59" y="1"/>
                  <a:pt x="64" y="4"/>
                </a:cubicBezTo>
                <a:cubicBezTo>
                  <a:pt x="71" y="6"/>
                  <a:pt x="76" y="9"/>
                  <a:pt x="80" y="14"/>
                </a:cubicBezTo>
                <a:cubicBezTo>
                  <a:pt x="85" y="18"/>
                  <a:pt x="88" y="23"/>
                  <a:pt x="90" y="29"/>
                </a:cubicBezTo>
                <a:cubicBezTo>
                  <a:pt x="93" y="34"/>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18" name="文本框 1517"/>
          <p:cNvSpPr txBox="1"/>
          <p:nvPr/>
        </p:nvSpPr>
        <p:spPr>
          <a:xfrm>
            <a:off x="8253000" y="461664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查找第一个匹配标签</a:t>
            </a:r>
            <a:endParaRPr lang="en-US" sz="790" b="0" u="none" strike="noStrike">
              <a:solidFill>
                <a:srgbClr val="000000"/>
              </a:solidFill>
              <a:effectLst/>
              <a:uFillTx/>
              <a:latin typeface="Times New Roman"/>
            </a:endParaRPr>
          </a:p>
        </p:txBody>
      </p:sp>
      <p:sp>
        <p:nvSpPr>
          <p:cNvPr id="1519" name="文本框 1518"/>
          <p:cNvSpPr txBox="1"/>
          <p:nvPr/>
        </p:nvSpPr>
        <p:spPr>
          <a:xfrm>
            <a:off x="7419960" y="4753800"/>
            <a:ext cx="10044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ﬁnd_all(tag_name): </a:t>
            </a:r>
            <a:endParaRPr lang="en-US" sz="790" b="0" u="none" strike="noStrike">
              <a:solidFill>
                <a:srgbClr val="000000"/>
              </a:solidFill>
              <a:effectLst/>
              <a:uFillTx/>
              <a:latin typeface="Times New Roman"/>
            </a:endParaRPr>
          </a:p>
        </p:txBody>
      </p:sp>
      <p:sp>
        <p:nvSpPr>
          <p:cNvPr id="1520" name="任意多边形 1519"/>
          <p:cNvSpPr/>
          <p:nvPr/>
        </p:nvSpPr>
        <p:spPr>
          <a:xfrm>
            <a:off x="7278480" y="4938480"/>
            <a:ext cx="33840" cy="33840"/>
          </a:xfrm>
          <a:custGeom>
            <a:avLst/>
            <a:gdLst/>
            <a:ahLst/>
            <a:cxnLst/>
            <a:rect l="0" t="0" r="r" b="b"/>
            <a:pathLst>
              <a:path w="94" h="94">
                <a:moveTo>
                  <a:pt x="94" y="48"/>
                </a:moveTo>
                <a:cubicBezTo>
                  <a:pt x="94" y="54"/>
                  <a:pt x="93" y="60"/>
                  <a:pt x="90" y="66"/>
                </a:cubicBezTo>
                <a:cubicBezTo>
                  <a:pt x="88" y="71"/>
                  <a:pt x="85" y="76"/>
                  <a:pt x="80" y="81"/>
                </a:cubicBezTo>
                <a:cubicBezTo>
                  <a:pt x="76" y="85"/>
                  <a:pt x="71" y="88"/>
                  <a:pt x="64" y="91"/>
                </a:cubicBezTo>
                <a:cubicBezTo>
                  <a:pt x="59" y="93"/>
                  <a:pt x="53" y="94"/>
                  <a:pt x="46" y="94"/>
                </a:cubicBezTo>
                <a:cubicBezTo>
                  <a:pt x="40" y="94"/>
                  <a:pt x="34" y="93"/>
                  <a:pt x="29" y="91"/>
                </a:cubicBezTo>
                <a:cubicBezTo>
                  <a:pt x="23" y="88"/>
                  <a:pt x="18" y="85"/>
                  <a:pt x="14" y="81"/>
                </a:cubicBezTo>
                <a:cubicBezTo>
                  <a:pt x="9" y="76"/>
                  <a:pt x="6" y="71"/>
                  <a:pt x="4" y="66"/>
                </a:cubicBezTo>
                <a:cubicBezTo>
                  <a:pt x="1" y="60"/>
                  <a:pt x="0" y="54"/>
                  <a:pt x="0" y="48"/>
                </a:cubicBezTo>
                <a:cubicBezTo>
                  <a:pt x="0" y="42"/>
                  <a:pt x="1" y="35"/>
                  <a:pt x="4" y="29"/>
                </a:cubicBezTo>
                <a:cubicBezTo>
                  <a:pt x="6" y="23"/>
                  <a:pt x="9" y="18"/>
                  <a:pt x="14" y="14"/>
                </a:cubicBezTo>
                <a:cubicBezTo>
                  <a:pt x="18" y="10"/>
                  <a:pt x="23" y="6"/>
                  <a:pt x="29" y="4"/>
                </a:cubicBezTo>
                <a:cubicBezTo>
                  <a:pt x="34" y="2"/>
                  <a:pt x="40" y="0"/>
                  <a:pt x="46" y="0"/>
                </a:cubicBezTo>
                <a:cubicBezTo>
                  <a:pt x="53" y="0"/>
                  <a:pt x="59" y="2"/>
                  <a:pt x="64" y="4"/>
                </a:cubicBezTo>
                <a:cubicBezTo>
                  <a:pt x="71" y="6"/>
                  <a:pt x="76" y="10"/>
                  <a:pt x="80" y="14"/>
                </a:cubicBezTo>
                <a:cubicBezTo>
                  <a:pt x="85" y="18"/>
                  <a:pt x="88" y="23"/>
                  <a:pt x="90" y="29"/>
                </a:cubicBezTo>
                <a:cubicBezTo>
                  <a:pt x="93" y="35"/>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21" name="文本框 1520"/>
          <p:cNvSpPr txBox="1"/>
          <p:nvPr/>
        </p:nvSpPr>
        <p:spPr>
          <a:xfrm>
            <a:off x="8420400" y="4750200"/>
            <a:ext cx="8053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查找所有匹配标签</a:t>
            </a:r>
            <a:endParaRPr lang="en-US" sz="790" b="0" u="none" strike="noStrike">
              <a:solidFill>
                <a:srgbClr val="000000"/>
              </a:solidFill>
              <a:effectLst/>
              <a:uFillTx/>
              <a:latin typeface="Times New Roman"/>
            </a:endParaRPr>
          </a:p>
        </p:txBody>
      </p:sp>
      <p:sp>
        <p:nvSpPr>
          <p:cNvPr id="1522" name="文本框 1521"/>
          <p:cNvSpPr txBox="1"/>
          <p:nvPr/>
        </p:nvSpPr>
        <p:spPr>
          <a:xfrm>
            <a:off x="7419960" y="4887360"/>
            <a:ext cx="10562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select(css_selector): </a:t>
            </a:r>
            <a:endParaRPr lang="en-US" sz="790" b="0" u="none" strike="noStrike">
              <a:solidFill>
                <a:srgbClr val="000000"/>
              </a:solidFill>
              <a:effectLst/>
              <a:uFillTx/>
              <a:latin typeface="Times New Roman"/>
            </a:endParaRPr>
          </a:p>
        </p:txBody>
      </p:sp>
      <p:sp>
        <p:nvSpPr>
          <p:cNvPr id="1523" name="文本框 1522"/>
          <p:cNvSpPr txBox="1"/>
          <p:nvPr/>
        </p:nvSpPr>
        <p:spPr>
          <a:xfrm>
            <a:off x="8471880" y="48841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使用</a:t>
            </a:r>
            <a:endParaRPr lang="en-US" sz="790" b="0" u="none" strike="noStrike">
              <a:solidFill>
                <a:srgbClr val="000000"/>
              </a:solidFill>
              <a:effectLst/>
              <a:uFillTx/>
              <a:latin typeface="Times New Roman"/>
            </a:endParaRPr>
          </a:p>
        </p:txBody>
      </p:sp>
      <p:sp>
        <p:nvSpPr>
          <p:cNvPr id="1524" name="文本框 1523"/>
          <p:cNvSpPr txBox="1"/>
          <p:nvPr/>
        </p:nvSpPr>
        <p:spPr>
          <a:xfrm>
            <a:off x="8672400" y="4887360"/>
            <a:ext cx="19872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CSS</a:t>
            </a:r>
            <a:endParaRPr lang="en-US" sz="790" b="0" u="none" strike="noStrike">
              <a:solidFill>
                <a:srgbClr val="000000"/>
              </a:solidFill>
              <a:effectLst/>
              <a:uFillTx/>
              <a:latin typeface="Times New Roman"/>
            </a:endParaRPr>
          </a:p>
        </p:txBody>
      </p:sp>
      <p:sp>
        <p:nvSpPr>
          <p:cNvPr id="1525" name="任意多边形 1524"/>
          <p:cNvSpPr/>
          <p:nvPr/>
        </p:nvSpPr>
        <p:spPr>
          <a:xfrm>
            <a:off x="7278480" y="5072400"/>
            <a:ext cx="33840" cy="33840"/>
          </a:xfrm>
          <a:custGeom>
            <a:avLst/>
            <a:gdLst/>
            <a:ahLst/>
            <a:cxnLst/>
            <a:rect l="0" t="0" r="r" b="b"/>
            <a:pathLst>
              <a:path w="94" h="94">
                <a:moveTo>
                  <a:pt x="94" y="47"/>
                </a:moveTo>
                <a:cubicBezTo>
                  <a:pt x="94" y="53"/>
                  <a:pt x="93" y="59"/>
                  <a:pt x="90" y="65"/>
                </a:cubicBezTo>
                <a:cubicBezTo>
                  <a:pt x="88" y="71"/>
                  <a:pt x="85" y="76"/>
                  <a:pt x="80" y="80"/>
                </a:cubicBezTo>
                <a:cubicBezTo>
                  <a:pt x="76" y="84"/>
                  <a:pt x="71" y="88"/>
                  <a:pt x="64" y="90"/>
                </a:cubicBezTo>
                <a:cubicBezTo>
                  <a:pt x="59" y="92"/>
                  <a:pt x="53" y="94"/>
                  <a:pt x="46" y="94"/>
                </a:cubicBezTo>
                <a:cubicBezTo>
                  <a:pt x="40" y="94"/>
                  <a:pt x="34" y="92"/>
                  <a:pt x="29" y="90"/>
                </a:cubicBezTo>
                <a:cubicBezTo>
                  <a:pt x="23" y="88"/>
                  <a:pt x="18" y="84"/>
                  <a:pt x="14" y="80"/>
                </a:cubicBezTo>
                <a:cubicBezTo>
                  <a:pt x="9" y="76"/>
                  <a:pt x="6" y="71"/>
                  <a:pt x="4" y="65"/>
                </a:cubicBezTo>
                <a:cubicBezTo>
                  <a:pt x="1" y="59"/>
                  <a:pt x="0" y="53"/>
                  <a:pt x="0" y="47"/>
                </a:cubicBezTo>
                <a:cubicBezTo>
                  <a:pt x="0" y="41"/>
                  <a:pt x="1" y="35"/>
                  <a:pt x="4" y="28"/>
                </a:cubicBezTo>
                <a:cubicBezTo>
                  <a:pt x="6" y="23"/>
                  <a:pt x="9" y="18"/>
                  <a:pt x="14" y="13"/>
                </a:cubicBezTo>
                <a:cubicBezTo>
                  <a:pt x="18" y="9"/>
                  <a:pt x="23" y="6"/>
                  <a:pt x="29" y="3"/>
                </a:cubicBezTo>
                <a:cubicBezTo>
                  <a:pt x="34" y="1"/>
                  <a:pt x="40" y="0"/>
                  <a:pt x="46" y="0"/>
                </a:cubicBezTo>
                <a:cubicBezTo>
                  <a:pt x="53" y="0"/>
                  <a:pt x="59" y="1"/>
                  <a:pt x="64" y="3"/>
                </a:cubicBezTo>
                <a:cubicBezTo>
                  <a:pt x="71" y="6"/>
                  <a:pt x="76" y="9"/>
                  <a:pt x="80" y="13"/>
                </a:cubicBezTo>
                <a:cubicBezTo>
                  <a:pt x="85" y="18"/>
                  <a:pt x="88" y="23"/>
                  <a:pt x="90" y="28"/>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26" name="文本框 1525"/>
          <p:cNvSpPr txBox="1"/>
          <p:nvPr/>
        </p:nvSpPr>
        <p:spPr>
          <a:xfrm>
            <a:off x="8870040" y="4884120"/>
            <a:ext cx="5036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选择器查找</a:t>
            </a:r>
            <a:endParaRPr lang="en-US" sz="790" b="0" u="none" strike="noStrike">
              <a:solidFill>
                <a:srgbClr val="000000"/>
              </a:solidFill>
              <a:effectLst/>
              <a:uFillTx/>
              <a:latin typeface="Times New Roman"/>
            </a:endParaRPr>
          </a:p>
        </p:txBody>
      </p:sp>
      <p:sp>
        <p:nvSpPr>
          <p:cNvPr id="1527" name="文本框 1526"/>
          <p:cNvSpPr txBox="1"/>
          <p:nvPr/>
        </p:nvSpPr>
        <p:spPr>
          <a:xfrm>
            <a:off x="7419960" y="5021280"/>
            <a:ext cx="5608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get_text(): </a:t>
            </a:r>
            <a:endParaRPr lang="en-US" sz="790" b="0" u="none" strike="noStrike">
              <a:solidFill>
                <a:srgbClr val="000000"/>
              </a:solidFill>
              <a:effectLst/>
              <a:uFillTx/>
              <a:latin typeface="Times New Roman"/>
            </a:endParaRPr>
          </a:p>
        </p:txBody>
      </p:sp>
      <p:pic>
        <p:nvPicPr>
          <p:cNvPr id="1528" name="图片 1527"/>
          <p:cNvPicPr/>
          <p:nvPr/>
        </p:nvPicPr>
        <p:blipFill>
          <a:blip r:embed="rId5"/>
          <a:stretch/>
        </p:blipFill>
        <p:spPr>
          <a:xfrm>
            <a:off x="0" y="0"/>
            <a:ext cx="10696320" cy="6016320"/>
          </a:xfrm>
          <a:prstGeom prst="rect">
            <a:avLst/>
          </a:prstGeom>
          <a:noFill/>
          <a:ln w="0">
            <a:noFill/>
          </a:ln>
        </p:spPr>
      </p:pic>
      <p:sp>
        <p:nvSpPr>
          <p:cNvPr id="1529" name="文本框 1528"/>
          <p:cNvSpPr txBox="1"/>
          <p:nvPr/>
        </p:nvSpPr>
        <p:spPr>
          <a:xfrm>
            <a:off x="7976520" y="5017680"/>
            <a:ext cx="8053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获取标签文本内容</a:t>
            </a:r>
            <a:endParaRPr lang="en-US" sz="790" b="0" u="none" strike="noStrike">
              <a:solidFill>
                <a:srgbClr val="000000"/>
              </a:solidFill>
              <a:effectLst/>
              <a:uFillTx/>
              <a:latin typeface="Times New Roman"/>
            </a:endParaRPr>
          </a:p>
        </p:txBody>
      </p:sp>
      <p:sp>
        <p:nvSpPr>
          <p:cNvPr id="1530" name="文本框 1529"/>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18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1" name="图片 1530"/>
          <p:cNvPicPr/>
          <p:nvPr/>
        </p:nvPicPr>
        <p:blipFill>
          <a:blip r:embed="rId2"/>
          <a:stretch/>
        </p:blipFill>
        <p:spPr>
          <a:xfrm>
            <a:off x="0" y="0"/>
            <a:ext cx="10696320" cy="6016320"/>
          </a:xfrm>
          <a:prstGeom prst="rect">
            <a:avLst/>
          </a:prstGeom>
          <a:noFill/>
          <a:ln w="0">
            <a:noFill/>
          </a:ln>
        </p:spPr>
      </p:pic>
      <p:sp>
        <p:nvSpPr>
          <p:cNvPr id="1532" name="任意多边形 1531"/>
          <p:cNvSpPr/>
          <p:nvPr/>
        </p:nvSpPr>
        <p:spPr>
          <a:xfrm>
            <a:off x="401040" y="73512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33" name="文本框 1532"/>
          <p:cNvSpPr txBox="1"/>
          <p:nvPr/>
        </p:nvSpPr>
        <p:spPr>
          <a:xfrm>
            <a:off x="401040" y="326880"/>
            <a:ext cx="2012400" cy="31752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WenQuanYiZenHei"/>
                <a:ea typeface="WenQuanYiZenHei"/>
              </a:rPr>
              <a:t>并行与异步处理：</a:t>
            </a:r>
            <a:endParaRPr lang="en-US" sz="1979" b="0" u="none" strike="noStrike">
              <a:solidFill>
                <a:srgbClr val="000000"/>
              </a:solidFill>
              <a:effectLst/>
              <a:uFillTx/>
              <a:latin typeface="Times New Roman"/>
            </a:endParaRPr>
          </a:p>
        </p:txBody>
      </p:sp>
      <p:sp>
        <p:nvSpPr>
          <p:cNvPr id="1534" name="文本框 1533"/>
          <p:cNvSpPr txBox="1"/>
          <p:nvPr/>
        </p:nvSpPr>
        <p:spPr>
          <a:xfrm>
            <a:off x="2406600" y="335520"/>
            <a:ext cx="2263320" cy="293040"/>
          </a:xfrm>
          <a:prstGeom prst="rect">
            <a:avLst/>
          </a:prstGeom>
          <a:noFill/>
          <a:ln w="0">
            <a:noFill/>
          </a:ln>
        </p:spPr>
        <p:txBody>
          <a:bodyPr wrap="none" lIns="0" tIns="0" rIns="0" bIns="0" anchor="t">
            <a:spAutoFit/>
          </a:bodyPr>
          <a:lstStyle/>
          <a:p>
            <a:r>
              <a:rPr lang="en-US" sz="1979" b="1" u="none" strike="noStrike">
                <a:solidFill>
                  <a:srgbClr val="FFFFFF"/>
                </a:solidFill>
                <a:effectLst/>
                <a:uFillTx/>
                <a:latin typeface="DejaVuSans"/>
                <a:ea typeface="DejaVuSans"/>
              </a:rPr>
              <a:t>Multiprocessing</a:t>
            </a:r>
            <a:endParaRPr lang="en-US" sz="1979" b="0" u="none" strike="noStrike">
              <a:solidFill>
                <a:srgbClr val="000000"/>
              </a:solidFill>
              <a:effectLst/>
              <a:uFillTx/>
              <a:latin typeface="Times New Roman"/>
            </a:endParaRPr>
          </a:p>
        </p:txBody>
      </p:sp>
      <p:sp>
        <p:nvSpPr>
          <p:cNvPr id="1535" name="文本框 1534"/>
          <p:cNvSpPr txBox="1"/>
          <p:nvPr/>
        </p:nvSpPr>
        <p:spPr>
          <a:xfrm>
            <a:off x="4662720" y="326880"/>
            <a:ext cx="252360" cy="31752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WenQuanYiZenHei"/>
                <a:ea typeface="WenQuanYiZenHei"/>
              </a:rPr>
              <a:t>与</a:t>
            </a:r>
            <a:endParaRPr lang="en-US" sz="1979" b="0" u="none" strike="noStrike">
              <a:solidFill>
                <a:srgbClr val="000000"/>
              </a:solidFill>
              <a:effectLst/>
              <a:uFillTx/>
              <a:latin typeface="Times New Roman"/>
            </a:endParaRPr>
          </a:p>
        </p:txBody>
      </p:sp>
      <p:sp>
        <p:nvSpPr>
          <p:cNvPr id="1536" name="任意多边形 1535"/>
          <p:cNvSpPr/>
          <p:nvPr/>
        </p:nvSpPr>
        <p:spPr>
          <a:xfrm>
            <a:off x="401040" y="902520"/>
            <a:ext cx="4746960" cy="3409560"/>
          </a:xfrm>
          <a:custGeom>
            <a:avLst/>
            <a:gdLst/>
            <a:ahLst/>
            <a:cxnLst/>
            <a:rect l="0" t="0" r="r" b="b"/>
            <a:pathLst>
              <a:path w="13186" h="9471">
                <a:moveTo>
                  <a:pt x="0" y="9286"/>
                </a:moveTo>
                <a:lnTo>
                  <a:pt x="0" y="185"/>
                </a:lnTo>
                <a:cubicBezTo>
                  <a:pt x="0" y="173"/>
                  <a:pt x="1" y="161"/>
                  <a:pt x="3" y="149"/>
                </a:cubicBezTo>
                <a:cubicBezTo>
                  <a:pt x="6" y="137"/>
                  <a:pt x="9" y="125"/>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5"/>
                  <a:pt x="149" y="3"/>
                </a:cubicBezTo>
                <a:cubicBezTo>
                  <a:pt x="161" y="1"/>
                  <a:pt x="173" y="0"/>
                  <a:pt x="185" y="0"/>
                </a:cubicBezTo>
                <a:lnTo>
                  <a:pt x="13000" y="0"/>
                </a:lnTo>
                <a:cubicBezTo>
                  <a:pt x="13012" y="0"/>
                  <a:pt x="13024" y="1"/>
                  <a:pt x="13036" y="3"/>
                </a:cubicBezTo>
                <a:cubicBezTo>
                  <a:pt x="13048" y="5"/>
                  <a:pt x="13060" y="9"/>
                  <a:pt x="13071" y="14"/>
                </a:cubicBezTo>
                <a:cubicBezTo>
                  <a:pt x="13082" y="18"/>
                  <a:pt x="13093" y="24"/>
                  <a:pt x="13103" y="31"/>
                </a:cubicBezTo>
                <a:cubicBezTo>
                  <a:pt x="13113" y="38"/>
                  <a:pt x="13123" y="45"/>
                  <a:pt x="13131" y="54"/>
                </a:cubicBezTo>
                <a:cubicBezTo>
                  <a:pt x="13140" y="63"/>
                  <a:pt x="13148" y="72"/>
                  <a:pt x="13154" y="82"/>
                </a:cubicBezTo>
                <a:cubicBezTo>
                  <a:pt x="13161" y="92"/>
                  <a:pt x="13167" y="103"/>
                  <a:pt x="13172" y="114"/>
                </a:cubicBezTo>
                <a:cubicBezTo>
                  <a:pt x="13176" y="125"/>
                  <a:pt x="13180" y="137"/>
                  <a:pt x="13182" y="149"/>
                </a:cubicBezTo>
                <a:cubicBezTo>
                  <a:pt x="13185" y="161"/>
                  <a:pt x="13186" y="173"/>
                  <a:pt x="13186" y="185"/>
                </a:cubicBezTo>
                <a:lnTo>
                  <a:pt x="13186" y="9286"/>
                </a:lnTo>
                <a:cubicBezTo>
                  <a:pt x="13186" y="9298"/>
                  <a:pt x="13185" y="9310"/>
                  <a:pt x="13182" y="9322"/>
                </a:cubicBezTo>
                <a:cubicBezTo>
                  <a:pt x="13180" y="9334"/>
                  <a:pt x="13176" y="9346"/>
                  <a:pt x="13172" y="9357"/>
                </a:cubicBezTo>
                <a:cubicBezTo>
                  <a:pt x="13167" y="9368"/>
                  <a:pt x="13161" y="9379"/>
                  <a:pt x="13154" y="9389"/>
                </a:cubicBezTo>
                <a:cubicBezTo>
                  <a:pt x="13148" y="9399"/>
                  <a:pt x="13140" y="9408"/>
                  <a:pt x="13131" y="9417"/>
                </a:cubicBezTo>
                <a:cubicBezTo>
                  <a:pt x="13123" y="9426"/>
                  <a:pt x="13113" y="9433"/>
                  <a:pt x="13103" y="9440"/>
                </a:cubicBezTo>
                <a:cubicBezTo>
                  <a:pt x="13093" y="9447"/>
                  <a:pt x="13082" y="9453"/>
                  <a:pt x="13071" y="9457"/>
                </a:cubicBezTo>
                <a:cubicBezTo>
                  <a:pt x="13060" y="9462"/>
                  <a:pt x="13048" y="9465"/>
                  <a:pt x="13036" y="9468"/>
                </a:cubicBezTo>
                <a:cubicBezTo>
                  <a:pt x="13024" y="9470"/>
                  <a:pt x="13012" y="9471"/>
                  <a:pt x="13000" y="9471"/>
                </a:cubicBezTo>
                <a:lnTo>
                  <a:pt x="185" y="9471"/>
                </a:lnTo>
                <a:cubicBezTo>
                  <a:pt x="173" y="9471"/>
                  <a:pt x="161" y="9470"/>
                  <a:pt x="149" y="9468"/>
                </a:cubicBezTo>
                <a:cubicBezTo>
                  <a:pt x="137" y="9465"/>
                  <a:pt x="126" y="9462"/>
                  <a:pt x="114" y="9457"/>
                </a:cubicBezTo>
                <a:cubicBezTo>
                  <a:pt x="103" y="9453"/>
                  <a:pt x="92" y="9447"/>
                  <a:pt x="82" y="9440"/>
                </a:cubicBezTo>
                <a:cubicBezTo>
                  <a:pt x="72" y="9433"/>
                  <a:pt x="63" y="9426"/>
                  <a:pt x="54" y="9417"/>
                </a:cubicBezTo>
                <a:cubicBezTo>
                  <a:pt x="45" y="9408"/>
                  <a:pt x="38" y="9399"/>
                  <a:pt x="31" y="9389"/>
                </a:cubicBezTo>
                <a:cubicBezTo>
                  <a:pt x="24" y="9379"/>
                  <a:pt x="19" y="9368"/>
                  <a:pt x="14" y="9357"/>
                </a:cubicBezTo>
                <a:cubicBezTo>
                  <a:pt x="9" y="9346"/>
                  <a:pt x="6" y="9334"/>
                  <a:pt x="3" y="9322"/>
                </a:cubicBezTo>
                <a:cubicBezTo>
                  <a:pt x="1" y="9310"/>
                  <a:pt x="0" y="9298"/>
                  <a:pt x="0" y="9286"/>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37" name="任意多边形 1536"/>
          <p:cNvSpPr/>
          <p:nvPr/>
        </p:nvSpPr>
        <p:spPr>
          <a:xfrm>
            <a:off x="534600" y="1637640"/>
            <a:ext cx="4479480" cy="1604880"/>
          </a:xfrm>
          <a:custGeom>
            <a:avLst/>
            <a:gdLst/>
            <a:ahLst/>
            <a:cxnLst/>
            <a:rect l="0" t="0" r="r" b="b"/>
            <a:pathLst>
              <a:path w="12443" h="4458">
                <a:moveTo>
                  <a:pt x="0" y="4319"/>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2304" y="0"/>
                </a:lnTo>
                <a:cubicBezTo>
                  <a:pt x="12323" y="0"/>
                  <a:pt x="12340" y="4"/>
                  <a:pt x="12357" y="11"/>
                </a:cubicBezTo>
                <a:cubicBezTo>
                  <a:pt x="12374" y="18"/>
                  <a:pt x="12389" y="28"/>
                  <a:pt x="12403" y="41"/>
                </a:cubicBezTo>
                <a:cubicBezTo>
                  <a:pt x="12416" y="54"/>
                  <a:pt x="12426" y="69"/>
                  <a:pt x="12433" y="86"/>
                </a:cubicBezTo>
                <a:cubicBezTo>
                  <a:pt x="12440" y="103"/>
                  <a:pt x="12443" y="121"/>
                  <a:pt x="12443" y="140"/>
                </a:cubicBezTo>
                <a:lnTo>
                  <a:pt x="12443" y="4319"/>
                </a:lnTo>
                <a:cubicBezTo>
                  <a:pt x="12443" y="4337"/>
                  <a:pt x="12440" y="4355"/>
                  <a:pt x="12433" y="4372"/>
                </a:cubicBezTo>
                <a:cubicBezTo>
                  <a:pt x="12426" y="4389"/>
                  <a:pt x="12416" y="4404"/>
                  <a:pt x="12403" y="4417"/>
                </a:cubicBezTo>
                <a:cubicBezTo>
                  <a:pt x="12389" y="4430"/>
                  <a:pt x="12374" y="4440"/>
                  <a:pt x="12357" y="4448"/>
                </a:cubicBezTo>
                <a:cubicBezTo>
                  <a:pt x="12340" y="4455"/>
                  <a:pt x="12323" y="4458"/>
                  <a:pt x="12304" y="4458"/>
                </a:cubicBezTo>
                <a:lnTo>
                  <a:pt x="139" y="4458"/>
                </a:lnTo>
                <a:cubicBezTo>
                  <a:pt x="121" y="4458"/>
                  <a:pt x="103" y="4455"/>
                  <a:pt x="86" y="4448"/>
                </a:cubicBezTo>
                <a:cubicBezTo>
                  <a:pt x="69" y="4440"/>
                  <a:pt x="54" y="4430"/>
                  <a:pt x="41" y="4417"/>
                </a:cubicBezTo>
                <a:cubicBezTo>
                  <a:pt x="28" y="4404"/>
                  <a:pt x="18" y="4389"/>
                  <a:pt x="11" y="4372"/>
                </a:cubicBezTo>
                <a:cubicBezTo>
                  <a:pt x="4" y="4355"/>
                  <a:pt x="0" y="4337"/>
                  <a:pt x="0" y="431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38" name="任意多边形 1537"/>
          <p:cNvSpPr/>
          <p:nvPr/>
        </p:nvSpPr>
        <p:spPr>
          <a:xfrm>
            <a:off x="534600" y="3376080"/>
            <a:ext cx="4479480" cy="802440"/>
          </a:xfrm>
          <a:custGeom>
            <a:avLst/>
            <a:gdLst/>
            <a:ahLst/>
            <a:cxnLst/>
            <a:rect l="0" t="0" r="r" b="b"/>
            <a:pathLst>
              <a:path w="12443" h="2229">
                <a:moveTo>
                  <a:pt x="0" y="2136"/>
                </a:moveTo>
                <a:lnTo>
                  <a:pt x="0" y="92"/>
                </a:lnTo>
                <a:cubicBezTo>
                  <a:pt x="0" y="80"/>
                  <a:pt x="2" y="68"/>
                  <a:pt x="7" y="57"/>
                </a:cubicBezTo>
                <a:cubicBezTo>
                  <a:pt x="12" y="46"/>
                  <a:pt x="19" y="35"/>
                  <a:pt x="27" y="27"/>
                </a:cubicBezTo>
                <a:cubicBezTo>
                  <a:pt x="36" y="18"/>
                  <a:pt x="46" y="11"/>
                  <a:pt x="57" y="7"/>
                </a:cubicBezTo>
                <a:cubicBezTo>
                  <a:pt x="69" y="2"/>
                  <a:pt x="81" y="0"/>
                  <a:pt x="93" y="0"/>
                </a:cubicBezTo>
                <a:lnTo>
                  <a:pt x="12350" y="0"/>
                </a:lnTo>
                <a:cubicBezTo>
                  <a:pt x="12363" y="0"/>
                  <a:pt x="12375" y="2"/>
                  <a:pt x="12386" y="7"/>
                </a:cubicBezTo>
                <a:cubicBezTo>
                  <a:pt x="12397" y="11"/>
                  <a:pt x="12407" y="18"/>
                  <a:pt x="12416" y="27"/>
                </a:cubicBezTo>
                <a:cubicBezTo>
                  <a:pt x="12425" y="35"/>
                  <a:pt x="12432" y="46"/>
                  <a:pt x="12436" y="57"/>
                </a:cubicBezTo>
                <a:cubicBezTo>
                  <a:pt x="12441" y="68"/>
                  <a:pt x="12443" y="80"/>
                  <a:pt x="12443" y="92"/>
                </a:cubicBezTo>
                <a:lnTo>
                  <a:pt x="12443" y="2136"/>
                </a:lnTo>
                <a:cubicBezTo>
                  <a:pt x="12443" y="2148"/>
                  <a:pt x="12441" y="2160"/>
                  <a:pt x="12436" y="2172"/>
                </a:cubicBezTo>
                <a:cubicBezTo>
                  <a:pt x="12432" y="2183"/>
                  <a:pt x="12425" y="2193"/>
                  <a:pt x="12416" y="2202"/>
                </a:cubicBezTo>
                <a:cubicBezTo>
                  <a:pt x="12407" y="2211"/>
                  <a:pt x="12397" y="2217"/>
                  <a:pt x="12386" y="2222"/>
                </a:cubicBezTo>
                <a:cubicBezTo>
                  <a:pt x="12375" y="2227"/>
                  <a:pt x="12363" y="2229"/>
                  <a:pt x="12350" y="2229"/>
                </a:cubicBezTo>
                <a:lnTo>
                  <a:pt x="93" y="2229"/>
                </a:lnTo>
                <a:cubicBezTo>
                  <a:pt x="81" y="2229"/>
                  <a:pt x="69" y="2227"/>
                  <a:pt x="57" y="2222"/>
                </a:cubicBezTo>
                <a:cubicBezTo>
                  <a:pt x="46" y="2217"/>
                  <a:pt x="36" y="2211"/>
                  <a:pt x="27" y="2202"/>
                </a:cubicBezTo>
                <a:cubicBezTo>
                  <a:pt x="19" y="2193"/>
                  <a:pt x="12" y="2183"/>
                  <a:pt x="7" y="2172"/>
                </a:cubicBezTo>
                <a:cubicBezTo>
                  <a:pt x="2" y="2160"/>
                  <a:pt x="0" y="2148"/>
                  <a:pt x="0" y="2136"/>
                </a:cubicBezTo>
                <a:close/>
              </a:path>
            </a:pathLst>
          </a:custGeom>
          <a:solidFill>
            <a:srgbClr val="064E3B">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539" name="图片 1538"/>
          <p:cNvPicPr/>
          <p:nvPr/>
        </p:nvPicPr>
        <p:blipFill>
          <a:blip r:embed="rId3"/>
          <a:stretch/>
        </p:blipFill>
        <p:spPr>
          <a:xfrm>
            <a:off x="534960" y="1053000"/>
            <a:ext cx="200160" cy="200160"/>
          </a:xfrm>
          <a:prstGeom prst="rect">
            <a:avLst/>
          </a:prstGeom>
          <a:noFill/>
          <a:ln w="0">
            <a:noFill/>
          </a:ln>
        </p:spPr>
      </p:pic>
      <p:sp>
        <p:nvSpPr>
          <p:cNvPr id="1540" name="文本框 1539"/>
          <p:cNvSpPr txBox="1"/>
          <p:nvPr/>
        </p:nvSpPr>
        <p:spPr>
          <a:xfrm>
            <a:off x="4913280" y="335520"/>
            <a:ext cx="1095840" cy="293040"/>
          </a:xfrm>
          <a:prstGeom prst="rect">
            <a:avLst/>
          </a:prstGeom>
          <a:noFill/>
          <a:ln w="0">
            <a:noFill/>
          </a:ln>
        </p:spPr>
        <p:txBody>
          <a:bodyPr wrap="none" lIns="0" tIns="0" rIns="0" bIns="0" anchor="t">
            <a:spAutoFit/>
          </a:bodyPr>
          <a:lstStyle/>
          <a:p>
            <a:r>
              <a:rPr lang="en-US" sz="1979" b="1" u="none" strike="noStrike">
                <a:solidFill>
                  <a:srgbClr val="FFFFFF"/>
                </a:solidFill>
                <a:effectLst/>
                <a:uFillTx/>
                <a:latin typeface="DejaVuSans"/>
                <a:ea typeface="DejaVuSans"/>
              </a:rPr>
              <a:t>Asyncio</a:t>
            </a:r>
            <a:endParaRPr lang="en-US" sz="1979" b="0" u="none" strike="noStrike">
              <a:solidFill>
                <a:srgbClr val="000000"/>
              </a:solidFill>
              <a:effectLst/>
              <a:uFillTx/>
              <a:latin typeface="Times New Roman"/>
            </a:endParaRPr>
          </a:p>
        </p:txBody>
      </p:sp>
      <p:sp>
        <p:nvSpPr>
          <p:cNvPr id="1541" name="文本框 1540"/>
          <p:cNvSpPr txBox="1"/>
          <p:nvPr/>
        </p:nvSpPr>
        <p:spPr>
          <a:xfrm>
            <a:off x="835560" y="1056600"/>
            <a:ext cx="150912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Multiprocessing</a:t>
            </a:r>
            <a:endParaRPr lang="en-US" sz="1320" b="0" u="none" strike="noStrike">
              <a:solidFill>
                <a:srgbClr val="000000"/>
              </a:solidFill>
              <a:effectLst/>
              <a:uFillTx/>
              <a:latin typeface="Times New Roman"/>
            </a:endParaRPr>
          </a:p>
        </p:txBody>
      </p:sp>
      <p:sp>
        <p:nvSpPr>
          <p:cNvPr id="1542" name="文本框 1541"/>
          <p:cNvSpPr txBox="1"/>
          <p:nvPr/>
        </p:nvSpPr>
        <p:spPr>
          <a:xfrm>
            <a:off x="534960" y="138312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适用于</a:t>
            </a:r>
            <a:endParaRPr lang="en-US" sz="920" b="0" u="none" strike="noStrike">
              <a:solidFill>
                <a:srgbClr val="000000"/>
              </a:solidFill>
              <a:effectLst/>
              <a:uFillTx/>
              <a:latin typeface="Times New Roman"/>
            </a:endParaRPr>
          </a:p>
        </p:txBody>
      </p:sp>
      <p:sp>
        <p:nvSpPr>
          <p:cNvPr id="1543" name="文本框 1542"/>
          <p:cNvSpPr txBox="1"/>
          <p:nvPr/>
        </p:nvSpPr>
        <p:spPr>
          <a:xfrm>
            <a:off x="885960" y="1387440"/>
            <a:ext cx="268200" cy="136080"/>
          </a:xfrm>
          <a:prstGeom prst="rect">
            <a:avLst/>
          </a:prstGeom>
          <a:noFill/>
          <a:ln w="0">
            <a:noFill/>
          </a:ln>
        </p:spPr>
        <p:txBody>
          <a:bodyPr wrap="none" lIns="0" tIns="0" rIns="0" bIns="0" anchor="t">
            <a:spAutoFit/>
          </a:bodyPr>
          <a:lstStyle/>
          <a:p>
            <a:r>
              <a:rPr lang="en-US" sz="920" b="1" u="none" strike="noStrike">
                <a:solidFill>
                  <a:srgbClr val="BFDBFE"/>
                </a:solidFill>
                <a:effectLst/>
                <a:uFillTx/>
                <a:latin typeface="DejaVuSans"/>
                <a:ea typeface="DejaVuSans"/>
              </a:rPr>
              <a:t>CPU</a:t>
            </a:r>
            <a:endParaRPr lang="en-US" sz="920" b="0" u="none" strike="noStrike">
              <a:solidFill>
                <a:srgbClr val="000000"/>
              </a:solidFill>
              <a:effectLst/>
              <a:uFillTx/>
              <a:latin typeface="Times New Roman"/>
            </a:endParaRPr>
          </a:p>
        </p:txBody>
      </p:sp>
      <p:sp>
        <p:nvSpPr>
          <p:cNvPr id="1544" name="文本框 1543"/>
          <p:cNvSpPr txBox="1"/>
          <p:nvPr/>
        </p:nvSpPr>
        <p:spPr>
          <a:xfrm>
            <a:off x="1152360" y="1383120"/>
            <a:ext cx="1174320" cy="14832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WenQuanYiZenHei"/>
                <a:ea typeface="WenQuanYiZenHei"/>
              </a:rPr>
              <a:t>密集型任务</a:t>
            </a:r>
            <a:r>
              <a:rPr lang="zh-CN" sz="920" b="0" u="none" strike="noStrike">
                <a:solidFill>
                  <a:srgbClr val="D1D5DB"/>
                </a:solidFill>
                <a:effectLst/>
                <a:uFillTx/>
                <a:latin typeface="WenQuanYiZenHei"/>
                <a:ea typeface="WenQuanYiZenHei"/>
              </a:rPr>
              <a:t>，利用多核</a:t>
            </a:r>
            <a:endParaRPr lang="en-US" sz="920" b="0" u="none" strike="noStrike">
              <a:solidFill>
                <a:srgbClr val="000000"/>
              </a:solidFill>
              <a:effectLst/>
              <a:uFillTx/>
              <a:latin typeface="Times New Roman"/>
            </a:endParaRPr>
          </a:p>
        </p:txBody>
      </p:sp>
      <p:sp>
        <p:nvSpPr>
          <p:cNvPr id="1545" name="文本框 1544"/>
          <p:cNvSpPr txBox="1"/>
          <p:nvPr/>
        </p:nvSpPr>
        <p:spPr>
          <a:xfrm>
            <a:off x="2322360" y="1387440"/>
            <a:ext cx="239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CPU</a:t>
            </a:r>
            <a:endParaRPr lang="en-US" sz="920" b="0" u="none" strike="noStrike">
              <a:solidFill>
                <a:srgbClr val="000000"/>
              </a:solidFill>
              <a:effectLst/>
              <a:uFillTx/>
              <a:latin typeface="Times New Roman"/>
            </a:endParaRPr>
          </a:p>
        </p:txBody>
      </p:sp>
      <p:sp>
        <p:nvSpPr>
          <p:cNvPr id="1546" name="文本框 1545"/>
          <p:cNvSpPr txBox="1"/>
          <p:nvPr/>
        </p:nvSpPr>
        <p:spPr>
          <a:xfrm>
            <a:off x="2560320" y="138312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优势并行处理计算任务</a:t>
            </a:r>
            <a:endParaRPr lang="en-US" sz="920" b="0" u="none" strike="noStrike">
              <a:solidFill>
                <a:srgbClr val="000000"/>
              </a:solidFill>
              <a:effectLst/>
              <a:uFillTx/>
              <a:latin typeface="Times New Roman"/>
            </a:endParaRPr>
          </a:p>
        </p:txBody>
      </p:sp>
      <p:sp>
        <p:nvSpPr>
          <p:cNvPr id="1547" name="文本框 1546"/>
          <p:cNvSpPr txBox="1"/>
          <p:nvPr/>
        </p:nvSpPr>
        <p:spPr>
          <a:xfrm>
            <a:off x="635040" y="1916640"/>
            <a:ext cx="141480" cy="132840"/>
          </a:xfrm>
          <a:prstGeom prst="rect">
            <a:avLst/>
          </a:prstGeom>
          <a:noFill/>
          <a:ln w="0">
            <a:noFill/>
          </a:ln>
        </p:spPr>
        <p:txBody>
          <a:bodyPr wrap="none" lIns="0" tIns="0" rIns="0" bIns="0" anchor="t">
            <a:spAutoFit/>
          </a:bodyPr>
          <a:lstStyle/>
          <a:p>
            <a:r>
              <a:rPr lang="en-US" sz="920" b="0" i="1" u="none" strike="noStrike">
                <a:solidFill>
                  <a:srgbClr val="7CB9E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548" name="文本框 1547"/>
          <p:cNvSpPr txBox="1"/>
          <p:nvPr/>
        </p:nvSpPr>
        <p:spPr>
          <a:xfrm>
            <a:off x="803520" y="1901160"/>
            <a:ext cx="1084320" cy="151200"/>
          </a:xfrm>
          <a:prstGeom prst="rect">
            <a:avLst/>
          </a:prstGeom>
          <a:noFill/>
          <a:ln w="0">
            <a:noFill/>
          </a:ln>
        </p:spPr>
        <p:txBody>
          <a:bodyPr wrap="none" lIns="0" tIns="0" rIns="0" bIns="0" anchor="t">
            <a:spAutoFit/>
          </a:bodyPr>
          <a:lstStyle/>
          <a:p>
            <a:r>
              <a:rPr lang="zh-CN" sz="950" b="0" u="none" strike="noStrike">
                <a:solidFill>
                  <a:srgbClr val="7CB9E8"/>
                </a:solidFill>
                <a:effectLst/>
                <a:uFillTx/>
                <a:latin typeface="WenQuanYiZenHei"/>
                <a:ea typeface="WenQuanYiZenHei"/>
              </a:rPr>
              <a:t>多进程并行计算示例</a:t>
            </a:r>
            <a:endParaRPr lang="en-US" sz="950" b="0" u="none" strike="noStrike">
              <a:solidFill>
                <a:srgbClr val="000000"/>
              </a:solidFill>
              <a:effectLst/>
              <a:uFillTx/>
              <a:latin typeface="Times New Roman"/>
            </a:endParaRPr>
          </a:p>
        </p:txBody>
      </p:sp>
      <p:sp>
        <p:nvSpPr>
          <p:cNvPr id="1549" name="文本框 1548"/>
          <p:cNvSpPr txBox="1"/>
          <p:nvPr/>
        </p:nvSpPr>
        <p:spPr>
          <a:xfrm>
            <a:off x="635040" y="2075400"/>
            <a:ext cx="197244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import multiprocessing as mp</a:t>
            </a:r>
            <a:endParaRPr lang="en-US" sz="920" b="0" u="none" strike="noStrike">
              <a:solidFill>
                <a:srgbClr val="000000"/>
              </a:solidFill>
              <a:effectLst/>
              <a:uFillTx/>
              <a:latin typeface="Times New Roman"/>
            </a:endParaRPr>
          </a:p>
        </p:txBody>
      </p:sp>
      <p:sp>
        <p:nvSpPr>
          <p:cNvPr id="1550" name="文本框 1549"/>
          <p:cNvSpPr txBox="1"/>
          <p:nvPr/>
        </p:nvSpPr>
        <p:spPr>
          <a:xfrm>
            <a:off x="635040" y="2242440"/>
            <a:ext cx="7754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import time</a:t>
            </a:r>
            <a:endParaRPr lang="en-US" sz="920" b="0" u="none" strike="noStrike">
              <a:solidFill>
                <a:srgbClr val="000000"/>
              </a:solidFill>
              <a:effectLst/>
              <a:uFillTx/>
              <a:latin typeface="Times New Roman"/>
            </a:endParaRPr>
          </a:p>
        </p:txBody>
      </p:sp>
      <p:sp>
        <p:nvSpPr>
          <p:cNvPr id="1551" name="文本框 1550"/>
          <p:cNvSpPr txBox="1"/>
          <p:nvPr/>
        </p:nvSpPr>
        <p:spPr>
          <a:xfrm>
            <a:off x="635040" y="2568240"/>
            <a:ext cx="14796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def square_number(n):</a:t>
            </a:r>
            <a:endParaRPr lang="en-US" sz="920" b="0" u="none" strike="noStrike">
              <a:solidFill>
                <a:srgbClr val="000000"/>
              </a:solidFill>
              <a:effectLst/>
              <a:uFillTx/>
              <a:latin typeface="Times New Roman"/>
            </a:endParaRPr>
          </a:p>
        </p:txBody>
      </p:sp>
      <p:sp>
        <p:nvSpPr>
          <p:cNvPr id="1552" name="文本框 1551"/>
          <p:cNvSpPr txBox="1"/>
          <p:nvPr/>
        </p:nvSpPr>
        <p:spPr>
          <a:xfrm>
            <a:off x="635040" y="2735640"/>
            <a:ext cx="11275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return n * n</a:t>
            </a:r>
            <a:endParaRPr lang="en-US" sz="920" b="0" u="none" strike="noStrike">
              <a:solidFill>
                <a:srgbClr val="000000"/>
              </a:solidFill>
              <a:effectLst/>
              <a:uFillTx/>
              <a:latin typeface="Times New Roman"/>
            </a:endParaRPr>
          </a:p>
        </p:txBody>
      </p:sp>
      <p:sp>
        <p:nvSpPr>
          <p:cNvPr id="1553" name="文本框 1552"/>
          <p:cNvSpPr txBox="1"/>
          <p:nvPr/>
        </p:nvSpPr>
        <p:spPr>
          <a:xfrm>
            <a:off x="635040" y="3061440"/>
            <a:ext cx="239508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with mp.Pool(processes=4) as pool:</a:t>
            </a:r>
            <a:endParaRPr lang="en-US" sz="920" b="0" u="none" strike="noStrike">
              <a:solidFill>
                <a:srgbClr val="000000"/>
              </a:solidFill>
              <a:effectLst/>
              <a:uFillTx/>
              <a:latin typeface="Times New Roman"/>
            </a:endParaRPr>
          </a:p>
        </p:txBody>
      </p:sp>
      <p:sp>
        <p:nvSpPr>
          <p:cNvPr id="1554" name="文本框 1553"/>
          <p:cNvSpPr txBox="1"/>
          <p:nvPr/>
        </p:nvSpPr>
        <p:spPr>
          <a:xfrm>
            <a:off x="635040" y="3220200"/>
            <a:ext cx="31698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result = pool.map(square_number, numbers)</a:t>
            </a:r>
            <a:endParaRPr lang="en-US" sz="920" b="0" u="none" strike="noStrike">
              <a:solidFill>
                <a:srgbClr val="000000"/>
              </a:solidFill>
              <a:effectLst/>
              <a:uFillTx/>
              <a:latin typeface="Times New Roman"/>
            </a:endParaRPr>
          </a:p>
        </p:txBody>
      </p:sp>
      <p:sp>
        <p:nvSpPr>
          <p:cNvPr id="1555" name="文本框 1554"/>
          <p:cNvSpPr txBox="1"/>
          <p:nvPr/>
        </p:nvSpPr>
        <p:spPr>
          <a:xfrm>
            <a:off x="635040" y="3554280"/>
            <a:ext cx="141480" cy="132840"/>
          </a:xfrm>
          <a:prstGeom prst="rect">
            <a:avLst/>
          </a:prstGeom>
          <a:noFill/>
          <a:ln w="0">
            <a:noFill/>
          </a:ln>
        </p:spPr>
        <p:txBody>
          <a:bodyPr wrap="none" lIns="0" tIns="0" rIns="0" bIns="0" anchor="t">
            <a:spAutoFit/>
          </a:bodyPr>
          <a:lstStyle/>
          <a:p>
            <a:r>
              <a:rPr lang="en-US" sz="920" b="0" i="1" u="none" strike="noStrike">
                <a:solidFill>
                  <a:srgbClr val="7CB9E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556" name="文本框 1555"/>
          <p:cNvSpPr txBox="1"/>
          <p:nvPr/>
        </p:nvSpPr>
        <p:spPr>
          <a:xfrm>
            <a:off x="803520" y="3539160"/>
            <a:ext cx="482400" cy="151200"/>
          </a:xfrm>
          <a:prstGeom prst="rect">
            <a:avLst/>
          </a:prstGeom>
          <a:noFill/>
          <a:ln w="0">
            <a:noFill/>
          </a:ln>
        </p:spPr>
        <p:txBody>
          <a:bodyPr wrap="none" lIns="0" tIns="0" rIns="0" bIns="0" anchor="t">
            <a:spAutoFit/>
          </a:bodyPr>
          <a:lstStyle/>
          <a:p>
            <a:r>
              <a:rPr lang="zh-CN" sz="950" b="0" u="none" strike="noStrike">
                <a:solidFill>
                  <a:srgbClr val="7CB9E8"/>
                </a:solidFill>
                <a:effectLst/>
                <a:uFillTx/>
                <a:latin typeface="WenQuanYiZenHei"/>
                <a:ea typeface="WenQuanYiZenHei"/>
              </a:rPr>
              <a:t>执行结果</a:t>
            </a:r>
            <a:endParaRPr lang="en-US" sz="950" b="0" u="none" strike="noStrike">
              <a:solidFill>
                <a:srgbClr val="000000"/>
              </a:solidFill>
              <a:effectLst/>
              <a:uFillTx/>
              <a:latin typeface="Times New Roman"/>
            </a:endParaRPr>
          </a:p>
        </p:txBody>
      </p:sp>
      <p:sp>
        <p:nvSpPr>
          <p:cNvPr id="1557" name="文本框 1556"/>
          <p:cNvSpPr txBox="1"/>
          <p:nvPr/>
        </p:nvSpPr>
        <p:spPr>
          <a:xfrm>
            <a:off x="635040" y="369792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前</a:t>
            </a:r>
            <a:endParaRPr lang="en-US" sz="920" b="0" u="none" strike="noStrike">
              <a:solidFill>
                <a:srgbClr val="000000"/>
              </a:solidFill>
              <a:effectLst/>
              <a:uFillTx/>
              <a:latin typeface="Times New Roman"/>
            </a:endParaRPr>
          </a:p>
        </p:txBody>
      </p:sp>
      <p:sp>
        <p:nvSpPr>
          <p:cNvPr id="1558" name="文本框 1557"/>
          <p:cNvSpPr txBox="1"/>
          <p:nvPr/>
        </p:nvSpPr>
        <p:spPr>
          <a:xfrm>
            <a:off x="752040" y="3713040"/>
            <a:ext cx="141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10</a:t>
            </a:r>
            <a:endParaRPr lang="en-US" sz="920" b="0" u="none" strike="noStrike">
              <a:solidFill>
                <a:srgbClr val="000000"/>
              </a:solidFill>
              <a:effectLst/>
              <a:uFillTx/>
              <a:latin typeface="Times New Roman"/>
            </a:endParaRPr>
          </a:p>
        </p:txBody>
      </p:sp>
      <p:sp>
        <p:nvSpPr>
          <p:cNvPr id="1559" name="文本框 1558"/>
          <p:cNvSpPr txBox="1"/>
          <p:nvPr/>
        </p:nvSpPr>
        <p:spPr>
          <a:xfrm>
            <a:off x="892440" y="369792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个平方值</a:t>
            </a:r>
            <a:endParaRPr lang="en-US" sz="920" b="0" u="none" strike="noStrike">
              <a:solidFill>
                <a:srgbClr val="000000"/>
              </a:solidFill>
              <a:effectLst/>
              <a:uFillTx/>
              <a:latin typeface="Times New Roman"/>
            </a:endParaRPr>
          </a:p>
        </p:txBody>
      </p:sp>
      <p:sp>
        <p:nvSpPr>
          <p:cNvPr id="1560" name="文本框 1559"/>
          <p:cNvSpPr txBox="1"/>
          <p:nvPr/>
        </p:nvSpPr>
        <p:spPr>
          <a:xfrm>
            <a:off x="1360440" y="3713040"/>
            <a:ext cx="1690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[1, 4, 9, 16, 25, ...]</a:t>
            </a:r>
            <a:endParaRPr lang="en-US" sz="920" b="0" u="none" strike="noStrike">
              <a:solidFill>
                <a:srgbClr val="000000"/>
              </a:solidFill>
              <a:effectLst/>
              <a:uFillTx/>
              <a:latin typeface="Times New Roman"/>
            </a:endParaRPr>
          </a:p>
        </p:txBody>
      </p:sp>
      <p:sp>
        <p:nvSpPr>
          <p:cNvPr id="1561" name="文本框 1560"/>
          <p:cNvSpPr txBox="1"/>
          <p:nvPr/>
        </p:nvSpPr>
        <p:spPr>
          <a:xfrm>
            <a:off x="635040" y="3864960"/>
            <a:ext cx="70488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并行计算耗时</a:t>
            </a:r>
            <a:endParaRPr lang="en-US" sz="920" b="0" u="none" strike="noStrike">
              <a:solidFill>
                <a:srgbClr val="000000"/>
              </a:solidFill>
              <a:effectLst/>
              <a:uFillTx/>
              <a:latin typeface="Times New Roman"/>
            </a:endParaRPr>
          </a:p>
        </p:txBody>
      </p:sp>
      <p:sp>
        <p:nvSpPr>
          <p:cNvPr id="1562" name="文本框 1561"/>
          <p:cNvSpPr txBox="1"/>
          <p:nvPr/>
        </p:nvSpPr>
        <p:spPr>
          <a:xfrm>
            <a:off x="1337040" y="3880440"/>
            <a:ext cx="49356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 0.58 </a:t>
            </a:r>
            <a:endParaRPr lang="en-US" sz="920" b="0" u="none" strike="noStrike">
              <a:solidFill>
                <a:srgbClr val="000000"/>
              </a:solidFill>
              <a:effectLst/>
              <a:uFillTx/>
              <a:latin typeface="Times New Roman"/>
            </a:endParaRPr>
          </a:p>
        </p:txBody>
      </p:sp>
      <p:sp>
        <p:nvSpPr>
          <p:cNvPr id="1563" name="文本框 1562"/>
          <p:cNvSpPr txBox="1"/>
          <p:nvPr/>
        </p:nvSpPr>
        <p:spPr>
          <a:xfrm>
            <a:off x="1828440" y="3864960"/>
            <a:ext cx="11808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秒</a:t>
            </a:r>
            <a:endParaRPr lang="en-US" sz="920" b="0" u="none" strike="noStrike">
              <a:solidFill>
                <a:srgbClr val="000000"/>
              </a:solidFill>
              <a:effectLst/>
              <a:uFillTx/>
              <a:latin typeface="Times New Roman"/>
            </a:endParaRPr>
          </a:p>
        </p:txBody>
      </p:sp>
      <p:sp>
        <p:nvSpPr>
          <p:cNvPr id="1564" name="任意多边形 1563"/>
          <p:cNvSpPr/>
          <p:nvPr/>
        </p:nvSpPr>
        <p:spPr>
          <a:xfrm>
            <a:off x="635040" y="3735360"/>
            <a:ext cx="33840" cy="33840"/>
          </a:xfrm>
          <a:custGeom>
            <a:avLst/>
            <a:gdLst/>
            <a:ahLst/>
            <a:cxnLst/>
            <a:rect l="0" t="0" r="r" b="b"/>
            <a:pathLst>
              <a:path w="94" h="94">
                <a:moveTo>
                  <a:pt x="94" y="46"/>
                </a:moveTo>
                <a:cubicBezTo>
                  <a:pt x="94" y="52"/>
                  <a:pt x="92" y="58"/>
                  <a:pt x="90" y="64"/>
                </a:cubicBezTo>
                <a:cubicBezTo>
                  <a:pt x="88" y="71"/>
                  <a:pt x="84" y="76"/>
                  <a:pt x="80" y="80"/>
                </a:cubicBezTo>
                <a:cubicBezTo>
                  <a:pt x="76" y="84"/>
                  <a:pt x="71" y="88"/>
                  <a:pt x="65" y="90"/>
                </a:cubicBezTo>
                <a:cubicBezTo>
                  <a:pt x="59" y="92"/>
                  <a:pt x="53" y="94"/>
                  <a:pt x="47" y="94"/>
                </a:cubicBezTo>
                <a:cubicBezTo>
                  <a:pt x="41" y="94"/>
                  <a:pt x="35" y="92"/>
                  <a:pt x="28" y="90"/>
                </a:cubicBezTo>
                <a:cubicBezTo>
                  <a:pt x="23" y="88"/>
                  <a:pt x="18" y="84"/>
                  <a:pt x="13" y="80"/>
                </a:cubicBezTo>
                <a:cubicBezTo>
                  <a:pt x="9" y="76"/>
                  <a:pt x="6" y="71"/>
                  <a:pt x="3" y="64"/>
                </a:cubicBezTo>
                <a:cubicBezTo>
                  <a:pt x="1" y="58"/>
                  <a:pt x="0" y="52"/>
                  <a:pt x="0" y="46"/>
                </a:cubicBezTo>
                <a:cubicBezTo>
                  <a:pt x="0" y="40"/>
                  <a:pt x="1" y="34"/>
                  <a:pt x="3" y="28"/>
                </a:cubicBezTo>
                <a:cubicBezTo>
                  <a:pt x="6" y="23"/>
                  <a:pt x="9" y="18"/>
                  <a:pt x="13" y="13"/>
                </a:cubicBezTo>
                <a:cubicBezTo>
                  <a:pt x="18" y="9"/>
                  <a:pt x="23" y="6"/>
                  <a:pt x="28" y="3"/>
                </a:cubicBezTo>
                <a:cubicBezTo>
                  <a:pt x="35" y="1"/>
                  <a:pt x="41" y="0"/>
                  <a:pt x="47" y="0"/>
                </a:cubicBezTo>
                <a:cubicBezTo>
                  <a:pt x="53" y="0"/>
                  <a:pt x="59" y="1"/>
                  <a:pt x="65" y="3"/>
                </a:cubicBezTo>
                <a:cubicBezTo>
                  <a:pt x="71" y="6"/>
                  <a:pt x="76" y="9"/>
                  <a:pt x="80" y="13"/>
                </a:cubicBezTo>
                <a:cubicBezTo>
                  <a:pt x="84" y="18"/>
                  <a:pt x="88" y="23"/>
                  <a:pt x="90" y="28"/>
                </a:cubicBezTo>
                <a:cubicBezTo>
                  <a:pt x="92"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65" name="文本框 1564"/>
          <p:cNvSpPr txBox="1"/>
          <p:nvPr/>
        </p:nvSpPr>
        <p:spPr>
          <a:xfrm>
            <a:off x="635040" y="3489120"/>
            <a:ext cx="470160" cy="148320"/>
          </a:xfrm>
          <a:prstGeom prst="rect">
            <a:avLst/>
          </a:prstGeom>
          <a:noFill/>
          <a:ln w="0">
            <a:noFill/>
          </a:ln>
        </p:spPr>
        <p:txBody>
          <a:bodyPr wrap="none" lIns="0" tIns="0" rIns="0" bIns="0" anchor="t">
            <a:spAutoFit/>
          </a:bodyPr>
          <a:lstStyle/>
          <a:p>
            <a:r>
              <a:rPr lang="zh-CN" sz="920" b="0" u="none" strike="noStrike">
                <a:solidFill>
                  <a:srgbClr val="6EE7B7"/>
                </a:solidFill>
                <a:effectLst/>
                <a:uFillTx/>
                <a:latin typeface="WenQuanYiZenHei"/>
                <a:ea typeface="WenQuanYiZenHei"/>
              </a:rPr>
              <a:t>核心优势</a:t>
            </a:r>
            <a:endParaRPr lang="en-US" sz="920" b="0" u="none" strike="noStrike">
              <a:solidFill>
                <a:srgbClr val="000000"/>
              </a:solidFill>
              <a:effectLst/>
              <a:uFillTx/>
              <a:latin typeface="Times New Roman"/>
            </a:endParaRPr>
          </a:p>
        </p:txBody>
      </p:sp>
      <p:sp>
        <p:nvSpPr>
          <p:cNvPr id="1566" name="文本框 1565"/>
          <p:cNvSpPr txBox="1"/>
          <p:nvPr/>
        </p:nvSpPr>
        <p:spPr>
          <a:xfrm>
            <a:off x="777240" y="368064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利用多核</a:t>
            </a:r>
            <a:endParaRPr lang="en-US" sz="790" b="0" u="none" strike="noStrike">
              <a:solidFill>
                <a:srgbClr val="000000"/>
              </a:solidFill>
              <a:effectLst/>
              <a:uFillTx/>
              <a:latin typeface="Times New Roman"/>
            </a:endParaRPr>
          </a:p>
        </p:txBody>
      </p:sp>
      <p:sp>
        <p:nvSpPr>
          <p:cNvPr id="1567" name="文本框 1566"/>
          <p:cNvSpPr txBox="1"/>
          <p:nvPr/>
        </p:nvSpPr>
        <p:spPr>
          <a:xfrm>
            <a:off x="1178280" y="3684240"/>
            <a:ext cx="2052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CPU</a:t>
            </a:r>
            <a:endParaRPr lang="en-US" sz="790" b="0" u="none" strike="noStrike">
              <a:solidFill>
                <a:srgbClr val="000000"/>
              </a:solidFill>
              <a:effectLst/>
              <a:uFillTx/>
              <a:latin typeface="Times New Roman"/>
            </a:endParaRPr>
          </a:p>
        </p:txBody>
      </p:sp>
      <p:sp>
        <p:nvSpPr>
          <p:cNvPr id="1568" name="任意多边形 1567"/>
          <p:cNvSpPr/>
          <p:nvPr/>
        </p:nvSpPr>
        <p:spPr>
          <a:xfrm>
            <a:off x="635040" y="3868920"/>
            <a:ext cx="33840" cy="33840"/>
          </a:xfrm>
          <a:custGeom>
            <a:avLst/>
            <a:gdLst/>
            <a:ahLst/>
            <a:cxnLst/>
            <a:rect l="0" t="0" r="r" b="b"/>
            <a:pathLst>
              <a:path w="94" h="94">
                <a:moveTo>
                  <a:pt x="94" y="47"/>
                </a:moveTo>
                <a:cubicBezTo>
                  <a:pt x="94" y="53"/>
                  <a:pt x="92" y="59"/>
                  <a:pt x="90" y="65"/>
                </a:cubicBezTo>
                <a:cubicBezTo>
                  <a:pt x="88" y="71"/>
                  <a:pt x="84" y="76"/>
                  <a:pt x="80" y="80"/>
                </a:cubicBezTo>
                <a:cubicBezTo>
                  <a:pt x="76" y="85"/>
                  <a:pt x="71" y="88"/>
                  <a:pt x="65" y="90"/>
                </a:cubicBezTo>
                <a:cubicBezTo>
                  <a:pt x="59" y="93"/>
                  <a:pt x="53" y="94"/>
                  <a:pt x="47" y="94"/>
                </a:cubicBezTo>
                <a:cubicBezTo>
                  <a:pt x="41" y="94"/>
                  <a:pt x="35" y="93"/>
                  <a:pt x="28" y="90"/>
                </a:cubicBezTo>
                <a:cubicBezTo>
                  <a:pt x="23" y="88"/>
                  <a:pt x="18" y="85"/>
                  <a:pt x="13" y="80"/>
                </a:cubicBezTo>
                <a:cubicBezTo>
                  <a:pt x="9" y="76"/>
                  <a:pt x="6" y="71"/>
                  <a:pt x="3" y="65"/>
                </a:cubicBezTo>
                <a:cubicBezTo>
                  <a:pt x="1" y="59"/>
                  <a:pt x="0" y="53"/>
                  <a:pt x="0" y="47"/>
                </a:cubicBezTo>
                <a:cubicBezTo>
                  <a:pt x="0" y="40"/>
                  <a:pt x="1" y="34"/>
                  <a:pt x="3" y="29"/>
                </a:cubicBezTo>
                <a:cubicBezTo>
                  <a:pt x="6" y="23"/>
                  <a:pt x="9" y="18"/>
                  <a:pt x="13" y="14"/>
                </a:cubicBezTo>
                <a:cubicBezTo>
                  <a:pt x="18" y="9"/>
                  <a:pt x="23" y="6"/>
                  <a:pt x="28" y="4"/>
                </a:cubicBezTo>
                <a:cubicBezTo>
                  <a:pt x="35" y="1"/>
                  <a:pt x="41" y="0"/>
                  <a:pt x="47" y="0"/>
                </a:cubicBezTo>
                <a:cubicBezTo>
                  <a:pt x="53" y="0"/>
                  <a:pt x="59" y="1"/>
                  <a:pt x="65" y="4"/>
                </a:cubicBezTo>
                <a:cubicBezTo>
                  <a:pt x="71" y="6"/>
                  <a:pt x="76" y="9"/>
                  <a:pt x="80" y="14"/>
                </a:cubicBezTo>
                <a:cubicBezTo>
                  <a:pt x="84" y="18"/>
                  <a:pt x="88" y="23"/>
                  <a:pt x="90" y="29"/>
                </a:cubicBezTo>
                <a:cubicBezTo>
                  <a:pt x="92" y="34"/>
                  <a:pt x="94" y="40"/>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69" name="文本框 1568"/>
          <p:cNvSpPr txBox="1"/>
          <p:nvPr/>
        </p:nvSpPr>
        <p:spPr>
          <a:xfrm>
            <a:off x="1382040" y="368064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提高计算速度</a:t>
            </a:r>
            <a:endParaRPr lang="en-US" sz="790" b="0" u="none" strike="noStrike">
              <a:solidFill>
                <a:srgbClr val="000000"/>
              </a:solidFill>
              <a:effectLst/>
              <a:uFillTx/>
              <a:latin typeface="Times New Roman"/>
            </a:endParaRPr>
          </a:p>
        </p:txBody>
      </p:sp>
      <p:sp>
        <p:nvSpPr>
          <p:cNvPr id="1570" name="任意多边形 1569"/>
          <p:cNvSpPr/>
          <p:nvPr/>
        </p:nvSpPr>
        <p:spPr>
          <a:xfrm>
            <a:off x="635040" y="4002840"/>
            <a:ext cx="33840" cy="33480"/>
          </a:xfrm>
          <a:custGeom>
            <a:avLst/>
            <a:gdLst/>
            <a:ahLst/>
            <a:cxnLst/>
            <a:rect l="0" t="0" r="r" b="b"/>
            <a:pathLst>
              <a:path w="94" h="93">
                <a:moveTo>
                  <a:pt x="94" y="46"/>
                </a:moveTo>
                <a:cubicBezTo>
                  <a:pt x="94" y="52"/>
                  <a:pt x="92" y="58"/>
                  <a:pt x="90" y="65"/>
                </a:cubicBezTo>
                <a:cubicBezTo>
                  <a:pt x="88" y="70"/>
                  <a:pt x="84" y="75"/>
                  <a:pt x="80" y="80"/>
                </a:cubicBezTo>
                <a:cubicBezTo>
                  <a:pt x="76" y="84"/>
                  <a:pt x="71" y="88"/>
                  <a:pt x="65" y="90"/>
                </a:cubicBezTo>
                <a:cubicBezTo>
                  <a:pt x="59" y="92"/>
                  <a:pt x="53" y="93"/>
                  <a:pt x="47" y="93"/>
                </a:cubicBezTo>
                <a:cubicBezTo>
                  <a:pt x="41" y="93"/>
                  <a:pt x="35" y="92"/>
                  <a:pt x="28" y="90"/>
                </a:cubicBezTo>
                <a:cubicBezTo>
                  <a:pt x="23" y="88"/>
                  <a:pt x="18" y="84"/>
                  <a:pt x="13" y="80"/>
                </a:cubicBezTo>
                <a:cubicBezTo>
                  <a:pt x="9" y="75"/>
                  <a:pt x="6" y="70"/>
                  <a:pt x="3" y="65"/>
                </a:cubicBezTo>
                <a:cubicBezTo>
                  <a:pt x="1" y="58"/>
                  <a:pt x="0" y="52"/>
                  <a:pt x="0" y="46"/>
                </a:cubicBezTo>
                <a:cubicBezTo>
                  <a:pt x="0" y="40"/>
                  <a:pt x="1" y="34"/>
                  <a:pt x="3" y="28"/>
                </a:cubicBezTo>
                <a:cubicBezTo>
                  <a:pt x="6" y="23"/>
                  <a:pt x="9" y="18"/>
                  <a:pt x="13" y="13"/>
                </a:cubicBezTo>
                <a:cubicBezTo>
                  <a:pt x="18" y="9"/>
                  <a:pt x="23" y="5"/>
                  <a:pt x="28" y="3"/>
                </a:cubicBezTo>
                <a:cubicBezTo>
                  <a:pt x="35" y="1"/>
                  <a:pt x="41" y="0"/>
                  <a:pt x="47" y="0"/>
                </a:cubicBezTo>
                <a:cubicBezTo>
                  <a:pt x="53" y="0"/>
                  <a:pt x="59" y="1"/>
                  <a:pt x="65" y="3"/>
                </a:cubicBezTo>
                <a:cubicBezTo>
                  <a:pt x="71" y="5"/>
                  <a:pt x="76" y="9"/>
                  <a:pt x="80" y="13"/>
                </a:cubicBezTo>
                <a:cubicBezTo>
                  <a:pt x="84" y="18"/>
                  <a:pt x="88" y="23"/>
                  <a:pt x="90" y="28"/>
                </a:cubicBezTo>
                <a:cubicBezTo>
                  <a:pt x="92"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71" name="文本框 1570"/>
          <p:cNvSpPr txBox="1"/>
          <p:nvPr/>
        </p:nvSpPr>
        <p:spPr>
          <a:xfrm>
            <a:off x="777240" y="3814200"/>
            <a:ext cx="14090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适合大数据批量处理和科学计算</a:t>
            </a:r>
            <a:endParaRPr lang="en-US" sz="790" b="0" u="none" strike="noStrike">
              <a:solidFill>
                <a:srgbClr val="000000"/>
              </a:solidFill>
              <a:effectLst/>
              <a:uFillTx/>
              <a:latin typeface="Times New Roman"/>
            </a:endParaRPr>
          </a:p>
        </p:txBody>
      </p:sp>
      <p:sp>
        <p:nvSpPr>
          <p:cNvPr id="1572" name="任意多边形 1571"/>
          <p:cNvSpPr/>
          <p:nvPr/>
        </p:nvSpPr>
        <p:spPr>
          <a:xfrm>
            <a:off x="5548680" y="902520"/>
            <a:ext cx="4746960" cy="3409560"/>
          </a:xfrm>
          <a:custGeom>
            <a:avLst/>
            <a:gdLst/>
            <a:ahLst/>
            <a:cxnLst/>
            <a:rect l="0" t="0" r="r" b="b"/>
            <a:pathLst>
              <a:path w="13186" h="9471">
                <a:moveTo>
                  <a:pt x="0" y="9286"/>
                </a:moveTo>
                <a:lnTo>
                  <a:pt x="0" y="185"/>
                </a:lnTo>
                <a:cubicBezTo>
                  <a:pt x="0" y="173"/>
                  <a:pt x="1" y="161"/>
                  <a:pt x="4" y="149"/>
                </a:cubicBezTo>
                <a:cubicBezTo>
                  <a:pt x="6" y="137"/>
                  <a:pt x="9" y="125"/>
                  <a:pt x="14" y="114"/>
                </a:cubicBezTo>
                <a:cubicBezTo>
                  <a:pt x="19" y="103"/>
                  <a:pt x="24" y="92"/>
                  <a:pt x="31" y="82"/>
                </a:cubicBezTo>
                <a:cubicBezTo>
                  <a:pt x="38" y="72"/>
                  <a:pt x="46" y="63"/>
                  <a:pt x="54" y="54"/>
                </a:cubicBezTo>
                <a:cubicBezTo>
                  <a:pt x="63" y="45"/>
                  <a:pt x="72" y="38"/>
                  <a:pt x="83" y="31"/>
                </a:cubicBezTo>
                <a:cubicBezTo>
                  <a:pt x="93" y="24"/>
                  <a:pt x="103" y="18"/>
                  <a:pt x="115" y="14"/>
                </a:cubicBezTo>
                <a:cubicBezTo>
                  <a:pt x="126" y="9"/>
                  <a:pt x="137" y="5"/>
                  <a:pt x="149" y="3"/>
                </a:cubicBezTo>
                <a:cubicBezTo>
                  <a:pt x="161" y="1"/>
                  <a:pt x="173" y="0"/>
                  <a:pt x="186" y="0"/>
                </a:cubicBezTo>
                <a:lnTo>
                  <a:pt x="13000" y="0"/>
                </a:lnTo>
                <a:cubicBezTo>
                  <a:pt x="13012" y="0"/>
                  <a:pt x="13025" y="1"/>
                  <a:pt x="13037" y="3"/>
                </a:cubicBezTo>
                <a:cubicBezTo>
                  <a:pt x="13048" y="5"/>
                  <a:pt x="13060" y="9"/>
                  <a:pt x="13071" y="14"/>
                </a:cubicBezTo>
                <a:cubicBezTo>
                  <a:pt x="13083" y="18"/>
                  <a:pt x="13093" y="24"/>
                  <a:pt x="13103" y="31"/>
                </a:cubicBezTo>
                <a:cubicBezTo>
                  <a:pt x="13114" y="38"/>
                  <a:pt x="13123" y="45"/>
                  <a:pt x="13132" y="54"/>
                </a:cubicBezTo>
                <a:cubicBezTo>
                  <a:pt x="13140" y="63"/>
                  <a:pt x="13148" y="72"/>
                  <a:pt x="13155" y="82"/>
                </a:cubicBezTo>
                <a:cubicBezTo>
                  <a:pt x="13161" y="92"/>
                  <a:pt x="13167" y="103"/>
                  <a:pt x="13172" y="114"/>
                </a:cubicBezTo>
                <a:cubicBezTo>
                  <a:pt x="13177" y="125"/>
                  <a:pt x="13180" y="137"/>
                  <a:pt x="13182" y="149"/>
                </a:cubicBezTo>
                <a:cubicBezTo>
                  <a:pt x="13185" y="161"/>
                  <a:pt x="13186" y="173"/>
                  <a:pt x="13186" y="185"/>
                </a:cubicBezTo>
                <a:lnTo>
                  <a:pt x="13186" y="9286"/>
                </a:lnTo>
                <a:cubicBezTo>
                  <a:pt x="13186" y="9298"/>
                  <a:pt x="13185" y="9310"/>
                  <a:pt x="13182" y="9322"/>
                </a:cubicBezTo>
                <a:cubicBezTo>
                  <a:pt x="13180" y="9334"/>
                  <a:pt x="13177" y="9346"/>
                  <a:pt x="13172" y="9357"/>
                </a:cubicBezTo>
                <a:cubicBezTo>
                  <a:pt x="13167" y="9368"/>
                  <a:pt x="13161" y="9379"/>
                  <a:pt x="13155" y="9389"/>
                </a:cubicBezTo>
                <a:cubicBezTo>
                  <a:pt x="13148" y="9399"/>
                  <a:pt x="13140" y="9408"/>
                  <a:pt x="13132" y="9417"/>
                </a:cubicBezTo>
                <a:cubicBezTo>
                  <a:pt x="13123" y="9426"/>
                  <a:pt x="13114" y="9433"/>
                  <a:pt x="13103" y="9440"/>
                </a:cubicBezTo>
                <a:cubicBezTo>
                  <a:pt x="13093" y="9447"/>
                  <a:pt x="13083" y="9453"/>
                  <a:pt x="13071" y="9457"/>
                </a:cubicBezTo>
                <a:cubicBezTo>
                  <a:pt x="13060" y="9462"/>
                  <a:pt x="13048" y="9465"/>
                  <a:pt x="13037" y="9468"/>
                </a:cubicBezTo>
                <a:cubicBezTo>
                  <a:pt x="13025" y="9470"/>
                  <a:pt x="13012" y="9471"/>
                  <a:pt x="13000" y="9471"/>
                </a:cubicBezTo>
                <a:lnTo>
                  <a:pt x="186" y="9471"/>
                </a:lnTo>
                <a:cubicBezTo>
                  <a:pt x="173" y="9471"/>
                  <a:pt x="161" y="9470"/>
                  <a:pt x="149" y="9468"/>
                </a:cubicBezTo>
                <a:cubicBezTo>
                  <a:pt x="137" y="9465"/>
                  <a:pt x="126" y="9462"/>
                  <a:pt x="115" y="9457"/>
                </a:cubicBezTo>
                <a:cubicBezTo>
                  <a:pt x="103" y="9453"/>
                  <a:pt x="93" y="9447"/>
                  <a:pt x="83" y="9440"/>
                </a:cubicBezTo>
                <a:cubicBezTo>
                  <a:pt x="72" y="9433"/>
                  <a:pt x="63" y="9426"/>
                  <a:pt x="54" y="9417"/>
                </a:cubicBezTo>
                <a:cubicBezTo>
                  <a:pt x="46" y="9408"/>
                  <a:pt x="38" y="9399"/>
                  <a:pt x="31" y="9389"/>
                </a:cubicBezTo>
                <a:cubicBezTo>
                  <a:pt x="24" y="9379"/>
                  <a:pt x="19" y="9368"/>
                  <a:pt x="14" y="9357"/>
                </a:cubicBezTo>
                <a:cubicBezTo>
                  <a:pt x="9" y="9346"/>
                  <a:pt x="6" y="9334"/>
                  <a:pt x="4" y="9322"/>
                </a:cubicBezTo>
                <a:cubicBezTo>
                  <a:pt x="1" y="9310"/>
                  <a:pt x="0" y="9298"/>
                  <a:pt x="0" y="9286"/>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73" name="任意多边形 1572"/>
          <p:cNvSpPr/>
          <p:nvPr/>
        </p:nvSpPr>
        <p:spPr>
          <a:xfrm>
            <a:off x="5682240" y="1637640"/>
            <a:ext cx="4479840" cy="1604880"/>
          </a:xfrm>
          <a:custGeom>
            <a:avLst/>
            <a:gdLst/>
            <a:ahLst/>
            <a:cxnLst/>
            <a:rect l="0" t="0" r="r" b="b"/>
            <a:pathLst>
              <a:path w="12444" h="4458">
                <a:moveTo>
                  <a:pt x="0" y="4319"/>
                </a:moveTo>
                <a:lnTo>
                  <a:pt x="0" y="140"/>
                </a:lnTo>
                <a:cubicBezTo>
                  <a:pt x="0" y="121"/>
                  <a:pt x="4" y="103"/>
                  <a:pt x="11" y="86"/>
                </a:cubicBezTo>
                <a:cubicBezTo>
                  <a:pt x="18" y="69"/>
                  <a:pt x="28" y="54"/>
                  <a:pt x="41" y="41"/>
                </a:cubicBezTo>
                <a:cubicBezTo>
                  <a:pt x="54" y="28"/>
                  <a:pt x="69" y="18"/>
                  <a:pt x="86" y="11"/>
                </a:cubicBezTo>
                <a:cubicBezTo>
                  <a:pt x="103" y="4"/>
                  <a:pt x="121" y="0"/>
                  <a:pt x="140" y="0"/>
                </a:cubicBezTo>
                <a:lnTo>
                  <a:pt x="12304" y="0"/>
                </a:lnTo>
                <a:cubicBezTo>
                  <a:pt x="12323" y="0"/>
                  <a:pt x="12341" y="4"/>
                  <a:pt x="12358" y="11"/>
                </a:cubicBezTo>
                <a:cubicBezTo>
                  <a:pt x="12375" y="18"/>
                  <a:pt x="12390" y="28"/>
                  <a:pt x="12403" y="41"/>
                </a:cubicBezTo>
                <a:cubicBezTo>
                  <a:pt x="12416" y="54"/>
                  <a:pt x="12426" y="69"/>
                  <a:pt x="12433" y="86"/>
                </a:cubicBezTo>
                <a:cubicBezTo>
                  <a:pt x="12440" y="103"/>
                  <a:pt x="12444" y="121"/>
                  <a:pt x="12444" y="140"/>
                </a:cubicBezTo>
                <a:lnTo>
                  <a:pt x="12444" y="4319"/>
                </a:lnTo>
                <a:cubicBezTo>
                  <a:pt x="12444" y="4337"/>
                  <a:pt x="12440" y="4355"/>
                  <a:pt x="12433" y="4372"/>
                </a:cubicBezTo>
                <a:cubicBezTo>
                  <a:pt x="12426" y="4389"/>
                  <a:pt x="12416" y="4404"/>
                  <a:pt x="12403" y="4417"/>
                </a:cubicBezTo>
                <a:cubicBezTo>
                  <a:pt x="12390" y="4430"/>
                  <a:pt x="12375" y="4440"/>
                  <a:pt x="12358" y="4448"/>
                </a:cubicBezTo>
                <a:cubicBezTo>
                  <a:pt x="12341" y="4455"/>
                  <a:pt x="12323" y="4458"/>
                  <a:pt x="12304" y="4458"/>
                </a:cubicBezTo>
                <a:lnTo>
                  <a:pt x="140" y="4458"/>
                </a:lnTo>
                <a:cubicBezTo>
                  <a:pt x="121" y="4458"/>
                  <a:pt x="103" y="4455"/>
                  <a:pt x="86" y="4448"/>
                </a:cubicBezTo>
                <a:cubicBezTo>
                  <a:pt x="69" y="4440"/>
                  <a:pt x="54" y="4430"/>
                  <a:pt x="41" y="4417"/>
                </a:cubicBezTo>
                <a:cubicBezTo>
                  <a:pt x="28" y="4404"/>
                  <a:pt x="18" y="4389"/>
                  <a:pt x="11" y="4372"/>
                </a:cubicBezTo>
                <a:cubicBezTo>
                  <a:pt x="4" y="4355"/>
                  <a:pt x="0" y="4337"/>
                  <a:pt x="0" y="431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74" name="任意多边形 1573"/>
          <p:cNvSpPr/>
          <p:nvPr/>
        </p:nvSpPr>
        <p:spPr>
          <a:xfrm>
            <a:off x="5682240" y="3376080"/>
            <a:ext cx="4479840" cy="802440"/>
          </a:xfrm>
          <a:custGeom>
            <a:avLst/>
            <a:gdLst/>
            <a:ahLst/>
            <a:cxnLst/>
            <a:rect l="0" t="0" r="r" b="b"/>
            <a:pathLst>
              <a:path w="12444" h="2229">
                <a:moveTo>
                  <a:pt x="0" y="2136"/>
                </a:moveTo>
                <a:lnTo>
                  <a:pt x="0" y="92"/>
                </a:lnTo>
                <a:cubicBezTo>
                  <a:pt x="0" y="80"/>
                  <a:pt x="3" y="68"/>
                  <a:pt x="7" y="57"/>
                </a:cubicBezTo>
                <a:cubicBezTo>
                  <a:pt x="12" y="46"/>
                  <a:pt x="19" y="35"/>
                  <a:pt x="28" y="27"/>
                </a:cubicBezTo>
                <a:cubicBezTo>
                  <a:pt x="36" y="18"/>
                  <a:pt x="46" y="11"/>
                  <a:pt x="58" y="7"/>
                </a:cubicBezTo>
                <a:cubicBezTo>
                  <a:pt x="69" y="2"/>
                  <a:pt x="81" y="0"/>
                  <a:pt x="93" y="0"/>
                </a:cubicBezTo>
                <a:lnTo>
                  <a:pt x="12351" y="0"/>
                </a:lnTo>
                <a:cubicBezTo>
                  <a:pt x="12363" y="0"/>
                  <a:pt x="12375" y="2"/>
                  <a:pt x="12386" y="7"/>
                </a:cubicBezTo>
                <a:cubicBezTo>
                  <a:pt x="12398" y="11"/>
                  <a:pt x="12408" y="18"/>
                  <a:pt x="12416" y="27"/>
                </a:cubicBezTo>
                <a:cubicBezTo>
                  <a:pt x="12425" y="35"/>
                  <a:pt x="12432" y="46"/>
                  <a:pt x="12437" y="57"/>
                </a:cubicBezTo>
                <a:cubicBezTo>
                  <a:pt x="12441" y="68"/>
                  <a:pt x="12444" y="80"/>
                  <a:pt x="12444" y="92"/>
                </a:cubicBezTo>
                <a:lnTo>
                  <a:pt x="12444" y="2136"/>
                </a:lnTo>
                <a:cubicBezTo>
                  <a:pt x="12444" y="2148"/>
                  <a:pt x="12441" y="2160"/>
                  <a:pt x="12437" y="2172"/>
                </a:cubicBezTo>
                <a:cubicBezTo>
                  <a:pt x="12432" y="2183"/>
                  <a:pt x="12425" y="2193"/>
                  <a:pt x="12416" y="2202"/>
                </a:cubicBezTo>
                <a:cubicBezTo>
                  <a:pt x="12408" y="2211"/>
                  <a:pt x="12398" y="2217"/>
                  <a:pt x="12386" y="2222"/>
                </a:cubicBezTo>
                <a:cubicBezTo>
                  <a:pt x="12375" y="2227"/>
                  <a:pt x="12363" y="2229"/>
                  <a:pt x="12351" y="2229"/>
                </a:cubicBezTo>
                <a:lnTo>
                  <a:pt x="93" y="2229"/>
                </a:lnTo>
                <a:cubicBezTo>
                  <a:pt x="81" y="2229"/>
                  <a:pt x="69" y="2227"/>
                  <a:pt x="58" y="2222"/>
                </a:cubicBezTo>
                <a:cubicBezTo>
                  <a:pt x="46" y="2217"/>
                  <a:pt x="36" y="2211"/>
                  <a:pt x="28" y="2202"/>
                </a:cubicBezTo>
                <a:cubicBezTo>
                  <a:pt x="19" y="2193"/>
                  <a:pt x="12" y="2183"/>
                  <a:pt x="7" y="2172"/>
                </a:cubicBezTo>
                <a:cubicBezTo>
                  <a:pt x="3" y="2160"/>
                  <a:pt x="0" y="2148"/>
                  <a:pt x="0" y="2136"/>
                </a:cubicBezTo>
                <a:close/>
              </a:path>
            </a:pathLst>
          </a:custGeom>
          <a:solidFill>
            <a:srgbClr val="064E3B">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575" name="图片 1574"/>
          <p:cNvPicPr/>
          <p:nvPr/>
        </p:nvPicPr>
        <p:blipFill>
          <a:blip r:embed="rId4"/>
          <a:stretch/>
        </p:blipFill>
        <p:spPr>
          <a:xfrm>
            <a:off x="5682600" y="1053000"/>
            <a:ext cx="250200" cy="200160"/>
          </a:xfrm>
          <a:prstGeom prst="rect">
            <a:avLst/>
          </a:prstGeom>
          <a:noFill/>
          <a:ln w="0">
            <a:noFill/>
          </a:ln>
        </p:spPr>
      </p:pic>
      <p:sp>
        <p:nvSpPr>
          <p:cNvPr id="1576" name="文本框 1575"/>
          <p:cNvSpPr txBox="1"/>
          <p:nvPr/>
        </p:nvSpPr>
        <p:spPr>
          <a:xfrm>
            <a:off x="777240" y="394812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通过进程池管理任务分配</a:t>
            </a:r>
            <a:endParaRPr lang="en-US" sz="790" b="0" u="none" strike="noStrike">
              <a:solidFill>
                <a:srgbClr val="000000"/>
              </a:solidFill>
              <a:effectLst/>
              <a:uFillTx/>
              <a:latin typeface="Times New Roman"/>
            </a:endParaRPr>
          </a:p>
        </p:txBody>
      </p:sp>
      <p:sp>
        <p:nvSpPr>
          <p:cNvPr id="1577" name="文本框 1576"/>
          <p:cNvSpPr txBox="1"/>
          <p:nvPr/>
        </p:nvSpPr>
        <p:spPr>
          <a:xfrm>
            <a:off x="6033600" y="1056600"/>
            <a:ext cx="73080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Asyncio</a:t>
            </a:r>
            <a:endParaRPr lang="en-US" sz="1320" b="0" u="none" strike="noStrike">
              <a:solidFill>
                <a:srgbClr val="000000"/>
              </a:solidFill>
              <a:effectLst/>
              <a:uFillTx/>
              <a:latin typeface="Times New Roman"/>
            </a:endParaRPr>
          </a:p>
        </p:txBody>
      </p:sp>
      <p:sp>
        <p:nvSpPr>
          <p:cNvPr id="1578" name="文本框 1577"/>
          <p:cNvSpPr txBox="1"/>
          <p:nvPr/>
        </p:nvSpPr>
        <p:spPr>
          <a:xfrm>
            <a:off x="5682600" y="138312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适用于</a:t>
            </a:r>
            <a:endParaRPr lang="en-US" sz="920" b="0" u="none" strike="noStrike">
              <a:solidFill>
                <a:srgbClr val="000000"/>
              </a:solidFill>
              <a:effectLst/>
              <a:uFillTx/>
              <a:latin typeface="Times New Roman"/>
            </a:endParaRPr>
          </a:p>
        </p:txBody>
      </p:sp>
      <p:sp>
        <p:nvSpPr>
          <p:cNvPr id="1579" name="文本框 1578"/>
          <p:cNvSpPr txBox="1"/>
          <p:nvPr/>
        </p:nvSpPr>
        <p:spPr>
          <a:xfrm>
            <a:off x="6033600" y="1387440"/>
            <a:ext cx="186840" cy="136080"/>
          </a:xfrm>
          <a:prstGeom prst="rect">
            <a:avLst/>
          </a:prstGeom>
          <a:noFill/>
          <a:ln w="0">
            <a:noFill/>
          </a:ln>
        </p:spPr>
        <p:txBody>
          <a:bodyPr wrap="none" lIns="0" tIns="0" rIns="0" bIns="0" anchor="t">
            <a:spAutoFit/>
          </a:bodyPr>
          <a:lstStyle/>
          <a:p>
            <a:r>
              <a:rPr lang="en-US" sz="920" b="1" u="none" strike="noStrike">
                <a:solidFill>
                  <a:srgbClr val="BFDBFE"/>
                </a:solidFill>
                <a:effectLst/>
                <a:uFillTx/>
                <a:latin typeface="DejaVuSans"/>
                <a:ea typeface="DejaVuSans"/>
              </a:rPr>
              <a:t>I/O</a:t>
            </a:r>
            <a:endParaRPr lang="en-US" sz="920" b="0" u="none" strike="noStrike">
              <a:solidFill>
                <a:srgbClr val="000000"/>
              </a:solidFill>
              <a:effectLst/>
              <a:uFillTx/>
              <a:latin typeface="Times New Roman"/>
            </a:endParaRPr>
          </a:p>
        </p:txBody>
      </p:sp>
      <p:sp>
        <p:nvSpPr>
          <p:cNvPr id="1580" name="文本框 1579"/>
          <p:cNvSpPr txBox="1"/>
          <p:nvPr/>
        </p:nvSpPr>
        <p:spPr>
          <a:xfrm>
            <a:off x="6219360" y="1383120"/>
            <a:ext cx="2230560" cy="14832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WenQuanYiZenHei"/>
                <a:ea typeface="WenQuanYiZenHei"/>
              </a:rPr>
              <a:t>密集型任务</a:t>
            </a:r>
            <a:r>
              <a:rPr lang="zh-CN" sz="920" b="0" u="none" strike="noStrike">
                <a:solidFill>
                  <a:srgbClr val="D1D5DB"/>
                </a:solidFill>
                <a:effectLst/>
                <a:uFillTx/>
                <a:latin typeface="WenQuanYiZenHei"/>
                <a:ea typeface="WenQuanYiZenHei"/>
              </a:rPr>
              <a:t>，通过协程实现异步非阻塞操作</a:t>
            </a:r>
            <a:endParaRPr lang="en-US" sz="920" b="0" u="none" strike="noStrike">
              <a:solidFill>
                <a:srgbClr val="000000"/>
              </a:solidFill>
              <a:effectLst/>
              <a:uFillTx/>
              <a:latin typeface="Times New Roman"/>
            </a:endParaRPr>
          </a:p>
        </p:txBody>
      </p:sp>
      <p:sp>
        <p:nvSpPr>
          <p:cNvPr id="1581" name="文本框 1580"/>
          <p:cNvSpPr txBox="1"/>
          <p:nvPr/>
        </p:nvSpPr>
        <p:spPr>
          <a:xfrm>
            <a:off x="5782680" y="1916640"/>
            <a:ext cx="141480" cy="132840"/>
          </a:xfrm>
          <a:prstGeom prst="rect">
            <a:avLst/>
          </a:prstGeom>
          <a:noFill/>
          <a:ln w="0">
            <a:noFill/>
          </a:ln>
        </p:spPr>
        <p:txBody>
          <a:bodyPr wrap="none" lIns="0" tIns="0" rIns="0" bIns="0" anchor="t">
            <a:spAutoFit/>
          </a:bodyPr>
          <a:lstStyle/>
          <a:p>
            <a:r>
              <a:rPr lang="en-US" sz="920" b="0" i="1" u="none" strike="noStrike">
                <a:solidFill>
                  <a:srgbClr val="7CB9E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582" name="文本框 1581"/>
          <p:cNvSpPr txBox="1"/>
          <p:nvPr/>
        </p:nvSpPr>
        <p:spPr>
          <a:xfrm>
            <a:off x="5951520" y="1901160"/>
            <a:ext cx="963720" cy="151200"/>
          </a:xfrm>
          <a:prstGeom prst="rect">
            <a:avLst/>
          </a:prstGeom>
          <a:noFill/>
          <a:ln w="0">
            <a:noFill/>
          </a:ln>
        </p:spPr>
        <p:txBody>
          <a:bodyPr wrap="none" lIns="0" tIns="0" rIns="0" bIns="0" anchor="t">
            <a:spAutoFit/>
          </a:bodyPr>
          <a:lstStyle/>
          <a:p>
            <a:r>
              <a:rPr lang="zh-CN" sz="950" b="0" u="none" strike="noStrike">
                <a:solidFill>
                  <a:srgbClr val="7CB9E8"/>
                </a:solidFill>
                <a:effectLst/>
                <a:uFillTx/>
                <a:latin typeface="WenQuanYiZenHei"/>
                <a:ea typeface="WenQuanYiZenHei"/>
              </a:rPr>
              <a:t>异步网络请求示例</a:t>
            </a:r>
            <a:endParaRPr lang="en-US" sz="950" b="0" u="none" strike="noStrike">
              <a:solidFill>
                <a:srgbClr val="000000"/>
              </a:solidFill>
              <a:effectLst/>
              <a:uFillTx/>
              <a:latin typeface="Times New Roman"/>
            </a:endParaRPr>
          </a:p>
        </p:txBody>
      </p:sp>
      <p:sp>
        <p:nvSpPr>
          <p:cNvPr id="1583" name="文本框 1582"/>
          <p:cNvSpPr txBox="1"/>
          <p:nvPr/>
        </p:nvSpPr>
        <p:spPr>
          <a:xfrm>
            <a:off x="5782680" y="2075400"/>
            <a:ext cx="98676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import asyncio</a:t>
            </a:r>
            <a:endParaRPr lang="en-US" sz="920" b="0" u="none" strike="noStrike">
              <a:solidFill>
                <a:srgbClr val="000000"/>
              </a:solidFill>
              <a:effectLst/>
              <a:uFillTx/>
              <a:latin typeface="Times New Roman"/>
            </a:endParaRPr>
          </a:p>
        </p:txBody>
      </p:sp>
      <p:sp>
        <p:nvSpPr>
          <p:cNvPr id="1584" name="文本框 1583"/>
          <p:cNvSpPr txBox="1"/>
          <p:nvPr/>
        </p:nvSpPr>
        <p:spPr>
          <a:xfrm>
            <a:off x="5782680" y="2242440"/>
            <a:ext cx="9867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import aiohttp</a:t>
            </a:r>
            <a:endParaRPr lang="en-US" sz="920" b="0" u="none" strike="noStrike">
              <a:solidFill>
                <a:srgbClr val="000000"/>
              </a:solidFill>
              <a:effectLst/>
              <a:uFillTx/>
              <a:latin typeface="Times New Roman"/>
            </a:endParaRPr>
          </a:p>
        </p:txBody>
      </p:sp>
      <p:sp>
        <p:nvSpPr>
          <p:cNvPr id="1585" name="文本框 1584"/>
          <p:cNvSpPr txBox="1"/>
          <p:nvPr/>
        </p:nvSpPr>
        <p:spPr>
          <a:xfrm>
            <a:off x="5782680" y="2568240"/>
            <a:ext cx="204300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async def fetch_content(url):</a:t>
            </a:r>
            <a:endParaRPr lang="en-US" sz="920" b="0" u="none" strike="noStrike">
              <a:solidFill>
                <a:srgbClr val="000000"/>
              </a:solidFill>
              <a:effectLst/>
              <a:uFillTx/>
              <a:latin typeface="Times New Roman"/>
            </a:endParaRPr>
          </a:p>
        </p:txBody>
      </p:sp>
      <p:sp>
        <p:nvSpPr>
          <p:cNvPr id="1586" name="文本框 1585"/>
          <p:cNvSpPr txBox="1"/>
          <p:nvPr/>
        </p:nvSpPr>
        <p:spPr>
          <a:xfrm>
            <a:off x="5782680" y="2735640"/>
            <a:ext cx="35218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async with aiohttp.ClientSession() as session:</a:t>
            </a:r>
            <a:endParaRPr lang="en-US" sz="920" b="0" u="none" strike="noStrike">
              <a:solidFill>
                <a:srgbClr val="000000"/>
              </a:solidFill>
              <a:effectLst/>
              <a:uFillTx/>
              <a:latin typeface="Times New Roman"/>
            </a:endParaRPr>
          </a:p>
        </p:txBody>
      </p:sp>
      <p:sp>
        <p:nvSpPr>
          <p:cNvPr id="1587" name="文本框 1586"/>
          <p:cNvSpPr txBox="1"/>
          <p:nvPr/>
        </p:nvSpPr>
        <p:spPr>
          <a:xfrm>
            <a:off x="5782680" y="2894400"/>
            <a:ext cx="33807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async with session.get(url) as response:</a:t>
            </a:r>
            <a:endParaRPr lang="en-US" sz="920" b="0" u="none" strike="noStrike">
              <a:solidFill>
                <a:srgbClr val="000000"/>
              </a:solidFill>
              <a:effectLst/>
              <a:uFillTx/>
              <a:latin typeface="Times New Roman"/>
            </a:endParaRPr>
          </a:p>
        </p:txBody>
      </p:sp>
      <p:sp>
        <p:nvSpPr>
          <p:cNvPr id="1588" name="文本框 1587"/>
          <p:cNvSpPr txBox="1"/>
          <p:nvPr/>
        </p:nvSpPr>
        <p:spPr>
          <a:xfrm>
            <a:off x="5782680" y="3061440"/>
            <a:ext cx="3028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content = </a:t>
            </a:r>
            <a:r>
              <a:rPr lang="en-US" sz="920" b="1" u="none" strike="noStrike">
                <a:solidFill>
                  <a:srgbClr val="FF9900"/>
                </a:solidFill>
                <a:effectLst/>
                <a:uFillTx/>
                <a:latin typeface="Courier New"/>
                <a:ea typeface="Courier New"/>
              </a:rPr>
              <a:t>await</a:t>
            </a:r>
            <a:r>
              <a:rPr lang="en-US" sz="920" b="0" u="none" strike="noStrike">
                <a:solidFill>
                  <a:srgbClr val="FFFFFF"/>
                </a:solidFill>
                <a:effectLst/>
                <a:uFillTx/>
                <a:latin typeface="Courier New"/>
                <a:ea typeface="Courier New"/>
              </a:rPr>
              <a:t> response.text()</a:t>
            </a:r>
            <a:endParaRPr lang="en-US" sz="920" b="0" u="none" strike="noStrike">
              <a:solidFill>
                <a:srgbClr val="000000"/>
              </a:solidFill>
              <a:effectLst/>
              <a:uFillTx/>
              <a:latin typeface="Times New Roman"/>
            </a:endParaRPr>
          </a:p>
        </p:txBody>
      </p:sp>
      <p:sp>
        <p:nvSpPr>
          <p:cNvPr id="1589" name="文本框 1588"/>
          <p:cNvSpPr txBox="1"/>
          <p:nvPr/>
        </p:nvSpPr>
        <p:spPr>
          <a:xfrm>
            <a:off x="5782680" y="3220200"/>
            <a:ext cx="1831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return content</a:t>
            </a:r>
            <a:endParaRPr lang="en-US" sz="920" b="0" u="none" strike="noStrike">
              <a:solidFill>
                <a:srgbClr val="000000"/>
              </a:solidFill>
              <a:effectLst/>
              <a:uFillTx/>
              <a:latin typeface="Times New Roman"/>
            </a:endParaRPr>
          </a:p>
        </p:txBody>
      </p:sp>
      <p:sp>
        <p:nvSpPr>
          <p:cNvPr id="1590" name="文本框 1589"/>
          <p:cNvSpPr txBox="1"/>
          <p:nvPr/>
        </p:nvSpPr>
        <p:spPr>
          <a:xfrm>
            <a:off x="5782680" y="3554280"/>
            <a:ext cx="218376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async def fetch_multiple(urls):</a:t>
            </a:r>
            <a:endParaRPr lang="en-US" sz="920" b="0" u="none" strike="noStrike">
              <a:solidFill>
                <a:srgbClr val="000000"/>
              </a:solidFill>
              <a:effectLst/>
              <a:uFillTx/>
              <a:latin typeface="Times New Roman"/>
            </a:endParaRPr>
          </a:p>
        </p:txBody>
      </p:sp>
      <p:sp>
        <p:nvSpPr>
          <p:cNvPr id="1591" name="文本框 1590"/>
          <p:cNvSpPr txBox="1"/>
          <p:nvPr/>
        </p:nvSpPr>
        <p:spPr>
          <a:xfrm>
            <a:off x="5782680" y="3713040"/>
            <a:ext cx="33807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tasks = [fetch_content(url) for url in urls]</a:t>
            </a:r>
            <a:endParaRPr lang="en-US" sz="920" b="0" u="none" strike="noStrike">
              <a:solidFill>
                <a:srgbClr val="000000"/>
              </a:solidFill>
              <a:effectLst/>
              <a:uFillTx/>
              <a:latin typeface="Times New Roman"/>
            </a:endParaRPr>
          </a:p>
        </p:txBody>
      </p:sp>
      <p:sp>
        <p:nvSpPr>
          <p:cNvPr id="1592" name="文本框 1591"/>
          <p:cNvSpPr txBox="1"/>
          <p:nvPr/>
        </p:nvSpPr>
        <p:spPr>
          <a:xfrm>
            <a:off x="5782680" y="3880440"/>
            <a:ext cx="2958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results = </a:t>
            </a:r>
            <a:r>
              <a:rPr lang="en-US" sz="920" b="1" u="none" strike="noStrike">
                <a:solidFill>
                  <a:srgbClr val="FF9900"/>
                </a:solidFill>
                <a:effectLst/>
                <a:uFillTx/>
                <a:latin typeface="Courier New"/>
                <a:ea typeface="Courier New"/>
              </a:rPr>
              <a:t>await asyncio.gather(*tasks)</a:t>
            </a:r>
            <a:endParaRPr lang="en-US" sz="920" b="0" u="none" strike="noStrike">
              <a:solidFill>
                <a:srgbClr val="000000"/>
              </a:solidFill>
              <a:effectLst/>
              <a:uFillTx/>
              <a:latin typeface="Times New Roman"/>
            </a:endParaRPr>
          </a:p>
        </p:txBody>
      </p:sp>
      <p:sp>
        <p:nvSpPr>
          <p:cNvPr id="1593" name="文本框 1592"/>
          <p:cNvSpPr txBox="1"/>
          <p:nvPr/>
        </p:nvSpPr>
        <p:spPr>
          <a:xfrm>
            <a:off x="5782680" y="4039200"/>
            <a:ext cx="12682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return results</a:t>
            </a:r>
            <a:endParaRPr lang="en-US" sz="920" b="0" u="none" strike="noStrike">
              <a:solidFill>
                <a:srgbClr val="000000"/>
              </a:solidFill>
              <a:effectLst/>
              <a:uFillTx/>
              <a:latin typeface="Times New Roman"/>
            </a:endParaRPr>
          </a:p>
        </p:txBody>
      </p:sp>
      <p:sp>
        <p:nvSpPr>
          <p:cNvPr id="1594" name="文本框 1593"/>
          <p:cNvSpPr txBox="1"/>
          <p:nvPr/>
        </p:nvSpPr>
        <p:spPr>
          <a:xfrm>
            <a:off x="5782680" y="4373280"/>
            <a:ext cx="141480" cy="132840"/>
          </a:xfrm>
          <a:prstGeom prst="rect">
            <a:avLst/>
          </a:prstGeom>
          <a:noFill/>
          <a:ln w="0">
            <a:noFill/>
          </a:ln>
        </p:spPr>
        <p:txBody>
          <a:bodyPr wrap="none" lIns="0" tIns="0" rIns="0" bIns="0" anchor="t">
            <a:spAutoFit/>
          </a:bodyPr>
          <a:lstStyle/>
          <a:p>
            <a:r>
              <a:rPr lang="en-US" sz="920" b="0" i="1" u="none" strike="noStrike">
                <a:solidFill>
                  <a:srgbClr val="7CB9E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1595" name="文本框 1594"/>
          <p:cNvSpPr txBox="1"/>
          <p:nvPr/>
        </p:nvSpPr>
        <p:spPr>
          <a:xfrm>
            <a:off x="5951520" y="4358160"/>
            <a:ext cx="482400" cy="151200"/>
          </a:xfrm>
          <a:prstGeom prst="rect">
            <a:avLst/>
          </a:prstGeom>
          <a:noFill/>
          <a:ln w="0">
            <a:noFill/>
          </a:ln>
        </p:spPr>
        <p:txBody>
          <a:bodyPr wrap="none" lIns="0" tIns="0" rIns="0" bIns="0" anchor="t">
            <a:spAutoFit/>
          </a:bodyPr>
          <a:lstStyle/>
          <a:p>
            <a:r>
              <a:rPr lang="zh-CN" sz="950" b="0" u="none" strike="noStrike">
                <a:solidFill>
                  <a:srgbClr val="7CB9E8"/>
                </a:solidFill>
                <a:effectLst/>
                <a:uFillTx/>
                <a:latin typeface="WenQuanYiZenHei"/>
                <a:ea typeface="WenQuanYiZenHei"/>
              </a:rPr>
              <a:t>执行结果</a:t>
            </a:r>
            <a:endParaRPr lang="en-US" sz="950" b="0" u="none" strike="noStrike">
              <a:solidFill>
                <a:srgbClr val="000000"/>
              </a:solidFill>
              <a:effectLst/>
              <a:uFillTx/>
              <a:latin typeface="Times New Roman"/>
            </a:endParaRPr>
          </a:p>
        </p:txBody>
      </p:sp>
      <p:sp>
        <p:nvSpPr>
          <p:cNvPr id="1596" name="文本框 1595"/>
          <p:cNvSpPr txBox="1"/>
          <p:nvPr/>
        </p:nvSpPr>
        <p:spPr>
          <a:xfrm>
            <a:off x="5782680" y="4516920"/>
            <a:ext cx="93960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异步网络请求耗时</a:t>
            </a:r>
            <a:endParaRPr lang="en-US" sz="920" b="0" u="none" strike="noStrike">
              <a:solidFill>
                <a:srgbClr val="000000"/>
              </a:solidFill>
              <a:effectLst/>
              <a:uFillTx/>
              <a:latin typeface="Times New Roman"/>
            </a:endParaRPr>
          </a:p>
        </p:txBody>
      </p:sp>
      <p:sp>
        <p:nvSpPr>
          <p:cNvPr id="1597" name="文本框 1596"/>
          <p:cNvSpPr txBox="1"/>
          <p:nvPr/>
        </p:nvSpPr>
        <p:spPr>
          <a:xfrm>
            <a:off x="6718680" y="4532040"/>
            <a:ext cx="493560" cy="132840"/>
          </a:xfrm>
          <a:prstGeom prst="rect">
            <a:avLst/>
          </a:prstGeom>
          <a:noFill/>
          <a:ln w="0">
            <a:noFill/>
          </a:ln>
        </p:spPr>
        <p:txBody>
          <a:bodyPr wrap="none" lIns="0" tIns="0" rIns="0" bIns="0" anchor="t">
            <a:spAutoFit/>
          </a:bodyPr>
          <a:lstStyle/>
          <a:p>
            <a:r>
              <a:rPr lang="en-US" sz="920" b="1" u="none" strike="noStrike">
                <a:solidFill>
                  <a:srgbClr val="FF9900"/>
                </a:solidFill>
                <a:effectLst/>
                <a:uFillTx/>
                <a:latin typeface="Courier New"/>
                <a:ea typeface="Courier New"/>
              </a:rPr>
              <a:t>: 0.95 </a:t>
            </a:r>
            <a:endParaRPr lang="en-US" sz="920" b="0" u="none" strike="noStrike">
              <a:solidFill>
                <a:srgbClr val="000000"/>
              </a:solidFill>
              <a:effectLst/>
              <a:uFillTx/>
              <a:latin typeface="Times New Roman"/>
            </a:endParaRPr>
          </a:p>
        </p:txBody>
      </p:sp>
      <p:sp>
        <p:nvSpPr>
          <p:cNvPr id="1598" name="文本框 1597"/>
          <p:cNvSpPr txBox="1"/>
          <p:nvPr/>
        </p:nvSpPr>
        <p:spPr>
          <a:xfrm>
            <a:off x="7210080" y="4516920"/>
            <a:ext cx="118080" cy="148320"/>
          </a:xfrm>
          <a:prstGeom prst="rect">
            <a:avLst/>
          </a:prstGeom>
          <a:noFill/>
          <a:ln w="0">
            <a:noFill/>
          </a:ln>
        </p:spPr>
        <p:txBody>
          <a:bodyPr wrap="none" lIns="0" tIns="0" rIns="0" bIns="0" anchor="t">
            <a:spAutoFit/>
          </a:bodyPr>
          <a:lstStyle/>
          <a:p>
            <a:r>
              <a:rPr lang="zh-CN" sz="920" b="0" u="none" strike="noStrike">
                <a:solidFill>
                  <a:srgbClr val="FF9900"/>
                </a:solidFill>
                <a:effectLst/>
                <a:uFillTx/>
                <a:latin typeface="WenQuanYiZenHei"/>
                <a:ea typeface="WenQuanYiZenHei"/>
              </a:rPr>
              <a:t>秒</a:t>
            </a:r>
            <a:endParaRPr lang="en-US" sz="920" b="0" u="none" strike="noStrike">
              <a:solidFill>
                <a:srgbClr val="000000"/>
              </a:solidFill>
              <a:effectLst/>
              <a:uFillTx/>
              <a:latin typeface="Times New Roman"/>
            </a:endParaRPr>
          </a:p>
        </p:txBody>
      </p:sp>
      <p:sp>
        <p:nvSpPr>
          <p:cNvPr id="1599" name="任意多边形 1598"/>
          <p:cNvSpPr/>
          <p:nvPr/>
        </p:nvSpPr>
        <p:spPr>
          <a:xfrm>
            <a:off x="5782680" y="3735360"/>
            <a:ext cx="33840" cy="33840"/>
          </a:xfrm>
          <a:custGeom>
            <a:avLst/>
            <a:gdLst/>
            <a:ahLst/>
            <a:cxnLst/>
            <a:rect l="0" t="0" r="r" b="b"/>
            <a:pathLst>
              <a:path w="94" h="94">
                <a:moveTo>
                  <a:pt x="94" y="46"/>
                </a:moveTo>
                <a:cubicBezTo>
                  <a:pt x="94" y="52"/>
                  <a:pt x="93" y="58"/>
                  <a:pt x="90" y="64"/>
                </a:cubicBezTo>
                <a:cubicBezTo>
                  <a:pt x="88" y="71"/>
                  <a:pt x="85" y="76"/>
                  <a:pt x="79" y="80"/>
                </a:cubicBezTo>
                <a:cubicBezTo>
                  <a:pt x="75" y="84"/>
                  <a:pt x="70" y="88"/>
                  <a:pt x="64" y="90"/>
                </a:cubicBezTo>
                <a:cubicBezTo>
                  <a:pt x="58" y="92"/>
                  <a:pt x="53" y="94"/>
                  <a:pt x="46" y="94"/>
                </a:cubicBezTo>
                <a:cubicBezTo>
                  <a:pt x="40" y="94"/>
                  <a:pt x="34" y="92"/>
                  <a:pt x="29" y="90"/>
                </a:cubicBezTo>
                <a:cubicBezTo>
                  <a:pt x="23" y="88"/>
                  <a:pt x="18" y="84"/>
                  <a:pt x="14" y="80"/>
                </a:cubicBezTo>
                <a:cubicBezTo>
                  <a:pt x="9" y="76"/>
                  <a:pt x="6" y="71"/>
                  <a:pt x="3" y="64"/>
                </a:cubicBezTo>
                <a:cubicBezTo>
                  <a:pt x="1" y="58"/>
                  <a:pt x="0" y="52"/>
                  <a:pt x="0" y="46"/>
                </a:cubicBezTo>
                <a:cubicBezTo>
                  <a:pt x="0" y="40"/>
                  <a:pt x="1" y="34"/>
                  <a:pt x="3" y="28"/>
                </a:cubicBezTo>
                <a:cubicBezTo>
                  <a:pt x="6" y="23"/>
                  <a:pt x="9" y="18"/>
                  <a:pt x="14" y="13"/>
                </a:cubicBezTo>
                <a:cubicBezTo>
                  <a:pt x="18" y="9"/>
                  <a:pt x="23" y="6"/>
                  <a:pt x="29" y="3"/>
                </a:cubicBezTo>
                <a:cubicBezTo>
                  <a:pt x="34" y="1"/>
                  <a:pt x="40" y="0"/>
                  <a:pt x="46" y="0"/>
                </a:cubicBezTo>
                <a:cubicBezTo>
                  <a:pt x="53" y="0"/>
                  <a:pt x="58" y="1"/>
                  <a:pt x="64" y="3"/>
                </a:cubicBezTo>
                <a:cubicBezTo>
                  <a:pt x="70" y="6"/>
                  <a:pt x="75" y="9"/>
                  <a:pt x="79" y="13"/>
                </a:cubicBezTo>
                <a:cubicBezTo>
                  <a:pt x="85" y="18"/>
                  <a:pt x="88" y="23"/>
                  <a:pt x="90"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00" name="文本框 1599"/>
          <p:cNvSpPr txBox="1"/>
          <p:nvPr/>
        </p:nvSpPr>
        <p:spPr>
          <a:xfrm>
            <a:off x="5782680" y="3489120"/>
            <a:ext cx="470160" cy="148320"/>
          </a:xfrm>
          <a:prstGeom prst="rect">
            <a:avLst/>
          </a:prstGeom>
          <a:noFill/>
          <a:ln w="0">
            <a:noFill/>
          </a:ln>
        </p:spPr>
        <p:txBody>
          <a:bodyPr wrap="none" lIns="0" tIns="0" rIns="0" bIns="0" anchor="t">
            <a:spAutoFit/>
          </a:bodyPr>
          <a:lstStyle/>
          <a:p>
            <a:r>
              <a:rPr lang="zh-CN" sz="920" b="0" u="none" strike="noStrike">
                <a:solidFill>
                  <a:srgbClr val="6EE7B7"/>
                </a:solidFill>
                <a:effectLst/>
                <a:uFillTx/>
                <a:latin typeface="WenQuanYiZenHei"/>
                <a:ea typeface="WenQuanYiZenHei"/>
              </a:rPr>
              <a:t>核心优势</a:t>
            </a:r>
            <a:endParaRPr lang="en-US" sz="920" b="0" u="none" strike="noStrike">
              <a:solidFill>
                <a:srgbClr val="000000"/>
              </a:solidFill>
              <a:effectLst/>
              <a:uFillTx/>
              <a:latin typeface="Times New Roman"/>
            </a:endParaRPr>
          </a:p>
        </p:txBody>
      </p:sp>
      <p:sp>
        <p:nvSpPr>
          <p:cNvPr id="1601" name="文本框 1600"/>
          <p:cNvSpPr txBox="1"/>
          <p:nvPr/>
        </p:nvSpPr>
        <p:spPr>
          <a:xfrm>
            <a:off x="5924880" y="3680640"/>
            <a:ext cx="30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非阻塞</a:t>
            </a:r>
            <a:endParaRPr lang="en-US" sz="790" b="0" u="none" strike="noStrike">
              <a:solidFill>
                <a:srgbClr val="000000"/>
              </a:solidFill>
              <a:effectLst/>
              <a:uFillTx/>
              <a:latin typeface="Times New Roman"/>
            </a:endParaRPr>
          </a:p>
        </p:txBody>
      </p:sp>
      <p:sp>
        <p:nvSpPr>
          <p:cNvPr id="1602" name="文本框 1601"/>
          <p:cNvSpPr txBox="1"/>
          <p:nvPr/>
        </p:nvSpPr>
        <p:spPr>
          <a:xfrm>
            <a:off x="6225840" y="3684240"/>
            <a:ext cx="1432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I/O</a:t>
            </a:r>
            <a:endParaRPr lang="en-US" sz="790" b="0" u="none" strike="noStrike">
              <a:solidFill>
                <a:srgbClr val="000000"/>
              </a:solidFill>
              <a:effectLst/>
              <a:uFillTx/>
              <a:latin typeface="Times New Roman"/>
            </a:endParaRPr>
          </a:p>
        </p:txBody>
      </p:sp>
      <p:sp>
        <p:nvSpPr>
          <p:cNvPr id="1603" name="任意多边形 1602"/>
          <p:cNvSpPr/>
          <p:nvPr/>
        </p:nvSpPr>
        <p:spPr>
          <a:xfrm>
            <a:off x="5782680" y="3868920"/>
            <a:ext cx="33840" cy="33840"/>
          </a:xfrm>
          <a:custGeom>
            <a:avLst/>
            <a:gdLst/>
            <a:ahLst/>
            <a:cxnLst/>
            <a:rect l="0" t="0" r="r" b="b"/>
            <a:pathLst>
              <a:path w="94" h="94">
                <a:moveTo>
                  <a:pt x="94" y="47"/>
                </a:moveTo>
                <a:cubicBezTo>
                  <a:pt x="94" y="53"/>
                  <a:pt x="93" y="59"/>
                  <a:pt x="90" y="65"/>
                </a:cubicBezTo>
                <a:cubicBezTo>
                  <a:pt x="88" y="71"/>
                  <a:pt x="85" y="76"/>
                  <a:pt x="79" y="80"/>
                </a:cubicBezTo>
                <a:cubicBezTo>
                  <a:pt x="75" y="85"/>
                  <a:pt x="70" y="88"/>
                  <a:pt x="64" y="90"/>
                </a:cubicBezTo>
                <a:cubicBezTo>
                  <a:pt x="58" y="93"/>
                  <a:pt x="53" y="94"/>
                  <a:pt x="46" y="94"/>
                </a:cubicBezTo>
                <a:cubicBezTo>
                  <a:pt x="40" y="94"/>
                  <a:pt x="34" y="93"/>
                  <a:pt x="29" y="90"/>
                </a:cubicBezTo>
                <a:cubicBezTo>
                  <a:pt x="23" y="88"/>
                  <a:pt x="18" y="85"/>
                  <a:pt x="14" y="80"/>
                </a:cubicBezTo>
                <a:cubicBezTo>
                  <a:pt x="9" y="76"/>
                  <a:pt x="6" y="71"/>
                  <a:pt x="3" y="65"/>
                </a:cubicBezTo>
                <a:cubicBezTo>
                  <a:pt x="1" y="59"/>
                  <a:pt x="0" y="53"/>
                  <a:pt x="0" y="47"/>
                </a:cubicBezTo>
                <a:cubicBezTo>
                  <a:pt x="0" y="40"/>
                  <a:pt x="1" y="34"/>
                  <a:pt x="3" y="29"/>
                </a:cubicBezTo>
                <a:cubicBezTo>
                  <a:pt x="6" y="23"/>
                  <a:pt x="9" y="18"/>
                  <a:pt x="14" y="14"/>
                </a:cubicBezTo>
                <a:cubicBezTo>
                  <a:pt x="18" y="9"/>
                  <a:pt x="23" y="6"/>
                  <a:pt x="29" y="4"/>
                </a:cubicBezTo>
                <a:cubicBezTo>
                  <a:pt x="34" y="1"/>
                  <a:pt x="40" y="0"/>
                  <a:pt x="46" y="0"/>
                </a:cubicBezTo>
                <a:cubicBezTo>
                  <a:pt x="53" y="0"/>
                  <a:pt x="58" y="1"/>
                  <a:pt x="64" y="4"/>
                </a:cubicBezTo>
                <a:cubicBezTo>
                  <a:pt x="70" y="6"/>
                  <a:pt x="75" y="9"/>
                  <a:pt x="79" y="14"/>
                </a:cubicBezTo>
                <a:cubicBezTo>
                  <a:pt x="85" y="18"/>
                  <a:pt x="88" y="23"/>
                  <a:pt x="90" y="29"/>
                </a:cubicBezTo>
                <a:cubicBezTo>
                  <a:pt x="93" y="34"/>
                  <a:pt x="94" y="40"/>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04" name="文本框 1603"/>
          <p:cNvSpPr txBox="1"/>
          <p:nvPr/>
        </p:nvSpPr>
        <p:spPr>
          <a:xfrm>
            <a:off x="6368040" y="3680640"/>
            <a:ext cx="8053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操作提高并发效率</a:t>
            </a:r>
            <a:endParaRPr lang="en-US" sz="790" b="0" u="none" strike="noStrike">
              <a:solidFill>
                <a:srgbClr val="000000"/>
              </a:solidFill>
              <a:effectLst/>
              <a:uFillTx/>
              <a:latin typeface="Times New Roman"/>
            </a:endParaRPr>
          </a:p>
        </p:txBody>
      </p:sp>
      <p:sp>
        <p:nvSpPr>
          <p:cNvPr id="1605" name="任意多边形 1604"/>
          <p:cNvSpPr/>
          <p:nvPr/>
        </p:nvSpPr>
        <p:spPr>
          <a:xfrm>
            <a:off x="5782680" y="4002840"/>
            <a:ext cx="33840" cy="33480"/>
          </a:xfrm>
          <a:custGeom>
            <a:avLst/>
            <a:gdLst/>
            <a:ahLst/>
            <a:cxnLst/>
            <a:rect l="0" t="0" r="r" b="b"/>
            <a:pathLst>
              <a:path w="94" h="93">
                <a:moveTo>
                  <a:pt x="94" y="46"/>
                </a:moveTo>
                <a:cubicBezTo>
                  <a:pt x="94" y="52"/>
                  <a:pt x="93" y="58"/>
                  <a:pt x="90" y="65"/>
                </a:cubicBezTo>
                <a:cubicBezTo>
                  <a:pt x="88" y="70"/>
                  <a:pt x="85" y="75"/>
                  <a:pt x="79" y="80"/>
                </a:cubicBezTo>
                <a:cubicBezTo>
                  <a:pt x="75" y="84"/>
                  <a:pt x="70" y="88"/>
                  <a:pt x="64" y="90"/>
                </a:cubicBezTo>
                <a:cubicBezTo>
                  <a:pt x="58" y="92"/>
                  <a:pt x="53" y="93"/>
                  <a:pt x="46" y="93"/>
                </a:cubicBezTo>
                <a:cubicBezTo>
                  <a:pt x="40" y="93"/>
                  <a:pt x="34" y="92"/>
                  <a:pt x="29" y="90"/>
                </a:cubicBezTo>
                <a:cubicBezTo>
                  <a:pt x="23" y="88"/>
                  <a:pt x="18" y="84"/>
                  <a:pt x="14" y="80"/>
                </a:cubicBezTo>
                <a:cubicBezTo>
                  <a:pt x="9" y="75"/>
                  <a:pt x="6" y="70"/>
                  <a:pt x="3" y="65"/>
                </a:cubicBezTo>
                <a:cubicBezTo>
                  <a:pt x="1" y="58"/>
                  <a:pt x="0" y="52"/>
                  <a:pt x="0" y="46"/>
                </a:cubicBezTo>
                <a:cubicBezTo>
                  <a:pt x="0" y="40"/>
                  <a:pt x="1" y="34"/>
                  <a:pt x="3" y="28"/>
                </a:cubicBezTo>
                <a:cubicBezTo>
                  <a:pt x="6" y="23"/>
                  <a:pt x="9" y="18"/>
                  <a:pt x="14" y="13"/>
                </a:cubicBezTo>
                <a:cubicBezTo>
                  <a:pt x="18" y="9"/>
                  <a:pt x="23" y="5"/>
                  <a:pt x="29" y="3"/>
                </a:cubicBezTo>
                <a:cubicBezTo>
                  <a:pt x="34" y="1"/>
                  <a:pt x="40" y="0"/>
                  <a:pt x="46" y="0"/>
                </a:cubicBezTo>
                <a:cubicBezTo>
                  <a:pt x="53" y="0"/>
                  <a:pt x="58" y="1"/>
                  <a:pt x="64" y="3"/>
                </a:cubicBezTo>
                <a:cubicBezTo>
                  <a:pt x="70" y="5"/>
                  <a:pt x="75" y="9"/>
                  <a:pt x="79" y="13"/>
                </a:cubicBezTo>
                <a:cubicBezTo>
                  <a:pt x="85" y="18"/>
                  <a:pt x="88" y="23"/>
                  <a:pt x="90"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06" name="文本框 1605"/>
          <p:cNvSpPr txBox="1"/>
          <p:nvPr/>
        </p:nvSpPr>
        <p:spPr>
          <a:xfrm>
            <a:off x="5924880" y="3814200"/>
            <a:ext cx="13082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单线程模型避免线程切换开销</a:t>
            </a:r>
            <a:endParaRPr lang="en-US" sz="790" b="0" u="none" strike="noStrike">
              <a:solidFill>
                <a:srgbClr val="000000"/>
              </a:solidFill>
              <a:effectLst/>
              <a:uFillTx/>
              <a:latin typeface="Times New Roman"/>
            </a:endParaRPr>
          </a:p>
        </p:txBody>
      </p:sp>
      <p:sp>
        <p:nvSpPr>
          <p:cNvPr id="1607" name="任意多边形 1606"/>
          <p:cNvSpPr/>
          <p:nvPr/>
        </p:nvSpPr>
        <p:spPr>
          <a:xfrm>
            <a:off x="401040" y="5080680"/>
            <a:ext cx="9894600" cy="668880"/>
          </a:xfrm>
          <a:custGeom>
            <a:avLst/>
            <a:gdLst/>
            <a:ahLst/>
            <a:cxnLst/>
            <a:rect l="0" t="0" r="r" b="b"/>
            <a:pathLst>
              <a:path w="27485" h="1858">
                <a:moveTo>
                  <a:pt x="0" y="1671"/>
                </a:moveTo>
                <a:lnTo>
                  <a:pt x="0" y="186"/>
                </a:lnTo>
                <a:cubicBezTo>
                  <a:pt x="0" y="174"/>
                  <a:pt x="1" y="161"/>
                  <a:pt x="3" y="150"/>
                </a:cubicBezTo>
                <a:cubicBezTo>
                  <a:pt x="6" y="138"/>
                  <a:pt x="9" y="126"/>
                  <a:pt x="14" y="115"/>
                </a:cubicBezTo>
                <a:cubicBezTo>
                  <a:pt x="19"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27299" y="0"/>
                </a:lnTo>
                <a:cubicBezTo>
                  <a:pt x="27311" y="0"/>
                  <a:pt x="27324" y="1"/>
                  <a:pt x="27336" y="4"/>
                </a:cubicBezTo>
                <a:cubicBezTo>
                  <a:pt x="27347" y="6"/>
                  <a:pt x="27359" y="10"/>
                  <a:pt x="27370" y="14"/>
                </a:cubicBezTo>
                <a:cubicBezTo>
                  <a:pt x="27382" y="19"/>
                  <a:pt x="27392" y="25"/>
                  <a:pt x="27402" y="31"/>
                </a:cubicBezTo>
                <a:cubicBezTo>
                  <a:pt x="27413" y="38"/>
                  <a:pt x="27422" y="46"/>
                  <a:pt x="27431" y="54"/>
                </a:cubicBezTo>
                <a:cubicBezTo>
                  <a:pt x="27439" y="63"/>
                  <a:pt x="27447" y="72"/>
                  <a:pt x="27454" y="83"/>
                </a:cubicBezTo>
                <a:cubicBezTo>
                  <a:pt x="27460" y="93"/>
                  <a:pt x="27466" y="103"/>
                  <a:pt x="27471" y="115"/>
                </a:cubicBezTo>
                <a:cubicBezTo>
                  <a:pt x="27476" y="126"/>
                  <a:pt x="27479" y="138"/>
                  <a:pt x="27481" y="150"/>
                </a:cubicBezTo>
                <a:cubicBezTo>
                  <a:pt x="27484" y="161"/>
                  <a:pt x="27485" y="174"/>
                  <a:pt x="27485" y="186"/>
                </a:cubicBezTo>
                <a:lnTo>
                  <a:pt x="27485" y="1671"/>
                </a:lnTo>
                <a:cubicBezTo>
                  <a:pt x="27485" y="1685"/>
                  <a:pt x="27484" y="1697"/>
                  <a:pt x="27481" y="1709"/>
                </a:cubicBezTo>
                <a:cubicBezTo>
                  <a:pt x="27479" y="1721"/>
                  <a:pt x="27476" y="1732"/>
                  <a:pt x="27471" y="1743"/>
                </a:cubicBezTo>
                <a:cubicBezTo>
                  <a:pt x="27466" y="1755"/>
                  <a:pt x="27460" y="1765"/>
                  <a:pt x="27454" y="1776"/>
                </a:cubicBezTo>
                <a:cubicBezTo>
                  <a:pt x="27447" y="1786"/>
                  <a:pt x="27439" y="1795"/>
                  <a:pt x="27431" y="1804"/>
                </a:cubicBezTo>
                <a:cubicBezTo>
                  <a:pt x="27422" y="1812"/>
                  <a:pt x="27413" y="1820"/>
                  <a:pt x="27402" y="1827"/>
                </a:cubicBezTo>
                <a:cubicBezTo>
                  <a:pt x="27392" y="1834"/>
                  <a:pt x="27382" y="1839"/>
                  <a:pt x="27370" y="1844"/>
                </a:cubicBezTo>
                <a:cubicBezTo>
                  <a:pt x="27359" y="1849"/>
                  <a:pt x="27347" y="1852"/>
                  <a:pt x="27336" y="1855"/>
                </a:cubicBezTo>
                <a:cubicBezTo>
                  <a:pt x="27324" y="1857"/>
                  <a:pt x="27311" y="1858"/>
                  <a:pt x="27299" y="1858"/>
                </a:cubicBezTo>
                <a:lnTo>
                  <a:pt x="185" y="1858"/>
                </a:lnTo>
                <a:cubicBezTo>
                  <a:pt x="173" y="1858"/>
                  <a:pt x="161" y="1857"/>
                  <a:pt x="149" y="1855"/>
                </a:cubicBezTo>
                <a:cubicBezTo>
                  <a:pt x="137" y="1852"/>
                  <a:pt x="126" y="1849"/>
                  <a:pt x="114" y="1844"/>
                </a:cubicBezTo>
                <a:cubicBezTo>
                  <a:pt x="103" y="1839"/>
                  <a:pt x="92" y="1834"/>
                  <a:pt x="82" y="1827"/>
                </a:cubicBezTo>
                <a:cubicBezTo>
                  <a:pt x="72" y="1820"/>
                  <a:pt x="63" y="1812"/>
                  <a:pt x="54" y="1804"/>
                </a:cubicBezTo>
                <a:cubicBezTo>
                  <a:pt x="45" y="1795"/>
                  <a:pt x="38" y="1786"/>
                  <a:pt x="31" y="1776"/>
                </a:cubicBezTo>
                <a:cubicBezTo>
                  <a:pt x="24" y="1765"/>
                  <a:pt x="19" y="1755"/>
                  <a:pt x="14" y="1743"/>
                </a:cubicBezTo>
                <a:cubicBezTo>
                  <a:pt x="9" y="1732"/>
                  <a:pt x="6" y="1721"/>
                  <a:pt x="3" y="1709"/>
                </a:cubicBezTo>
                <a:cubicBezTo>
                  <a:pt x="1" y="1697"/>
                  <a:pt x="0" y="1685"/>
                  <a:pt x="0" y="1671"/>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08" name="任意多边形 1607"/>
          <p:cNvSpPr/>
          <p:nvPr/>
        </p:nvSpPr>
        <p:spPr>
          <a:xfrm>
            <a:off x="5339880" y="5181120"/>
            <a:ext cx="8640" cy="468360"/>
          </a:xfrm>
          <a:custGeom>
            <a:avLst/>
            <a:gdLst/>
            <a:ahLst/>
            <a:cxnLst/>
            <a:rect l="0" t="0" r="r" b="b"/>
            <a:pathLst>
              <a:path w="24" h="1301">
                <a:moveTo>
                  <a:pt x="0" y="0"/>
                </a:moveTo>
                <a:lnTo>
                  <a:pt x="24" y="0"/>
                </a:lnTo>
                <a:lnTo>
                  <a:pt x="24" y="1301"/>
                </a:lnTo>
                <a:lnTo>
                  <a:pt x="0" y="1301"/>
                </a:lnTo>
                <a:lnTo>
                  <a:pt x="0" y="0"/>
                </a:lnTo>
                <a:close/>
              </a:path>
            </a:pathLst>
          </a:custGeom>
          <a:solidFill>
            <a:srgbClr val="1D4ED8"/>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09" name="图片 1608"/>
          <p:cNvPicPr/>
          <p:nvPr/>
        </p:nvPicPr>
        <p:blipFill>
          <a:blip r:embed="rId5"/>
          <a:stretch/>
        </p:blipFill>
        <p:spPr>
          <a:xfrm>
            <a:off x="501480" y="5189400"/>
            <a:ext cx="150120" cy="150120"/>
          </a:xfrm>
          <a:prstGeom prst="rect">
            <a:avLst/>
          </a:prstGeom>
          <a:noFill/>
          <a:ln w="0">
            <a:noFill/>
          </a:ln>
        </p:spPr>
      </p:pic>
      <p:sp>
        <p:nvSpPr>
          <p:cNvPr id="1610" name="文本框 1609"/>
          <p:cNvSpPr txBox="1"/>
          <p:nvPr/>
        </p:nvSpPr>
        <p:spPr>
          <a:xfrm>
            <a:off x="5924880" y="3948120"/>
            <a:ext cx="14090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适合网络请求、文件读写等场景</a:t>
            </a:r>
            <a:endParaRPr lang="en-US" sz="790" b="0" u="none" strike="noStrike">
              <a:solidFill>
                <a:srgbClr val="000000"/>
              </a:solidFill>
              <a:effectLst/>
              <a:uFillTx/>
              <a:latin typeface="Times New Roman"/>
            </a:endParaRPr>
          </a:p>
        </p:txBody>
      </p:sp>
      <p:sp>
        <p:nvSpPr>
          <p:cNvPr id="1611" name="文本框 1610"/>
          <p:cNvSpPr txBox="1"/>
          <p:nvPr/>
        </p:nvSpPr>
        <p:spPr>
          <a:xfrm>
            <a:off x="718560" y="5193720"/>
            <a:ext cx="470160" cy="14832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WenQuanYiZenHei"/>
                <a:ea typeface="WenQuanYiZenHei"/>
              </a:rPr>
              <a:t>选择指南</a:t>
            </a:r>
            <a:endParaRPr lang="en-US" sz="920" b="0" u="none" strike="noStrike">
              <a:solidFill>
                <a:srgbClr val="000000"/>
              </a:solidFill>
              <a:effectLst/>
              <a:uFillTx/>
              <a:latin typeface="Times New Roman"/>
            </a:endParaRPr>
          </a:p>
        </p:txBody>
      </p:sp>
      <p:sp>
        <p:nvSpPr>
          <p:cNvPr id="1612" name="文本框 1611"/>
          <p:cNvSpPr txBox="1"/>
          <p:nvPr/>
        </p:nvSpPr>
        <p:spPr>
          <a:xfrm>
            <a:off x="501480" y="5388840"/>
            <a:ext cx="8820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 Multiprocessing</a:t>
            </a:r>
            <a:endParaRPr lang="en-US" sz="790" b="0" u="none" strike="noStrike">
              <a:solidFill>
                <a:srgbClr val="000000"/>
              </a:solidFill>
              <a:effectLst/>
              <a:uFillTx/>
              <a:latin typeface="Times New Roman"/>
            </a:endParaRPr>
          </a:p>
        </p:txBody>
      </p:sp>
      <p:sp>
        <p:nvSpPr>
          <p:cNvPr id="1613" name="文本框 1612"/>
          <p:cNvSpPr txBox="1"/>
          <p:nvPr/>
        </p:nvSpPr>
        <p:spPr>
          <a:xfrm>
            <a:off x="1378080" y="5385600"/>
            <a:ext cx="16099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：当任务需要大量计算且可并行化时</a:t>
            </a:r>
            <a:endParaRPr lang="en-US" sz="790" b="0" u="none" strike="noStrike">
              <a:solidFill>
                <a:srgbClr val="000000"/>
              </a:solidFill>
              <a:effectLst/>
              <a:uFillTx/>
              <a:latin typeface="Times New Roman"/>
            </a:endParaRPr>
          </a:p>
        </p:txBody>
      </p:sp>
      <p:sp>
        <p:nvSpPr>
          <p:cNvPr id="1614" name="文本框 1613"/>
          <p:cNvSpPr txBox="1"/>
          <p:nvPr/>
        </p:nvSpPr>
        <p:spPr>
          <a:xfrm>
            <a:off x="501480" y="5522760"/>
            <a:ext cx="48132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 Asyncio</a:t>
            </a:r>
            <a:endParaRPr lang="en-US" sz="790" b="0" u="none" strike="noStrike">
              <a:solidFill>
                <a:srgbClr val="000000"/>
              </a:solidFill>
              <a:effectLst/>
              <a:uFillTx/>
              <a:latin typeface="Times New Roman"/>
            </a:endParaRPr>
          </a:p>
        </p:txBody>
      </p:sp>
      <p:sp>
        <p:nvSpPr>
          <p:cNvPr id="1615" name="文本框 1614"/>
          <p:cNvSpPr txBox="1"/>
          <p:nvPr/>
        </p:nvSpPr>
        <p:spPr>
          <a:xfrm>
            <a:off x="980640" y="5519160"/>
            <a:ext cx="13082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：当任务涉及大量网络请求或</a:t>
            </a:r>
            <a:endParaRPr lang="en-US" sz="790" b="0" u="none" strike="noStrike">
              <a:solidFill>
                <a:srgbClr val="000000"/>
              </a:solidFill>
              <a:effectLst/>
              <a:uFillTx/>
              <a:latin typeface="Times New Roman"/>
            </a:endParaRPr>
          </a:p>
        </p:txBody>
      </p:sp>
      <p:sp>
        <p:nvSpPr>
          <p:cNvPr id="1616" name="文本框 1615"/>
          <p:cNvSpPr txBox="1"/>
          <p:nvPr/>
        </p:nvSpPr>
        <p:spPr>
          <a:xfrm>
            <a:off x="2284200" y="5522760"/>
            <a:ext cx="1432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I/O</a:t>
            </a:r>
            <a:endParaRPr lang="en-US" sz="790" b="0" u="none" strike="noStrike">
              <a:solidFill>
                <a:srgbClr val="000000"/>
              </a:solidFill>
              <a:effectLst/>
              <a:uFillTx/>
              <a:latin typeface="Times New Roman"/>
            </a:endParaRPr>
          </a:p>
        </p:txBody>
      </p:sp>
      <p:pic>
        <p:nvPicPr>
          <p:cNvPr id="1617" name="图片 1616"/>
          <p:cNvPicPr/>
          <p:nvPr/>
        </p:nvPicPr>
        <p:blipFill>
          <a:blip r:embed="rId6"/>
          <a:stretch/>
        </p:blipFill>
        <p:spPr>
          <a:xfrm>
            <a:off x="5482080" y="5189400"/>
            <a:ext cx="133200" cy="150120"/>
          </a:xfrm>
          <a:prstGeom prst="rect">
            <a:avLst/>
          </a:prstGeom>
          <a:noFill/>
          <a:ln w="0">
            <a:noFill/>
          </a:ln>
        </p:spPr>
      </p:pic>
      <p:sp>
        <p:nvSpPr>
          <p:cNvPr id="1618" name="文本框 1617"/>
          <p:cNvSpPr txBox="1"/>
          <p:nvPr/>
        </p:nvSpPr>
        <p:spPr>
          <a:xfrm>
            <a:off x="2426400" y="5519160"/>
            <a:ext cx="30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等待时</a:t>
            </a:r>
            <a:endParaRPr lang="en-US" sz="790" b="0" u="none" strike="noStrike">
              <a:solidFill>
                <a:srgbClr val="000000"/>
              </a:solidFill>
              <a:effectLst/>
              <a:uFillTx/>
              <a:latin typeface="Times New Roman"/>
            </a:endParaRPr>
          </a:p>
        </p:txBody>
      </p:sp>
      <p:sp>
        <p:nvSpPr>
          <p:cNvPr id="1619" name="文本框 1618"/>
          <p:cNvSpPr txBox="1"/>
          <p:nvPr/>
        </p:nvSpPr>
        <p:spPr>
          <a:xfrm>
            <a:off x="5682600" y="5193720"/>
            <a:ext cx="118080" cy="14832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WenQuanYiZenHei"/>
                <a:ea typeface="WenQuanYiZenHei"/>
              </a:rPr>
              <a:t>在</a:t>
            </a:r>
            <a:endParaRPr lang="en-US" sz="920" b="0" u="none" strike="noStrike">
              <a:solidFill>
                <a:srgbClr val="000000"/>
              </a:solidFill>
              <a:effectLst/>
              <a:uFillTx/>
              <a:latin typeface="Times New Roman"/>
            </a:endParaRPr>
          </a:p>
        </p:txBody>
      </p:sp>
      <p:sp>
        <p:nvSpPr>
          <p:cNvPr id="1620" name="文本框 1619"/>
          <p:cNvSpPr txBox="1"/>
          <p:nvPr/>
        </p:nvSpPr>
        <p:spPr>
          <a:xfrm>
            <a:off x="5799600" y="5198040"/>
            <a:ext cx="278280" cy="136080"/>
          </a:xfrm>
          <a:prstGeom prst="rect">
            <a:avLst/>
          </a:prstGeom>
          <a:noFill/>
          <a:ln w="0">
            <a:noFill/>
          </a:ln>
        </p:spPr>
        <p:txBody>
          <a:bodyPr wrap="none" lIns="0" tIns="0" rIns="0" bIns="0" anchor="t">
            <a:spAutoFit/>
          </a:bodyPr>
          <a:lstStyle/>
          <a:p>
            <a:r>
              <a:rPr lang="en-US" sz="920" b="1" u="none" strike="noStrike">
                <a:solidFill>
                  <a:srgbClr val="DBEAFE"/>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621" name="文本框 1620"/>
          <p:cNvSpPr txBox="1"/>
          <p:nvPr/>
        </p:nvSpPr>
        <p:spPr>
          <a:xfrm>
            <a:off x="6076080" y="5193720"/>
            <a:ext cx="704880" cy="14832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WenQuanYiZenHei"/>
                <a:ea typeface="WenQuanYiZenHei"/>
              </a:rPr>
              <a:t>系统中的应用</a:t>
            </a:r>
            <a:endParaRPr lang="en-US" sz="920" b="0" u="none" strike="noStrike">
              <a:solidFill>
                <a:srgbClr val="000000"/>
              </a:solidFill>
              <a:effectLst/>
              <a:uFillTx/>
              <a:latin typeface="Times New Roman"/>
            </a:endParaRPr>
          </a:p>
        </p:txBody>
      </p:sp>
      <p:sp>
        <p:nvSpPr>
          <p:cNvPr id="1622" name="文本框 1621"/>
          <p:cNvSpPr txBox="1"/>
          <p:nvPr/>
        </p:nvSpPr>
        <p:spPr>
          <a:xfrm>
            <a:off x="5482080" y="5388840"/>
            <a:ext cx="1000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 </a:t>
            </a:r>
            <a:endParaRPr lang="en-US" sz="790" b="0" u="none" strike="noStrike">
              <a:solidFill>
                <a:srgbClr val="000000"/>
              </a:solidFill>
              <a:effectLst/>
              <a:uFillTx/>
              <a:latin typeface="Times New Roman"/>
            </a:endParaRPr>
          </a:p>
        </p:txBody>
      </p:sp>
      <p:sp>
        <p:nvSpPr>
          <p:cNvPr id="1623" name="文本框 1622"/>
          <p:cNvSpPr txBox="1"/>
          <p:nvPr/>
        </p:nvSpPr>
        <p:spPr>
          <a:xfrm>
            <a:off x="5573160" y="538560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并行处理大量文档向量化</a:t>
            </a:r>
            <a:endParaRPr lang="en-US" sz="790" b="0" u="none" strike="noStrike">
              <a:solidFill>
                <a:srgbClr val="000000"/>
              </a:solidFill>
              <a:effectLst/>
              <a:uFillTx/>
              <a:latin typeface="Times New Roman"/>
            </a:endParaRPr>
          </a:p>
        </p:txBody>
      </p:sp>
      <p:sp>
        <p:nvSpPr>
          <p:cNvPr id="1624" name="文本框 1623"/>
          <p:cNvSpPr txBox="1"/>
          <p:nvPr/>
        </p:nvSpPr>
        <p:spPr>
          <a:xfrm>
            <a:off x="5482080" y="5522760"/>
            <a:ext cx="1000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 </a:t>
            </a:r>
            <a:endParaRPr lang="en-US" sz="790" b="0" u="none" strike="noStrike">
              <a:solidFill>
                <a:srgbClr val="000000"/>
              </a:solidFill>
              <a:effectLst/>
              <a:uFillTx/>
              <a:latin typeface="Times New Roman"/>
            </a:endParaRPr>
          </a:p>
        </p:txBody>
      </p:sp>
      <p:pic>
        <p:nvPicPr>
          <p:cNvPr id="1625" name="图片 1624"/>
          <p:cNvPicPr/>
          <p:nvPr/>
        </p:nvPicPr>
        <p:blipFill>
          <a:blip r:embed="rId7"/>
          <a:stretch/>
        </p:blipFill>
        <p:spPr>
          <a:xfrm>
            <a:off x="0" y="0"/>
            <a:ext cx="10696320" cy="6016320"/>
          </a:xfrm>
          <a:prstGeom prst="rect">
            <a:avLst/>
          </a:prstGeom>
          <a:noFill/>
          <a:ln w="0">
            <a:noFill/>
          </a:ln>
        </p:spPr>
      </p:pic>
      <p:sp>
        <p:nvSpPr>
          <p:cNvPr id="1626" name="文本框 1625"/>
          <p:cNvSpPr txBox="1"/>
          <p:nvPr/>
        </p:nvSpPr>
        <p:spPr>
          <a:xfrm>
            <a:off x="5573160" y="5519160"/>
            <a:ext cx="14090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异步获取多个数据源的检索结果</a:t>
            </a:r>
            <a:endParaRPr lang="en-US" sz="790" b="0" u="none" strike="noStrike">
              <a:solidFill>
                <a:srgbClr val="000000"/>
              </a:solidFill>
              <a:effectLst/>
              <a:uFillTx/>
              <a:latin typeface="Times New Roman"/>
            </a:endParaRPr>
          </a:p>
        </p:txBody>
      </p:sp>
      <p:sp>
        <p:nvSpPr>
          <p:cNvPr id="1627" name="文本框 1626"/>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19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p:nvPr/>
        </p:nvPicPr>
        <p:blipFill>
          <a:blip r:embed="rId2"/>
          <a:stretch/>
        </p:blipFill>
        <p:spPr>
          <a:xfrm>
            <a:off x="0" y="0"/>
            <a:ext cx="10696320" cy="6016320"/>
          </a:xfrm>
          <a:prstGeom prst="rect">
            <a:avLst/>
          </a:prstGeom>
          <a:noFill/>
          <a:ln w="0">
            <a:noFill/>
          </a:ln>
        </p:spPr>
      </p:pic>
      <p:sp>
        <p:nvSpPr>
          <p:cNvPr id="74" name="任意多边形 73"/>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5" name="任意多边形 74"/>
          <p:cNvSpPr/>
          <p:nvPr/>
        </p:nvSpPr>
        <p:spPr>
          <a:xfrm>
            <a:off x="534600" y="1069560"/>
            <a:ext cx="4546440" cy="635400"/>
          </a:xfrm>
          <a:custGeom>
            <a:avLst/>
            <a:gdLst/>
            <a:ahLst/>
            <a:cxnLst/>
            <a:rect l="0" t="0" r="r" b="b"/>
            <a:pathLst>
              <a:path w="12629" h="1765">
                <a:moveTo>
                  <a:pt x="0" y="1579"/>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2443" y="0"/>
                </a:lnTo>
                <a:cubicBezTo>
                  <a:pt x="12456" y="0"/>
                  <a:pt x="12468" y="1"/>
                  <a:pt x="12480" y="3"/>
                </a:cubicBezTo>
                <a:cubicBezTo>
                  <a:pt x="12492" y="6"/>
                  <a:pt x="12503" y="9"/>
                  <a:pt x="12514" y="14"/>
                </a:cubicBezTo>
                <a:cubicBezTo>
                  <a:pt x="12526" y="19"/>
                  <a:pt x="12536" y="24"/>
                  <a:pt x="12547" y="31"/>
                </a:cubicBezTo>
                <a:cubicBezTo>
                  <a:pt x="12557" y="38"/>
                  <a:pt x="12566" y="46"/>
                  <a:pt x="12575" y="54"/>
                </a:cubicBezTo>
                <a:cubicBezTo>
                  <a:pt x="12583" y="63"/>
                  <a:pt x="12591" y="72"/>
                  <a:pt x="12598" y="82"/>
                </a:cubicBezTo>
                <a:cubicBezTo>
                  <a:pt x="12605" y="92"/>
                  <a:pt x="12610" y="103"/>
                  <a:pt x="12615" y="114"/>
                </a:cubicBezTo>
                <a:cubicBezTo>
                  <a:pt x="12620" y="126"/>
                  <a:pt x="12623" y="137"/>
                  <a:pt x="12625" y="149"/>
                </a:cubicBezTo>
                <a:cubicBezTo>
                  <a:pt x="12628" y="161"/>
                  <a:pt x="12629" y="173"/>
                  <a:pt x="12629" y="185"/>
                </a:cubicBezTo>
                <a:lnTo>
                  <a:pt x="12629" y="1579"/>
                </a:lnTo>
                <a:cubicBezTo>
                  <a:pt x="12629" y="1591"/>
                  <a:pt x="12628" y="1604"/>
                  <a:pt x="12625" y="1615"/>
                </a:cubicBezTo>
                <a:cubicBezTo>
                  <a:pt x="12623" y="1627"/>
                  <a:pt x="12620" y="1639"/>
                  <a:pt x="12615" y="1650"/>
                </a:cubicBezTo>
                <a:cubicBezTo>
                  <a:pt x="12610" y="1662"/>
                  <a:pt x="12605" y="1672"/>
                  <a:pt x="12598" y="1682"/>
                </a:cubicBezTo>
                <a:cubicBezTo>
                  <a:pt x="12591" y="1693"/>
                  <a:pt x="12583" y="1702"/>
                  <a:pt x="12575" y="1711"/>
                </a:cubicBezTo>
                <a:cubicBezTo>
                  <a:pt x="12566" y="1719"/>
                  <a:pt x="12557" y="1727"/>
                  <a:pt x="12547" y="1734"/>
                </a:cubicBezTo>
                <a:cubicBezTo>
                  <a:pt x="12536" y="1740"/>
                  <a:pt x="12526" y="1746"/>
                  <a:pt x="12514" y="1751"/>
                </a:cubicBezTo>
                <a:cubicBezTo>
                  <a:pt x="12503" y="1755"/>
                  <a:pt x="12492" y="1759"/>
                  <a:pt x="12480" y="1761"/>
                </a:cubicBezTo>
                <a:cubicBezTo>
                  <a:pt x="12468" y="1764"/>
                  <a:pt x="12456" y="1765"/>
                  <a:pt x="12443" y="1765"/>
                </a:cubicBezTo>
                <a:lnTo>
                  <a:pt x="186" y="1765"/>
                </a:lnTo>
                <a:cubicBezTo>
                  <a:pt x="174" y="1765"/>
                  <a:pt x="162" y="1764"/>
                  <a:pt x="150" y="1761"/>
                </a:cubicBezTo>
                <a:cubicBezTo>
                  <a:pt x="138" y="1759"/>
                  <a:pt x="126" y="1755"/>
                  <a:pt x="115" y="1751"/>
                </a:cubicBezTo>
                <a:cubicBezTo>
                  <a:pt x="104" y="1746"/>
                  <a:pt x="93" y="1740"/>
                  <a:pt x="83" y="1734"/>
                </a:cubicBezTo>
                <a:cubicBezTo>
                  <a:pt x="73" y="1727"/>
                  <a:pt x="63" y="1719"/>
                  <a:pt x="55" y="1711"/>
                </a:cubicBezTo>
                <a:cubicBezTo>
                  <a:pt x="46" y="1702"/>
                  <a:pt x="38" y="1693"/>
                  <a:pt x="31" y="1682"/>
                </a:cubicBezTo>
                <a:cubicBezTo>
                  <a:pt x="25" y="1672"/>
                  <a:pt x="19" y="1662"/>
                  <a:pt x="14" y="1650"/>
                </a:cubicBezTo>
                <a:cubicBezTo>
                  <a:pt x="10" y="1639"/>
                  <a:pt x="6" y="1627"/>
                  <a:pt x="4" y="1615"/>
                </a:cubicBezTo>
                <a:cubicBezTo>
                  <a:pt x="1" y="1604"/>
                  <a:pt x="0" y="1591"/>
                  <a:pt x="0" y="157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 name="任意多边形 75"/>
          <p:cNvSpPr/>
          <p:nvPr/>
        </p:nvSpPr>
        <p:spPr>
          <a:xfrm>
            <a:off x="534600" y="1905120"/>
            <a:ext cx="4546440" cy="635400"/>
          </a:xfrm>
          <a:custGeom>
            <a:avLst/>
            <a:gdLst/>
            <a:ahLst/>
            <a:cxnLst/>
            <a:rect l="0" t="0" r="r" b="b"/>
            <a:pathLst>
              <a:path w="12629" h="1765">
                <a:moveTo>
                  <a:pt x="0" y="1580"/>
                </a:moveTo>
                <a:lnTo>
                  <a:pt x="0" y="186"/>
                </a:lnTo>
                <a:cubicBezTo>
                  <a:pt x="0" y="174"/>
                  <a:pt x="1" y="162"/>
                  <a:pt x="4" y="150"/>
                </a:cubicBezTo>
                <a:cubicBezTo>
                  <a:pt x="6" y="138"/>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10"/>
                  <a:pt x="138" y="6"/>
                  <a:pt x="150" y="4"/>
                </a:cubicBezTo>
                <a:cubicBezTo>
                  <a:pt x="162" y="1"/>
                  <a:pt x="174" y="0"/>
                  <a:pt x="186" y="0"/>
                </a:cubicBezTo>
                <a:lnTo>
                  <a:pt x="12443" y="0"/>
                </a:lnTo>
                <a:cubicBezTo>
                  <a:pt x="12456" y="0"/>
                  <a:pt x="12468" y="1"/>
                  <a:pt x="12480" y="4"/>
                </a:cubicBezTo>
                <a:cubicBezTo>
                  <a:pt x="12492" y="6"/>
                  <a:pt x="12503" y="10"/>
                  <a:pt x="12514" y="14"/>
                </a:cubicBezTo>
                <a:cubicBezTo>
                  <a:pt x="12526" y="19"/>
                  <a:pt x="12536" y="25"/>
                  <a:pt x="12547" y="31"/>
                </a:cubicBezTo>
                <a:cubicBezTo>
                  <a:pt x="12557" y="38"/>
                  <a:pt x="12566" y="46"/>
                  <a:pt x="12575" y="54"/>
                </a:cubicBezTo>
                <a:cubicBezTo>
                  <a:pt x="12583" y="63"/>
                  <a:pt x="12591" y="72"/>
                  <a:pt x="12598" y="83"/>
                </a:cubicBezTo>
                <a:cubicBezTo>
                  <a:pt x="12605" y="93"/>
                  <a:pt x="12610" y="103"/>
                  <a:pt x="12615" y="115"/>
                </a:cubicBezTo>
                <a:cubicBezTo>
                  <a:pt x="12620" y="126"/>
                  <a:pt x="12623" y="138"/>
                  <a:pt x="12625" y="150"/>
                </a:cubicBezTo>
                <a:cubicBezTo>
                  <a:pt x="12628" y="162"/>
                  <a:pt x="12629" y="174"/>
                  <a:pt x="12629" y="186"/>
                </a:cubicBezTo>
                <a:lnTo>
                  <a:pt x="12629" y="1580"/>
                </a:lnTo>
                <a:cubicBezTo>
                  <a:pt x="12629" y="1592"/>
                  <a:pt x="12628" y="1604"/>
                  <a:pt x="12625" y="1616"/>
                </a:cubicBezTo>
                <a:cubicBezTo>
                  <a:pt x="12623" y="1628"/>
                  <a:pt x="12620" y="1639"/>
                  <a:pt x="12615" y="1651"/>
                </a:cubicBezTo>
                <a:cubicBezTo>
                  <a:pt x="12610" y="1662"/>
                  <a:pt x="12605" y="1673"/>
                  <a:pt x="12598" y="1683"/>
                </a:cubicBezTo>
                <a:cubicBezTo>
                  <a:pt x="12591" y="1693"/>
                  <a:pt x="12583" y="1702"/>
                  <a:pt x="12575" y="1711"/>
                </a:cubicBezTo>
                <a:cubicBezTo>
                  <a:pt x="12566" y="1719"/>
                  <a:pt x="12557" y="1727"/>
                  <a:pt x="12547" y="1734"/>
                </a:cubicBezTo>
                <a:cubicBezTo>
                  <a:pt x="12536" y="1741"/>
                  <a:pt x="12526" y="1746"/>
                  <a:pt x="12514" y="1751"/>
                </a:cubicBezTo>
                <a:cubicBezTo>
                  <a:pt x="12503" y="1756"/>
                  <a:pt x="12492" y="1759"/>
                  <a:pt x="12480" y="1762"/>
                </a:cubicBezTo>
                <a:cubicBezTo>
                  <a:pt x="12468" y="1764"/>
                  <a:pt x="12456" y="1765"/>
                  <a:pt x="12443" y="1765"/>
                </a:cubicBezTo>
                <a:lnTo>
                  <a:pt x="186" y="1765"/>
                </a:lnTo>
                <a:cubicBezTo>
                  <a:pt x="174" y="1765"/>
                  <a:pt x="162" y="1764"/>
                  <a:pt x="150" y="1762"/>
                </a:cubicBezTo>
                <a:cubicBezTo>
                  <a:pt x="138" y="1759"/>
                  <a:pt x="126" y="1756"/>
                  <a:pt x="115" y="1751"/>
                </a:cubicBezTo>
                <a:cubicBezTo>
                  <a:pt x="104" y="1746"/>
                  <a:pt x="93" y="1741"/>
                  <a:pt x="83" y="1734"/>
                </a:cubicBezTo>
                <a:cubicBezTo>
                  <a:pt x="73" y="1727"/>
                  <a:pt x="63" y="1719"/>
                  <a:pt x="55" y="1711"/>
                </a:cubicBezTo>
                <a:cubicBezTo>
                  <a:pt x="46" y="1702"/>
                  <a:pt x="38" y="1693"/>
                  <a:pt x="31" y="1683"/>
                </a:cubicBezTo>
                <a:cubicBezTo>
                  <a:pt x="25" y="1673"/>
                  <a:pt x="19" y="1662"/>
                  <a:pt x="14" y="1651"/>
                </a:cubicBezTo>
                <a:cubicBezTo>
                  <a:pt x="10" y="1639"/>
                  <a:pt x="6" y="1628"/>
                  <a:pt x="4" y="1616"/>
                </a:cubicBezTo>
                <a:cubicBezTo>
                  <a:pt x="1" y="1604"/>
                  <a:pt x="0" y="1592"/>
                  <a:pt x="0" y="158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 name="任意多边形 76"/>
          <p:cNvSpPr/>
          <p:nvPr/>
        </p:nvSpPr>
        <p:spPr>
          <a:xfrm>
            <a:off x="534600" y="2740680"/>
            <a:ext cx="4546440" cy="635760"/>
          </a:xfrm>
          <a:custGeom>
            <a:avLst/>
            <a:gdLst/>
            <a:ahLst/>
            <a:cxnLst/>
            <a:rect l="0" t="0" r="r" b="b"/>
            <a:pathLst>
              <a:path w="12629" h="1766">
                <a:moveTo>
                  <a:pt x="0" y="1580"/>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12443" y="0"/>
                </a:lnTo>
                <a:cubicBezTo>
                  <a:pt x="12456" y="0"/>
                  <a:pt x="12468" y="2"/>
                  <a:pt x="12480" y="4"/>
                </a:cubicBezTo>
                <a:cubicBezTo>
                  <a:pt x="12492" y="6"/>
                  <a:pt x="12503" y="10"/>
                  <a:pt x="12514" y="15"/>
                </a:cubicBezTo>
                <a:cubicBezTo>
                  <a:pt x="12526" y="19"/>
                  <a:pt x="12536" y="25"/>
                  <a:pt x="12547" y="32"/>
                </a:cubicBezTo>
                <a:cubicBezTo>
                  <a:pt x="12557" y="38"/>
                  <a:pt x="12566" y="46"/>
                  <a:pt x="12575" y="55"/>
                </a:cubicBezTo>
                <a:cubicBezTo>
                  <a:pt x="12583" y="63"/>
                  <a:pt x="12591" y="73"/>
                  <a:pt x="12598" y="83"/>
                </a:cubicBezTo>
                <a:cubicBezTo>
                  <a:pt x="12605" y="93"/>
                  <a:pt x="12610" y="104"/>
                  <a:pt x="12615" y="115"/>
                </a:cubicBezTo>
                <a:cubicBezTo>
                  <a:pt x="12620" y="126"/>
                  <a:pt x="12623" y="138"/>
                  <a:pt x="12625" y="150"/>
                </a:cubicBezTo>
                <a:cubicBezTo>
                  <a:pt x="12628" y="162"/>
                  <a:pt x="12629" y="174"/>
                  <a:pt x="12629" y="186"/>
                </a:cubicBezTo>
                <a:lnTo>
                  <a:pt x="12629" y="1580"/>
                </a:lnTo>
                <a:cubicBezTo>
                  <a:pt x="12629" y="1592"/>
                  <a:pt x="12628" y="1604"/>
                  <a:pt x="12625" y="1616"/>
                </a:cubicBezTo>
                <a:cubicBezTo>
                  <a:pt x="12623" y="1628"/>
                  <a:pt x="12620" y="1640"/>
                  <a:pt x="12615" y="1651"/>
                </a:cubicBezTo>
                <a:cubicBezTo>
                  <a:pt x="12610" y="1662"/>
                  <a:pt x="12605" y="1673"/>
                  <a:pt x="12598" y="1683"/>
                </a:cubicBezTo>
                <a:cubicBezTo>
                  <a:pt x="12591" y="1693"/>
                  <a:pt x="12583" y="1703"/>
                  <a:pt x="12575" y="1711"/>
                </a:cubicBezTo>
                <a:cubicBezTo>
                  <a:pt x="12566" y="1720"/>
                  <a:pt x="12557" y="1728"/>
                  <a:pt x="12547" y="1734"/>
                </a:cubicBezTo>
                <a:cubicBezTo>
                  <a:pt x="12536" y="1741"/>
                  <a:pt x="12526" y="1747"/>
                  <a:pt x="12514" y="1751"/>
                </a:cubicBezTo>
                <a:cubicBezTo>
                  <a:pt x="12503" y="1756"/>
                  <a:pt x="12492" y="1760"/>
                  <a:pt x="12480" y="1762"/>
                </a:cubicBezTo>
                <a:cubicBezTo>
                  <a:pt x="12468" y="1764"/>
                  <a:pt x="12456" y="1766"/>
                  <a:pt x="12443" y="1766"/>
                </a:cubicBezTo>
                <a:lnTo>
                  <a:pt x="186" y="1766"/>
                </a:lnTo>
                <a:cubicBezTo>
                  <a:pt x="174" y="1766"/>
                  <a:pt x="162" y="1764"/>
                  <a:pt x="150" y="1762"/>
                </a:cubicBezTo>
                <a:cubicBezTo>
                  <a:pt x="138" y="1760"/>
                  <a:pt x="126" y="1756"/>
                  <a:pt x="115" y="1751"/>
                </a:cubicBezTo>
                <a:cubicBezTo>
                  <a:pt x="104" y="1747"/>
                  <a:pt x="93" y="1741"/>
                  <a:pt x="83" y="1734"/>
                </a:cubicBezTo>
                <a:cubicBezTo>
                  <a:pt x="73" y="1728"/>
                  <a:pt x="63" y="1720"/>
                  <a:pt x="55" y="1711"/>
                </a:cubicBezTo>
                <a:cubicBezTo>
                  <a:pt x="46" y="1703"/>
                  <a:pt x="38" y="1693"/>
                  <a:pt x="31" y="1683"/>
                </a:cubicBezTo>
                <a:cubicBezTo>
                  <a:pt x="25" y="1673"/>
                  <a:pt x="19" y="1662"/>
                  <a:pt x="14" y="1651"/>
                </a:cubicBezTo>
                <a:cubicBezTo>
                  <a:pt x="10" y="1640"/>
                  <a:pt x="6" y="1628"/>
                  <a:pt x="4" y="1616"/>
                </a:cubicBezTo>
                <a:cubicBezTo>
                  <a:pt x="1" y="1604"/>
                  <a:pt x="0" y="1592"/>
                  <a:pt x="0" y="158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 name="任意多边形 77"/>
          <p:cNvSpPr/>
          <p:nvPr/>
        </p:nvSpPr>
        <p:spPr>
          <a:xfrm>
            <a:off x="534600" y="3576600"/>
            <a:ext cx="4546440" cy="635400"/>
          </a:xfrm>
          <a:custGeom>
            <a:avLst/>
            <a:gdLst/>
            <a:ahLst/>
            <a:cxnLst/>
            <a:rect l="0" t="0" r="r" b="b"/>
            <a:pathLst>
              <a:path w="12629" h="1765">
                <a:moveTo>
                  <a:pt x="0" y="1579"/>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443" y="0"/>
                </a:lnTo>
                <a:cubicBezTo>
                  <a:pt x="12456" y="0"/>
                  <a:pt x="12468" y="1"/>
                  <a:pt x="12480" y="3"/>
                </a:cubicBezTo>
                <a:cubicBezTo>
                  <a:pt x="12492" y="6"/>
                  <a:pt x="12503" y="9"/>
                  <a:pt x="12514" y="14"/>
                </a:cubicBezTo>
                <a:cubicBezTo>
                  <a:pt x="12526" y="18"/>
                  <a:pt x="12536" y="24"/>
                  <a:pt x="12547" y="31"/>
                </a:cubicBezTo>
                <a:cubicBezTo>
                  <a:pt x="12557" y="38"/>
                  <a:pt x="12566" y="45"/>
                  <a:pt x="12575" y="54"/>
                </a:cubicBezTo>
                <a:cubicBezTo>
                  <a:pt x="12583" y="63"/>
                  <a:pt x="12591" y="72"/>
                  <a:pt x="12598" y="82"/>
                </a:cubicBezTo>
                <a:cubicBezTo>
                  <a:pt x="12605" y="92"/>
                  <a:pt x="12610" y="103"/>
                  <a:pt x="12615" y="114"/>
                </a:cubicBezTo>
                <a:cubicBezTo>
                  <a:pt x="12620" y="126"/>
                  <a:pt x="12623" y="137"/>
                  <a:pt x="12625" y="149"/>
                </a:cubicBezTo>
                <a:cubicBezTo>
                  <a:pt x="12628" y="161"/>
                  <a:pt x="12629" y="173"/>
                  <a:pt x="12629" y="185"/>
                </a:cubicBezTo>
                <a:lnTo>
                  <a:pt x="12629" y="1579"/>
                </a:lnTo>
                <a:cubicBezTo>
                  <a:pt x="12629" y="1591"/>
                  <a:pt x="12628" y="1603"/>
                  <a:pt x="12625" y="1615"/>
                </a:cubicBezTo>
                <a:cubicBezTo>
                  <a:pt x="12623" y="1627"/>
                  <a:pt x="12620" y="1639"/>
                  <a:pt x="12615" y="1650"/>
                </a:cubicBezTo>
                <a:cubicBezTo>
                  <a:pt x="12610" y="1662"/>
                  <a:pt x="12605" y="1672"/>
                  <a:pt x="12598" y="1682"/>
                </a:cubicBezTo>
                <a:cubicBezTo>
                  <a:pt x="12591" y="1692"/>
                  <a:pt x="12583" y="1702"/>
                  <a:pt x="12575" y="1710"/>
                </a:cubicBezTo>
                <a:cubicBezTo>
                  <a:pt x="12566" y="1719"/>
                  <a:pt x="12557" y="1727"/>
                  <a:pt x="12547" y="1734"/>
                </a:cubicBezTo>
                <a:cubicBezTo>
                  <a:pt x="12536" y="1740"/>
                  <a:pt x="12526" y="1746"/>
                  <a:pt x="12514" y="1751"/>
                </a:cubicBezTo>
                <a:cubicBezTo>
                  <a:pt x="12503" y="1755"/>
                  <a:pt x="12492" y="1759"/>
                  <a:pt x="12480" y="1761"/>
                </a:cubicBezTo>
                <a:cubicBezTo>
                  <a:pt x="12468" y="1764"/>
                  <a:pt x="12456" y="1765"/>
                  <a:pt x="12443" y="1765"/>
                </a:cubicBezTo>
                <a:lnTo>
                  <a:pt x="186" y="1765"/>
                </a:lnTo>
                <a:cubicBezTo>
                  <a:pt x="174" y="1765"/>
                  <a:pt x="162" y="1764"/>
                  <a:pt x="150" y="1761"/>
                </a:cubicBezTo>
                <a:cubicBezTo>
                  <a:pt x="138" y="1759"/>
                  <a:pt x="126" y="1755"/>
                  <a:pt x="115" y="1751"/>
                </a:cubicBezTo>
                <a:cubicBezTo>
                  <a:pt x="104" y="1746"/>
                  <a:pt x="93" y="1740"/>
                  <a:pt x="83" y="1734"/>
                </a:cubicBezTo>
                <a:cubicBezTo>
                  <a:pt x="73" y="1727"/>
                  <a:pt x="63" y="1719"/>
                  <a:pt x="55" y="1710"/>
                </a:cubicBezTo>
                <a:cubicBezTo>
                  <a:pt x="46" y="1702"/>
                  <a:pt x="38" y="1692"/>
                  <a:pt x="31" y="1682"/>
                </a:cubicBezTo>
                <a:cubicBezTo>
                  <a:pt x="25" y="1672"/>
                  <a:pt x="19" y="1662"/>
                  <a:pt x="14" y="1650"/>
                </a:cubicBezTo>
                <a:cubicBezTo>
                  <a:pt x="10" y="1639"/>
                  <a:pt x="6" y="1627"/>
                  <a:pt x="4" y="1615"/>
                </a:cubicBezTo>
                <a:cubicBezTo>
                  <a:pt x="1" y="1603"/>
                  <a:pt x="0" y="1591"/>
                  <a:pt x="0" y="157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9" name="图片 78"/>
          <p:cNvPicPr/>
          <p:nvPr/>
        </p:nvPicPr>
        <p:blipFill>
          <a:blip r:embed="rId3"/>
          <a:stretch/>
        </p:blipFill>
        <p:spPr>
          <a:xfrm>
            <a:off x="635040" y="1287000"/>
            <a:ext cx="200160" cy="200160"/>
          </a:xfrm>
          <a:prstGeom prst="rect">
            <a:avLst/>
          </a:prstGeom>
          <a:noFill/>
          <a:ln w="0">
            <a:noFill/>
          </a:ln>
        </p:spPr>
      </p:pic>
      <p:sp>
        <p:nvSpPr>
          <p:cNvPr id="80" name="文本框 79"/>
          <p:cNvSpPr txBox="1"/>
          <p:nvPr/>
        </p:nvSpPr>
        <p:spPr>
          <a:xfrm>
            <a:off x="534960" y="378720"/>
            <a:ext cx="6012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目录</a:t>
            </a:r>
            <a:endParaRPr lang="en-US" sz="2370" b="0" u="none" strike="noStrike">
              <a:solidFill>
                <a:srgbClr val="000000"/>
              </a:solidFill>
              <a:effectLst/>
              <a:uFillTx/>
              <a:latin typeface="Times New Roman"/>
            </a:endParaRPr>
          </a:p>
        </p:txBody>
      </p:sp>
      <p:sp>
        <p:nvSpPr>
          <p:cNvPr id="81" name="文本框 80"/>
          <p:cNvSpPr txBox="1"/>
          <p:nvPr/>
        </p:nvSpPr>
        <p:spPr>
          <a:xfrm>
            <a:off x="969480" y="1184400"/>
            <a:ext cx="1684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第</a:t>
            </a:r>
            <a:endParaRPr lang="en-US" sz="1320" b="0" u="none" strike="noStrike">
              <a:solidFill>
                <a:srgbClr val="000000"/>
              </a:solidFill>
              <a:effectLst/>
              <a:uFillTx/>
              <a:latin typeface="Times New Roman"/>
            </a:endParaRPr>
          </a:p>
        </p:txBody>
      </p:sp>
      <p:sp>
        <p:nvSpPr>
          <p:cNvPr id="82" name="文本框 81"/>
          <p:cNvSpPr txBox="1"/>
          <p:nvPr/>
        </p:nvSpPr>
        <p:spPr>
          <a:xfrm>
            <a:off x="1136520" y="1190160"/>
            <a:ext cx="16668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1</a:t>
            </a:r>
            <a:endParaRPr lang="en-US" sz="1320" b="0" u="none" strike="noStrike">
              <a:solidFill>
                <a:srgbClr val="000000"/>
              </a:solidFill>
              <a:effectLst/>
              <a:uFillTx/>
              <a:latin typeface="Times New Roman"/>
            </a:endParaRPr>
          </a:p>
        </p:txBody>
      </p:sp>
      <p:sp>
        <p:nvSpPr>
          <p:cNvPr id="83" name="文本框 82"/>
          <p:cNvSpPr txBox="1"/>
          <p:nvPr/>
        </p:nvSpPr>
        <p:spPr>
          <a:xfrm>
            <a:off x="1252800" y="1184400"/>
            <a:ext cx="1684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章</a:t>
            </a:r>
            <a:endParaRPr lang="en-US" sz="1320" b="0" u="none" strike="noStrike">
              <a:solidFill>
                <a:srgbClr val="000000"/>
              </a:solidFill>
              <a:effectLst/>
              <a:uFillTx/>
              <a:latin typeface="Times New Roman"/>
            </a:endParaRPr>
          </a:p>
        </p:txBody>
      </p:sp>
      <p:sp>
        <p:nvSpPr>
          <p:cNvPr id="84" name="文本框 83"/>
          <p:cNvSpPr txBox="1"/>
          <p:nvPr/>
        </p:nvSpPr>
        <p:spPr>
          <a:xfrm>
            <a:off x="1419840" y="1190160"/>
            <a:ext cx="45540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 RAG</a:t>
            </a:r>
            <a:endParaRPr lang="en-US" sz="1320" b="0" u="none" strike="noStrike">
              <a:solidFill>
                <a:srgbClr val="000000"/>
              </a:solidFill>
              <a:effectLst/>
              <a:uFillTx/>
              <a:latin typeface="Times New Roman"/>
            </a:endParaRPr>
          </a:p>
        </p:txBody>
      </p:sp>
      <p:sp>
        <p:nvSpPr>
          <p:cNvPr id="85" name="文本框 84"/>
          <p:cNvSpPr txBox="1"/>
          <p:nvPr/>
        </p:nvSpPr>
        <p:spPr>
          <a:xfrm>
            <a:off x="1873440" y="118440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开发环境概述</a:t>
            </a:r>
            <a:endParaRPr lang="en-US" sz="1320" b="0" u="none" strike="noStrike">
              <a:solidFill>
                <a:srgbClr val="000000"/>
              </a:solidFill>
              <a:effectLst/>
              <a:uFillTx/>
              <a:latin typeface="Times New Roman"/>
            </a:endParaRPr>
          </a:p>
        </p:txBody>
      </p:sp>
      <p:pic>
        <p:nvPicPr>
          <p:cNvPr id="86" name="图片 85"/>
          <p:cNvPicPr/>
          <p:nvPr/>
        </p:nvPicPr>
        <p:blipFill>
          <a:blip r:embed="rId4"/>
          <a:stretch/>
        </p:blipFill>
        <p:spPr>
          <a:xfrm>
            <a:off x="635040" y="2122560"/>
            <a:ext cx="250200" cy="200160"/>
          </a:xfrm>
          <a:prstGeom prst="rect">
            <a:avLst/>
          </a:prstGeom>
          <a:noFill/>
          <a:ln w="0">
            <a:noFill/>
          </a:ln>
        </p:spPr>
      </p:pic>
      <p:sp>
        <p:nvSpPr>
          <p:cNvPr id="87" name="文本框 86"/>
          <p:cNvSpPr txBox="1"/>
          <p:nvPr/>
        </p:nvSpPr>
        <p:spPr>
          <a:xfrm>
            <a:off x="969480" y="145008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检索增强生成技术的基础概念与应用场景</a:t>
            </a:r>
            <a:endParaRPr lang="en-US" sz="920" b="0" u="none" strike="noStrike">
              <a:solidFill>
                <a:srgbClr val="000000"/>
              </a:solidFill>
              <a:effectLst/>
              <a:uFillTx/>
              <a:latin typeface="Times New Roman"/>
            </a:endParaRPr>
          </a:p>
        </p:txBody>
      </p:sp>
      <p:sp>
        <p:nvSpPr>
          <p:cNvPr id="88" name="文本框 87"/>
          <p:cNvSpPr txBox="1"/>
          <p:nvPr/>
        </p:nvSpPr>
        <p:spPr>
          <a:xfrm>
            <a:off x="1019520" y="2026080"/>
            <a:ext cx="66672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Python</a:t>
            </a:r>
            <a:endParaRPr lang="en-US" sz="1320" b="0" u="none" strike="noStrike">
              <a:solidFill>
                <a:srgbClr val="000000"/>
              </a:solidFill>
              <a:effectLst/>
              <a:uFillTx/>
              <a:latin typeface="Times New Roman"/>
            </a:endParaRPr>
          </a:p>
        </p:txBody>
      </p:sp>
      <p:sp>
        <p:nvSpPr>
          <p:cNvPr id="89" name="文本框 88"/>
          <p:cNvSpPr txBox="1"/>
          <p:nvPr/>
        </p:nvSpPr>
        <p:spPr>
          <a:xfrm>
            <a:off x="1686600" y="202032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开发环境搭建</a:t>
            </a:r>
            <a:endParaRPr lang="en-US" sz="1320" b="0" u="none" strike="noStrike">
              <a:solidFill>
                <a:srgbClr val="000000"/>
              </a:solidFill>
              <a:effectLst/>
              <a:uFillTx/>
              <a:latin typeface="Times New Roman"/>
            </a:endParaRPr>
          </a:p>
        </p:txBody>
      </p:sp>
      <p:sp>
        <p:nvSpPr>
          <p:cNvPr id="90" name="文本框 89"/>
          <p:cNvSpPr txBox="1"/>
          <p:nvPr/>
        </p:nvSpPr>
        <p:spPr>
          <a:xfrm>
            <a:off x="1019520" y="228564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虚拟环境管理、</a:t>
            </a:r>
            <a:endParaRPr lang="en-US" sz="920" b="0" u="none" strike="noStrike">
              <a:solidFill>
                <a:srgbClr val="000000"/>
              </a:solidFill>
              <a:effectLst/>
              <a:uFillTx/>
              <a:latin typeface="Times New Roman"/>
            </a:endParaRPr>
          </a:p>
        </p:txBody>
      </p:sp>
      <p:sp>
        <p:nvSpPr>
          <p:cNvPr id="91" name="文本框 90"/>
          <p:cNvSpPr txBox="1"/>
          <p:nvPr/>
        </p:nvSpPr>
        <p:spPr>
          <a:xfrm>
            <a:off x="1838520" y="2289960"/>
            <a:ext cx="1998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IDE</a:t>
            </a:r>
            <a:endParaRPr lang="en-US" sz="920" b="0" u="none" strike="noStrike">
              <a:solidFill>
                <a:srgbClr val="000000"/>
              </a:solidFill>
              <a:effectLst/>
              <a:uFillTx/>
              <a:latin typeface="Times New Roman"/>
            </a:endParaRPr>
          </a:p>
        </p:txBody>
      </p:sp>
      <p:pic>
        <p:nvPicPr>
          <p:cNvPr id="92" name="图片 91"/>
          <p:cNvPicPr/>
          <p:nvPr/>
        </p:nvPicPr>
        <p:blipFill>
          <a:blip r:embed="rId5"/>
          <a:stretch/>
        </p:blipFill>
        <p:spPr>
          <a:xfrm>
            <a:off x="635040" y="2958120"/>
            <a:ext cx="200160" cy="200160"/>
          </a:xfrm>
          <a:prstGeom prst="rect">
            <a:avLst/>
          </a:prstGeom>
          <a:noFill/>
          <a:ln w="0">
            <a:noFill/>
          </a:ln>
        </p:spPr>
      </p:pic>
      <p:sp>
        <p:nvSpPr>
          <p:cNvPr id="93" name="文本框 92"/>
          <p:cNvSpPr txBox="1"/>
          <p:nvPr/>
        </p:nvSpPr>
        <p:spPr>
          <a:xfrm>
            <a:off x="2036880" y="2285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选择与依赖库安装</a:t>
            </a:r>
            <a:endParaRPr lang="en-US" sz="920" b="0" u="none" strike="noStrike">
              <a:solidFill>
                <a:srgbClr val="000000"/>
              </a:solidFill>
              <a:effectLst/>
              <a:uFillTx/>
              <a:latin typeface="Times New Roman"/>
            </a:endParaRPr>
          </a:p>
        </p:txBody>
      </p:sp>
      <p:sp>
        <p:nvSpPr>
          <p:cNvPr id="94" name="文本框 93"/>
          <p:cNvSpPr txBox="1"/>
          <p:nvPr/>
        </p:nvSpPr>
        <p:spPr>
          <a:xfrm>
            <a:off x="969480" y="2855880"/>
            <a:ext cx="11743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数据处理必备库</a:t>
            </a:r>
            <a:endParaRPr lang="en-US" sz="1320" b="0" u="none" strike="noStrike">
              <a:solidFill>
                <a:srgbClr val="000000"/>
              </a:solidFill>
              <a:effectLst/>
              <a:uFillTx/>
              <a:latin typeface="Times New Roman"/>
            </a:endParaRPr>
          </a:p>
        </p:txBody>
      </p:sp>
      <p:sp>
        <p:nvSpPr>
          <p:cNvPr id="95" name="文本框 94"/>
          <p:cNvSpPr txBox="1"/>
          <p:nvPr/>
        </p:nvSpPr>
        <p:spPr>
          <a:xfrm>
            <a:off x="969480" y="3125520"/>
            <a:ext cx="425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Pandas</a:t>
            </a:r>
            <a:endParaRPr lang="en-US" sz="920" b="0" u="none" strike="noStrike">
              <a:solidFill>
                <a:srgbClr val="000000"/>
              </a:solidFill>
              <a:effectLst/>
              <a:uFillTx/>
              <a:latin typeface="Times New Roman"/>
            </a:endParaRPr>
          </a:p>
        </p:txBody>
      </p:sp>
      <p:sp>
        <p:nvSpPr>
          <p:cNvPr id="96" name="文本框 95"/>
          <p:cNvSpPr txBox="1"/>
          <p:nvPr/>
        </p:nvSpPr>
        <p:spPr>
          <a:xfrm>
            <a:off x="1387440" y="31212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与</a:t>
            </a:r>
            <a:endParaRPr lang="en-US" sz="920" b="0" u="none" strike="noStrike">
              <a:solidFill>
                <a:srgbClr val="000000"/>
              </a:solidFill>
              <a:effectLst/>
              <a:uFillTx/>
              <a:latin typeface="Times New Roman"/>
            </a:endParaRPr>
          </a:p>
        </p:txBody>
      </p:sp>
      <p:sp>
        <p:nvSpPr>
          <p:cNvPr id="97" name="文本框 96"/>
          <p:cNvSpPr txBox="1"/>
          <p:nvPr/>
        </p:nvSpPr>
        <p:spPr>
          <a:xfrm>
            <a:off x="1504440" y="3125520"/>
            <a:ext cx="417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NumPy</a:t>
            </a:r>
            <a:endParaRPr lang="en-US" sz="920" b="0" u="none" strike="noStrike">
              <a:solidFill>
                <a:srgbClr val="000000"/>
              </a:solidFill>
              <a:effectLst/>
              <a:uFillTx/>
              <a:latin typeface="Times New Roman"/>
            </a:endParaRPr>
          </a:p>
        </p:txBody>
      </p:sp>
      <p:pic>
        <p:nvPicPr>
          <p:cNvPr id="98" name="图片 97"/>
          <p:cNvPicPr/>
          <p:nvPr/>
        </p:nvPicPr>
        <p:blipFill>
          <a:blip r:embed="rId6"/>
          <a:stretch/>
        </p:blipFill>
        <p:spPr>
          <a:xfrm>
            <a:off x="635040" y="3794040"/>
            <a:ext cx="250200" cy="200160"/>
          </a:xfrm>
          <a:prstGeom prst="rect">
            <a:avLst/>
          </a:prstGeom>
          <a:noFill/>
          <a:ln w="0">
            <a:noFill/>
          </a:ln>
        </p:spPr>
      </p:pic>
      <p:sp>
        <p:nvSpPr>
          <p:cNvPr id="99" name="文本框 98"/>
          <p:cNvSpPr txBox="1"/>
          <p:nvPr/>
        </p:nvSpPr>
        <p:spPr>
          <a:xfrm>
            <a:off x="1919880" y="312120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的实战应用与关键功能</a:t>
            </a:r>
            <a:endParaRPr lang="en-US" sz="920" b="0" u="none" strike="noStrike">
              <a:solidFill>
                <a:srgbClr val="000000"/>
              </a:solidFill>
              <a:effectLst/>
              <a:uFillTx/>
              <a:latin typeface="Times New Roman"/>
            </a:endParaRPr>
          </a:p>
        </p:txBody>
      </p:sp>
      <p:sp>
        <p:nvSpPr>
          <p:cNvPr id="100" name="文本框 99"/>
          <p:cNvSpPr txBox="1"/>
          <p:nvPr/>
        </p:nvSpPr>
        <p:spPr>
          <a:xfrm>
            <a:off x="1019520" y="3691440"/>
            <a:ext cx="13417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自然语言处理工具</a:t>
            </a:r>
            <a:endParaRPr lang="en-US" sz="1320" b="0" u="none" strike="noStrike">
              <a:solidFill>
                <a:srgbClr val="000000"/>
              </a:solidFill>
              <a:effectLst/>
              <a:uFillTx/>
              <a:latin typeface="Times New Roman"/>
            </a:endParaRPr>
          </a:p>
        </p:txBody>
      </p:sp>
      <p:sp>
        <p:nvSpPr>
          <p:cNvPr id="101" name="文本框 100"/>
          <p:cNvSpPr txBox="1"/>
          <p:nvPr/>
        </p:nvSpPr>
        <p:spPr>
          <a:xfrm>
            <a:off x="1019520" y="3961080"/>
            <a:ext cx="302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NLTK</a:t>
            </a:r>
            <a:endParaRPr lang="en-US" sz="920" b="0" u="none" strike="noStrike">
              <a:solidFill>
                <a:srgbClr val="000000"/>
              </a:solidFill>
              <a:effectLst/>
              <a:uFillTx/>
              <a:latin typeface="Times New Roman"/>
            </a:endParaRPr>
          </a:p>
        </p:txBody>
      </p:sp>
      <p:sp>
        <p:nvSpPr>
          <p:cNvPr id="102" name="文本框 101"/>
          <p:cNvSpPr txBox="1"/>
          <p:nvPr/>
        </p:nvSpPr>
        <p:spPr>
          <a:xfrm>
            <a:off x="1304280" y="395712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与</a:t>
            </a:r>
            <a:endParaRPr lang="en-US" sz="920" b="0" u="none" strike="noStrike">
              <a:solidFill>
                <a:srgbClr val="000000"/>
              </a:solidFill>
              <a:effectLst/>
              <a:uFillTx/>
              <a:latin typeface="Times New Roman"/>
            </a:endParaRPr>
          </a:p>
        </p:txBody>
      </p:sp>
      <p:sp>
        <p:nvSpPr>
          <p:cNvPr id="103" name="文本框 102"/>
          <p:cNvSpPr txBox="1"/>
          <p:nvPr/>
        </p:nvSpPr>
        <p:spPr>
          <a:xfrm>
            <a:off x="1421280" y="3961080"/>
            <a:ext cx="359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spaCy</a:t>
            </a:r>
            <a:endParaRPr lang="en-US" sz="920" b="0" u="none" strike="noStrike">
              <a:solidFill>
                <a:srgbClr val="000000"/>
              </a:solidFill>
              <a:effectLst/>
              <a:uFillTx/>
              <a:latin typeface="Times New Roman"/>
            </a:endParaRPr>
          </a:p>
        </p:txBody>
      </p:sp>
      <p:sp>
        <p:nvSpPr>
          <p:cNvPr id="104" name="任意多边形 103"/>
          <p:cNvSpPr/>
          <p:nvPr/>
        </p:nvSpPr>
        <p:spPr>
          <a:xfrm>
            <a:off x="5615640" y="1069560"/>
            <a:ext cx="4546440" cy="635400"/>
          </a:xfrm>
          <a:custGeom>
            <a:avLst/>
            <a:gdLst/>
            <a:ahLst/>
            <a:cxnLst/>
            <a:rect l="0" t="0" r="r" b="b"/>
            <a:pathLst>
              <a:path w="12629" h="1765">
                <a:moveTo>
                  <a:pt x="0" y="1579"/>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2443" y="0"/>
                </a:lnTo>
                <a:cubicBezTo>
                  <a:pt x="12455" y="0"/>
                  <a:pt x="12467" y="1"/>
                  <a:pt x="12479" y="3"/>
                </a:cubicBezTo>
                <a:cubicBezTo>
                  <a:pt x="12491" y="6"/>
                  <a:pt x="12503" y="9"/>
                  <a:pt x="12514" y="14"/>
                </a:cubicBezTo>
                <a:cubicBezTo>
                  <a:pt x="12525" y="19"/>
                  <a:pt x="12536" y="24"/>
                  <a:pt x="12546" y="31"/>
                </a:cubicBezTo>
                <a:cubicBezTo>
                  <a:pt x="12556" y="38"/>
                  <a:pt x="12566" y="46"/>
                  <a:pt x="12574" y="54"/>
                </a:cubicBezTo>
                <a:cubicBezTo>
                  <a:pt x="12583" y="63"/>
                  <a:pt x="12590" y="72"/>
                  <a:pt x="12597" y="82"/>
                </a:cubicBezTo>
                <a:cubicBezTo>
                  <a:pt x="12604" y="92"/>
                  <a:pt x="12610" y="103"/>
                  <a:pt x="12614" y="114"/>
                </a:cubicBezTo>
                <a:cubicBezTo>
                  <a:pt x="12619" y="126"/>
                  <a:pt x="12623" y="137"/>
                  <a:pt x="12625" y="149"/>
                </a:cubicBezTo>
                <a:cubicBezTo>
                  <a:pt x="12627" y="161"/>
                  <a:pt x="12629" y="173"/>
                  <a:pt x="12629" y="185"/>
                </a:cubicBezTo>
                <a:lnTo>
                  <a:pt x="12629" y="1579"/>
                </a:lnTo>
                <a:cubicBezTo>
                  <a:pt x="12629" y="1591"/>
                  <a:pt x="12627" y="1604"/>
                  <a:pt x="12625" y="1615"/>
                </a:cubicBezTo>
                <a:cubicBezTo>
                  <a:pt x="12623" y="1627"/>
                  <a:pt x="12619" y="1639"/>
                  <a:pt x="12614" y="1650"/>
                </a:cubicBezTo>
                <a:cubicBezTo>
                  <a:pt x="12610" y="1662"/>
                  <a:pt x="12604" y="1672"/>
                  <a:pt x="12597" y="1682"/>
                </a:cubicBezTo>
                <a:cubicBezTo>
                  <a:pt x="12590" y="1693"/>
                  <a:pt x="12583" y="1702"/>
                  <a:pt x="12574" y="1711"/>
                </a:cubicBezTo>
                <a:cubicBezTo>
                  <a:pt x="12566" y="1719"/>
                  <a:pt x="12556" y="1727"/>
                  <a:pt x="12546" y="1734"/>
                </a:cubicBezTo>
                <a:cubicBezTo>
                  <a:pt x="12536" y="1740"/>
                  <a:pt x="12525" y="1746"/>
                  <a:pt x="12514" y="1751"/>
                </a:cubicBezTo>
                <a:cubicBezTo>
                  <a:pt x="12503" y="1755"/>
                  <a:pt x="12491" y="1759"/>
                  <a:pt x="12479" y="1761"/>
                </a:cubicBezTo>
                <a:cubicBezTo>
                  <a:pt x="12467" y="1764"/>
                  <a:pt x="12455" y="1765"/>
                  <a:pt x="12443" y="1765"/>
                </a:cubicBezTo>
                <a:lnTo>
                  <a:pt x="185" y="1765"/>
                </a:lnTo>
                <a:cubicBezTo>
                  <a:pt x="173" y="1765"/>
                  <a:pt x="161" y="1764"/>
                  <a:pt x="149" y="1761"/>
                </a:cubicBezTo>
                <a:cubicBezTo>
                  <a:pt x="137" y="1759"/>
                  <a:pt x="126" y="1755"/>
                  <a:pt x="114" y="1751"/>
                </a:cubicBezTo>
                <a:cubicBezTo>
                  <a:pt x="103" y="1746"/>
                  <a:pt x="92" y="1740"/>
                  <a:pt x="82" y="1734"/>
                </a:cubicBezTo>
                <a:cubicBezTo>
                  <a:pt x="72" y="1727"/>
                  <a:pt x="63" y="1719"/>
                  <a:pt x="54" y="1711"/>
                </a:cubicBezTo>
                <a:cubicBezTo>
                  <a:pt x="45" y="1702"/>
                  <a:pt x="38" y="1693"/>
                  <a:pt x="31" y="1682"/>
                </a:cubicBezTo>
                <a:cubicBezTo>
                  <a:pt x="24" y="1672"/>
                  <a:pt x="18" y="1662"/>
                  <a:pt x="14" y="1650"/>
                </a:cubicBezTo>
                <a:cubicBezTo>
                  <a:pt x="9" y="1639"/>
                  <a:pt x="6" y="1627"/>
                  <a:pt x="3" y="1615"/>
                </a:cubicBezTo>
                <a:cubicBezTo>
                  <a:pt x="1" y="1604"/>
                  <a:pt x="0" y="1591"/>
                  <a:pt x="0" y="157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 name="任意多边形 104"/>
          <p:cNvSpPr/>
          <p:nvPr/>
        </p:nvSpPr>
        <p:spPr>
          <a:xfrm>
            <a:off x="5615640" y="1905120"/>
            <a:ext cx="4546440" cy="635400"/>
          </a:xfrm>
          <a:custGeom>
            <a:avLst/>
            <a:gdLst/>
            <a:ahLst/>
            <a:cxnLst/>
            <a:rect l="0" t="0" r="r" b="b"/>
            <a:pathLst>
              <a:path w="12629" h="1765">
                <a:moveTo>
                  <a:pt x="0" y="1580"/>
                </a:moveTo>
                <a:lnTo>
                  <a:pt x="0" y="186"/>
                </a:lnTo>
                <a:cubicBezTo>
                  <a:pt x="0" y="174"/>
                  <a:pt x="1" y="162"/>
                  <a:pt x="3" y="150"/>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1"/>
                </a:cubicBezTo>
                <a:cubicBezTo>
                  <a:pt x="12556" y="38"/>
                  <a:pt x="12566" y="46"/>
                  <a:pt x="12574" y="54"/>
                </a:cubicBezTo>
                <a:cubicBezTo>
                  <a:pt x="12583" y="63"/>
                  <a:pt x="12590" y="72"/>
                  <a:pt x="12597" y="83"/>
                </a:cubicBezTo>
                <a:cubicBezTo>
                  <a:pt x="12604" y="93"/>
                  <a:pt x="12610" y="103"/>
                  <a:pt x="12614" y="115"/>
                </a:cubicBezTo>
                <a:cubicBezTo>
                  <a:pt x="12619" y="126"/>
                  <a:pt x="12623" y="138"/>
                  <a:pt x="12625" y="150"/>
                </a:cubicBezTo>
                <a:cubicBezTo>
                  <a:pt x="12627" y="162"/>
                  <a:pt x="12629" y="174"/>
                  <a:pt x="12629" y="186"/>
                </a:cubicBezTo>
                <a:lnTo>
                  <a:pt x="12629" y="1580"/>
                </a:lnTo>
                <a:cubicBezTo>
                  <a:pt x="12629" y="1592"/>
                  <a:pt x="12627" y="1604"/>
                  <a:pt x="12625" y="1616"/>
                </a:cubicBezTo>
                <a:cubicBezTo>
                  <a:pt x="12623" y="1628"/>
                  <a:pt x="12619" y="1639"/>
                  <a:pt x="12614" y="1651"/>
                </a:cubicBezTo>
                <a:cubicBezTo>
                  <a:pt x="12610" y="1662"/>
                  <a:pt x="12604" y="1673"/>
                  <a:pt x="12597" y="1683"/>
                </a:cubicBezTo>
                <a:cubicBezTo>
                  <a:pt x="12590" y="1693"/>
                  <a:pt x="12583" y="1702"/>
                  <a:pt x="12574" y="1711"/>
                </a:cubicBezTo>
                <a:cubicBezTo>
                  <a:pt x="12566" y="1719"/>
                  <a:pt x="12556" y="1727"/>
                  <a:pt x="12546" y="1734"/>
                </a:cubicBezTo>
                <a:cubicBezTo>
                  <a:pt x="12536" y="1741"/>
                  <a:pt x="12525" y="1746"/>
                  <a:pt x="12514" y="1751"/>
                </a:cubicBezTo>
                <a:cubicBezTo>
                  <a:pt x="12503" y="1756"/>
                  <a:pt x="12491" y="1759"/>
                  <a:pt x="12479" y="1762"/>
                </a:cubicBezTo>
                <a:cubicBezTo>
                  <a:pt x="12467" y="1764"/>
                  <a:pt x="12455" y="1765"/>
                  <a:pt x="12443" y="1765"/>
                </a:cubicBezTo>
                <a:lnTo>
                  <a:pt x="185" y="1765"/>
                </a:lnTo>
                <a:cubicBezTo>
                  <a:pt x="173" y="1765"/>
                  <a:pt x="161" y="1764"/>
                  <a:pt x="149" y="1762"/>
                </a:cubicBezTo>
                <a:cubicBezTo>
                  <a:pt x="137" y="1759"/>
                  <a:pt x="126" y="1756"/>
                  <a:pt x="114" y="1751"/>
                </a:cubicBezTo>
                <a:cubicBezTo>
                  <a:pt x="103" y="1746"/>
                  <a:pt x="92" y="1741"/>
                  <a:pt x="82" y="1734"/>
                </a:cubicBezTo>
                <a:cubicBezTo>
                  <a:pt x="72" y="1727"/>
                  <a:pt x="63" y="1719"/>
                  <a:pt x="54" y="1711"/>
                </a:cubicBezTo>
                <a:cubicBezTo>
                  <a:pt x="45" y="1702"/>
                  <a:pt x="38" y="1693"/>
                  <a:pt x="31" y="1683"/>
                </a:cubicBezTo>
                <a:cubicBezTo>
                  <a:pt x="24" y="1673"/>
                  <a:pt x="18" y="1662"/>
                  <a:pt x="14" y="1651"/>
                </a:cubicBezTo>
                <a:cubicBezTo>
                  <a:pt x="9" y="1639"/>
                  <a:pt x="6" y="1628"/>
                  <a:pt x="3" y="1616"/>
                </a:cubicBezTo>
                <a:cubicBezTo>
                  <a:pt x="1" y="1604"/>
                  <a:pt x="0" y="1592"/>
                  <a:pt x="0" y="158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 name="任意多边形 105"/>
          <p:cNvSpPr/>
          <p:nvPr/>
        </p:nvSpPr>
        <p:spPr>
          <a:xfrm>
            <a:off x="5615640" y="2740680"/>
            <a:ext cx="4546440" cy="635760"/>
          </a:xfrm>
          <a:custGeom>
            <a:avLst/>
            <a:gdLst/>
            <a:ahLst/>
            <a:cxnLst/>
            <a:rect l="0" t="0" r="r" b="b"/>
            <a:pathLst>
              <a:path w="12629" h="1766">
                <a:moveTo>
                  <a:pt x="0" y="1580"/>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2"/>
                </a:cubicBezTo>
                <a:cubicBezTo>
                  <a:pt x="92" y="25"/>
                  <a:pt x="103" y="19"/>
                  <a:pt x="114" y="15"/>
                </a:cubicBezTo>
                <a:cubicBezTo>
                  <a:pt x="126" y="10"/>
                  <a:pt x="137" y="6"/>
                  <a:pt x="149" y="4"/>
                </a:cubicBezTo>
                <a:cubicBezTo>
                  <a:pt x="161" y="2"/>
                  <a:pt x="173" y="0"/>
                  <a:pt x="185" y="0"/>
                </a:cubicBezTo>
                <a:lnTo>
                  <a:pt x="12443" y="0"/>
                </a:lnTo>
                <a:cubicBezTo>
                  <a:pt x="12455" y="0"/>
                  <a:pt x="12467" y="2"/>
                  <a:pt x="12479" y="4"/>
                </a:cubicBezTo>
                <a:cubicBezTo>
                  <a:pt x="12491" y="6"/>
                  <a:pt x="12503" y="10"/>
                  <a:pt x="12514" y="15"/>
                </a:cubicBezTo>
                <a:cubicBezTo>
                  <a:pt x="12525" y="19"/>
                  <a:pt x="12536" y="25"/>
                  <a:pt x="12546" y="32"/>
                </a:cubicBezTo>
                <a:cubicBezTo>
                  <a:pt x="12556" y="38"/>
                  <a:pt x="12566" y="46"/>
                  <a:pt x="12574" y="55"/>
                </a:cubicBezTo>
                <a:cubicBezTo>
                  <a:pt x="12583" y="63"/>
                  <a:pt x="12590" y="73"/>
                  <a:pt x="12597" y="83"/>
                </a:cubicBezTo>
                <a:cubicBezTo>
                  <a:pt x="12604" y="93"/>
                  <a:pt x="12610" y="104"/>
                  <a:pt x="12614" y="115"/>
                </a:cubicBezTo>
                <a:cubicBezTo>
                  <a:pt x="12619" y="126"/>
                  <a:pt x="12623" y="138"/>
                  <a:pt x="12625" y="150"/>
                </a:cubicBezTo>
                <a:cubicBezTo>
                  <a:pt x="12627" y="162"/>
                  <a:pt x="12629" y="174"/>
                  <a:pt x="12629" y="186"/>
                </a:cubicBezTo>
                <a:lnTo>
                  <a:pt x="12629" y="1580"/>
                </a:lnTo>
                <a:cubicBezTo>
                  <a:pt x="12629" y="1592"/>
                  <a:pt x="12627" y="1604"/>
                  <a:pt x="12625" y="1616"/>
                </a:cubicBezTo>
                <a:cubicBezTo>
                  <a:pt x="12623" y="1628"/>
                  <a:pt x="12619" y="1640"/>
                  <a:pt x="12614" y="1651"/>
                </a:cubicBezTo>
                <a:cubicBezTo>
                  <a:pt x="12610" y="1662"/>
                  <a:pt x="12604" y="1673"/>
                  <a:pt x="12597" y="1683"/>
                </a:cubicBezTo>
                <a:cubicBezTo>
                  <a:pt x="12590" y="1693"/>
                  <a:pt x="12583" y="1703"/>
                  <a:pt x="12574" y="1711"/>
                </a:cubicBezTo>
                <a:cubicBezTo>
                  <a:pt x="12566" y="1720"/>
                  <a:pt x="12556" y="1728"/>
                  <a:pt x="12546" y="1734"/>
                </a:cubicBezTo>
                <a:cubicBezTo>
                  <a:pt x="12536" y="1741"/>
                  <a:pt x="12525" y="1747"/>
                  <a:pt x="12514" y="1751"/>
                </a:cubicBezTo>
                <a:cubicBezTo>
                  <a:pt x="12503" y="1756"/>
                  <a:pt x="12491" y="1760"/>
                  <a:pt x="12479" y="1762"/>
                </a:cubicBezTo>
                <a:cubicBezTo>
                  <a:pt x="12467" y="1764"/>
                  <a:pt x="12455" y="1766"/>
                  <a:pt x="12443" y="1766"/>
                </a:cubicBezTo>
                <a:lnTo>
                  <a:pt x="185" y="1766"/>
                </a:lnTo>
                <a:cubicBezTo>
                  <a:pt x="173" y="1766"/>
                  <a:pt x="161" y="1764"/>
                  <a:pt x="149" y="1762"/>
                </a:cubicBezTo>
                <a:cubicBezTo>
                  <a:pt x="137" y="1760"/>
                  <a:pt x="126" y="1756"/>
                  <a:pt x="114" y="1751"/>
                </a:cubicBezTo>
                <a:cubicBezTo>
                  <a:pt x="103" y="1747"/>
                  <a:pt x="92" y="1741"/>
                  <a:pt x="82" y="1734"/>
                </a:cubicBezTo>
                <a:cubicBezTo>
                  <a:pt x="72" y="1728"/>
                  <a:pt x="63" y="1720"/>
                  <a:pt x="54" y="1711"/>
                </a:cubicBezTo>
                <a:cubicBezTo>
                  <a:pt x="45" y="1703"/>
                  <a:pt x="38" y="1693"/>
                  <a:pt x="31" y="1683"/>
                </a:cubicBezTo>
                <a:cubicBezTo>
                  <a:pt x="24" y="1673"/>
                  <a:pt x="18" y="1662"/>
                  <a:pt x="14" y="1651"/>
                </a:cubicBezTo>
                <a:cubicBezTo>
                  <a:pt x="9" y="1640"/>
                  <a:pt x="6" y="1628"/>
                  <a:pt x="3" y="1616"/>
                </a:cubicBezTo>
                <a:cubicBezTo>
                  <a:pt x="1" y="1604"/>
                  <a:pt x="0" y="1592"/>
                  <a:pt x="0" y="158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 name="任意多边形 106"/>
          <p:cNvSpPr/>
          <p:nvPr/>
        </p:nvSpPr>
        <p:spPr>
          <a:xfrm>
            <a:off x="5615640" y="3576600"/>
            <a:ext cx="4546440" cy="635400"/>
          </a:xfrm>
          <a:custGeom>
            <a:avLst/>
            <a:gdLst/>
            <a:ahLst/>
            <a:cxnLst/>
            <a:rect l="0" t="0" r="r" b="b"/>
            <a:pathLst>
              <a:path w="12629" h="1765">
                <a:moveTo>
                  <a:pt x="0" y="1579"/>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2443" y="0"/>
                </a:lnTo>
                <a:cubicBezTo>
                  <a:pt x="12455" y="0"/>
                  <a:pt x="12467" y="1"/>
                  <a:pt x="12479" y="3"/>
                </a:cubicBezTo>
                <a:cubicBezTo>
                  <a:pt x="12491" y="6"/>
                  <a:pt x="12503" y="9"/>
                  <a:pt x="12514" y="14"/>
                </a:cubicBezTo>
                <a:cubicBezTo>
                  <a:pt x="12525" y="18"/>
                  <a:pt x="12536" y="24"/>
                  <a:pt x="12546" y="31"/>
                </a:cubicBezTo>
                <a:cubicBezTo>
                  <a:pt x="12556" y="38"/>
                  <a:pt x="12566" y="45"/>
                  <a:pt x="12574" y="54"/>
                </a:cubicBezTo>
                <a:cubicBezTo>
                  <a:pt x="12583" y="63"/>
                  <a:pt x="12590" y="72"/>
                  <a:pt x="12597" y="82"/>
                </a:cubicBezTo>
                <a:cubicBezTo>
                  <a:pt x="12604" y="92"/>
                  <a:pt x="12610" y="103"/>
                  <a:pt x="12614" y="114"/>
                </a:cubicBezTo>
                <a:cubicBezTo>
                  <a:pt x="12619" y="126"/>
                  <a:pt x="12623" y="137"/>
                  <a:pt x="12625" y="149"/>
                </a:cubicBezTo>
                <a:cubicBezTo>
                  <a:pt x="12627" y="161"/>
                  <a:pt x="12629" y="173"/>
                  <a:pt x="12629" y="185"/>
                </a:cubicBezTo>
                <a:lnTo>
                  <a:pt x="12629" y="1579"/>
                </a:lnTo>
                <a:cubicBezTo>
                  <a:pt x="12629" y="1591"/>
                  <a:pt x="12627" y="1603"/>
                  <a:pt x="12625" y="1615"/>
                </a:cubicBezTo>
                <a:cubicBezTo>
                  <a:pt x="12623" y="1627"/>
                  <a:pt x="12619" y="1639"/>
                  <a:pt x="12614" y="1650"/>
                </a:cubicBezTo>
                <a:cubicBezTo>
                  <a:pt x="12610" y="1662"/>
                  <a:pt x="12604" y="1672"/>
                  <a:pt x="12597" y="1682"/>
                </a:cubicBezTo>
                <a:cubicBezTo>
                  <a:pt x="12590" y="1692"/>
                  <a:pt x="12583" y="1702"/>
                  <a:pt x="12574" y="1710"/>
                </a:cubicBezTo>
                <a:cubicBezTo>
                  <a:pt x="12566" y="1719"/>
                  <a:pt x="12556" y="1727"/>
                  <a:pt x="12546" y="1734"/>
                </a:cubicBezTo>
                <a:cubicBezTo>
                  <a:pt x="12536" y="1740"/>
                  <a:pt x="12525" y="1746"/>
                  <a:pt x="12514" y="1751"/>
                </a:cubicBezTo>
                <a:cubicBezTo>
                  <a:pt x="12503" y="1755"/>
                  <a:pt x="12491" y="1759"/>
                  <a:pt x="12479" y="1761"/>
                </a:cubicBezTo>
                <a:cubicBezTo>
                  <a:pt x="12467" y="1764"/>
                  <a:pt x="12455" y="1765"/>
                  <a:pt x="12443" y="1765"/>
                </a:cubicBezTo>
                <a:lnTo>
                  <a:pt x="185" y="1765"/>
                </a:lnTo>
                <a:cubicBezTo>
                  <a:pt x="173" y="1765"/>
                  <a:pt x="161" y="1764"/>
                  <a:pt x="149" y="1761"/>
                </a:cubicBezTo>
                <a:cubicBezTo>
                  <a:pt x="137" y="1759"/>
                  <a:pt x="126" y="1755"/>
                  <a:pt x="114" y="1751"/>
                </a:cubicBezTo>
                <a:cubicBezTo>
                  <a:pt x="103" y="1746"/>
                  <a:pt x="92" y="1740"/>
                  <a:pt x="82" y="1734"/>
                </a:cubicBezTo>
                <a:cubicBezTo>
                  <a:pt x="72" y="1727"/>
                  <a:pt x="63" y="1719"/>
                  <a:pt x="54" y="1710"/>
                </a:cubicBezTo>
                <a:cubicBezTo>
                  <a:pt x="45" y="1702"/>
                  <a:pt x="38" y="1692"/>
                  <a:pt x="31" y="1682"/>
                </a:cubicBezTo>
                <a:cubicBezTo>
                  <a:pt x="24" y="1672"/>
                  <a:pt x="18" y="1662"/>
                  <a:pt x="14" y="1650"/>
                </a:cubicBezTo>
                <a:cubicBezTo>
                  <a:pt x="9" y="1639"/>
                  <a:pt x="6" y="1627"/>
                  <a:pt x="3" y="1615"/>
                </a:cubicBezTo>
                <a:cubicBezTo>
                  <a:pt x="1" y="1603"/>
                  <a:pt x="0" y="1591"/>
                  <a:pt x="0" y="157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8" name="图片 107"/>
          <p:cNvPicPr/>
          <p:nvPr/>
        </p:nvPicPr>
        <p:blipFill>
          <a:blip r:embed="rId7"/>
          <a:stretch/>
        </p:blipFill>
        <p:spPr>
          <a:xfrm>
            <a:off x="5716080" y="1287000"/>
            <a:ext cx="174960" cy="200160"/>
          </a:xfrm>
          <a:prstGeom prst="rect">
            <a:avLst/>
          </a:prstGeom>
          <a:noFill/>
          <a:ln w="0">
            <a:noFill/>
          </a:ln>
        </p:spPr>
      </p:pic>
      <p:sp>
        <p:nvSpPr>
          <p:cNvPr id="109" name="文本框 108"/>
          <p:cNvSpPr txBox="1"/>
          <p:nvPr/>
        </p:nvSpPr>
        <p:spPr>
          <a:xfrm>
            <a:off x="1779120" y="395712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的文本处理与实体识别能力</a:t>
            </a:r>
            <a:endParaRPr lang="en-US" sz="920" b="0" u="none" strike="noStrike">
              <a:solidFill>
                <a:srgbClr val="000000"/>
              </a:solidFill>
              <a:effectLst/>
              <a:uFillTx/>
              <a:latin typeface="Times New Roman"/>
            </a:endParaRPr>
          </a:p>
        </p:txBody>
      </p:sp>
      <p:sp>
        <p:nvSpPr>
          <p:cNvPr id="110" name="文本框 109"/>
          <p:cNvSpPr txBox="1"/>
          <p:nvPr/>
        </p:nvSpPr>
        <p:spPr>
          <a:xfrm>
            <a:off x="6025320" y="1184400"/>
            <a:ext cx="15094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向量检索与模型处理</a:t>
            </a:r>
            <a:endParaRPr lang="en-US" sz="1320" b="0" u="none" strike="noStrike">
              <a:solidFill>
                <a:srgbClr val="000000"/>
              </a:solidFill>
              <a:effectLst/>
              <a:uFillTx/>
              <a:latin typeface="Times New Roman"/>
            </a:endParaRPr>
          </a:p>
        </p:txBody>
      </p:sp>
      <p:sp>
        <p:nvSpPr>
          <p:cNvPr id="111" name="文本框 110"/>
          <p:cNvSpPr txBox="1"/>
          <p:nvPr/>
        </p:nvSpPr>
        <p:spPr>
          <a:xfrm>
            <a:off x="6025320" y="145404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112" name="文本框 111"/>
          <p:cNvSpPr txBox="1"/>
          <p:nvPr/>
        </p:nvSpPr>
        <p:spPr>
          <a:xfrm>
            <a:off x="6344640" y="14500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向量索引与</a:t>
            </a:r>
            <a:endParaRPr lang="en-US" sz="920" b="0" u="none" strike="noStrike">
              <a:solidFill>
                <a:srgbClr val="000000"/>
              </a:solidFill>
              <a:effectLst/>
              <a:uFillTx/>
              <a:latin typeface="Times New Roman"/>
            </a:endParaRPr>
          </a:p>
        </p:txBody>
      </p:sp>
      <p:sp>
        <p:nvSpPr>
          <p:cNvPr id="113" name="文本框 112"/>
          <p:cNvSpPr txBox="1"/>
          <p:nvPr/>
        </p:nvSpPr>
        <p:spPr>
          <a:xfrm>
            <a:off x="6929640" y="1454040"/>
            <a:ext cx="785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Transformers</a:t>
            </a:r>
            <a:endParaRPr lang="en-US" sz="920" b="0" u="none" strike="noStrike">
              <a:solidFill>
                <a:srgbClr val="000000"/>
              </a:solidFill>
              <a:effectLst/>
              <a:uFillTx/>
              <a:latin typeface="Times New Roman"/>
            </a:endParaRPr>
          </a:p>
        </p:txBody>
      </p:sp>
      <p:pic>
        <p:nvPicPr>
          <p:cNvPr id="114" name="图片 113"/>
          <p:cNvPicPr/>
          <p:nvPr/>
        </p:nvPicPr>
        <p:blipFill>
          <a:blip r:embed="rId8"/>
          <a:stretch/>
        </p:blipFill>
        <p:spPr>
          <a:xfrm>
            <a:off x="5716080" y="2122560"/>
            <a:ext cx="150120" cy="200160"/>
          </a:xfrm>
          <a:prstGeom prst="rect">
            <a:avLst/>
          </a:prstGeom>
          <a:noFill/>
          <a:ln w="0">
            <a:noFill/>
          </a:ln>
        </p:spPr>
      </p:pic>
      <p:sp>
        <p:nvSpPr>
          <p:cNvPr id="115" name="文本框 114"/>
          <p:cNvSpPr txBox="1"/>
          <p:nvPr/>
        </p:nvSpPr>
        <p:spPr>
          <a:xfrm>
            <a:off x="7692840" y="14500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文本生成</a:t>
            </a:r>
            <a:endParaRPr lang="en-US" sz="920" b="0" u="none" strike="noStrike">
              <a:solidFill>
                <a:srgbClr val="000000"/>
              </a:solidFill>
              <a:effectLst/>
              <a:uFillTx/>
              <a:latin typeface="Times New Roman"/>
            </a:endParaRPr>
          </a:p>
        </p:txBody>
      </p:sp>
      <p:sp>
        <p:nvSpPr>
          <p:cNvPr id="116" name="文本框 115"/>
          <p:cNvSpPr txBox="1"/>
          <p:nvPr/>
        </p:nvSpPr>
        <p:spPr>
          <a:xfrm>
            <a:off x="6000120" y="2026080"/>
            <a:ext cx="39708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117" name="文本框 116"/>
          <p:cNvSpPr txBox="1"/>
          <p:nvPr/>
        </p:nvSpPr>
        <p:spPr>
          <a:xfrm>
            <a:off x="6395400" y="2020320"/>
            <a:ext cx="13417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开发中的外部模块</a:t>
            </a:r>
            <a:endParaRPr lang="en-US" sz="1320" b="0" u="none" strike="noStrike">
              <a:solidFill>
                <a:srgbClr val="000000"/>
              </a:solidFill>
              <a:effectLst/>
              <a:uFillTx/>
              <a:latin typeface="Times New Roman"/>
            </a:endParaRPr>
          </a:p>
        </p:txBody>
      </p:sp>
      <p:pic>
        <p:nvPicPr>
          <p:cNvPr id="118" name="图片 117"/>
          <p:cNvPicPr/>
          <p:nvPr/>
        </p:nvPicPr>
        <p:blipFill>
          <a:blip r:embed="rId9"/>
          <a:stretch/>
        </p:blipFill>
        <p:spPr>
          <a:xfrm>
            <a:off x="5716080" y="2958120"/>
            <a:ext cx="250200" cy="200160"/>
          </a:xfrm>
          <a:prstGeom prst="rect">
            <a:avLst/>
          </a:prstGeom>
          <a:noFill/>
          <a:ln w="0">
            <a:noFill/>
          </a:ln>
        </p:spPr>
      </p:pic>
      <p:sp>
        <p:nvSpPr>
          <p:cNvPr id="119" name="文本框 118"/>
          <p:cNvSpPr txBox="1"/>
          <p:nvPr/>
        </p:nvSpPr>
        <p:spPr>
          <a:xfrm>
            <a:off x="6000120" y="228564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网络爬虫与并行异步处理技术</a:t>
            </a:r>
            <a:endParaRPr lang="en-US" sz="920" b="0" u="none" strike="noStrike">
              <a:solidFill>
                <a:srgbClr val="000000"/>
              </a:solidFill>
              <a:effectLst/>
              <a:uFillTx/>
              <a:latin typeface="Times New Roman"/>
            </a:endParaRPr>
          </a:p>
        </p:txBody>
      </p:sp>
      <p:sp>
        <p:nvSpPr>
          <p:cNvPr id="120" name="文本框 119"/>
          <p:cNvSpPr txBox="1"/>
          <p:nvPr/>
        </p:nvSpPr>
        <p:spPr>
          <a:xfrm>
            <a:off x="6100560" y="2861640"/>
            <a:ext cx="39708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121" name="文本框 120"/>
          <p:cNvSpPr txBox="1"/>
          <p:nvPr/>
        </p:nvSpPr>
        <p:spPr>
          <a:xfrm>
            <a:off x="6495480" y="285588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与智能体概述</a:t>
            </a:r>
            <a:endParaRPr lang="en-US" sz="1320" b="0" u="none" strike="noStrike">
              <a:solidFill>
                <a:srgbClr val="000000"/>
              </a:solidFill>
              <a:effectLst/>
              <a:uFillTx/>
              <a:latin typeface="Times New Roman"/>
            </a:endParaRPr>
          </a:p>
        </p:txBody>
      </p:sp>
      <p:pic>
        <p:nvPicPr>
          <p:cNvPr id="122" name="图片 121"/>
          <p:cNvPicPr/>
          <p:nvPr/>
        </p:nvPicPr>
        <p:blipFill>
          <a:blip r:embed="rId10"/>
          <a:stretch/>
        </p:blipFill>
        <p:spPr>
          <a:xfrm>
            <a:off x="5716080" y="3794040"/>
            <a:ext cx="250200" cy="200160"/>
          </a:xfrm>
          <a:prstGeom prst="rect">
            <a:avLst/>
          </a:prstGeom>
          <a:noFill/>
          <a:ln w="0">
            <a:noFill/>
          </a:ln>
        </p:spPr>
      </p:pic>
      <p:sp>
        <p:nvSpPr>
          <p:cNvPr id="123" name="文本框 122"/>
          <p:cNvSpPr txBox="1"/>
          <p:nvPr/>
        </p:nvSpPr>
        <p:spPr>
          <a:xfrm>
            <a:off x="6100560" y="312120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智能体的定义、架构与类型分析</a:t>
            </a:r>
            <a:endParaRPr lang="en-US" sz="920" b="0" u="none" strike="noStrike">
              <a:solidFill>
                <a:srgbClr val="000000"/>
              </a:solidFill>
              <a:effectLst/>
              <a:uFillTx/>
              <a:latin typeface="Times New Roman"/>
            </a:endParaRPr>
          </a:p>
        </p:txBody>
      </p:sp>
      <p:sp>
        <p:nvSpPr>
          <p:cNvPr id="124" name="文本框 123"/>
          <p:cNvSpPr txBox="1"/>
          <p:nvPr/>
        </p:nvSpPr>
        <p:spPr>
          <a:xfrm>
            <a:off x="6100560" y="3691440"/>
            <a:ext cx="3358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基于</a:t>
            </a:r>
            <a:endParaRPr lang="en-US" sz="1320" b="0" u="none" strike="noStrike">
              <a:solidFill>
                <a:srgbClr val="000000"/>
              </a:solidFill>
              <a:effectLst/>
              <a:uFillTx/>
              <a:latin typeface="Times New Roman"/>
            </a:endParaRPr>
          </a:p>
        </p:txBody>
      </p:sp>
      <p:sp>
        <p:nvSpPr>
          <p:cNvPr id="125" name="文本框 124"/>
          <p:cNvSpPr txBox="1"/>
          <p:nvPr/>
        </p:nvSpPr>
        <p:spPr>
          <a:xfrm>
            <a:off x="6434640" y="3697200"/>
            <a:ext cx="39708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126" name="文本框 125"/>
          <p:cNvSpPr txBox="1"/>
          <p:nvPr/>
        </p:nvSpPr>
        <p:spPr>
          <a:xfrm>
            <a:off x="6829920" y="3691440"/>
            <a:ext cx="13417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的智能体开发基础</a:t>
            </a:r>
            <a:endParaRPr lang="en-US" sz="1320" b="0" u="none" strike="noStrike">
              <a:solidFill>
                <a:srgbClr val="000000"/>
              </a:solidFill>
              <a:effectLst/>
              <a:uFillTx/>
              <a:latin typeface="Times New Roman"/>
            </a:endParaRPr>
          </a:p>
        </p:txBody>
      </p:sp>
      <p:pic>
        <p:nvPicPr>
          <p:cNvPr id="127" name="图片 126"/>
          <p:cNvPicPr/>
          <p:nvPr/>
        </p:nvPicPr>
        <p:blipFill>
          <a:blip r:embed="rId11"/>
          <a:stretch/>
        </p:blipFill>
        <p:spPr>
          <a:xfrm>
            <a:off x="8193" y="48960"/>
            <a:ext cx="10696320" cy="6016320"/>
          </a:xfrm>
          <a:prstGeom prst="rect">
            <a:avLst/>
          </a:prstGeom>
          <a:noFill/>
          <a:ln w="0">
            <a:noFill/>
          </a:ln>
        </p:spPr>
      </p:pic>
      <p:sp>
        <p:nvSpPr>
          <p:cNvPr id="128" name="任意多边形 127"/>
          <p:cNvSpPr/>
          <p:nvPr/>
        </p:nvSpPr>
        <p:spPr>
          <a:xfrm>
            <a:off x="534600" y="5047200"/>
            <a:ext cx="9627480" cy="434880"/>
          </a:xfrm>
          <a:custGeom>
            <a:avLst/>
            <a:gdLst/>
            <a:ahLst/>
            <a:cxnLst/>
            <a:rect l="0" t="0" r="r" b="b"/>
            <a:pathLst>
              <a:path w="26743" h="1208">
                <a:moveTo>
                  <a:pt x="0" y="1022"/>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26557" y="0"/>
                </a:lnTo>
                <a:cubicBezTo>
                  <a:pt x="26569" y="0"/>
                  <a:pt x="26581" y="1"/>
                  <a:pt x="26593" y="4"/>
                </a:cubicBezTo>
                <a:cubicBezTo>
                  <a:pt x="26605" y="6"/>
                  <a:pt x="26617" y="10"/>
                  <a:pt x="26628" y="14"/>
                </a:cubicBezTo>
                <a:cubicBezTo>
                  <a:pt x="26639" y="19"/>
                  <a:pt x="26650" y="25"/>
                  <a:pt x="26660" y="31"/>
                </a:cubicBezTo>
                <a:cubicBezTo>
                  <a:pt x="26670" y="38"/>
                  <a:pt x="26680" y="46"/>
                  <a:pt x="26688" y="55"/>
                </a:cubicBezTo>
                <a:cubicBezTo>
                  <a:pt x="26697" y="63"/>
                  <a:pt x="26704" y="73"/>
                  <a:pt x="26711" y="83"/>
                </a:cubicBezTo>
                <a:cubicBezTo>
                  <a:pt x="26718" y="93"/>
                  <a:pt x="26724" y="104"/>
                  <a:pt x="26728" y="115"/>
                </a:cubicBezTo>
                <a:cubicBezTo>
                  <a:pt x="26733" y="126"/>
                  <a:pt x="26737" y="138"/>
                  <a:pt x="26739" y="150"/>
                </a:cubicBezTo>
                <a:cubicBezTo>
                  <a:pt x="26741" y="162"/>
                  <a:pt x="26743" y="174"/>
                  <a:pt x="26743" y="186"/>
                </a:cubicBezTo>
                <a:lnTo>
                  <a:pt x="26743" y="1022"/>
                </a:lnTo>
                <a:cubicBezTo>
                  <a:pt x="26743" y="1034"/>
                  <a:pt x="26741" y="1046"/>
                  <a:pt x="26739" y="1058"/>
                </a:cubicBezTo>
                <a:cubicBezTo>
                  <a:pt x="26737" y="1071"/>
                  <a:pt x="26733" y="1082"/>
                  <a:pt x="26728" y="1094"/>
                </a:cubicBezTo>
                <a:cubicBezTo>
                  <a:pt x="26724" y="1105"/>
                  <a:pt x="26718" y="1116"/>
                  <a:pt x="26711" y="1126"/>
                </a:cubicBezTo>
                <a:cubicBezTo>
                  <a:pt x="26704" y="1136"/>
                  <a:pt x="26697" y="1145"/>
                  <a:pt x="26688" y="1154"/>
                </a:cubicBezTo>
                <a:cubicBezTo>
                  <a:pt x="26680" y="1162"/>
                  <a:pt x="26670" y="1170"/>
                  <a:pt x="26660" y="1177"/>
                </a:cubicBezTo>
                <a:cubicBezTo>
                  <a:pt x="26650" y="1184"/>
                  <a:pt x="26639" y="1189"/>
                  <a:pt x="26628" y="1194"/>
                </a:cubicBezTo>
                <a:cubicBezTo>
                  <a:pt x="26617" y="1199"/>
                  <a:pt x="26605" y="1202"/>
                  <a:pt x="26593" y="1205"/>
                </a:cubicBezTo>
                <a:cubicBezTo>
                  <a:pt x="26581" y="1207"/>
                  <a:pt x="26569" y="1208"/>
                  <a:pt x="26557" y="1208"/>
                </a:cubicBezTo>
                <a:lnTo>
                  <a:pt x="186" y="1208"/>
                </a:lnTo>
                <a:cubicBezTo>
                  <a:pt x="174" y="1208"/>
                  <a:pt x="162" y="1207"/>
                  <a:pt x="150" y="1205"/>
                </a:cubicBezTo>
                <a:cubicBezTo>
                  <a:pt x="138" y="1202"/>
                  <a:pt x="126" y="1199"/>
                  <a:pt x="115" y="1194"/>
                </a:cubicBezTo>
                <a:cubicBezTo>
                  <a:pt x="104" y="1189"/>
                  <a:pt x="93" y="1184"/>
                  <a:pt x="83" y="1177"/>
                </a:cubicBezTo>
                <a:cubicBezTo>
                  <a:pt x="73" y="1170"/>
                  <a:pt x="63" y="1162"/>
                  <a:pt x="55" y="1154"/>
                </a:cubicBezTo>
                <a:cubicBezTo>
                  <a:pt x="46" y="1145"/>
                  <a:pt x="38" y="1136"/>
                  <a:pt x="31" y="1126"/>
                </a:cubicBezTo>
                <a:cubicBezTo>
                  <a:pt x="25" y="1116"/>
                  <a:pt x="19" y="1105"/>
                  <a:pt x="14" y="1094"/>
                </a:cubicBezTo>
                <a:cubicBezTo>
                  <a:pt x="10" y="1082"/>
                  <a:pt x="6" y="1071"/>
                  <a:pt x="4" y="1058"/>
                </a:cubicBezTo>
                <a:cubicBezTo>
                  <a:pt x="1" y="1046"/>
                  <a:pt x="0" y="1034"/>
                  <a:pt x="0" y="102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9" name="文本框 128"/>
          <p:cNvSpPr txBox="1"/>
          <p:nvPr/>
        </p:nvSpPr>
        <p:spPr>
          <a:xfrm>
            <a:off x="6100560" y="395712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开发环境、工具与算法评估方法</a:t>
            </a:r>
            <a:endParaRPr lang="en-US" sz="920" b="0" u="none" strike="noStrike">
              <a:solidFill>
                <a:srgbClr val="000000"/>
              </a:solidFill>
              <a:effectLst/>
              <a:uFillTx/>
              <a:latin typeface="Times New Roman"/>
            </a:endParaRPr>
          </a:p>
        </p:txBody>
      </p:sp>
      <p:sp>
        <p:nvSpPr>
          <p:cNvPr id="130" name="文本框 129"/>
          <p:cNvSpPr txBox="1"/>
          <p:nvPr/>
        </p:nvSpPr>
        <p:spPr>
          <a:xfrm>
            <a:off x="668520" y="519372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本课程全面介绍</a:t>
            </a:r>
            <a:endParaRPr lang="en-US" sz="920" b="0" u="none" strike="noStrike">
              <a:solidFill>
                <a:srgbClr val="000000"/>
              </a:solidFill>
              <a:effectLst/>
              <a:uFillTx/>
              <a:latin typeface="Times New Roman"/>
            </a:endParaRPr>
          </a:p>
        </p:txBody>
      </p:sp>
      <p:sp>
        <p:nvSpPr>
          <p:cNvPr id="131" name="文本框 130"/>
          <p:cNvSpPr txBox="1"/>
          <p:nvPr/>
        </p:nvSpPr>
        <p:spPr>
          <a:xfrm>
            <a:off x="1487520" y="519804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32" name="文本框 131"/>
          <p:cNvSpPr txBox="1"/>
          <p:nvPr/>
        </p:nvSpPr>
        <p:spPr>
          <a:xfrm>
            <a:off x="1732680" y="519372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系统开发环境，从</a:t>
            </a:r>
            <a:endParaRPr lang="en-US" sz="920" b="0" u="none" strike="noStrike">
              <a:solidFill>
                <a:srgbClr val="000000"/>
              </a:solidFill>
              <a:effectLst/>
              <a:uFillTx/>
              <a:latin typeface="Times New Roman"/>
            </a:endParaRPr>
          </a:p>
        </p:txBody>
      </p:sp>
      <p:sp>
        <p:nvSpPr>
          <p:cNvPr id="133" name="文本框 132"/>
          <p:cNvSpPr txBox="1"/>
          <p:nvPr/>
        </p:nvSpPr>
        <p:spPr>
          <a:xfrm>
            <a:off x="2668680" y="519804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134" name="文本框 133"/>
          <p:cNvSpPr txBox="1"/>
          <p:nvPr/>
        </p:nvSpPr>
        <p:spPr>
          <a:xfrm>
            <a:off x="3074040" y="5193720"/>
            <a:ext cx="5046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基础工具到高级智能代理技术，帮助开发者掌握检索增强生成系统的开发技能，构建高效、可靠的</a:t>
            </a:r>
            <a:endParaRPr lang="en-US" sz="920" b="0" u="none" strike="noStrike">
              <a:solidFill>
                <a:srgbClr val="000000"/>
              </a:solidFill>
              <a:effectLst/>
              <a:uFillTx/>
              <a:latin typeface="Times New Roman"/>
            </a:endParaRPr>
          </a:p>
        </p:txBody>
      </p:sp>
      <p:sp>
        <p:nvSpPr>
          <p:cNvPr id="135" name="文本框 134"/>
          <p:cNvSpPr txBox="1"/>
          <p:nvPr/>
        </p:nvSpPr>
        <p:spPr>
          <a:xfrm>
            <a:off x="8105040" y="51980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AI</a:t>
            </a:r>
            <a:endParaRPr lang="en-US" sz="920" b="0" u="none" strike="noStrike">
              <a:solidFill>
                <a:srgbClr val="000000"/>
              </a:solidFill>
              <a:effectLst/>
              <a:uFillTx/>
              <a:latin typeface="Times New Roman"/>
            </a:endParaRPr>
          </a:p>
        </p:txBody>
      </p:sp>
      <p:sp>
        <p:nvSpPr>
          <p:cNvPr id="136" name="文本框 135"/>
          <p:cNvSpPr txBox="1"/>
          <p:nvPr/>
        </p:nvSpPr>
        <p:spPr>
          <a:xfrm>
            <a:off x="8219520" y="519372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应用。</a:t>
            </a:r>
            <a:endParaRPr lang="en-US" sz="920" b="0" u="none" strike="noStrike">
              <a:solidFill>
                <a:srgbClr val="000000"/>
              </a:solidFill>
              <a:effectLst/>
              <a:uFillTx/>
              <a:latin typeface="Times New Roman"/>
            </a:endParaRPr>
          </a:p>
        </p:txBody>
      </p:sp>
      <p:sp>
        <p:nvSpPr>
          <p:cNvPr id="137" name="文本框 136"/>
          <p:cNvSpPr txBox="1"/>
          <p:nvPr/>
        </p:nvSpPr>
        <p:spPr>
          <a:xfrm>
            <a:off x="10108800" y="569088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 name="图片 1627"/>
          <p:cNvPicPr/>
          <p:nvPr/>
        </p:nvPicPr>
        <p:blipFill>
          <a:blip r:embed="rId2"/>
          <a:stretch/>
        </p:blipFill>
        <p:spPr>
          <a:xfrm>
            <a:off x="0" y="0"/>
            <a:ext cx="10696320" cy="6016320"/>
          </a:xfrm>
          <a:prstGeom prst="rect">
            <a:avLst/>
          </a:prstGeom>
          <a:noFill/>
          <a:ln w="0">
            <a:noFill/>
          </a:ln>
        </p:spPr>
      </p:pic>
      <p:sp>
        <p:nvSpPr>
          <p:cNvPr id="1629" name="任意多边形 1628"/>
          <p:cNvSpPr/>
          <p:nvPr/>
        </p:nvSpPr>
        <p:spPr>
          <a:xfrm>
            <a:off x="534600" y="83556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30" name="文本框 1629"/>
          <p:cNvSpPr txBox="1"/>
          <p:nvPr/>
        </p:nvSpPr>
        <p:spPr>
          <a:xfrm>
            <a:off x="534960" y="389520"/>
            <a:ext cx="710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RAG</a:t>
            </a:r>
            <a:endParaRPr lang="en-US" sz="2370" b="0" u="none" strike="noStrike">
              <a:solidFill>
                <a:srgbClr val="000000"/>
              </a:solidFill>
              <a:effectLst/>
              <a:uFillTx/>
              <a:latin typeface="Times New Roman"/>
            </a:endParaRPr>
          </a:p>
        </p:txBody>
      </p:sp>
      <p:sp>
        <p:nvSpPr>
          <p:cNvPr id="1631" name="任意多边形 1630"/>
          <p:cNvSpPr/>
          <p:nvPr/>
        </p:nvSpPr>
        <p:spPr>
          <a:xfrm>
            <a:off x="534600" y="1002600"/>
            <a:ext cx="4546440" cy="1997640"/>
          </a:xfrm>
          <a:custGeom>
            <a:avLst/>
            <a:gdLst/>
            <a:ahLst/>
            <a:cxnLst/>
            <a:rect l="0" t="0" r="r" b="b"/>
            <a:pathLst>
              <a:path w="12629" h="5549">
                <a:moveTo>
                  <a:pt x="0" y="5362"/>
                </a:moveTo>
                <a:lnTo>
                  <a:pt x="0" y="186"/>
                </a:lnTo>
                <a:cubicBezTo>
                  <a:pt x="0" y="174"/>
                  <a:pt x="1" y="162"/>
                  <a:pt x="4" y="150"/>
                </a:cubicBezTo>
                <a:cubicBezTo>
                  <a:pt x="6" y="138"/>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10"/>
                  <a:pt x="138" y="6"/>
                  <a:pt x="150" y="4"/>
                </a:cubicBezTo>
                <a:cubicBezTo>
                  <a:pt x="162" y="1"/>
                  <a:pt x="174" y="0"/>
                  <a:pt x="186" y="0"/>
                </a:cubicBezTo>
                <a:lnTo>
                  <a:pt x="12443" y="0"/>
                </a:lnTo>
                <a:cubicBezTo>
                  <a:pt x="12456" y="0"/>
                  <a:pt x="12468" y="1"/>
                  <a:pt x="12480" y="4"/>
                </a:cubicBezTo>
                <a:cubicBezTo>
                  <a:pt x="12492" y="6"/>
                  <a:pt x="12503" y="10"/>
                  <a:pt x="12514" y="14"/>
                </a:cubicBezTo>
                <a:cubicBezTo>
                  <a:pt x="12526" y="19"/>
                  <a:pt x="12536" y="25"/>
                  <a:pt x="12547" y="31"/>
                </a:cubicBezTo>
                <a:cubicBezTo>
                  <a:pt x="12557" y="38"/>
                  <a:pt x="12566" y="46"/>
                  <a:pt x="12575" y="54"/>
                </a:cubicBezTo>
                <a:cubicBezTo>
                  <a:pt x="12583" y="63"/>
                  <a:pt x="12591" y="72"/>
                  <a:pt x="12598" y="83"/>
                </a:cubicBezTo>
                <a:cubicBezTo>
                  <a:pt x="12605" y="93"/>
                  <a:pt x="12610" y="103"/>
                  <a:pt x="12615" y="115"/>
                </a:cubicBezTo>
                <a:cubicBezTo>
                  <a:pt x="12620" y="126"/>
                  <a:pt x="12623" y="138"/>
                  <a:pt x="12625" y="150"/>
                </a:cubicBezTo>
                <a:cubicBezTo>
                  <a:pt x="12628" y="162"/>
                  <a:pt x="12629" y="174"/>
                  <a:pt x="12629" y="186"/>
                </a:cubicBezTo>
                <a:lnTo>
                  <a:pt x="12629" y="5362"/>
                </a:lnTo>
                <a:cubicBezTo>
                  <a:pt x="12629" y="5374"/>
                  <a:pt x="12628" y="5387"/>
                  <a:pt x="12625" y="5399"/>
                </a:cubicBezTo>
                <a:cubicBezTo>
                  <a:pt x="12623" y="5410"/>
                  <a:pt x="12620" y="5422"/>
                  <a:pt x="12615" y="5433"/>
                </a:cubicBezTo>
                <a:cubicBezTo>
                  <a:pt x="12610" y="5445"/>
                  <a:pt x="12605" y="5455"/>
                  <a:pt x="12598" y="5465"/>
                </a:cubicBezTo>
                <a:cubicBezTo>
                  <a:pt x="12591" y="5476"/>
                  <a:pt x="12583" y="5485"/>
                  <a:pt x="12575" y="5494"/>
                </a:cubicBezTo>
                <a:cubicBezTo>
                  <a:pt x="12566" y="5502"/>
                  <a:pt x="12557" y="5510"/>
                  <a:pt x="12547" y="5517"/>
                </a:cubicBezTo>
                <a:cubicBezTo>
                  <a:pt x="12536" y="5523"/>
                  <a:pt x="12526" y="5529"/>
                  <a:pt x="12514" y="5534"/>
                </a:cubicBezTo>
                <a:cubicBezTo>
                  <a:pt x="12503" y="5540"/>
                  <a:pt x="12492" y="5543"/>
                  <a:pt x="12480" y="5545"/>
                </a:cubicBezTo>
                <a:cubicBezTo>
                  <a:pt x="12468" y="5548"/>
                  <a:pt x="12456" y="5549"/>
                  <a:pt x="12443" y="5549"/>
                </a:cubicBezTo>
                <a:lnTo>
                  <a:pt x="186" y="5549"/>
                </a:lnTo>
                <a:cubicBezTo>
                  <a:pt x="174" y="5549"/>
                  <a:pt x="162" y="5548"/>
                  <a:pt x="150" y="5545"/>
                </a:cubicBezTo>
                <a:cubicBezTo>
                  <a:pt x="138" y="5543"/>
                  <a:pt x="126" y="5540"/>
                  <a:pt x="115" y="5534"/>
                </a:cubicBezTo>
                <a:cubicBezTo>
                  <a:pt x="104" y="5529"/>
                  <a:pt x="93" y="5523"/>
                  <a:pt x="83" y="5517"/>
                </a:cubicBezTo>
                <a:cubicBezTo>
                  <a:pt x="73" y="5510"/>
                  <a:pt x="63" y="5502"/>
                  <a:pt x="55" y="5494"/>
                </a:cubicBezTo>
                <a:cubicBezTo>
                  <a:pt x="46" y="5485"/>
                  <a:pt x="38" y="5476"/>
                  <a:pt x="31" y="5465"/>
                </a:cubicBezTo>
                <a:cubicBezTo>
                  <a:pt x="25" y="5455"/>
                  <a:pt x="19" y="5445"/>
                  <a:pt x="14" y="5433"/>
                </a:cubicBezTo>
                <a:cubicBezTo>
                  <a:pt x="10" y="5422"/>
                  <a:pt x="6" y="5410"/>
                  <a:pt x="4" y="5399"/>
                </a:cubicBezTo>
                <a:cubicBezTo>
                  <a:pt x="1" y="5387"/>
                  <a:pt x="0" y="5374"/>
                  <a:pt x="0" y="5362"/>
                </a:cubicBezTo>
                <a:close/>
              </a:path>
            </a:pathLst>
          </a:custGeom>
          <a:solidFill>
            <a:srgbClr val="93C5FD">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32" name="任意多边形 1631"/>
          <p:cNvSpPr/>
          <p:nvPr/>
        </p:nvSpPr>
        <p:spPr>
          <a:xfrm>
            <a:off x="534600" y="3200400"/>
            <a:ext cx="4546440" cy="1404360"/>
          </a:xfrm>
          <a:custGeom>
            <a:avLst/>
            <a:gdLst/>
            <a:ahLst/>
            <a:cxnLst/>
            <a:rect l="0" t="0" r="r" b="b"/>
            <a:pathLst>
              <a:path w="12629" h="3901">
                <a:moveTo>
                  <a:pt x="0" y="3715"/>
                </a:moveTo>
                <a:lnTo>
                  <a:pt x="0" y="186"/>
                </a:lnTo>
                <a:cubicBezTo>
                  <a:pt x="0" y="174"/>
                  <a:pt x="1" y="162"/>
                  <a:pt x="4" y="150"/>
                </a:cubicBezTo>
                <a:cubicBezTo>
                  <a:pt x="6" y="138"/>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10"/>
                  <a:pt x="138" y="6"/>
                  <a:pt x="150" y="4"/>
                </a:cubicBezTo>
                <a:cubicBezTo>
                  <a:pt x="162" y="1"/>
                  <a:pt x="174" y="0"/>
                  <a:pt x="186" y="0"/>
                </a:cubicBezTo>
                <a:lnTo>
                  <a:pt x="12443" y="0"/>
                </a:lnTo>
                <a:cubicBezTo>
                  <a:pt x="12456" y="0"/>
                  <a:pt x="12468" y="1"/>
                  <a:pt x="12480" y="4"/>
                </a:cubicBezTo>
                <a:cubicBezTo>
                  <a:pt x="12492" y="6"/>
                  <a:pt x="12503" y="10"/>
                  <a:pt x="12514" y="14"/>
                </a:cubicBezTo>
                <a:cubicBezTo>
                  <a:pt x="12526" y="19"/>
                  <a:pt x="12536" y="25"/>
                  <a:pt x="12547" y="31"/>
                </a:cubicBezTo>
                <a:cubicBezTo>
                  <a:pt x="12557" y="38"/>
                  <a:pt x="12566" y="46"/>
                  <a:pt x="12575" y="54"/>
                </a:cubicBezTo>
                <a:cubicBezTo>
                  <a:pt x="12583" y="63"/>
                  <a:pt x="12591" y="72"/>
                  <a:pt x="12598" y="83"/>
                </a:cubicBezTo>
                <a:cubicBezTo>
                  <a:pt x="12605" y="93"/>
                  <a:pt x="12610" y="103"/>
                  <a:pt x="12615" y="115"/>
                </a:cubicBezTo>
                <a:cubicBezTo>
                  <a:pt x="12620" y="126"/>
                  <a:pt x="12623" y="138"/>
                  <a:pt x="12625" y="150"/>
                </a:cubicBezTo>
                <a:cubicBezTo>
                  <a:pt x="12628" y="162"/>
                  <a:pt x="12629" y="174"/>
                  <a:pt x="12629" y="186"/>
                </a:cubicBezTo>
                <a:lnTo>
                  <a:pt x="12629" y="3715"/>
                </a:lnTo>
                <a:cubicBezTo>
                  <a:pt x="12629" y="3727"/>
                  <a:pt x="12628" y="3739"/>
                  <a:pt x="12625" y="3751"/>
                </a:cubicBezTo>
                <a:cubicBezTo>
                  <a:pt x="12623" y="3763"/>
                  <a:pt x="12620" y="3775"/>
                  <a:pt x="12615" y="3786"/>
                </a:cubicBezTo>
                <a:cubicBezTo>
                  <a:pt x="12610" y="3798"/>
                  <a:pt x="12605" y="3808"/>
                  <a:pt x="12598" y="3818"/>
                </a:cubicBezTo>
                <a:cubicBezTo>
                  <a:pt x="12591" y="3828"/>
                  <a:pt x="12583" y="3838"/>
                  <a:pt x="12575" y="3847"/>
                </a:cubicBezTo>
                <a:cubicBezTo>
                  <a:pt x="12566" y="3855"/>
                  <a:pt x="12557" y="3863"/>
                  <a:pt x="12547" y="3870"/>
                </a:cubicBezTo>
                <a:cubicBezTo>
                  <a:pt x="12536" y="3876"/>
                  <a:pt x="12526" y="3882"/>
                  <a:pt x="12514" y="3887"/>
                </a:cubicBezTo>
                <a:cubicBezTo>
                  <a:pt x="12503" y="3891"/>
                  <a:pt x="12492" y="3895"/>
                  <a:pt x="12480" y="3897"/>
                </a:cubicBezTo>
                <a:cubicBezTo>
                  <a:pt x="12468" y="3900"/>
                  <a:pt x="12456" y="3901"/>
                  <a:pt x="12443" y="3901"/>
                </a:cubicBezTo>
                <a:lnTo>
                  <a:pt x="186" y="3901"/>
                </a:lnTo>
                <a:cubicBezTo>
                  <a:pt x="174" y="3901"/>
                  <a:pt x="162" y="3900"/>
                  <a:pt x="150" y="3897"/>
                </a:cubicBezTo>
                <a:cubicBezTo>
                  <a:pt x="138" y="3895"/>
                  <a:pt x="126" y="3891"/>
                  <a:pt x="115" y="3887"/>
                </a:cubicBezTo>
                <a:cubicBezTo>
                  <a:pt x="104" y="3882"/>
                  <a:pt x="93" y="3876"/>
                  <a:pt x="83" y="3870"/>
                </a:cubicBezTo>
                <a:cubicBezTo>
                  <a:pt x="73" y="3863"/>
                  <a:pt x="63" y="3855"/>
                  <a:pt x="55" y="3847"/>
                </a:cubicBezTo>
                <a:cubicBezTo>
                  <a:pt x="46" y="3838"/>
                  <a:pt x="38" y="3828"/>
                  <a:pt x="31" y="3818"/>
                </a:cubicBezTo>
                <a:cubicBezTo>
                  <a:pt x="25" y="3808"/>
                  <a:pt x="19" y="3798"/>
                  <a:pt x="14" y="3786"/>
                </a:cubicBezTo>
                <a:cubicBezTo>
                  <a:pt x="10" y="3775"/>
                  <a:pt x="6" y="3763"/>
                  <a:pt x="4" y="3751"/>
                </a:cubicBezTo>
                <a:cubicBezTo>
                  <a:pt x="1" y="3739"/>
                  <a:pt x="0" y="3727"/>
                  <a:pt x="0" y="3715"/>
                </a:cubicBezTo>
                <a:close/>
              </a:path>
            </a:pathLst>
          </a:custGeom>
          <a:solidFill>
            <a:srgbClr val="93C5FD">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33" name="任意多边形 1632"/>
          <p:cNvSpPr/>
          <p:nvPr/>
        </p:nvSpPr>
        <p:spPr>
          <a:xfrm>
            <a:off x="701640" y="1169640"/>
            <a:ext cx="401760" cy="401760"/>
          </a:xfrm>
          <a:custGeom>
            <a:avLst/>
            <a:gdLst/>
            <a:ahLst/>
            <a:cxnLst/>
            <a:rect l="0" t="0" r="r" b="b"/>
            <a:pathLst>
              <a:path w="1116" h="1116">
                <a:moveTo>
                  <a:pt x="1116" y="557"/>
                </a:moveTo>
                <a:cubicBezTo>
                  <a:pt x="1116" y="594"/>
                  <a:pt x="1112" y="630"/>
                  <a:pt x="1105" y="667"/>
                </a:cubicBezTo>
                <a:cubicBezTo>
                  <a:pt x="1098" y="703"/>
                  <a:pt x="1087" y="738"/>
                  <a:pt x="1073" y="772"/>
                </a:cubicBezTo>
                <a:cubicBezTo>
                  <a:pt x="1059" y="805"/>
                  <a:pt x="1042" y="838"/>
                  <a:pt x="1022" y="868"/>
                </a:cubicBezTo>
                <a:cubicBezTo>
                  <a:pt x="1001" y="898"/>
                  <a:pt x="978" y="927"/>
                  <a:pt x="952" y="952"/>
                </a:cubicBezTo>
                <a:cubicBezTo>
                  <a:pt x="927" y="978"/>
                  <a:pt x="898" y="1001"/>
                  <a:pt x="868" y="1022"/>
                </a:cubicBezTo>
                <a:cubicBezTo>
                  <a:pt x="838" y="1042"/>
                  <a:pt x="805" y="1059"/>
                  <a:pt x="771" y="1073"/>
                </a:cubicBezTo>
                <a:cubicBezTo>
                  <a:pt x="737" y="1087"/>
                  <a:pt x="702" y="1098"/>
                  <a:pt x="666" y="1105"/>
                </a:cubicBezTo>
                <a:cubicBezTo>
                  <a:pt x="630" y="1112"/>
                  <a:pt x="594" y="1116"/>
                  <a:pt x="558" y="1116"/>
                </a:cubicBezTo>
                <a:cubicBezTo>
                  <a:pt x="521" y="1116"/>
                  <a:pt x="485" y="1112"/>
                  <a:pt x="449" y="1105"/>
                </a:cubicBezTo>
                <a:cubicBezTo>
                  <a:pt x="413" y="1098"/>
                  <a:pt x="378" y="1087"/>
                  <a:pt x="344" y="1073"/>
                </a:cubicBezTo>
                <a:cubicBezTo>
                  <a:pt x="311" y="1059"/>
                  <a:pt x="278" y="1042"/>
                  <a:pt x="248" y="1022"/>
                </a:cubicBezTo>
                <a:cubicBezTo>
                  <a:pt x="218" y="1001"/>
                  <a:pt x="189" y="978"/>
                  <a:pt x="164" y="952"/>
                </a:cubicBezTo>
                <a:cubicBezTo>
                  <a:pt x="138" y="927"/>
                  <a:pt x="115" y="898"/>
                  <a:pt x="94" y="868"/>
                </a:cubicBezTo>
                <a:cubicBezTo>
                  <a:pt x="74" y="838"/>
                  <a:pt x="57" y="805"/>
                  <a:pt x="43" y="772"/>
                </a:cubicBezTo>
                <a:cubicBezTo>
                  <a:pt x="29" y="738"/>
                  <a:pt x="18" y="703"/>
                  <a:pt x="11" y="667"/>
                </a:cubicBezTo>
                <a:cubicBezTo>
                  <a:pt x="4" y="630"/>
                  <a:pt x="0" y="594"/>
                  <a:pt x="0" y="557"/>
                </a:cubicBezTo>
                <a:cubicBezTo>
                  <a:pt x="0" y="521"/>
                  <a:pt x="4" y="485"/>
                  <a:pt x="11" y="449"/>
                </a:cubicBezTo>
                <a:cubicBezTo>
                  <a:pt x="18" y="413"/>
                  <a:pt x="29" y="378"/>
                  <a:pt x="43" y="344"/>
                </a:cubicBezTo>
                <a:cubicBezTo>
                  <a:pt x="57" y="310"/>
                  <a:pt x="74" y="278"/>
                  <a:pt x="94" y="248"/>
                </a:cubicBezTo>
                <a:cubicBezTo>
                  <a:pt x="115" y="218"/>
                  <a:pt x="138" y="189"/>
                  <a:pt x="164" y="164"/>
                </a:cubicBezTo>
                <a:cubicBezTo>
                  <a:pt x="189" y="138"/>
                  <a:pt x="218" y="115"/>
                  <a:pt x="248" y="94"/>
                </a:cubicBezTo>
                <a:cubicBezTo>
                  <a:pt x="278" y="74"/>
                  <a:pt x="311" y="57"/>
                  <a:pt x="344" y="43"/>
                </a:cubicBezTo>
                <a:cubicBezTo>
                  <a:pt x="378" y="29"/>
                  <a:pt x="413" y="18"/>
                  <a:pt x="449" y="11"/>
                </a:cubicBezTo>
                <a:cubicBezTo>
                  <a:pt x="485" y="4"/>
                  <a:pt x="521" y="0"/>
                  <a:pt x="558" y="0"/>
                </a:cubicBezTo>
                <a:cubicBezTo>
                  <a:pt x="594" y="0"/>
                  <a:pt x="630" y="4"/>
                  <a:pt x="666" y="11"/>
                </a:cubicBezTo>
                <a:cubicBezTo>
                  <a:pt x="702" y="18"/>
                  <a:pt x="737" y="29"/>
                  <a:pt x="771" y="43"/>
                </a:cubicBezTo>
                <a:cubicBezTo>
                  <a:pt x="805" y="57"/>
                  <a:pt x="838" y="74"/>
                  <a:pt x="868" y="94"/>
                </a:cubicBezTo>
                <a:cubicBezTo>
                  <a:pt x="898" y="115"/>
                  <a:pt x="927" y="138"/>
                  <a:pt x="952" y="164"/>
                </a:cubicBezTo>
                <a:cubicBezTo>
                  <a:pt x="978" y="189"/>
                  <a:pt x="1001" y="218"/>
                  <a:pt x="1022" y="248"/>
                </a:cubicBezTo>
                <a:cubicBezTo>
                  <a:pt x="1042" y="278"/>
                  <a:pt x="1059" y="310"/>
                  <a:pt x="1073" y="344"/>
                </a:cubicBezTo>
                <a:cubicBezTo>
                  <a:pt x="1087" y="378"/>
                  <a:pt x="1098" y="413"/>
                  <a:pt x="1105" y="449"/>
                </a:cubicBezTo>
                <a:cubicBezTo>
                  <a:pt x="1112" y="485"/>
                  <a:pt x="1116" y="521"/>
                  <a:pt x="1116" y="557"/>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34" name="图片 1633"/>
          <p:cNvPicPr/>
          <p:nvPr/>
        </p:nvPicPr>
        <p:blipFill>
          <a:blip r:embed="rId3"/>
          <a:stretch/>
        </p:blipFill>
        <p:spPr>
          <a:xfrm>
            <a:off x="819000" y="1270080"/>
            <a:ext cx="174960" cy="200160"/>
          </a:xfrm>
          <a:prstGeom prst="rect">
            <a:avLst/>
          </a:prstGeom>
          <a:noFill/>
          <a:ln w="0">
            <a:noFill/>
          </a:ln>
        </p:spPr>
      </p:pic>
      <p:sp>
        <p:nvSpPr>
          <p:cNvPr id="1635" name="文本框 1634"/>
          <p:cNvSpPr txBox="1"/>
          <p:nvPr/>
        </p:nvSpPr>
        <p:spPr>
          <a:xfrm>
            <a:off x="1246320" y="378720"/>
            <a:ext cx="18021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与智能体概述</a:t>
            </a:r>
            <a:endParaRPr lang="en-US" sz="2370" b="0" u="none" strike="noStrike">
              <a:solidFill>
                <a:srgbClr val="000000"/>
              </a:solidFill>
              <a:effectLst/>
              <a:uFillTx/>
              <a:latin typeface="Times New Roman"/>
            </a:endParaRPr>
          </a:p>
        </p:txBody>
      </p:sp>
      <p:sp>
        <p:nvSpPr>
          <p:cNvPr id="1636" name="文本框 1635"/>
          <p:cNvSpPr txBox="1"/>
          <p:nvPr/>
        </p:nvSpPr>
        <p:spPr>
          <a:xfrm>
            <a:off x="1236960" y="1251360"/>
            <a:ext cx="476280" cy="235080"/>
          </a:xfrm>
          <a:prstGeom prst="rect">
            <a:avLst/>
          </a:prstGeom>
          <a:noFill/>
          <a:ln w="0">
            <a:noFill/>
          </a:ln>
        </p:spPr>
        <p:txBody>
          <a:bodyPr wrap="none" lIns="0" tIns="0" rIns="0" bIns="0" anchor="t">
            <a:spAutoFit/>
          </a:bodyPr>
          <a:lstStyle/>
          <a:p>
            <a:r>
              <a:rPr lang="en-US" sz="1580" b="1" u="none" strike="noStrike">
                <a:solidFill>
                  <a:srgbClr val="DBEAFE"/>
                </a:solidFill>
                <a:effectLst/>
                <a:uFillTx/>
                <a:latin typeface="DejaVuSans"/>
                <a:ea typeface="DejaVuSans"/>
              </a:rPr>
              <a:t>RAG</a:t>
            </a:r>
            <a:endParaRPr lang="en-US" sz="1580" b="0" u="none" strike="noStrike">
              <a:solidFill>
                <a:srgbClr val="000000"/>
              </a:solidFill>
              <a:effectLst/>
              <a:uFillTx/>
              <a:latin typeface="Times New Roman"/>
            </a:endParaRPr>
          </a:p>
        </p:txBody>
      </p:sp>
      <p:sp>
        <p:nvSpPr>
          <p:cNvPr id="1637" name="文本框 1636"/>
          <p:cNvSpPr txBox="1"/>
          <p:nvPr/>
        </p:nvSpPr>
        <p:spPr>
          <a:xfrm>
            <a:off x="1711080" y="1244160"/>
            <a:ext cx="40320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技术</a:t>
            </a:r>
            <a:endParaRPr lang="en-US" sz="1580" b="0" u="none" strike="noStrike">
              <a:solidFill>
                <a:srgbClr val="000000"/>
              </a:solidFill>
              <a:effectLst/>
              <a:uFillTx/>
              <a:latin typeface="Times New Roman"/>
            </a:endParaRPr>
          </a:p>
        </p:txBody>
      </p:sp>
      <p:sp>
        <p:nvSpPr>
          <p:cNvPr id="1638" name="文本框 1637"/>
          <p:cNvSpPr txBox="1"/>
          <p:nvPr/>
        </p:nvSpPr>
        <p:spPr>
          <a:xfrm>
            <a:off x="702000" y="171792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检索增强生成（</a:t>
            </a:r>
            <a:endParaRPr lang="en-US" sz="1050" b="0" u="none" strike="noStrike">
              <a:solidFill>
                <a:srgbClr val="000000"/>
              </a:solidFill>
              <a:effectLst/>
              <a:uFillTx/>
              <a:latin typeface="Times New Roman"/>
            </a:endParaRPr>
          </a:p>
        </p:txBody>
      </p:sp>
      <p:sp>
        <p:nvSpPr>
          <p:cNvPr id="1639" name="文本框 1638"/>
          <p:cNvSpPr txBox="1"/>
          <p:nvPr/>
        </p:nvSpPr>
        <p:spPr>
          <a:xfrm>
            <a:off x="1638000" y="1722600"/>
            <a:ext cx="22222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Retrieval-Augmented Generation</a:t>
            </a:r>
            <a:endParaRPr lang="en-US" sz="1050" b="0" u="none" strike="noStrike">
              <a:solidFill>
                <a:srgbClr val="000000"/>
              </a:solidFill>
              <a:effectLst/>
              <a:uFillTx/>
              <a:latin typeface="Times New Roman"/>
            </a:endParaRPr>
          </a:p>
        </p:txBody>
      </p:sp>
      <p:sp>
        <p:nvSpPr>
          <p:cNvPr id="1640" name="文本框 1639"/>
          <p:cNvSpPr txBox="1"/>
          <p:nvPr/>
        </p:nvSpPr>
        <p:spPr>
          <a:xfrm>
            <a:off x="3843720" y="171792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）是提升大模型准</a:t>
            </a:r>
            <a:endParaRPr lang="en-US" sz="1050" b="0" u="none" strike="noStrike">
              <a:solidFill>
                <a:srgbClr val="000000"/>
              </a:solidFill>
              <a:effectLst/>
              <a:uFillTx/>
              <a:latin typeface="Times New Roman"/>
            </a:endParaRPr>
          </a:p>
        </p:txBody>
      </p:sp>
      <p:sp>
        <p:nvSpPr>
          <p:cNvPr id="1641" name="任意多边形 1640"/>
          <p:cNvSpPr/>
          <p:nvPr/>
        </p:nvSpPr>
        <p:spPr>
          <a:xfrm>
            <a:off x="701640" y="2239560"/>
            <a:ext cx="1897560" cy="593640"/>
          </a:xfrm>
          <a:custGeom>
            <a:avLst/>
            <a:gdLst/>
            <a:ahLst/>
            <a:cxnLst/>
            <a:rect l="0" t="0" r="r" b="b"/>
            <a:pathLst>
              <a:path w="5271" h="1649">
                <a:moveTo>
                  <a:pt x="28" y="27"/>
                </a:moveTo>
                <a:cubicBezTo>
                  <a:pt x="46" y="9"/>
                  <a:pt x="68" y="0"/>
                  <a:pt x="93" y="0"/>
                </a:cubicBezTo>
                <a:lnTo>
                  <a:pt x="5178" y="0"/>
                </a:lnTo>
                <a:cubicBezTo>
                  <a:pt x="5204" y="0"/>
                  <a:pt x="5225" y="9"/>
                  <a:pt x="5244" y="27"/>
                </a:cubicBezTo>
                <a:cubicBezTo>
                  <a:pt x="5262" y="45"/>
                  <a:pt x="5271" y="67"/>
                  <a:pt x="5271" y="92"/>
                </a:cubicBezTo>
                <a:lnTo>
                  <a:pt x="5271" y="1556"/>
                </a:lnTo>
                <a:cubicBezTo>
                  <a:pt x="5271" y="1582"/>
                  <a:pt x="5262" y="1603"/>
                  <a:pt x="5244" y="1622"/>
                </a:cubicBezTo>
                <a:cubicBezTo>
                  <a:pt x="5225" y="1640"/>
                  <a:pt x="5204" y="1649"/>
                  <a:pt x="5178" y="1649"/>
                </a:cubicBezTo>
                <a:lnTo>
                  <a:pt x="93" y="1649"/>
                </a:lnTo>
                <a:cubicBezTo>
                  <a:pt x="68" y="1649"/>
                  <a:pt x="46" y="1640"/>
                  <a:pt x="28" y="1622"/>
                </a:cubicBezTo>
                <a:cubicBezTo>
                  <a:pt x="9" y="1603"/>
                  <a:pt x="0" y="1582"/>
                  <a:pt x="0" y="1556"/>
                </a:cubicBezTo>
                <a:lnTo>
                  <a:pt x="0" y="92"/>
                </a:lnTo>
                <a:cubicBezTo>
                  <a:pt x="0" y="67"/>
                  <a:pt x="9" y="45"/>
                  <a:pt x="28"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42" name="图片 1641"/>
          <p:cNvPicPr/>
          <p:nvPr/>
        </p:nvPicPr>
        <p:blipFill>
          <a:blip r:embed="rId4"/>
          <a:stretch/>
        </p:blipFill>
        <p:spPr>
          <a:xfrm>
            <a:off x="827280" y="2364840"/>
            <a:ext cx="133200" cy="133200"/>
          </a:xfrm>
          <a:prstGeom prst="rect">
            <a:avLst/>
          </a:prstGeom>
          <a:noFill/>
          <a:ln w="0">
            <a:noFill/>
          </a:ln>
        </p:spPr>
      </p:pic>
      <p:sp>
        <p:nvSpPr>
          <p:cNvPr id="1643" name="文本框 1642"/>
          <p:cNvSpPr txBox="1"/>
          <p:nvPr/>
        </p:nvSpPr>
        <p:spPr>
          <a:xfrm>
            <a:off x="702000" y="191880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确性的重要技术</a:t>
            </a:r>
            <a:endParaRPr lang="en-US" sz="1050" b="0" u="none" strike="noStrike">
              <a:solidFill>
                <a:srgbClr val="000000"/>
              </a:solidFill>
              <a:effectLst/>
              <a:uFillTx/>
              <a:latin typeface="Times New Roman"/>
            </a:endParaRPr>
          </a:p>
        </p:txBody>
      </p:sp>
      <p:sp>
        <p:nvSpPr>
          <p:cNvPr id="1644" name="文本框 1643"/>
          <p:cNvSpPr txBox="1"/>
          <p:nvPr/>
        </p:nvSpPr>
        <p:spPr>
          <a:xfrm>
            <a:off x="827280" y="2578320"/>
            <a:ext cx="3528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检索（</a:t>
            </a:r>
            <a:endParaRPr lang="en-US" sz="920" b="0" u="none" strike="noStrike">
              <a:solidFill>
                <a:srgbClr val="000000"/>
              </a:solidFill>
              <a:effectLst/>
              <a:uFillTx/>
              <a:latin typeface="Times New Roman"/>
            </a:endParaRPr>
          </a:p>
        </p:txBody>
      </p:sp>
      <p:sp>
        <p:nvSpPr>
          <p:cNvPr id="1645" name="文本框 1644"/>
          <p:cNvSpPr txBox="1"/>
          <p:nvPr/>
        </p:nvSpPr>
        <p:spPr>
          <a:xfrm>
            <a:off x="1178280" y="2582280"/>
            <a:ext cx="5274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Retrieval</a:t>
            </a:r>
            <a:endParaRPr lang="en-US" sz="920" b="0" u="none" strike="noStrike">
              <a:solidFill>
                <a:srgbClr val="000000"/>
              </a:solidFill>
              <a:effectLst/>
              <a:uFillTx/>
              <a:latin typeface="Times New Roman"/>
            </a:endParaRPr>
          </a:p>
        </p:txBody>
      </p:sp>
      <p:pic>
        <p:nvPicPr>
          <p:cNvPr id="1646" name="图片 1645"/>
          <p:cNvPicPr/>
          <p:nvPr/>
        </p:nvPicPr>
        <p:blipFill>
          <a:blip r:embed="rId5"/>
          <a:stretch/>
        </p:blipFill>
        <p:spPr>
          <a:xfrm>
            <a:off x="2799360" y="2473560"/>
            <a:ext cx="124920" cy="133200"/>
          </a:xfrm>
          <a:prstGeom prst="rect">
            <a:avLst/>
          </a:prstGeom>
          <a:noFill/>
          <a:ln w="0">
            <a:noFill/>
          </a:ln>
        </p:spPr>
      </p:pic>
      <p:sp>
        <p:nvSpPr>
          <p:cNvPr id="1647" name="任意多边形 1646"/>
          <p:cNvSpPr/>
          <p:nvPr/>
        </p:nvSpPr>
        <p:spPr>
          <a:xfrm>
            <a:off x="3025080" y="2239560"/>
            <a:ext cx="1888920" cy="593640"/>
          </a:xfrm>
          <a:custGeom>
            <a:avLst/>
            <a:gdLst/>
            <a:ahLst/>
            <a:cxnLst/>
            <a:rect l="0" t="0" r="r" b="b"/>
            <a:pathLst>
              <a:path w="5247" h="1649">
                <a:moveTo>
                  <a:pt x="27" y="27"/>
                </a:moveTo>
                <a:cubicBezTo>
                  <a:pt x="45" y="9"/>
                  <a:pt x="67" y="0"/>
                  <a:pt x="92" y="0"/>
                </a:cubicBezTo>
                <a:lnTo>
                  <a:pt x="5154" y="0"/>
                </a:lnTo>
                <a:cubicBezTo>
                  <a:pt x="5180" y="0"/>
                  <a:pt x="5201" y="9"/>
                  <a:pt x="5220" y="27"/>
                </a:cubicBezTo>
                <a:cubicBezTo>
                  <a:pt x="5238" y="45"/>
                  <a:pt x="5247" y="67"/>
                  <a:pt x="5247" y="92"/>
                </a:cubicBezTo>
                <a:lnTo>
                  <a:pt x="5247" y="1556"/>
                </a:lnTo>
                <a:cubicBezTo>
                  <a:pt x="5247" y="1582"/>
                  <a:pt x="5238" y="1603"/>
                  <a:pt x="5220" y="1622"/>
                </a:cubicBezTo>
                <a:cubicBezTo>
                  <a:pt x="5201" y="1640"/>
                  <a:pt x="5180" y="1649"/>
                  <a:pt x="5154" y="1649"/>
                </a:cubicBezTo>
                <a:lnTo>
                  <a:pt x="92" y="1649"/>
                </a:lnTo>
                <a:cubicBezTo>
                  <a:pt x="67" y="1649"/>
                  <a:pt x="45" y="1640"/>
                  <a:pt x="27" y="1622"/>
                </a:cubicBezTo>
                <a:cubicBezTo>
                  <a:pt x="9" y="1603"/>
                  <a:pt x="0" y="1582"/>
                  <a:pt x="0" y="1556"/>
                </a:cubicBezTo>
                <a:lnTo>
                  <a:pt x="0" y="92"/>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48" name="图片 1647"/>
          <p:cNvPicPr/>
          <p:nvPr/>
        </p:nvPicPr>
        <p:blipFill>
          <a:blip r:embed="rId6"/>
          <a:stretch/>
        </p:blipFill>
        <p:spPr>
          <a:xfrm>
            <a:off x="3150360" y="2364840"/>
            <a:ext cx="133200" cy="133200"/>
          </a:xfrm>
          <a:prstGeom prst="rect">
            <a:avLst/>
          </a:prstGeom>
          <a:noFill/>
          <a:ln w="0">
            <a:noFill/>
          </a:ln>
        </p:spPr>
      </p:pic>
      <p:sp>
        <p:nvSpPr>
          <p:cNvPr id="1649" name="文本框 1648"/>
          <p:cNvSpPr txBox="1"/>
          <p:nvPr/>
        </p:nvSpPr>
        <p:spPr>
          <a:xfrm>
            <a:off x="1698120" y="257832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50" name="文本框 1649"/>
          <p:cNvSpPr txBox="1"/>
          <p:nvPr/>
        </p:nvSpPr>
        <p:spPr>
          <a:xfrm>
            <a:off x="3146400" y="2578320"/>
            <a:ext cx="3528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生成（</a:t>
            </a:r>
            <a:endParaRPr lang="en-US" sz="920" b="0" u="none" strike="noStrike">
              <a:solidFill>
                <a:srgbClr val="000000"/>
              </a:solidFill>
              <a:effectLst/>
              <a:uFillTx/>
              <a:latin typeface="Times New Roman"/>
            </a:endParaRPr>
          </a:p>
        </p:txBody>
      </p:sp>
      <p:sp>
        <p:nvSpPr>
          <p:cNvPr id="1651" name="文本框 1650"/>
          <p:cNvSpPr txBox="1"/>
          <p:nvPr/>
        </p:nvSpPr>
        <p:spPr>
          <a:xfrm>
            <a:off x="3497400" y="2582280"/>
            <a:ext cx="6552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Generation</a:t>
            </a:r>
            <a:endParaRPr lang="en-US" sz="920" b="0" u="none" strike="noStrike">
              <a:solidFill>
                <a:srgbClr val="000000"/>
              </a:solidFill>
              <a:effectLst/>
              <a:uFillTx/>
              <a:latin typeface="Times New Roman"/>
            </a:endParaRPr>
          </a:p>
        </p:txBody>
      </p:sp>
      <p:sp>
        <p:nvSpPr>
          <p:cNvPr id="1652" name="文本框 1651"/>
          <p:cNvSpPr txBox="1"/>
          <p:nvPr/>
        </p:nvSpPr>
        <p:spPr>
          <a:xfrm>
            <a:off x="4150080" y="257832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53" name="文本框 1652"/>
          <p:cNvSpPr txBox="1"/>
          <p:nvPr/>
        </p:nvSpPr>
        <p:spPr>
          <a:xfrm>
            <a:off x="702000" y="3388320"/>
            <a:ext cx="361800" cy="195480"/>
          </a:xfrm>
          <a:prstGeom prst="rect">
            <a:avLst/>
          </a:prstGeom>
          <a:noFill/>
          <a:ln w="0">
            <a:noFill/>
          </a:ln>
        </p:spPr>
        <p:txBody>
          <a:bodyPr wrap="none" lIns="0" tIns="0" rIns="0" bIns="0" anchor="t">
            <a:spAutoFit/>
          </a:bodyPr>
          <a:lstStyle/>
          <a:p>
            <a:r>
              <a:rPr lang="en-US" sz="1320" b="0" u="none" strike="noStrike">
                <a:solidFill>
                  <a:srgbClr val="DBEAFE"/>
                </a:solidFill>
                <a:effectLst/>
                <a:uFillTx/>
                <a:latin typeface="DejaVuSans"/>
                <a:ea typeface="DejaVuSans"/>
              </a:rPr>
              <a:t>RAG</a:t>
            </a:r>
            <a:endParaRPr lang="en-US" sz="1320" b="0" u="none" strike="noStrike">
              <a:solidFill>
                <a:srgbClr val="000000"/>
              </a:solidFill>
              <a:effectLst/>
              <a:uFillTx/>
              <a:latin typeface="Times New Roman"/>
            </a:endParaRPr>
          </a:p>
        </p:txBody>
      </p:sp>
      <p:pic>
        <p:nvPicPr>
          <p:cNvPr id="1654" name="图片 1653"/>
          <p:cNvPicPr/>
          <p:nvPr/>
        </p:nvPicPr>
        <p:blipFill>
          <a:blip r:embed="rId7"/>
          <a:stretch/>
        </p:blipFill>
        <p:spPr>
          <a:xfrm>
            <a:off x="702000" y="3735360"/>
            <a:ext cx="133200" cy="133200"/>
          </a:xfrm>
          <a:prstGeom prst="rect">
            <a:avLst/>
          </a:prstGeom>
          <a:noFill/>
          <a:ln w="0">
            <a:noFill/>
          </a:ln>
        </p:spPr>
      </p:pic>
      <p:sp>
        <p:nvSpPr>
          <p:cNvPr id="1655" name="文本框 1654"/>
          <p:cNvSpPr txBox="1"/>
          <p:nvPr/>
        </p:nvSpPr>
        <p:spPr>
          <a:xfrm>
            <a:off x="1052280" y="3382200"/>
            <a:ext cx="11743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对智能体的增强</a:t>
            </a:r>
            <a:endParaRPr lang="en-US" sz="1320" b="0" u="none" strike="noStrike">
              <a:solidFill>
                <a:srgbClr val="000000"/>
              </a:solidFill>
              <a:effectLst/>
              <a:uFillTx/>
              <a:latin typeface="Times New Roman"/>
            </a:endParaRPr>
          </a:p>
        </p:txBody>
      </p:sp>
      <p:pic>
        <p:nvPicPr>
          <p:cNvPr id="1656" name="图片 1655"/>
          <p:cNvPicPr/>
          <p:nvPr/>
        </p:nvPicPr>
        <p:blipFill>
          <a:blip r:embed="rId7"/>
          <a:stretch/>
        </p:blipFill>
        <p:spPr>
          <a:xfrm>
            <a:off x="702000" y="4002840"/>
            <a:ext cx="133200" cy="133200"/>
          </a:xfrm>
          <a:prstGeom prst="rect">
            <a:avLst/>
          </a:prstGeom>
          <a:noFill/>
          <a:ln w="0">
            <a:noFill/>
          </a:ln>
        </p:spPr>
      </p:pic>
      <p:sp>
        <p:nvSpPr>
          <p:cNvPr id="1657" name="文本框 1656"/>
          <p:cNvSpPr txBox="1"/>
          <p:nvPr/>
        </p:nvSpPr>
        <p:spPr>
          <a:xfrm>
            <a:off x="902520" y="371520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为智能体提供更准确丰富的信息支持</a:t>
            </a:r>
            <a:endParaRPr lang="en-US" sz="1050" b="0" u="none" strike="noStrike">
              <a:solidFill>
                <a:srgbClr val="000000"/>
              </a:solidFill>
              <a:effectLst/>
              <a:uFillTx/>
              <a:latin typeface="Times New Roman"/>
            </a:endParaRPr>
          </a:p>
        </p:txBody>
      </p:sp>
      <p:pic>
        <p:nvPicPr>
          <p:cNvPr id="1658" name="图片 1657"/>
          <p:cNvPicPr/>
          <p:nvPr/>
        </p:nvPicPr>
        <p:blipFill>
          <a:blip r:embed="rId7"/>
          <a:stretch/>
        </p:blipFill>
        <p:spPr>
          <a:xfrm>
            <a:off x="702000" y="4270320"/>
            <a:ext cx="133200" cy="133200"/>
          </a:xfrm>
          <a:prstGeom prst="rect">
            <a:avLst/>
          </a:prstGeom>
          <a:noFill/>
          <a:ln w="0">
            <a:noFill/>
          </a:ln>
        </p:spPr>
      </p:pic>
      <p:sp>
        <p:nvSpPr>
          <p:cNvPr id="1659" name="文本框 1658"/>
          <p:cNvSpPr txBox="1"/>
          <p:nvPr/>
        </p:nvSpPr>
        <p:spPr>
          <a:xfrm>
            <a:off x="902520" y="398268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提升回答的准确性和可靠性</a:t>
            </a:r>
            <a:endParaRPr lang="en-US" sz="1050" b="0" u="none" strike="noStrike">
              <a:solidFill>
                <a:srgbClr val="000000"/>
              </a:solidFill>
              <a:effectLst/>
              <a:uFillTx/>
              <a:latin typeface="Times New Roman"/>
            </a:endParaRPr>
          </a:p>
        </p:txBody>
      </p:sp>
      <p:sp>
        <p:nvSpPr>
          <p:cNvPr id="1660" name="任意多边形 1659"/>
          <p:cNvSpPr/>
          <p:nvPr/>
        </p:nvSpPr>
        <p:spPr>
          <a:xfrm>
            <a:off x="5615640" y="1002600"/>
            <a:ext cx="4546440" cy="1964160"/>
          </a:xfrm>
          <a:custGeom>
            <a:avLst/>
            <a:gdLst/>
            <a:ahLst/>
            <a:cxnLst/>
            <a:rect l="0" t="0" r="r" b="b"/>
            <a:pathLst>
              <a:path w="12629" h="5456">
                <a:moveTo>
                  <a:pt x="0" y="5269"/>
                </a:moveTo>
                <a:lnTo>
                  <a:pt x="0" y="186"/>
                </a:lnTo>
                <a:cubicBezTo>
                  <a:pt x="0" y="174"/>
                  <a:pt x="1" y="162"/>
                  <a:pt x="3" y="150"/>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1"/>
                </a:cubicBezTo>
                <a:cubicBezTo>
                  <a:pt x="12556" y="38"/>
                  <a:pt x="12566" y="46"/>
                  <a:pt x="12574" y="54"/>
                </a:cubicBezTo>
                <a:cubicBezTo>
                  <a:pt x="12583" y="63"/>
                  <a:pt x="12590" y="72"/>
                  <a:pt x="12597" y="83"/>
                </a:cubicBezTo>
                <a:cubicBezTo>
                  <a:pt x="12604" y="93"/>
                  <a:pt x="12610" y="103"/>
                  <a:pt x="12614" y="115"/>
                </a:cubicBezTo>
                <a:cubicBezTo>
                  <a:pt x="12619" y="126"/>
                  <a:pt x="12623" y="138"/>
                  <a:pt x="12625" y="150"/>
                </a:cubicBezTo>
                <a:cubicBezTo>
                  <a:pt x="12627" y="162"/>
                  <a:pt x="12629" y="174"/>
                  <a:pt x="12629" y="186"/>
                </a:cubicBezTo>
                <a:lnTo>
                  <a:pt x="12629" y="5269"/>
                </a:lnTo>
                <a:cubicBezTo>
                  <a:pt x="12629" y="5282"/>
                  <a:pt x="12627" y="5294"/>
                  <a:pt x="12625" y="5306"/>
                </a:cubicBezTo>
                <a:cubicBezTo>
                  <a:pt x="12623" y="5318"/>
                  <a:pt x="12619" y="5329"/>
                  <a:pt x="12614" y="5340"/>
                </a:cubicBezTo>
                <a:cubicBezTo>
                  <a:pt x="12610" y="5352"/>
                  <a:pt x="12604" y="5362"/>
                  <a:pt x="12597" y="5373"/>
                </a:cubicBezTo>
                <a:cubicBezTo>
                  <a:pt x="12590" y="5383"/>
                  <a:pt x="12583" y="5392"/>
                  <a:pt x="12574" y="5402"/>
                </a:cubicBezTo>
                <a:cubicBezTo>
                  <a:pt x="12566" y="5410"/>
                  <a:pt x="12556" y="5418"/>
                  <a:pt x="12546" y="5425"/>
                </a:cubicBezTo>
                <a:cubicBezTo>
                  <a:pt x="12536" y="5432"/>
                  <a:pt x="12525" y="5437"/>
                  <a:pt x="12514" y="5442"/>
                </a:cubicBezTo>
                <a:cubicBezTo>
                  <a:pt x="12503" y="5447"/>
                  <a:pt x="12491" y="5450"/>
                  <a:pt x="12479" y="5453"/>
                </a:cubicBezTo>
                <a:cubicBezTo>
                  <a:pt x="12467" y="5455"/>
                  <a:pt x="12455" y="5456"/>
                  <a:pt x="12443" y="5456"/>
                </a:cubicBezTo>
                <a:lnTo>
                  <a:pt x="185" y="5456"/>
                </a:lnTo>
                <a:cubicBezTo>
                  <a:pt x="173" y="5456"/>
                  <a:pt x="161" y="5455"/>
                  <a:pt x="149" y="5453"/>
                </a:cubicBezTo>
                <a:cubicBezTo>
                  <a:pt x="137" y="5450"/>
                  <a:pt x="126" y="5447"/>
                  <a:pt x="114" y="5442"/>
                </a:cubicBezTo>
                <a:cubicBezTo>
                  <a:pt x="103" y="5437"/>
                  <a:pt x="92" y="5432"/>
                  <a:pt x="82" y="5425"/>
                </a:cubicBezTo>
                <a:cubicBezTo>
                  <a:pt x="72" y="5418"/>
                  <a:pt x="63" y="5410"/>
                  <a:pt x="54" y="5402"/>
                </a:cubicBezTo>
                <a:cubicBezTo>
                  <a:pt x="45" y="5392"/>
                  <a:pt x="38" y="5383"/>
                  <a:pt x="31" y="5373"/>
                </a:cubicBezTo>
                <a:cubicBezTo>
                  <a:pt x="24" y="5362"/>
                  <a:pt x="18" y="5352"/>
                  <a:pt x="14" y="5340"/>
                </a:cubicBezTo>
                <a:cubicBezTo>
                  <a:pt x="9" y="5329"/>
                  <a:pt x="6" y="5318"/>
                  <a:pt x="3" y="5306"/>
                </a:cubicBezTo>
                <a:cubicBezTo>
                  <a:pt x="1" y="5294"/>
                  <a:pt x="0" y="5282"/>
                  <a:pt x="0" y="5269"/>
                </a:cubicBezTo>
                <a:close/>
              </a:path>
            </a:pathLst>
          </a:custGeom>
          <a:solidFill>
            <a:srgbClr val="93C5FD">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61" name="任意多边形 1660"/>
          <p:cNvSpPr/>
          <p:nvPr/>
        </p:nvSpPr>
        <p:spPr>
          <a:xfrm>
            <a:off x="5615640" y="3166920"/>
            <a:ext cx="4546440" cy="1604880"/>
          </a:xfrm>
          <a:custGeom>
            <a:avLst/>
            <a:gdLst/>
            <a:ahLst/>
            <a:cxnLst/>
            <a:rect l="0" t="0" r="r" b="b"/>
            <a:pathLst>
              <a:path w="12629" h="4458">
                <a:moveTo>
                  <a:pt x="0" y="4272"/>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2"/>
                </a:cubicBezTo>
                <a:cubicBezTo>
                  <a:pt x="12556" y="38"/>
                  <a:pt x="12566" y="46"/>
                  <a:pt x="12574" y="55"/>
                </a:cubicBezTo>
                <a:cubicBezTo>
                  <a:pt x="12583" y="63"/>
                  <a:pt x="12590" y="73"/>
                  <a:pt x="12597" y="83"/>
                </a:cubicBezTo>
                <a:cubicBezTo>
                  <a:pt x="12604" y="93"/>
                  <a:pt x="12610" y="104"/>
                  <a:pt x="12614" y="115"/>
                </a:cubicBezTo>
                <a:cubicBezTo>
                  <a:pt x="12619" y="126"/>
                  <a:pt x="12623" y="138"/>
                  <a:pt x="12625" y="150"/>
                </a:cubicBezTo>
                <a:cubicBezTo>
                  <a:pt x="12627" y="162"/>
                  <a:pt x="12629" y="174"/>
                  <a:pt x="12629" y="186"/>
                </a:cubicBezTo>
                <a:lnTo>
                  <a:pt x="12629" y="4272"/>
                </a:lnTo>
                <a:cubicBezTo>
                  <a:pt x="12629" y="4285"/>
                  <a:pt x="12627" y="4297"/>
                  <a:pt x="12625" y="4309"/>
                </a:cubicBezTo>
                <a:cubicBezTo>
                  <a:pt x="12623" y="4321"/>
                  <a:pt x="12619" y="4332"/>
                  <a:pt x="12614" y="4344"/>
                </a:cubicBezTo>
                <a:cubicBezTo>
                  <a:pt x="12610" y="4355"/>
                  <a:pt x="12604" y="4365"/>
                  <a:pt x="12597" y="4376"/>
                </a:cubicBezTo>
                <a:cubicBezTo>
                  <a:pt x="12590" y="4386"/>
                  <a:pt x="12583" y="4395"/>
                  <a:pt x="12574" y="4404"/>
                </a:cubicBezTo>
                <a:cubicBezTo>
                  <a:pt x="12566" y="4412"/>
                  <a:pt x="12556" y="4420"/>
                  <a:pt x="12546" y="4427"/>
                </a:cubicBezTo>
                <a:cubicBezTo>
                  <a:pt x="12536" y="4434"/>
                  <a:pt x="12525" y="4439"/>
                  <a:pt x="12514" y="4444"/>
                </a:cubicBezTo>
                <a:cubicBezTo>
                  <a:pt x="12503" y="4449"/>
                  <a:pt x="12491" y="4452"/>
                  <a:pt x="12479" y="4455"/>
                </a:cubicBezTo>
                <a:cubicBezTo>
                  <a:pt x="12467" y="4457"/>
                  <a:pt x="12455" y="4458"/>
                  <a:pt x="12443" y="4458"/>
                </a:cubicBezTo>
                <a:lnTo>
                  <a:pt x="185" y="4458"/>
                </a:lnTo>
                <a:cubicBezTo>
                  <a:pt x="173" y="4458"/>
                  <a:pt x="161" y="4457"/>
                  <a:pt x="149" y="4455"/>
                </a:cubicBezTo>
                <a:cubicBezTo>
                  <a:pt x="137" y="4452"/>
                  <a:pt x="126" y="4449"/>
                  <a:pt x="114" y="4444"/>
                </a:cubicBezTo>
                <a:cubicBezTo>
                  <a:pt x="103" y="4439"/>
                  <a:pt x="92" y="4434"/>
                  <a:pt x="82" y="4427"/>
                </a:cubicBezTo>
                <a:cubicBezTo>
                  <a:pt x="72" y="4420"/>
                  <a:pt x="63" y="4412"/>
                  <a:pt x="54" y="4404"/>
                </a:cubicBezTo>
                <a:cubicBezTo>
                  <a:pt x="45" y="4395"/>
                  <a:pt x="38" y="4386"/>
                  <a:pt x="31" y="4376"/>
                </a:cubicBezTo>
                <a:cubicBezTo>
                  <a:pt x="24" y="4365"/>
                  <a:pt x="18" y="4355"/>
                  <a:pt x="14" y="4344"/>
                </a:cubicBezTo>
                <a:cubicBezTo>
                  <a:pt x="9" y="4332"/>
                  <a:pt x="6" y="4321"/>
                  <a:pt x="3" y="4309"/>
                </a:cubicBezTo>
                <a:cubicBezTo>
                  <a:pt x="1" y="4297"/>
                  <a:pt x="0" y="4285"/>
                  <a:pt x="0" y="4272"/>
                </a:cubicBezTo>
                <a:close/>
              </a:path>
            </a:pathLst>
          </a:custGeom>
          <a:solidFill>
            <a:srgbClr val="93C5FD">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62" name="任意多边形 1661"/>
          <p:cNvSpPr/>
          <p:nvPr/>
        </p:nvSpPr>
        <p:spPr>
          <a:xfrm>
            <a:off x="5782680" y="1169640"/>
            <a:ext cx="401400" cy="401760"/>
          </a:xfrm>
          <a:custGeom>
            <a:avLst/>
            <a:gdLst/>
            <a:ahLst/>
            <a:cxnLst/>
            <a:rect l="0" t="0" r="r" b="b"/>
            <a:pathLst>
              <a:path w="1115" h="1116">
                <a:moveTo>
                  <a:pt x="1115" y="557"/>
                </a:moveTo>
                <a:cubicBezTo>
                  <a:pt x="1115" y="594"/>
                  <a:pt x="1112" y="630"/>
                  <a:pt x="1104" y="667"/>
                </a:cubicBezTo>
                <a:cubicBezTo>
                  <a:pt x="1097" y="703"/>
                  <a:pt x="1087" y="738"/>
                  <a:pt x="1073" y="772"/>
                </a:cubicBezTo>
                <a:cubicBezTo>
                  <a:pt x="1059" y="805"/>
                  <a:pt x="1042" y="838"/>
                  <a:pt x="1021" y="868"/>
                </a:cubicBezTo>
                <a:cubicBezTo>
                  <a:pt x="1001" y="898"/>
                  <a:pt x="978" y="927"/>
                  <a:pt x="952" y="952"/>
                </a:cubicBezTo>
                <a:cubicBezTo>
                  <a:pt x="926" y="978"/>
                  <a:pt x="898" y="1001"/>
                  <a:pt x="868" y="1022"/>
                </a:cubicBezTo>
                <a:cubicBezTo>
                  <a:pt x="837" y="1042"/>
                  <a:pt x="805" y="1059"/>
                  <a:pt x="771" y="1073"/>
                </a:cubicBezTo>
                <a:cubicBezTo>
                  <a:pt x="737" y="1087"/>
                  <a:pt x="703" y="1098"/>
                  <a:pt x="667" y="1105"/>
                </a:cubicBezTo>
                <a:cubicBezTo>
                  <a:pt x="631" y="1112"/>
                  <a:pt x="595" y="1116"/>
                  <a:pt x="558" y="1116"/>
                </a:cubicBezTo>
                <a:cubicBezTo>
                  <a:pt x="521" y="1116"/>
                  <a:pt x="485" y="1112"/>
                  <a:pt x="449" y="1105"/>
                </a:cubicBezTo>
                <a:cubicBezTo>
                  <a:pt x="413" y="1098"/>
                  <a:pt x="379" y="1087"/>
                  <a:pt x="345" y="1073"/>
                </a:cubicBezTo>
                <a:cubicBezTo>
                  <a:pt x="311" y="1059"/>
                  <a:pt x="279" y="1042"/>
                  <a:pt x="249" y="1022"/>
                </a:cubicBezTo>
                <a:cubicBezTo>
                  <a:pt x="218" y="1001"/>
                  <a:pt x="190" y="978"/>
                  <a:pt x="164" y="952"/>
                </a:cubicBezTo>
                <a:cubicBezTo>
                  <a:pt x="138" y="927"/>
                  <a:pt x="115" y="898"/>
                  <a:pt x="95" y="868"/>
                </a:cubicBezTo>
                <a:cubicBezTo>
                  <a:pt x="73" y="838"/>
                  <a:pt x="56" y="805"/>
                  <a:pt x="42" y="772"/>
                </a:cubicBezTo>
                <a:cubicBezTo>
                  <a:pt x="28" y="738"/>
                  <a:pt x="18" y="703"/>
                  <a:pt x="11" y="667"/>
                </a:cubicBezTo>
                <a:cubicBezTo>
                  <a:pt x="4" y="630"/>
                  <a:pt x="0" y="594"/>
                  <a:pt x="0" y="557"/>
                </a:cubicBezTo>
                <a:cubicBezTo>
                  <a:pt x="0" y="521"/>
                  <a:pt x="4" y="485"/>
                  <a:pt x="11" y="449"/>
                </a:cubicBezTo>
                <a:cubicBezTo>
                  <a:pt x="18" y="413"/>
                  <a:pt x="28" y="378"/>
                  <a:pt x="42" y="344"/>
                </a:cubicBezTo>
                <a:cubicBezTo>
                  <a:pt x="56" y="310"/>
                  <a:pt x="73" y="278"/>
                  <a:pt x="95" y="248"/>
                </a:cubicBezTo>
                <a:cubicBezTo>
                  <a:pt x="115" y="218"/>
                  <a:pt x="138" y="189"/>
                  <a:pt x="164" y="164"/>
                </a:cubicBezTo>
                <a:cubicBezTo>
                  <a:pt x="190" y="138"/>
                  <a:pt x="218" y="115"/>
                  <a:pt x="249" y="94"/>
                </a:cubicBezTo>
                <a:cubicBezTo>
                  <a:pt x="279" y="74"/>
                  <a:pt x="311" y="57"/>
                  <a:pt x="345" y="43"/>
                </a:cubicBezTo>
                <a:cubicBezTo>
                  <a:pt x="379" y="29"/>
                  <a:pt x="413" y="18"/>
                  <a:pt x="449" y="11"/>
                </a:cubicBezTo>
                <a:cubicBezTo>
                  <a:pt x="485" y="4"/>
                  <a:pt x="521" y="0"/>
                  <a:pt x="558" y="0"/>
                </a:cubicBezTo>
                <a:cubicBezTo>
                  <a:pt x="595" y="0"/>
                  <a:pt x="631" y="4"/>
                  <a:pt x="667" y="11"/>
                </a:cubicBezTo>
                <a:cubicBezTo>
                  <a:pt x="703" y="18"/>
                  <a:pt x="737" y="29"/>
                  <a:pt x="771" y="43"/>
                </a:cubicBezTo>
                <a:cubicBezTo>
                  <a:pt x="805" y="57"/>
                  <a:pt x="837" y="74"/>
                  <a:pt x="868" y="94"/>
                </a:cubicBezTo>
                <a:cubicBezTo>
                  <a:pt x="898" y="115"/>
                  <a:pt x="926" y="138"/>
                  <a:pt x="952" y="164"/>
                </a:cubicBezTo>
                <a:cubicBezTo>
                  <a:pt x="978" y="189"/>
                  <a:pt x="1001" y="218"/>
                  <a:pt x="1021" y="248"/>
                </a:cubicBezTo>
                <a:cubicBezTo>
                  <a:pt x="1042" y="278"/>
                  <a:pt x="1059" y="310"/>
                  <a:pt x="1073" y="344"/>
                </a:cubicBezTo>
                <a:cubicBezTo>
                  <a:pt x="1087" y="378"/>
                  <a:pt x="1097" y="413"/>
                  <a:pt x="1104" y="449"/>
                </a:cubicBezTo>
                <a:cubicBezTo>
                  <a:pt x="1112" y="485"/>
                  <a:pt x="1115" y="521"/>
                  <a:pt x="1115" y="557"/>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63" name="图片 1662"/>
          <p:cNvPicPr/>
          <p:nvPr/>
        </p:nvPicPr>
        <p:blipFill>
          <a:blip r:embed="rId8"/>
          <a:stretch/>
        </p:blipFill>
        <p:spPr>
          <a:xfrm>
            <a:off x="5857920" y="1270080"/>
            <a:ext cx="250200" cy="200160"/>
          </a:xfrm>
          <a:prstGeom prst="rect">
            <a:avLst/>
          </a:prstGeom>
          <a:noFill/>
          <a:ln w="0">
            <a:noFill/>
          </a:ln>
        </p:spPr>
      </p:pic>
      <p:sp>
        <p:nvSpPr>
          <p:cNvPr id="1664" name="文本框 1663"/>
          <p:cNvSpPr txBox="1"/>
          <p:nvPr/>
        </p:nvSpPr>
        <p:spPr>
          <a:xfrm>
            <a:off x="902520" y="425016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增强知识获取与推理能力</a:t>
            </a:r>
            <a:endParaRPr lang="en-US" sz="1050" b="0" u="none" strike="noStrike">
              <a:solidFill>
                <a:srgbClr val="000000"/>
              </a:solidFill>
              <a:effectLst/>
              <a:uFillTx/>
              <a:latin typeface="Times New Roman"/>
            </a:endParaRPr>
          </a:p>
        </p:txBody>
      </p:sp>
      <p:sp>
        <p:nvSpPr>
          <p:cNvPr id="1665" name="文本框 1664"/>
          <p:cNvSpPr txBox="1"/>
          <p:nvPr/>
        </p:nvSpPr>
        <p:spPr>
          <a:xfrm>
            <a:off x="6317640" y="1244160"/>
            <a:ext cx="80532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智能体（</a:t>
            </a:r>
            <a:endParaRPr lang="en-US" sz="1580" b="0" u="none" strike="noStrike">
              <a:solidFill>
                <a:srgbClr val="000000"/>
              </a:solidFill>
              <a:effectLst/>
              <a:uFillTx/>
              <a:latin typeface="Times New Roman"/>
            </a:endParaRPr>
          </a:p>
        </p:txBody>
      </p:sp>
      <p:sp>
        <p:nvSpPr>
          <p:cNvPr id="1666" name="文本框 1665"/>
          <p:cNvSpPr txBox="1"/>
          <p:nvPr/>
        </p:nvSpPr>
        <p:spPr>
          <a:xfrm>
            <a:off x="7120080" y="1251360"/>
            <a:ext cx="676080" cy="235080"/>
          </a:xfrm>
          <a:prstGeom prst="rect">
            <a:avLst/>
          </a:prstGeom>
          <a:noFill/>
          <a:ln w="0">
            <a:noFill/>
          </a:ln>
        </p:spPr>
        <p:txBody>
          <a:bodyPr wrap="none" lIns="0" tIns="0" rIns="0" bIns="0" anchor="t">
            <a:spAutoFit/>
          </a:bodyPr>
          <a:lstStyle/>
          <a:p>
            <a:r>
              <a:rPr lang="en-US" sz="1580" b="1" u="none" strike="noStrike">
                <a:solidFill>
                  <a:srgbClr val="DBEAFE"/>
                </a:solidFill>
                <a:effectLst/>
                <a:uFillTx/>
                <a:latin typeface="DejaVuSans"/>
                <a:ea typeface="DejaVuSans"/>
              </a:rPr>
              <a:t>Agent</a:t>
            </a:r>
            <a:endParaRPr lang="en-US" sz="1580" b="0" u="none" strike="noStrike">
              <a:solidFill>
                <a:srgbClr val="000000"/>
              </a:solidFill>
              <a:effectLst/>
              <a:uFillTx/>
              <a:latin typeface="Times New Roman"/>
            </a:endParaRPr>
          </a:p>
        </p:txBody>
      </p:sp>
      <p:sp>
        <p:nvSpPr>
          <p:cNvPr id="1667" name="文本框 1666"/>
          <p:cNvSpPr txBox="1"/>
          <p:nvPr/>
        </p:nvSpPr>
        <p:spPr>
          <a:xfrm>
            <a:off x="7793280" y="1244160"/>
            <a:ext cx="20196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a:t>
            </a:r>
            <a:endParaRPr lang="en-US" sz="1580" b="0" u="none" strike="noStrike">
              <a:solidFill>
                <a:srgbClr val="000000"/>
              </a:solidFill>
              <a:effectLst/>
              <a:uFillTx/>
              <a:latin typeface="Times New Roman"/>
            </a:endParaRPr>
          </a:p>
        </p:txBody>
      </p:sp>
      <p:sp>
        <p:nvSpPr>
          <p:cNvPr id="1668" name="任意多边形 1667"/>
          <p:cNvSpPr/>
          <p:nvPr/>
        </p:nvSpPr>
        <p:spPr>
          <a:xfrm>
            <a:off x="5816160" y="2038680"/>
            <a:ext cx="1337400" cy="761040"/>
          </a:xfrm>
          <a:custGeom>
            <a:avLst/>
            <a:gdLst/>
            <a:ahLst/>
            <a:cxnLst/>
            <a:rect l="0" t="0" r="r" b="b"/>
            <a:pathLst>
              <a:path w="3715" h="2114">
                <a:moveTo>
                  <a:pt x="27" y="28"/>
                </a:moveTo>
                <a:cubicBezTo>
                  <a:pt x="45" y="10"/>
                  <a:pt x="67" y="0"/>
                  <a:pt x="93" y="0"/>
                </a:cubicBezTo>
                <a:lnTo>
                  <a:pt x="3622" y="0"/>
                </a:lnTo>
                <a:cubicBezTo>
                  <a:pt x="3648" y="0"/>
                  <a:pt x="3670" y="10"/>
                  <a:pt x="3688" y="28"/>
                </a:cubicBezTo>
                <a:cubicBezTo>
                  <a:pt x="3706" y="46"/>
                  <a:pt x="3715" y="68"/>
                  <a:pt x="3715" y="93"/>
                </a:cubicBezTo>
                <a:lnTo>
                  <a:pt x="3715" y="2021"/>
                </a:lnTo>
                <a:cubicBezTo>
                  <a:pt x="3715" y="2047"/>
                  <a:pt x="3706" y="2069"/>
                  <a:pt x="3688" y="2087"/>
                </a:cubicBezTo>
                <a:cubicBezTo>
                  <a:pt x="3670" y="2105"/>
                  <a:pt x="3648" y="2114"/>
                  <a:pt x="3622" y="2114"/>
                </a:cubicBezTo>
                <a:lnTo>
                  <a:pt x="93" y="2114"/>
                </a:lnTo>
                <a:cubicBezTo>
                  <a:pt x="67" y="2114"/>
                  <a:pt x="45" y="2105"/>
                  <a:pt x="27" y="2087"/>
                </a:cubicBezTo>
                <a:cubicBezTo>
                  <a:pt x="9" y="2069"/>
                  <a:pt x="0" y="2047"/>
                  <a:pt x="0" y="2021"/>
                </a:cubicBezTo>
                <a:lnTo>
                  <a:pt x="0" y="93"/>
                </a:lnTo>
                <a:cubicBezTo>
                  <a:pt x="0" y="68"/>
                  <a:pt x="9" y="46"/>
                  <a:pt x="27" y="28"/>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69" name="图片 1668"/>
          <p:cNvPicPr/>
          <p:nvPr/>
        </p:nvPicPr>
        <p:blipFill>
          <a:blip r:embed="rId9"/>
          <a:stretch/>
        </p:blipFill>
        <p:spPr>
          <a:xfrm>
            <a:off x="5941440" y="2164320"/>
            <a:ext cx="150120" cy="133200"/>
          </a:xfrm>
          <a:prstGeom prst="rect">
            <a:avLst/>
          </a:prstGeom>
          <a:noFill/>
          <a:ln w="0">
            <a:noFill/>
          </a:ln>
        </p:spPr>
      </p:pic>
      <p:sp>
        <p:nvSpPr>
          <p:cNvPr id="1670" name="文本框 1669"/>
          <p:cNvSpPr txBox="1"/>
          <p:nvPr/>
        </p:nvSpPr>
        <p:spPr>
          <a:xfrm>
            <a:off x="5782680" y="171792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具备感知、决策和执行能力的系统，能够在复杂环境中独立完成任务</a:t>
            </a:r>
            <a:endParaRPr lang="en-US" sz="1050" b="0" u="none" strike="noStrike">
              <a:solidFill>
                <a:srgbClr val="000000"/>
              </a:solidFill>
              <a:effectLst/>
              <a:uFillTx/>
              <a:latin typeface="Times New Roman"/>
            </a:endParaRPr>
          </a:p>
        </p:txBody>
      </p:sp>
      <p:sp>
        <p:nvSpPr>
          <p:cNvPr id="1671" name="文本框 1670"/>
          <p:cNvSpPr txBox="1"/>
          <p:nvPr/>
        </p:nvSpPr>
        <p:spPr>
          <a:xfrm>
            <a:off x="5941440" y="237780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感知</a:t>
            </a:r>
            <a:endParaRPr lang="en-US" sz="920" b="0" u="none" strike="noStrike">
              <a:solidFill>
                <a:srgbClr val="000000"/>
              </a:solidFill>
              <a:effectLst/>
              <a:uFillTx/>
              <a:latin typeface="Times New Roman"/>
            </a:endParaRPr>
          </a:p>
        </p:txBody>
      </p:sp>
      <p:sp>
        <p:nvSpPr>
          <p:cNvPr id="1672" name="文本框 1671"/>
          <p:cNvSpPr txBox="1"/>
          <p:nvPr/>
        </p:nvSpPr>
        <p:spPr>
          <a:xfrm>
            <a:off x="5941440" y="25448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73" name="文本框 1672"/>
          <p:cNvSpPr txBox="1"/>
          <p:nvPr/>
        </p:nvSpPr>
        <p:spPr>
          <a:xfrm>
            <a:off x="6058440" y="2548800"/>
            <a:ext cx="6278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Perception</a:t>
            </a:r>
            <a:endParaRPr lang="en-US" sz="920" b="0" u="none" strike="noStrike">
              <a:solidFill>
                <a:srgbClr val="000000"/>
              </a:solidFill>
              <a:effectLst/>
              <a:uFillTx/>
              <a:latin typeface="Times New Roman"/>
            </a:endParaRPr>
          </a:p>
        </p:txBody>
      </p:sp>
      <p:sp>
        <p:nvSpPr>
          <p:cNvPr id="1674" name="任意多边形 1673"/>
          <p:cNvSpPr/>
          <p:nvPr/>
        </p:nvSpPr>
        <p:spPr>
          <a:xfrm>
            <a:off x="7220160" y="2038680"/>
            <a:ext cx="1337400" cy="761040"/>
          </a:xfrm>
          <a:custGeom>
            <a:avLst/>
            <a:gdLst/>
            <a:ahLst/>
            <a:cxnLst/>
            <a:rect l="0" t="0" r="r" b="b"/>
            <a:pathLst>
              <a:path w="3715" h="2114">
                <a:moveTo>
                  <a:pt x="0" y="2021"/>
                </a:moveTo>
                <a:lnTo>
                  <a:pt x="0" y="93"/>
                </a:lnTo>
                <a:cubicBezTo>
                  <a:pt x="0" y="68"/>
                  <a:pt x="9" y="46"/>
                  <a:pt x="27" y="28"/>
                </a:cubicBezTo>
                <a:cubicBezTo>
                  <a:pt x="45" y="10"/>
                  <a:pt x="67" y="0"/>
                  <a:pt x="92" y="0"/>
                </a:cubicBezTo>
                <a:lnTo>
                  <a:pt x="3622" y="0"/>
                </a:lnTo>
                <a:cubicBezTo>
                  <a:pt x="3647" y="0"/>
                  <a:pt x="3669" y="10"/>
                  <a:pt x="3687" y="28"/>
                </a:cubicBezTo>
                <a:cubicBezTo>
                  <a:pt x="3706" y="46"/>
                  <a:pt x="3715" y="68"/>
                  <a:pt x="3715" y="93"/>
                </a:cubicBezTo>
                <a:lnTo>
                  <a:pt x="3715" y="2021"/>
                </a:lnTo>
                <a:cubicBezTo>
                  <a:pt x="3715" y="2047"/>
                  <a:pt x="3706" y="2069"/>
                  <a:pt x="3687" y="2087"/>
                </a:cubicBezTo>
                <a:cubicBezTo>
                  <a:pt x="3669" y="2105"/>
                  <a:pt x="3647" y="2114"/>
                  <a:pt x="3622" y="2114"/>
                </a:cubicBezTo>
                <a:lnTo>
                  <a:pt x="92" y="2114"/>
                </a:lnTo>
                <a:cubicBezTo>
                  <a:pt x="67" y="2114"/>
                  <a:pt x="45" y="2105"/>
                  <a:pt x="27" y="2087"/>
                </a:cubicBezTo>
                <a:cubicBezTo>
                  <a:pt x="9" y="2069"/>
                  <a:pt x="0" y="2047"/>
                  <a:pt x="0" y="2021"/>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75" name="图片 1674"/>
          <p:cNvPicPr/>
          <p:nvPr/>
        </p:nvPicPr>
        <p:blipFill>
          <a:blip r:embed="rId10"/>
          <a:stretch/>
        </p:blipFill>
        <p:spPr>
          <a:xfrm>
            <a:off x="7345440" y="2164320"/>
            <a:ext cx="133200" cy="133200"/>
          </a:xfrm>
          <a:prstGeom prst="rect">
            <a:avLst/>
          </a:prstGeom>
          <a:noFill/>
          <a:ln w="0">
            <a:noFill/>
          </a:ln>
        </p:spPr>
      </p:pic>
      <p:sp>
        <p:nvSpPr>
          <p:cNvPr id="1676" name="文本框 1675"/>
          <p:cNvSpPr txBox="1"/>
          <p:nvPr/>
        </p:nvSpPr>
        <p:spPr>
          <a:xfrm>
            <a:off x="6677280" y="25448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77" name="文本框 1676"/>
          <p:cNvSpPr txBox="1"/>
          <p:nvPr/>
        </p:nvSpPr>
        <p:spPr>
          <a:xfrm>
            <a:off x="7345440" y="237780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决策</a:t>
            </a:r>
            <a:endParaRPr lang="en-US" sz="920" b="0" u="none" strike="noStrike">
              <a:solidFill>
                <a:srgbClr val="000000"/>
              </a:solidFill>
              <a:effectLst/>
              <a:uFillTx/>
              <a:latin typeface="Times New Roman"/>
            </a:endParaRPr>
          </a:p>
        </p:txBody>
      </p:sp>
      <p:sp>
        <p:nvSpPr>
          <p:cNvPr id="1678" name="文本框 1677"/>
          <p:cNvSpPr txBox="1"/>
          <p:nvPr/>
        </p:nvSpPr>
        <p:spPr>
          <a:xfrm>
            <a:off x="7345440" y="25448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79" name="文本框 1678"/>
          <p:cNvSpPr txBox="1"/>
          <p:nvPr/>
        </p:nvSpPr>
        <p:spPr>
          <a:xfrm>
            <a:off x="7462440" y="2548800"/>
            <a:ext cx="5004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Decision</a:t>
            </a:r>
            <a:endParaRPr lang="en-US" sz="920" b="0" u="none" strike="noStrike">
              <a:solidFill>
                <a:srgbClr val="000000"/>
              </a:solidFill>
              <a:effectLst/>
              <a:uFillTx/>
              <a:latin typeface="Times New Roman"/>
            </a:endParaRPr>
          </a:p>
        </p:txBody>
      </p:sp>
      <p:sp>
        <p:nvSpPr>
          <p:cNvPr id="1680" name="任意多边形 1679"/>
          <p:cNvSpPr/>
          <p:nvPr/>
        </p:nvSpPr>
        <p:spPr>
          <a:xfrm>
            <a:off x="8623800" y="2038680"/>
            <a:ext cx="1337400" cy="761040"/>
          </a:xfrm>
          <a:custGeom>
            <a:avLst/>
            <a:gdLst/>
            <a:ahLst/>
            <a:cxnLst/>
            <a:rect l="0" t="0" r="r" b="b"/>
            <a:pathLst>
              <a:path w="3715" h="2114">
                <a:moveTo>
                  <a:pt x="28" y="28"/>
                </a:moveTo>
                <a:cubicBezTo>
                  <a:pt x="46" y="10"/>
                  <a:pt x="68" y="0"/>
                  <a:pt x="93" y="0"/>
                </a:cubicBezTo>
                <a:lnTo>
                  <a:pt x="3623" y="0"/>
                </a:lnTo>
                <a:cubicBezTo>
                  <a:pt x="3648" y="0"/>
                  <a:pt x="3670" y="10"/>
                  <a:pt x="3688" y="28"/>
                </a:cubicBezTo>
                <a:cubicBezTo>
                  <a:pt x="3706" y="46"/>
                  <a:pt x="3715" y="68"/>
                  <a:pt x="3715" y="93"/>
                </a:cubicBezTo>
                <a:lnTo>
                  <a:pt x="3715" y="2021"/>
                </a:lnTo>
                <a:cubicBezTo>
                  <a:pt x="3715" y="2047"/>
                  <a:pt x="3706" y="2069"/>
                  <a:pt x="3688" y="2087"/>
                </a:cubicBezTo>
                <a:cubicBezTo>
                  <a:pt x="3670" y="2105"/>
                  <a:pt x="3648" y="2114"/>
                  <a:pt x="3623" y="2114"/>
                </a:cubicBezTo>
                <a:lnTo>
                  <a:pt x="93" y="2114"/>
                </a:lnTo>
                <a:cubicBezTo>
                  <a:pt x="68" y="2114"/>
                  <a:pt x="46" y="2105"/>
                  <a:pt x="28" y="2087"/>
                </a:cubicBezTo>
                <a:cubicBezTo>
                  <a:pt x="9" y="2069"/>
                  <a:pt x="0" y="2047"/>
                  <a:pt x="0" y="2021"/>
                </a:cubicBezTo>
                <a:lnTo>
                  <a:pt x="0" y="93"/>
                </a:lnTo>
                <a:cubicBezTo>
                  <a:pt x="0" y="68"/>
                  <a:pt x="9" y="46"/>
                  <a:pt x="28" y="28"/>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81" name="图片 1680"/>
          <p:cNvPicPr/>
          <p:nvPr/>
        </p:nvPicPr>
        <p:blipFill>
          <a:blip r:embed="rId11"/>
          <a:stretch/>
        </p:blipFill>
        <p:spPr>
          <a:xfrm>
            <a:off x="8749440" y="2164320"/>
            <a:ext cx="166680" cy="133200"/>
          </a:xfrm>
          <a:prstGeom prst="rect">
            <a:avLst/>
          </a:prstGeom>
          <a:noFill/>
          <a:ln w="0">
            <a:noFill/>
          </a:ln>
        </p:spPr>
      </p:pic>
      <p:sp>
        <p:nvSpPr>
          <p:cNvPr id="1682" name="文本框 1681"/>
          <p:cNvSpPr txBox="1"/>
          <p:nvPr/>
        </p:nvSpPr>
        <p:spPr>
          <a:xfrm>
            <a:off x="7960680" y="25448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83" name="文本框 1682"/>
          <p:cNvSpPr txBox="1"/>
          <p:nvPr/>
        </p:nvSpPr>
        <p:spPr>
          <a:xfrm>
            <a:off x="8749440" y="237780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执行</a:t>
            </a:r>
            <a:endParaRPr lang="en-US" sz="920" b="0" u="none" strike="noStrike">
              <a:solidFill>
                <a:srgbClr val="000000"/>
              </a:solidFill>
              <a:effectLst/>
              <a:uFillTx/>
              <a:latin typeface="Times New Roman"/>
            </a:endParaRPr>
          </a:p>
        </p:txBody>
      </p:sp>
      <p:sp>
        <p:nvSpPr>
          <p:cNvPr id="1684" name="文本框 1683"/>
          <p:cNvSpPr txBox="1"/>
          <p:nvPr/>
        </p:nvSpPr>
        <p:spPr>
          <a:xfrm>
            <a:off x="8749440" y="25448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685" name="文本框 1684"/>
          <p:cNvSpPr txBox="1"/>
          <p:nvPr/>
        </p:nvSpPr>
        <p:spPr>
          <a:xfrm>
            <a:off x="8866440" y="2548800"/>
            <a:ext cx="370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Action</a:t>
            </a:r>
            <a:endParaRPr lang="en-US" sz="920" b="0" u="none" strike="noStrike">
              <a:solidFill>
                <a:srgbClr val="000000"/>
              </a:solidFill>
              <a:effectLst/>
              <a:uFillTx/>
              <a:latin typeface="Times New Roman"/>
            </a:endParaRPr>
          </a:p>
        </p:txBody>
      </p:sp>
      <p:sp>
        <p:nvSpPr>
          <p:cNvPr id="1686" name="文本框 1685"/>
          <p:cNvSpPr txBox="1"/>
          <p:nvPr/>
        </p:nvSpPr>
        <p:spPr>
          <a:xfrm>
            <a:off x="9232920" y="254484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a:t>
            </a:r>
            <a:endParaRPr lang="en-US" sz="920" b="0" u="none" strike="noStrike">
              <a:solidFill>
                <a:srgbClr val="000000"/>
              </a:solidFill>
              <a:effectLst/>
              <a:uFillTx/>
              <a:latin typeface="Times New Roman"/>
            </a:endParaRPr>
          </a:p>
        </p:txBody>
      </p:sp>
      <p:pic>
        <p:nvPicPr>
          <p:cNvPr id="1687" name="图片 1686"/>
          <p:cNvPicPr/>
          <p:nvPr/>
        </p:nvPicPr>
        <p:blipFill>
          <a:blip r:embed="rId12"/>
          <a:stretch/>
        </p:blipFill>
        <p:spPr>
          <a:xfrm>
            <a:off x="5782680" y="3701880"/>
            <a:ext cx="116640" cy="133200"/>
          </a:xfrm>
          <a:prstGeom prst="rect">
            <a:avLst/>
          </a:prstGeom>
          <a:noFill/>
          <a:ln w="0">
            <a:noFill/>
          </a:ln>
        </p:spPr>
      </p:pic>
      <p:sp>
        <p:nvSpPr>
          <p:cNvPr id="1688" name="文本框 1687"/>
          <p:cNvSpPr txBox="1"/>
          <p:nvPr/>
        </p:nvSpPr>
        <p:spPr>
          <a:xfrm>
            <a:off x="5782680" y="3348720"/>
            <a:ext cx="117432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智能体的重要性</a:t>
            </a:r>
            <a:endParaRPr lang="en-US" sz="1320" b="0" u="none" strike="noStrike">
              <a:solidFill>
                <a:srgbClr val="000000"/>
              </a:solidFill>
              <a:effectLst/>
              <a:uFillTx/>
              <a:latin typeface="Times New Roman"/>
            </a:endParaRPr>
          </a:p>
        </p:txBody>
      </p:sp>
      <p:sp>
        <p:nvSpPr>
          <p:cNvPr id="1689" name="文本框 1688"/>
          <p:cNvSpPr txBox="1"/>
          <p:nvPr/>
        </p:nvSpPr>
        <p:spPr>
          <a:xfrm>
            <a:off x="5966640" y="368172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从单纯的指令执行器演变为具备高度适应性和自我学习能力的复杂系</a:t>
            </a:r>
            <a:endParaRPr lang="en-US" sz="1050" b="0" u="none" strike="noStrike">
              <a:solidFill>
                <a:srgbClr val="000000"/>
              </a:solidFill>
              <a:effectLst/>
              <a:uFillTx/>
              <a:latin typeface="Times New Roman"/>
            </a:endParaRPr>
          </a:p>
        </p:txBody>
      </p:sp>
      <p:pic>
        <p:nvPicPr>
          <p:cNvPr id="1690" name="图片 1689"/>
          <p:cNvPicPr/>
          <p:nvPr/>
        </p:nvPicPr>
        <p:blipFill>
          <a:blip r:embed="rId12"/>
          <a:stretch/>
        </p:blipFill>
        <p:spPr>
          <a:xfrm>
            <a:off x="5782680" y="4169880"/>
            <a:ext cx="116640" cy="133200"/>
          </a:xfrm>
          <a:prstGeom prst="rect">
            <a:avLst/>
          </a:prstGeom>
          <a:noFill/>
          <a:ln w="0">
            <a:noFill/>
          </a:ln>
        </p:spPr>
      </p:pic>
      <p:sp>
        <p:nvSpPr>
          <p:cNvPr id="1691" name="文本框 1690"/>
          <p:cNvSpPr txBox="1"/>
          <p:nvPr/>
        </p:nvSpPr>
        <p:spPr>
          <a:xfrm>
            <a:off x="5966640" y="388260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统</a:t>
            </a:r>
            <a:endParaRPr lang="en-US" sz="1050" b="0" u="none" strike="noStrike">
              <a:solidFill>
                <a:srgbClr val="000000"/>
              </a:solidFill>
              <a:effectLst/>
              <a:uFillTx/>
              <a:latin typeface="Times New Roman"/>
            </a:endParaRPr>
          </a:p>
        </p:txBody>
      </p:sp>
      <p:sp>
        <p:nvSpPr>
          <p:cNvPr id="1692" name="文本框 1691"/>
          <p:cNvSpPr txBox="1"/>
          <p:nvPr/>
        </p:nvSpPr>
        <p:spPr>
          <a:xfrm>
            <a:off x="5966640" y="414972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通过集成</a:t>
            </a:r>
            <a:endParaRPr lang="en-US" sz="1050" b="0" u="none" strike="noStrike">
              <a:solidFill>
                <a:srgbClr val="000000"/>
              </a:solidFill>
              <a:effectLst/>
              <a:uFillTx/>
              <a:latin typeface="Times New Roman"/>
            </a:endParaRPr>
          </a:p>
        </p:txBody>
      </p:sp>
      <p:sp>
        <p:nvSpPr>
          <p:cNvPr id="1693" name="文本框 1692"/>
          <p:cNvSpPr txBox="1"/>
          <p:nvPr/>
        </p:nvSpPr>
        <p:spPr>
          <a:xfrm>
            <a:off x="6501600" y="415440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pic>
        <p:nvPicPr>
          <p:cNvPr id="1694" name="图片 1693"/>
          <p:cNvPicPr/>
          <p:nvPr/>
        </p:nvPicPr>
        <p:blipFill>
          <a:blip r:embed="rId12"/>
          <a:stretch/>
        </p:blipFill>
        <p:spPr>
          <a:xfrm>
            <a:off x="5782680" y="4437360"/>
            <a:ext cx="116640" cy="133200"/>
          </a:xfrm>
          <a:prstGeom prst="rect">
            <a:avLst/>
          </a:prstGeom>
          <a:noFill/>
          <a:ln w="0">
            <a:noFill/>
          </a:ln>
        </p:spPr>
      </p:pic>
      <p:sp>
        <p:nvSpPr>
          <p:cNvPr id="1695" name="文本框 1694"/>
          <p:cNvSpPr txBox="1"/>
          <p:nvPr/>
        </p:nvSpPr>
        <p:spPr>
          <a:xfrm>
            <a:off x="6781680" y="414972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等技术，实现更高级别的智能交互和任务执行能力</a:t>
            </a:r>
            <a:endParaRPr lang="en-US" sz="1050" b="0" u="none" strike="noStrike">
              <a:solidFill>
                <a:srgbClr val="000000"/>
              </a:solidFill>
              <a:effectLst/>
              <a:uFillTx/>
              <a:latin typeface="Times New Roman"/>
            </a:endParaRPr>
          </a:p>
        </p:txBody>
      </p:sp>
      <p:pic>
        <p:nvPicPr>
          <p:cNvPr id="1696" name="图片 1695"/>
          <p:cNvPicPr/>
          <p:nvPr/>
        </p:nvPicPr>
        <p:blipFill>
          <a:blip r:embed="rId13"/>
          <a:stretch/>
        </p:blipFill>
        <p:spPr>
          <a:xfrm>
            <a:off x="0" y="0"/>
            <a:ext cx="10696320" cy="6016320"/>
          </a:xfrm>
          <a:prstGeom prst="rect">
            <a:avLst/>
          </a:prstGeom>
          <a:noFill/>
          <a:ln w="0">
            <a:noFill/>
          </a:ln>
        </p:spPr>
      </p:pic>
      <p:sp>
        <p:nvSpPr>
          <p:cNvPr id="1697" name="任意多边形 1696"/>
          <p:cNvSpPr/>
          <p:nvPr/>
        </p:nvSpPr>
        <p:spPr>
          <a:xfrm>
            <a:off x="5348160" y="2757600"/>
            <a:ext cx="668880" cy="16920"/>
          </a:xfrm>
          <a:custGeom>
            <a:avLst/>
            <a:gdLst/>
            <a:ahLst/>
            <a:cxnLst/>
            <a:rect l="0" t="0" r="r" b="b"/>
            <a:pathLst>
              <a:path w="1858" h="47">
                <a:moveTo>
                  <a:pt x="0" y="0"/>
                </a:moveTo>
                <a:lnTo>
                  <a:pt x="1858" y="0"/>
                </a:lnTo>
                <a:lnTo>
                  <a:pt x="1858" y="47"/>
                </a:lnTo>
                <a:lnTo>
                  <a:pt x="0" y="47"/>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98" name="任意多边形 1697"/>
          <p:cNvSpPr/>
          <p:nvPr/>
        </p:nvSpPr>
        <p:spPr>
          <a:xfrm>
            <a:off x="5348160" y="3008160"/>
            <a:ext cx="668880" cy="17280"/>
          </a:xfrm>
          <a:custGeom>
            <a:avLst/>
            <a:gdLst/>
            <a:ahLst/>
            <a:cxnLst/>
            <a:rect l="0" t="0" r="r" b="b"/>
            <a:pathLst>
              <a:path w="1858" h="48">
                <a:moveTo>
                  <a:pt x="0" y="0"/>
                </a:moveTo>
                <a:lnTo>
                  <a:pt x="1858" y="0"/>
                </a:lnTo>
                <a:lnTo>
                  <a:pt x="1858" y="48"/>
                </a:lnTo>
                <a:lnTo>
                  <a:pt x="0" y="48"/>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99" name="任意多边形 1698"/>
          <p:cNvSpPr/>
          <p:nvPr/>
        </p:nvSpPr>
        <p:spPr>
          <a:xfrm>
            <a:off x="5348160" y="3259080"/>
            <a:ext cx="668880" cy="16920"/>
          </a:xfrm>
          <a:custGeom>
            <a:avLst/>
            <a:gdLst/>
            <a:ahLst/>
            <a:cxnLst/>
            <a:rect l="0" t="0" r="r" b="b"/>
            <a:pathLst>
              <a:path w="1858" h="47">
                <a:moveTo>
                  <a:pt x="0" y="0"/>
                </a:moveTo>
                <a:lnTo>
                  <a:pt x="1858" y="0"/>
                </a:lnTo>
                <a:lnTo>
                  <a:pt x="1858" y="47"/>
                </a:lnTo>
                <a:lnTo>
                  <a:pt x="0" y="47"/>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00" name="文本框 1699"/>
          <p:cNvSpPr txBox="1"/>
          <p:nvPr/>
        </p:nvSpPr>
        <p:spPr>
          <a:xfrm>
            <a:off x="5966640" y="4417200"/>
            <a:ext cx="3487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应用于虚拟助手、自动驾驶系统和多智能体协同任务等场景</a:t>
            </a:r>
            <a:endParaRPr lang="en-US" sz="1050" b="0" u="none" strike="noStrike">
              <a:solidFill>
                <a:srgbClr val="000000"/>
              </a:solidFill>
              <a:effectLst/>
              <a:uFillTx/>
              <a:latin typeface="Times New Roman"/>
            </a:endParaRPr>
          </a:p>
        </p:txBody>
      </p:sp>
      <p:sp>
        <p:nvSpPr>
          <p:cNvPr id="1701" name="文本框 1700"/>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20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2" name="图片 1701"/>
          <p:cNvPicPr/>
          <p:nvPr/>
        </p:nvPicPr>
        <p:blipFill>
          <a:blip r:embed="rId2"/>
          <a:stretch/>
        </p:blipFill>
        <p:spPr>
          <a:xfrm>
            <a:off x="0" y="0"/>
            <a:ext cx="10696320" cy="6016320"/>
          </a:xfrm>
          <a:prstGeom prst="rect">
            <a:avLst/>
          </a:prstGeom>
          <a:noFill/>
          <a:ln w="0">
            <a:noFill/>
          </a:ln>
        </p:spPr>
      </p:pic>
      <p:sp>
        <p:nvSpPr>
          <p:cNvPr id="1703" name="任意多边形 1702"/>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04" name="任意多边形 1703"/>
          <p:cNvSpPr/>
          <p:nvPr/>
        </p:nvSpPr>
        <p:spPr>
          <a:xfrm>
            <a:off x="534600" y="1069560"/>
            <a:ext cx="9627480" cy="1002960"/>
          </a:xfrm>
          <a:custGeom>
            <a:avLst/>
            <a:gdLst/>
            <a:ahLst/>
            <a:cxnLst/>
            <a:rect l="0" t="0" r="r" b="b"/>
            <a:pathLst>
              <a:path w="26743" h="2786">
                <a:moveTo>
                  <a:pt x="0" y="2601"/>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2"/>
                  <a:pt x="26724" y="103"/>
                  <a:pt x="26728" y="114"/>
                </a:cubicBezTo>
                <a:cubicBezTo>
                  <a:pt x="26733" y="126"/>
                  <a:pt x="26737" y="137"/>
                  <a:pt x="26739" y="149"/>
                </a:cubicBezTo>
                <a:cubicBezTo>
                  <a:pt x="26741" y="161"/>
                  <a:pt x="26743" y="173"/>
                  <a:pt x="26743" y="185"/>
                </a:cubicBezTo>
                <a:lnTo>
                  <a:pt x="26743" y="2601"/>
                </a:lnTo>
                <a:cubicBezTo>
                  <a:pt x="26743" y="2613"/>
                  <a:pt x="26741" y="2625"/>
                  <a:pt x="26739" y="2637"/>
                </a:cubicBezTo>
                <a:cubicBezTo>
                  <a:pt x="26737" y="2649"/>
                  <a:pt x="26733" y="2660"/>
                  <a:pt x="26728" y="2672"/>
                </a:cubicBezTo>
                <a:cubicBezTo>
                  <a:pt x="26724" y="2683"/>
                  <a:pt x="26718" y="2694"/>
                  <a:pt x="26711" y="2704"/>
                </a:cubicBezTo>
                <a:cubicBezTo>
                  <a:pt x="26704" y="2714"/>
                  <a:pt x="26697" y="2723"/>
                  <a:pt x="26688" y="2732"/>
                </a:cubicBezTo>
                <a:cubicBezTo>
                  <a:pt x="26680" y="2741"/>
                  <a:pt x="26670" y="2748"/>
                  <a:pt x="26660" y="2755"/>
                </a:cubicBezTo>
                <a:cubicBezTo>
                  <a:pt x="26650" y="2762"/>
                  <a:pt x="26639" y="2768"/>
                  <a:pt x="26628" y="2772"/>
                </a:cubicBezTo>
                <a:cubicBezTo>
                  <a:pt x="26617" y="2777"/>
                  <a:pt x="26605" y="2780"/>
                  <a:pt x="26593" y="2783"/>
                </a:cubicBezTo>
                <a:cubicBezTo>
                  <a:pt x="26581" y="2785"/>
                  <a:pt x="26569" y="2786"/>
                  <a:pt x="26557" y="2786"/>
                </a:cubicBezTo>
                <a:lnTo>
                  <a:pt x="186" y="2786"/>
                </a:lnTo>
                <a:cubicBezTo>
                  <a:pt x="174" y="2786"/>
                  <a:pt x="162" y="2785"/>
                  <a:pt x="150" y="2783"/>
                </a:cubicBezTo>
                <a:cubicBezTo>
                  <a:pt x="138" y="2780"/>
                  <a:pt x="126" y="2777"/>
                  <a:pt x="115" y="2772"/>
                </a:cubicBezTo>
                <a:cubicBezTo>
                  <a:pt x="104" y="2768"/>
                  <a:pt x="93" y="2762"/>
                  <a:pt x="83" y="2755"/>
                </a:cubicBezTo>
                <a:cubicBezTo>
                  <a:pt x="73" y="2748"/>
                  <a:pt x="63" y="2741"/>
                  <a:pt x="55" y="2732"/>
                </a:cubicBezTo>
                <a:cubicBezTo>
                  <a:pt x="46" y="2723"/>
                  <a:pt x="38" y="2714"/>
                  <a:pt x="31" y="2704"/>
                </a:cubicBezTo>
                <a:cubicBezTo>
                  <a:pt x="25" y="2694"/>
                  <a:pt x="19" y="2683"/>
                  <a:pt x="14" y="2672"/>
                </a:cubicBezTo>
                <a:cubicBezTo>
                  <a:pt x="10" y="2660"/>
                  <a:pt x="6" y="2649"/>
                  <a:pt x="4" y="2637"/>
                </a:cubicBezTo>
                <a:cubicBezTo>
                  <a:pt x="1" y="2625"/>
                  <a:pt x="0" y="2613"/>
                  <a:pt x="0" y="2601"/>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05" name="图片 1704"/>
          <p:cNvPicPr/>
          <p:nvPr/>
        </p:nvPicPr>
        <p:blipFill>
          <a:blip r:embed="rId3"/>
          <a:stretch/>
        </p:blipFill>
        <p:spPr>
          <a:xfrm>
            <a:off x="668520" y="1228320"/>
            <a:ext cx="250200" cy="200160"/>
          </a:xfrm>
          <a:prstGeom prst="rect">
            <a:avLst/>
          </a:prstGeom>
          <a:noFill/>
          <a:ln w="0">
            <a:noFill/>
          </a:ln>
        </p:spPr>
      </p:pic>
      <p:sp>
        <p:nvSpPr>
          <p:cNvPr id="1706" name="文本框 1705"/>
          <p:cNvSpPr txBox="1"/>
          <p:nvPr/>
        </p:nvSpPr>
        <p:spPr>
          <a:xfrm>
            <a:off x="534960" y="378720"/>
            <a:ext cx="33033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智能体的基本定义与作用</a:t>
            </a:r>
            <a:endParaRPr lang="en-US" sz="2370" b="0" u="none" strike="noStrike">
              <a:solidFill>
                <a:srgbClr val="000000"/>
              </a:solidFill>
              <a:effectLst/>
              <a:uFillTx/>
              <a:latin typeface="Times New Roman"/>
            </a:endParaRPr>
          </a:p>
        </p:txBody>
      </p:sp>
      <p:sp>
        <p:nvSpPr>
          <p:cNvPr id="1707" name="文本框 1706"/>
          <p:cNvSpPr txBox="1"/>
          <p:nvPr/>
        </p:nvSpPr>
        <p:spPr>
          <a:xfrm>
            <a:off x="986040" y="1210680"/>
            <a:ext cx="100656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智能体定义</a:t>
            </a:r>
            <a:endParaRPr lang="en-US" sz="1580" b="0" u="none" strike="noStrike">
              <a:solidFill>
                <a:srgbClr val="000000"/>
              </a:solidFill>
              <a:effectLst/>
              <a:uFillTx/>
              <a:latin typeface="Times New Roman"/>
            </a:endParaRPr>
          </a:p>
        </p:txBody>
      </p:sp>
      <p:sp>
        <p:nvSpPr>
          <p:cNvPr id="1708" name="文本框 1707"/>
          <p:cNvSpPr txBox="1"/>
          <p:nvPr/>
        </p:nvSpPr>
        <p:spPr>
          <a:xfrm>
            <a:off x="668520" y="1550880"/>
            <a:ext cx="938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智能体是能够在特定环境中</a:t>
            </a:r>
            <a:r>
              <a:rPr lang="zh-CN" sz="1050" b="0" u="none" strike="noStrike">
                <a:solidFill>
                  <a:srgbClr val="BFDBFE"/>
                </a:solidFill>
                <a:effectLst/>
                <a:uFillTx/>
                <a:latin typeface="WenQuanYiZenHei"/>
                <a:ea typeface="WenQuanYiZenHei"/>
              </a:rPr>
              <a:t>感知</a:t>
            </a:r>
            <a:r>
              <a:rPr lang="zh-CN" sz="1050" b="0" u="none" strike="noStrike">
                <a:solidFill>
                  <a:srgbClr val="D1D5DB"/>
                </a:solidFill>
                <a:effectLst/>
                <a:uFillTx/>
                <a:latin typeface="WenQuanYiZenHei"/>
                <a:ea typeface="WenQuanYiZenHei"/>
              </a:rPr>
              <a:t>、</a:t>
            </a:r>
            <a:r>
              <a:rPr lang="zh-CN" sz="1050" b="0" u="none" strike="noStrike">
                <a:solidFill>
                  <a:srgbClr val="BFDBFE"/>
                </a:solidFill>
                <a:effectLst/>
                <a:uFillTx/>
                <a:latin typeface="WenQuanYiZenHei"/>
                <a:ea typeface="WenQuanYiZenHei"/>
              </a:rPr>
              <a:t>分析</a:t>
            </a:r>
            <a:r>
              <a:rPr lang="zh-CN" sz="1050" b="0" u="none" strike="noStrike">
                <a:solidFill>
                  <a:srgbClr val="D1D5DB"/>
                </a:solidFill>
                <a:effectLst/>
                <a:uFillTx/>
                <a:latin typeface="WenQuanYiZenHei"/>
                <a:ea typeface="WenQuanYiZenHei"/>
              </a:rPr>
              <a:t>并</a:t>
            </a:r>
            <a:r>
              <a:rPr lang="zh-CN" sz="1050" b="0" u="none" strike="noStrike">
                <a:solidFill>
                  <a:srgbClr val="BFDBFE"/>
                </a:solidFill>
                <a:effectLst/>
                <a:uFillTx/>
                <a:latin typeface="WenQuanYiZenHei"/>
                <a:ea typeface="WenQuanYiZenHei"/>
              </a:rPr>
              <a:t>采取行动</a:t>
            </a:r>
            <a:r>
              <a:rPr lang="zh-CN" sz="1050" b="0" u="none" strike="noStrike">
                <a:solidFill>
                  <a:srgbClr val="D1D5DB"/>
                </a:solidFill>
                <a:effectLst/>
                <a:uFillTx/>
                <a:latin typeface="WenQuanYiZenHei"/>
                <a:ea typeface="WenQuanYiZenHei"/>
              </a:rPr>
              <a:t>的系统，根据外部环境变化做出相应决策，实现特定目标。智能体设计初衷是让系统表现出自适应和自我学习</a:t>
            </a:r>
            <a:endParaRPr lang="en-US" sz="1050" b="0" u="none" strike="noStrike">
              <a:solidFill>
                <a:srgbClr val="000000"/>
              </a:solidFill>
              <a:effectLst/>
              <a:uFillTx/>
              <a:latin typeface="Times New Roman"/>
            </a:endParaRPr>
          </a:p>
        </p:txBody>
      </p:sp>
      <p:sp>
        <p:nvSpPr>
          <p:cNvPr id="1709" name="任意多边形 1708"/>
          <p:cNvSpPr/>
          <p:nvPr/>
        </p:nvSpPr>
        <p:spPr>
          <a:xfrm>
            <a:off x="534600" y="4545720"/>
            <a:ext cx="9627480" cy="602280"/>
          </a:xfrm>
          <a:custGeom>
            <a:avLst/>
            <a:gdLst/>
            <a:ahLst/>
            <a:cxnLst/>
            <a:rect l="0" t="0" r="r" b="b"/>
            <a:pathLst>
              <a:path w="26743" h="1673">
                <a:moveTo>
                  <a:pt x="0" y="1486"/>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26557" y="0"/>
                </a:lnTo>
                <a:cubicBezTo>
                  <a:pt x="26569" y="0"/>
                  <a:pt x="26581" y="2"/>
                  <a:pt x="26593" y="4"/>
                </a:cubicBezTo>
                <a:cubicBezTo>
                  <a:pt x="26605" y="6"/>
                  <a:pt x="26617" y="10"/>
                  <a:pt x="26628" y="15"/>
                </a:cubicBezTo>
                <a:cubicBezTo>
                  <a:pt x="26639" y="19"/>
                  <a:pt x="26650" y="25"/>
                  <a:pt x="26660" y="32"/>
                </a:cubicBezTo>
                <a:cubicBezTo>
                  <a:pt x="26670" y="38"/>
                  <a:pt x="26680" y="46"/>
                  <a:pt x="26688" y="55"/>
                </a:cubicBezTo>
                <a:cubicBezTo>
                  <a:pt x="26697" y="63"/>
                  <a:pt x="26704" y="73"/>
                  <a:pt x="26711" y="83"/>
                </a:cubicBezTo>
                <a:cubicBezTo>
                  <a:pt x="26718" y="93"/>
                  <a:pt x="26724" y="104"/>
                  <a:pt x="26728" y="115"/>
                </a:cubicBezTo>
                <a:cubicBezTo>
                  <a:pt x="26733" y="126"/>
                  <a:pt x="26737" y="138"/>
                  <a:pt x="26739" y="150"/>
                </a:cubicBezTo>
                <a:cubicBezTo>
                  <a:pt x="26741" y="162"/>
                  <a:pt x="26743" y="174"/>
                  <a:pt x="26743" y="186"/>
                </a:cubicBezTo>
                <a:lnTo>
                  <a:pt x="26743" y="1486"/>
                </a:lnTo>
                <a:cubicBezTo>
                  <a:pt x="26743" y="1498"/>
                  <a:pt x="26741" y="1510"/>
                  <a:pt x="26739" y="1522"/>
                </a:cubicBezTo>
                <a:cubicBezTo>
                  <a:pt x="26737" y="1534"/>
                  <a:pt x="26733" y="1546"/>
                  <a:pt x="26728" y="1557"/>
                </a:cubicBezTo>
                <a:cubicBezTo>
                  <a:pt x="26724" y="1568"/>
                  <a:pt x="26718" y="1580"/>
                  <a:pt x="26711" y="1590"/>
                </a:cubicBezTo>
                <a:cubicBezTo>
                  <a:pt x="26704" y="1600"/>
                  <a:pt x="26697" y="1610"/>
                  <a:pt x="26688" y="1618"/>
                </a:cubicBezTo>
                <a:cubicBezTo>
                  <a:pt x="26680" y="1627"/>
                  <a:pt x="26670" y="1635"/>
                  <a:pt x="26660" y="1641"/>
                </a:cubicBezTo>
                <a:cubicBezTo>
                  <a:pt x="26650" y="1648"/>
                  <a:pt x="26639" y="1654"/>
                  <a:pt x="26628" y="1659"/>
                </a:cubicBezTo>
                <a:cubicBezTo>
                  <a:pt x="26617" y="1663"/>
                  <a:pt x="26605" y="1667"/>
                  <a:pt x="26593" y="1669"/>
                </a:cubicBezTo>
                <a:cubicBezTo>
                  <a:pt x="26581" y="1672"/>
                  <a:pt x="26569" y="1673"/>
                  <a:pt x="26557" y="1673"/>
                </a:cubicBezTo>
                <a:lnTo>
                  <a:pt x="186" y="1673"/>
                </a:lnTo>
                <a:cubicBezTo>
                  <a:pt x="174" y="1673"/>
                  <a:pt x="162" y="1672"/>
                  <a:pt x="150" y="1669"/>
                </a:cubicBezTo>
                <a:cubicBezTo>
                  <a:pt x="138" y="1667"/>
                  <a:pt x="126" y="1663"/>
                  <a:pt x="115" y="1659"/>
                </a:cubicBezTo>
                <a:cubicBezTo>
                  <a:pt x="104" y="1654"/>
                  <a:pt x="93" y="1648"/>
                  <a:pt x="83" y="1641"/>
                </a:cubicBezTo>
                <a:cubicBezTo>
                  <a:pt x="73" y="1635"/>
                  <a:pt x="63" y="1627"/>
                  <a:pt x="55" y="1618"/>
                </a:cubicBezTo>
                <a:cubicBezTo>
                  <a:pt x="46" y="1610"/>
                  <a:pt x="38" y="1600"/>
                  <a:pt x="31" y="1590"/>
                </a:cubicBezTo>
                <a:cubicBezTo>
                  <a:pt x="25" y="1580"/>
                  <a:pt x="19" y="1568"/>
                  <a:pt x="14" y="1557"/>
                </a:cubicBezTo>
                <a:cubicBezTo>
                  <a:pt x="10" y="1546"/>
                  <a:pt x="6" y="1534"/>
                  <a:pt x="4" y="1522"/>
                </a:cubicBezTo>
                <a:cubicBezTo>
                  <a:pt x="1" y="1510"/>
                  <a:pt x="0" y="1498"/>
                  <a:pt x="0" y="1486"/>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10" name="图片 1709"/>
          <p:cNvPicPr/>
          <p:nvPr/>
        </p:nvPicPr>
        <p:blipFill>
          <a:blip r:embed="rId4"/>
          <a:stretch/>
        </p:blipFill>
        <p:spPr>
          <a:xfrm>
            <a:off x="534960" y="4278600"/>
            <a:ext cx="208440" cy="166680"/>
          </a:xfrm>
          <a:prstGeom prst="rect">
            <a:avLst/>
          </a:prstGeom>
          <a:noFill/>
          <a:ln w="0">
            <a:noFill/>
          </a:ln>
        </p:spPr>
      </p:pic>
      <p:sp>
        <p:nvSpPr>
          <p:cNvPr id="1711" name="文本框 1710"/>
          <p:cNvSpPr txBox="1"/>
          <p:nvPr/>
        </p:nvSpPr>
        <p:spPr>
          <a:xfrm>
            <a:off x="668520" y="175140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的特性，而不再仅仅依靠预先设定的规则操作。</a:t>
            </a:r>
            <a:endParaRPr lang="en-US" sz="1050" b="0" u="none" strike="noStrike">
              <a:solidFill>
                <a:srgbClr val="000000"/>
              </a:solidFill>
              <a:effectLst/>
              <a:uFillTx/>
              <a:latin typeface="Times New Roman"/>
            </a:endParaRPr>
          </a:p>
        </p:txBody>
      </p:sp>
      <p:sp>
        <p:nvSpPr>
          <p:cNvPr id="1712" name="文本框 1711"/>
          <p:cNvSpPr txBox="1"/>
          <p:nvPr/>
        </p:nvSpPr>
        <p:spPr>
          <a:xfrm>
            <a:off x="810720" y="4259880"/>
            <a:ext cx="10065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自动驾驶示例</a:t>
            </a:r>
            <a:endParaRPr lang="en-US" sz="1320" b="0" u="none" strike="noStrike">
              <a:solidFill>
                <a:srgbClr val="000000"/>
              </a:solidFill>
              <a:effectLst/>
              <a:uFillTx/>
              <a:latin typeface="Times New Roman"/>
            </a:endParaRPr>
          </a:p>
        </p:txBody>
      </p:sp>
      <p:sp>
        <p:nvSpPr>
          <p:cNvPr id="1713" name="文本框 1712"/>
          <p:cNvSpPr txBox="1"/>
          <p:nvPr/>
        </p:nvSpPr>
        <p:spPr>
          <a:xfrm>
            <a:off x="668520" y="4692600"/>
            <a:ext cx="938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自动驾驶汽车是典型的智能体应用：</a:t>
            </a:r>
            <a:r>
              <a:rPr lang="zh-CN" sz="920" b="0" u="none" strike="noStrike">
                <a:solidFill>
                  <a:srgbClr val="BFDBFE"/>
                </a:solidFill>
                <a:effectLst/>
                <a:uFillTx/>
                <a:latin typeface="WenQuanYiZenHei"/>
                <a:ea typeface="WenQuanYiZenHei"/>
              </a:rPr>
              <a:t>感知模块</a:t>
            </a:r>
            <a:r>
              <a:rPr lang="zh-CN" sz="920" b="0" u="none" strike="noStrike">
                <a:solidFill>
                  <a:srgbClr val="D1D5DB"/>
                </a:solidFill>
                <a:effectLst/>
                <a:uFillTx/>
                <a:latin typeface="WenQuanYiZenHei"/>
                <a:ea typeface="WenQuanYiZenHei"/>
              </a:rPr>
              <a:t>通过摄像头、雷达等收集路况信息；</a:t>
            </a:r>
            <a:r>
              <a:rPr lang="zh-CN" sz="920" b="0" u="none" strike="noStrike">
                <a:solidFill>
                  <a:srgbClr val="BFDBFE"/>
                </a:solidFill>
                <a:effectLst/>
                <a:uFillTx/>
                <a:latin typeface="WenQuanYiZenHei"/>
                <a:ea typeface="WenQuanYiZenHei"/>
              </a:rPr>
              <a:t>决策模块</a:t>
            </a:r>
            <a:r>
              <a:rPr lang="zh-CN" sz="920" b="0" u="none" strike="noStrike">
                <a:solidFill>
                  <a:srgbClr val="D1D5DB"/>
                </a:solidFill>
                <a:effectLst/>
                <a:uFillTx/>
                <a:latin typeface="WenQuanYiZenHei"/>
                <a:ea typeface="WenQuanYiZenHei"/>
              </a:rPr>
              <a:t>基于交通规则和安全考量选择驾驶行为；</a:t>
            </a:r>
            <a:r>
              <a:rPr lang="zh-CN" sz="920" b="0" u="none" strike="noStrike">
                <a:solidFill>
                  <a:srgbClr val="BFDBFE"/>
                </a:solidFill>
                <a:effectLst/>
                <a:uFillTx/>
                <a:latin typeface="WenQuanYiZenHei"/>
                <a:ea typeface="WenQuanYiZenHei"/>
              </a:rPr>
              <a:t>执行模块</a:t>
            </a:r>
            <a:r>
              <a:rPr lang="zh-CN" sz="920" b="0" u="none" strike="noStrike">
                <a:solidFill>
                  <a:srgbClr val="D1D5DB"/>
                </a:solidFill>
                <a:effectLst/>
                <a:uFillTx/>
                <a:latin typeface="WenQuanYiZenHei"/>
                <a:ea typeface="WenQuanYiZenHei"/>
              </a:rPr>
              <a:t>控制车辆的加速、转向和制动系统实现行</a:t>
            </a:r>
            <a:endParaRPr lang="en-US" sz="920" b="0" u="none" strike="noStrike">
              <a:solidFill>
                <a:srgbClr val="000000"/>
              </a:solidFill>
              <a:effectLst/>
              <a:uFillTx/>
              <a:latin typeface="Times New Roman"/>
            </a:endParaRPr>
          </a:p>
        </p:txBody>
      </p:sp>
      <p:pic>
        <p:nvPicPr>
          <p:cNvPr id="1714" name="图片 1713"/>
          <p:cNvPicPr/>
          <p:nvPr/>
        </p:nvPicPr>
        <p:blipFill>
          <a:blip r:embed="rId5"/>
          <a:stretch/>
        </p:blipFill>
        <p:spPr>
          <a:xfrm>
            <a:off x="0" y="0"/>
            <a:ext cx="10696320" cy="6016320"/>
          </a:xfrm>
          <a:prstGeom prst="rect">
            <a:avLst/>
          </a:prstGeom>
          <a:noFill/>
          <a:ln w="0">
            <a:noFill/>
          </a:ln>
        </p:spPr>
      </p:pic>
      <p:sp>
        <p:nvSpPr>
          <p:cNvPr id="1715" name="任意多边形 1714"/>
          <p:cNvSpPr/>
          <p:nvPr/>
        </p:nvSpPr>
        <p:spPr>
          <a:xfrm>
            <a:off x="551520" y="2339640"/>
            <a:ext cx="2657520" cy="1571400"/>
          </a:xfrm>
          <a:custGeom>
            <a:avLst/>
            <a:gdLst/>
            <a:ahLst/>
            <a:cxnLst/>
            <a:rect l="0" t="0" r="r" b="b"/>
            <a:pathLst>
              <a:path w="7382" h="4365">
                <a:moveTo>
                  <a:pt x="0" y="4180"/>
                </a:moveTo>
                <a:lnTo>
                  <a:pt x="0" y="187"/>
                </a:lnTo>
                <a:cubicBezTo>
                  <a:pt x="0" y="175"/>
                  <a:pt x="0" y="163"/>
                  <a:pt x="2" y="151"/>
                </a:cubicBezTo>
                <a:cubicBezTo>
                  <a:pt x="4" y="139"/>
                  <a:pt x="7" y="127"/>
                  <a:pt x="10" y="116"/>
                </a:cubicBezTo>
                <a:cubicBezTo>
                  <a:pt x="14" y="105"/>
                  <a:pt x="18" y="94"/>
                  <a:pt x="23" y="84"/>
                </a:cubicBezTo>
                <a:cubicBezTo>
                  <a:pt x="28" y="74"/>
                  <a:pt x="34" y="64"/>
                  <a:pt x="40" y="56"/>
                </a:cubicBezTo>
                <a:cubicBezTo>
                  <a:pt x="47" y="46"/>
                  <a:pt x="54" y="38"/>
                  <a:pt x="61" y="31"/>
                </a:cubicBezTo>
                <a:cubicBezTo>
                  <a:pt x="69" y="25"/>
                  <a:pt x="77" y="19"/>
                  <a:pt x="86" y="14"/>
                </a:cubicBezTo>
                <a:cubicBezTo>
                  <a:pt x="94" y="10"/>
                  <a:pt x="103" y="6"/>
                  <a:pt x="112" y="4"/>
                </a:cubicBezTo>
                <a:cubicBezTo>
                  <a:pt x="121" y="1"/>
                  <a:pt x="130" y="0"/>
                  <a:pt x="139" y="0"/>
                </a:cubicBezTo>
                <a:lnTo>
                  <a:pt x="7197" y="0"/>
                </a:lnTo>
                <a:cubicBezTo>
                  <a:pt x="7209" y="0"/>
                  <a:pt x="7221" y="1"/>
                  <a:pt x="7233" y="4"/>
                </a:cubicBezTo>
                <a:cubicBezTo>
                  <a:pt x="7245" y="6"/>
                  <a:pt x="7256" y="10"/>
                  <a:pt x="7268" y="14"/>
                </a:cubicBezTo>
                <a:cubicBezTo>
                  <a:pt x="7279" y="19"/>
                  <a:pt x="7290" y="25"/>
                  <a:pt x="7300" y="31"/>
                </a:cubicBezTo>
                <a:cubicBezTo>
                  <a:pt x="7310" y="38"/>
                  <a:pt x="7319" y="46"/>
                  <a:pt x="7328" y="56"/>
                </a:cubicBezTo>
                <a:cubicBezTo>
                  <a:pt x="7337" y="64"/>
                  <a:pt x="7344" y="74"/>
                  <a:pt x="7351" y="84"/>
                </a:cubicBezTo>
                <a:cubicBezTo>
                  <a:pt x="7358" y="94"/>
                  <a:pt x="7364" y="105"/>
                  <a:pt x="7368" y="116"/>
                </a:cubicBezTo>
                <a:cubicBezTo>
                  <a:pt x="7373" y="127"/>
                  <a:pt x="7376" y="139"/>
                  <a:pt x="7379" y="151"/>
                </a:cubicBezTo>
                <a:cubicBezTo>
                  <a:pt x="7381" y="163"/>
                  <a:pt x="7382" y="175"/>
                  <a:pt x="7382" y="187"/>
                </a:cubicBezTo>
                <a:lnTo>
                  <a:pt x="7382" y="4180"/>
                </a:lnTo>
                <a:cubicBezTo>
                  <a:pt x="7382" y="4192"/>
                  <a:pt x="7381" y="4204"/>
                  <a:pt x="7379" y="4216"/>
                </a:cubicBezTo>
                <a:cubicBezTo>
                  <a:pt x="7376" y="4228"/>
                  <a:pt x="7373" y="4239"/>
                  <a:pt x="7368" y="4251"/>
                </a:cubicBezTo>
                <a:cubicBezTo>
                  <a:pt x="7364" y="4262"/>
                  <a:pt x="7358" y="4273"/>
                  <a:pt x="7351" y="4283"/>
                </a:cubicBezTo>
                <a:cubicBezTo>
                  <a:pt x="7344" y="4293"/>
                  <a:pt x="7337" y="4302"/>
                  <a:pt x="7328" y="4311"/>
                </a:cubicBezTo>
                <a:cubicBezTo>
                  <a:pt x="7319" y="4319"/>
                  <a:pt x="7310" y="4327"/>
                  <a:pt x="7300" y="4334"/>
                </a:cubicBezTo>
                <a:cubicBezTo>
                  <a:pt x="7290" y="4341"/>
                  <a:pt x="7279" y="4346"/>
                  <a:pt x="7268" y="4351"/>
                </a:cubicBezTo>
                <a:cubicBezTo>
                  <a:pt x="7256" y="4356"/>
                  <a:pt x="7245" y="4359"/>
                  <a:pt x="7233" y="4362"/>
                </a:cubicBezTo>
                <a:cubicBezTo>
                  <a:pt x="7221" y="4364"/>
                  <a:pt x="7209" y="4365"/>
                  <a:pt x="7197" y="4365"/>
                </a:cubicBezTo>
                <a:lnTo>
                  <a:pt x="139" y="4365"/>
                </a:lnTo>
                <a:cubicBezTo>
                  <a:pt x="130" y="4365"/>
                  <a:pt x="121" y="4364"/>
                  <a:pt x="112" y="4362"/>
                </a:cubicBezTo>
                <a:cubicBezTo>
                  <a:pt x="103" y="4359"/>
                  <a:pt x="94" y="4356"/>
                  <a:pt x="86" y="4351"/>
                </a:cubicBezTo>
                <a:cubicBezTo>
                  <a:pt x="77" y="4346"/>
                  <a:pt x="69" y="4341"/>
                  <a:pt x="61" y="4334"/>
                </a:cubicBezTo>
                <a:cubicBezTo>
                  <a:pt x="54" y="4327"/>
                  <a:pt x="47" y="4319"/>
                  <a:pt x="40" y="4311"/>
                </a:cubicBezTo>
                <a:cubicBezTo>
                  <a:pt x="34" y="4302"/>
                  <a:pt x="28" y="4293"/>
                  <a:pt x="23" y="4283"/>
                </a:cubicBezTo>
                <a:cubicBezTo>
                  <a:pt x="18" y="4273"/>
                  <a:pt x="14" y="4262"/>
                  <a:pt x="10" y="4251"/>
                </a:cubicBezTo>
                <a:cubicBezTo>
                  <a:pt x="7" y="4239"/>
                  <a:pt x="4" y="4228"/>
                  <a:pt x="2" y="4216"/>
                </a:cubicBezTo>
                <a:cubicBezTo>
                  <a:pt x="0" y="4204"/>
                  <a:pt x="0" y="4192"/>
                  <a:pt x="0" y="41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16" name="任意多边形 1715"/>
          <p:cNvSpPr/>
          <p:nvPr/>
        </p:nvSpPr>
        <p:spPr>
          <a:xfrm>
            <a:off x="534600" y="2339640"/>
            <a:ext cx="67320" cy="1571400"/>
          </a:xfrm>
          <a:custGeom>
            <a:avLst/>
            <a:gdLst/>
            <a:ahLst/>
            <a:cxnLst/>
            <a:rect l="0" t="0" r="r" b="b"/>
            <a:pathLst>
              <a:path w="187" h="4365">
                <a:moveTo>
                  <a:pt x="0" y="0"/>
                </a:moveTo>
                <a:lnTo>
                  <a:pt x="187" y="0"/>
                </a:lnTo>
                <a:lnTo>
                  <a:pt x="187" y="4365"/>
                </a:lnTo>
                <a:lnTo>
                  <a:pt x="0" y="43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17" name="任意多边形 1716"/>
          <p:cNvSpPr/>
          <p:nvPr/>
        </p:nvSpPr>
        <p:spPr>
          <a:xfrm>
            <a:off x="735120" y="2506680"/>
            <a:ext cx="401400" cy="401760"/>
          </a:xfrm>
          <a:custGeom>
            <a:avLst/>
            <a:gdLst/>
            <a:ahLst/>
            <a:cxnLst/>
            <a:rect l="0" t="0" r="r" b="b"/>
            <a:pathLst>
              <a:path w="1115" h="1116">
                <a:moveTo>
                  <a:pt x="1115" y="559"/>
                </a:moveTo>
                <a:cubicBezTo>
                  <a:pt x="1115" y="595"/>
                  <a:pt x="1112" y="631"/>
                  <a:pt x="1105" y="667"/>
                </a:cubicBezTo>
                <a:cubicBezTo>
                  <a:pt x="1098" y="703"/>
                  <a:pt x="1087" y="738"/>
                  <a:pt x="1073" y="772"/>
                </a:cubicBezTo>
                <a:cubicBezTo>
                  <a:pt x="1059" y="806"/>
                  <a:pt x="1042" y="838"/>
                  <a:pt x="1022" y="868"/>
                </a:cubicBezTo>
                <a:cubicBezTo>
                  <a:pt x="1001" y="898"/>
                  <a:pt x="978" y="927"/>
                  <a:pt x="952" y="952"/>
                </a:cubicBezTo>
                <a:cubicBezTo>
                  <a:pt x="926" y="978"/>
                  <a:pt x="898" y="1001"/>
                  <a:pt x="868" y="1022"/>
                </a:cubicBezTo>
                <a:cubicBezTo>
                  <a:pt x="837" y="1042"/>
                  <a:pt x="805" y="1059"/>
                  <a:pt x="772" y="1073"/>
                </a:cubicBezTo>
                <a:cubicBezTo>
                  <a:pt x="737" y="1087"/>
                  <a:pt x="702" y="1098"/>
                  <a:pt x="666" y="1105"/>
                </a:cubicBezTo>
                <a:cubicBezTo>
                  <a:pt x="630" y="1112"/>
                  <a:pt x="594" y="1116"/>
                  <a:pt x="557" y="1116"/>
                </a:cubicBezTo>
                <a:cubicBezTo>
                  <a:pt x="521" y="1116"/>
                  <a:pt x="485" y="1112"/>
                  <a:pt x="449" y="1105"/>
                </a:cubicBezTo>
                <a:cubicBezTo>
                  <a:pt x="413" y="1098"/>
                  <a:pt x="378" y="1087"/>
                  <a:pt x="344" y="1073"/>
                </a:cubicBezTo>
                <a:cubicBezTo>
                  <a:pt x="310" y="1059"/>
                  <a:pt x="278" y="1042"/>
                  <a:pt x="248" y="1022"/>
                </a:cubicBezTo>
                <a:cubicBezTo>
                  <a:pt x="217" y="1001"/>
                  <a:pt x="189" y="978"/>
                  <a:pt x="163" y="952"/>
                </a:cubicBezTo>
                <a:cubicBezTo>
                  <a:pt x="138" y="927"/>
                  <a:pt x="114" y="898"/>
                  <a:pt x="94" y="868"/>
                </a:cubicBezTo>
                <a:cubicBezTo>
                  <a:pt x="74" y="838"/>
                  <a:pt x="57" y="806"/>
                  <a:pt x="43" y="772"/>
                </a:cubicBezTo>
                <a:cubicBezTo>
                  <a:pt x="29" y="738"/>
                  <a:pt x="18" y="703"/>
                  <a:pt x="11" y="667"/>
                </a:cubicBezTo>
                <a:cubicBezTo>
                  <a:pt x="4" y="631"/>
                  <a:pt x="0" y="595"/>
                  <a:pt x="0" y="559"/>
                </a:cubicBezTo>
                <a:cubicBezTo>
                  <a:pt x="0" y="522"/>
                  <a:pt x="4" y="486"/>
                  <a:pt x="11" y="450"/>
                </a:cubicBezTo>
                <a:cubicBezTo>
                  <a:pt x="18" y="414"/>
                  <a:pt x="29" y="379"/>
                  <a:pt x="43" y="345"/>
                </a:cubicBezTo>
                <a:cubicBezTo>
                  <a:pt x="57" y="312"/>
                  <a:pt x="74" y="279"/>
                  <a:pt x="94" y="248"/>
                </a:cubicBezTo>
                <a:cubicBezTo>
                  <a:pt x="114" y="218"/>
                  <a:pt x="138" y="189"/>
                  <a:pt x="163" y="164"/>
                </a:cubicBezTo>
                <a:cubicBezTo>
                  <a:pt x="189" y="138"/>
                  <a:pt x="217" y="115"/>
                  <a:pt x="248" y="94"/>
                </a:cubicBezTo>
                <a:cubicBezTo>
                  <a:pt x="278" y="74"/>
                  <a:pt x="310" y="57"/>
                  <a:pt x="344" y="43"/>
                </a:cubicBezTo>
                <a:cubicBezTo>
                  <a:pt x="378" y="29"/>
                  <a:pt x="413" y="18"/>
                  <a:pt x="449" y="11"/>
                </a:cubicBezTo>
                <a:cubicBezTo>
                  <a:pt x="485" y="4"/>
                  <a:pt x="521" y="0"/>
                  <a:pt x="557" y="0"/>
                </a:cubicBezTo>
                <a:cubicBezTo>
                  <a:pt x="594" y="0"/>
                  <a:pt x="630" y="4"/>
                  <a:pt x="666" y="11"/>
                </a:cubicBezTo>
                <a:cubicBezTo>
                  <a:pt x="702" y="18"/>
                  <a:pt x="737" y="29"/>
                  <a:pt x="772" y="43"/>
                </a:cubicBezTo>
                <a:cubicBezTo>
                  <a:pt x="805" y="57"/>
                  <a:pt x="837" y="74"/>
                  <a:pt x="868" y="94"/>
                </a:cubicBezTo>
                <a:cubicBezTo>
                  <a:pt x="898" y="115"/>
                  <a:pt x="926" y="138"/>
                  <a:pt x="952" y="164"/>
                </a:cubicBezTo>
                <a:cubicBezTo>
                  <a:pt x="978" y="189"/>
                  <a:pt x="1001" y="218"/>
                  <a:pt x="1022" y="248"/>
                </a:cubicBezTo>
                <a:cubicBezTo>
                  <a:pt x="1042" y="279"/>
                  <a:pt x="1059" y="312"/>
                  <a:pt x="1073" y="345"/>
                </a:cubicBezTo>
                <a:cubicBezTo>
                  <a:pt x="1087" y="379"/>
                  <a:pt x="1098" y="414"/>
                  <a:pt x="1105" y="450"/>
                </a:cubicBezTo>
                <a:cubicBezTo>
                  <a:pt x="1112" y="486"/>
                  <a:pt x="1115" y="522"/>
                  <a:pt x="1115" y="559"/>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18" name="图片 1717"/>
          <p:cNvPicPr/>
          <p:nvPr/>
        </p:nvPicPr>
        <p:blipFill>
          <a:blip r:embed="rId6"/>
          <a:stretch/>
        </p:blipFill>
        <p:spPr>
          <a:xfrm>
            <a:off x="827280" y="2607120"/>
            <a:ext cx="225360" cy="200160"/>
          </a:xfrm>
          <a:prstGeom prst="rect">
            <a:avLst/>
          </a:prstGeom>
          <a:noFill/>
          <a:ln w="0">
            <a:noFill/>
          </a:ln>
        </p:spPr>
      </p:pic>
      <p:sp>
        <p:nvSpPr>
          <p:cNvPr id="1719" name="文本框 1718"/>
          <p:cNvSpPr txBox="1"/>
          <p:nvPr/>
        </p:nvSpPr>
        <p:spPr>
          <a:xfrm>
            <a:off x="668520" y="4859640"/>
            <a:ext cx="3521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驶操作。整个过程形成一个闭环系统，不断根据环境变化调整行为。</a:t>
            </a:r>
            <a:endParaRPr lang="en-US" sz="920" b="0" u="none" strike="noStrike">
              <a:solidFill>
                <a:srgbClr val="000000"/>
              </a:solidFill>
              <a:effectLst/>
              <a:uFillTx/>
              <a:latin typeface="Times New Roman"/>
            </a:endParaRPr>
          </a:p>
        </p:txBody>
      </p:sp>
      <p:sp>
        <p:nvSpPr>
          <p:cNvPr id="1720" name="文本框 1719"/>
          <p:cNvSpPr txBox="1"/>
          <p:nvPr/>
        </p:nvSpPr>
        <p:spPr>
          <a:xfrm>
            <a:off x="1236960" y="2604960"/>
            <a:ext cx="3358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感知</a:t>
            </a:r>
            <a:endParaRPr lang="en-US" sz="1320" b="0" u="none" strike="noStrike">
              <a:solidFill>
                <a:srgbClr val="000000"/>
              </a:solidFill>
              <a:effectLst/>
              <a:uFillTx/>
              <a:latin typeface="Times New Roman"/>
            </a:endParaRPr>
          </a:p>
        </p:txBody>
      </p:sp>
      <p:sp>
        <p:nvSpPr>
          <p:cNvPr id="1721" name="文本框 1720"/>
          <p:cNvSpPr txBox="1"/>
          <p:nvPr/>
        </p:nvSpPr>
        <p:spPr>
          <a:xfrm>
            <a:off x="1571040" y="2611080"/>
            <a:ext cx="123660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(Perception)</a:t>
            </a:r>
            <a:endParaRPr lang="en-US" sz="1320" b="0" u="none" strike="noStrike">
              <a:solidFill>
                <a:srgbClr val="000000"/>
              </a:solidFill>
              <a:effectLst/>
              <a:uFillTx/>
              <a:latin typeface="Times New Roman"/>
            </a:endParaRPr>
          </a:p>
        </p:txBody>
      </p:sp>
      <p:sp>
        <p:nvSpPr>
          <p:cNvPr id="1722" name="文本框 1721"/>
          <p:cNvSpPr txBox="1"/>
          <p:nvPr/>
        </p:nvSpPr>
        <p:spPr>
          <a:xfrm>
            <a:off x="735480" y="302112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通过传感器、接口等手段获取环境中的信</a:t>
            </a:r>
            <a:endParaRPr lang="en-US" sz="920" b="0" u="none" strike="noStrike">
              <a:solidFill>
                <a:srgbClr val="000000"/>
              </a:solidFill>
              <a:effectLst/>
              <a:uFillTx/>
              <a:latin typeface="Times New Roman"/>
            </a:endParaRPr>
          </a:p>
        </p:txBody>
      </p:sp>
      <p:sp>
        <p:nvSpPr>
          <p:cNvPr id="1723" name="文本框 1722"/>
          <p:cNvSpPr txBox="1"/>
          <p:nvPr/>
        </p:nvSpPr>
        <p:spPr>
          <a:xfrm>
            <a:off x="735480" y="318816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息，并将其转换为可用于决策的数据。智能</a:t>
            </a:r>
            <a:endParaRPr lang="en-US" sz="920" b="0" u="none" strike="noStrike">
              <a:solidFill>
                <a:srgbClr val="000000"/>
              </a:solidFill>
              <a:effectLst/>
              <a:uFillTx/>
              <a:latin typeface="Times New Roman"/>
            </a:endParaRPr>
          </a:p>
        </p:txBody>
      </p:sp>
      <p:sp>
        <p:nvSpPr>
          <p:cNvPr id="1724" name="文本框 1723"/>
          <p:cNvSpPr txBox="1"/>
          <p:nvPr/>
        </p:nvSpPr>
        <p:spPr>
          <a:xfrm>
            <a:off x="735480" y="335520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体需要持续感知环境状态变化，为后续决策</a:t>
            </a:r>
            <a:endParaRPr lang="en-US" sz="920" b="0" u="none" strike="noStrike">
              <a:solidFill>
                <a:srgbClr val="000000"/>
              </a:solidFill>
              <a:effectLst/>
              <a:uFillTx/>
              <a:latin typeface="Times New Roman"/>
            </a:endParaRPr>
          </a:p>
        </p:txBody>
      </p:sp>
      <p:sp>
        <p:nvSpPr>
          <p:cNvPr id="1725" name="任意多边形 1724"/>
          <p:cNvSpPr/>
          <p:nvPr/>
        </p:nvSpPr>
        <p:spPr>
          <a:xfrm>
            <a:off x="4027680" y="2339640"/>
            <a:ext cx="2657880" cy="1571400"/>
          </a:xfrm>
          <a:custGeom>
            <a:avLst/>
            <a:gdLst/>
            <a:ahLst/>
            <a:cxnLst/>
            <a:rect l="0" t="0" r="r" b="b"/>
            <a:pathLst>
              <a:path w="7383" h="4365">
                <a:moveTo>
                  <a:pt x="0" y="4180"/>
                </a:moveTo>
                <a:lnTo>
                  <a:pt x="0" y="187"/>
                </a:lnTo>
                <a:cubicBezTo>
                  <a:pt x="0" y="175"/>
                  <a:pt x="1" y="163"/>
                  <a:pt x="3" y="151"/>
                </a:cubicBezTo>
                <a:cubicBezTo>
                  <a:pt x="5" y="139"/>
                  <a:pt x="7" y="127"/>
                  <a:pt x="11" y="116"/>
                </a:cubicBezTo>
                <a:cubicBezTo>
                  <a:pt x="14" y="105"/>
                  <a:pt x="19" y="94"/>
                  <a:pt x="24" y="84"/>
                </a:cubicBezTo>
                <a:cubicBezTo>
                  <a:pt x="29" y="74"/>
                  <a:pt x="35" y="64"/>
                  <a:pt x="41" y="56"/>
                </a:cubicBezTo>
                <a:cubicBezTo>
                  <a:pt x="47" y="46"/>
                  <a:pt x="54" y="38"/>
                  <a:pt x="62" y="31"/>
                </a:cubicBezTo>
                <a:cubicBezTo>
                  <a:pt x="70" y="25"/>
                  <a:pt x="78" y="19"/>
                  <a:pt x="86" y="14"/>
                </a:cubicBezTo>
                <a:cubicBezTo>
                  <a:pt x="95" y="10"/>
                  <a:pt x="103" y="6"/>
                  <a:pt x="112" y="4"/>
                </a:cubicBezTo>
                <a:cubicBezTo>
                  <a:pt x="121" y="1"/>
                  <a:pt x="130" y="0"/>
                  <a:pt x="139" y="0"/>
                </a:cubicBezTo>
                <a:lnTo>
                  <a:pt x="7196" y="0"/>
                </a:lnTo>
                <a:cubicBezTo>
                  <a:pt x="7208" y="0"/>
                  <a:pt x="7221" y="1"/>
                  <a:pt x="7232" y="4"/>
                </a:cubicBezTo>
                <a:cubicBezTo>
                  <a:pt x="7244" y="6"/>
                  <a:pt x="7256" y="10"/>
                  <a:pt x="7268" y="14"/>
                </a:cubicBezTo>
                <a:cubicBezTo>
                  <a:pt x="7280" y="19"/>
                  <a:pt x="7290" y="25"/>
                  <a:pt x="7300" y="31"/>
                </a:cubicBezTo>
                <a:cubicBezTo>
                  <a:pt x="7311" y="38"/>
                  <a:pt x="7320" y="46"/>
                  <a:pt x="7329" y="56"/>
                </a:cubicBezTo>
                <a:cubicBezTo>
                  <a:pt x="7337" y="64"/>
                  <a:pt x="7345" y="74"/>
                  <a:pt x="7352" y="84"/>
                </a:cubicBezTo>
                <a:cubicBezTo>
                  <a:pt x="7358" y="94"/>
                  <a:pt x="7364" y="105"/>
                  <a:pt x="7369" y="116"/>
                </a:cubicBezTo>
                <a:cubicBezTo>
                  <a:pt x="7373" y="127"/>
                  <a:pt x="7377" y="139"/>
                  <a:pt x="7379" y="151"/>
                </a:cubicBezTo>
                <a:cubicBezTo>
                  <a:pt x="7382" y="163"/>
                  <a:pt x="7383" y="175"/>
                  <a:pt x="7383" y="187"/>
                </a:cubicBezTo>
                <a:lnTo>
                  <a:pt x="7383" y="4180"/>
                </a:lnTo>
                <a:cubicBezTo>
                  <a:pt x="7383" y="4192"/>
                  <a:pt x="7382" y="4204"/>
                  <a:pt x="7379" y="4216"/>
                </a:cubicBezTo>
                <a:cubicBezTo>
                  <a:pt x="7377" y="4228"/>
                  <a:pt x="7373" y="4239"/>
                  <a:pt x="7369" y="4251"/>
                </a:cubicBezTo>
                <a:cubicBezTo>
                  <a:pt x="7364" y="4262"/>
                  <a:pt x="7358" y="4273"/>
                  <a:pt x="7352" y="4283"/>
                </a:cubicBezTo>
                <a:cubicBezTo>
                  <a:pt x="7345" y="4293"/>
                  <a:pt x="7337" y="4302"/>
                  <a:pt x="7329" y="4311"/>
                </a:cubicBezTo>
                <a:cubicBezTo>
                  <a:pt x="7320" y="4319"/>
                  <a:pt x="7311" y="4327"/>
                  <a:pt x="7300" y="4334"/>
                </a:cubicBezTo>
                <a:cubicBezTo>
                  <a:pt x="7290" y="4341"/>
                  <a:pt x="7280" y="4346"/>
                  <a:pt x="7268" y="4351"/>
                </a:cubicBezTo>
                <a:cubicBezTo>
                  <a:pt x="7256" y="4356"/>
                  <a:pt x="7244" y="4359"/>
                  <a:pt x="7232" y="4362"/>
                </a:cubicBezTo>
                <a:cubicBezTo>
                  <a:pt x="7221" y="4364"/>
                  <a:pt x="7208" y="4365"/>
                  <a:pt x="7196" y="4365"/>
                </a:cubicBezTo>
                <a:lnTo>
                  <a:pt x="139" y="4365"/>
                </a:lnTo>
                <a:cubicBezTo>
                  <a:pt x="130" y="4365"/>
                  <a:pt x="121" y="4364"/>
                  <a:pt x="112" y="4362"/>
                </a:cubicBezTo>
                <a:cubicBezTo>
                  <a:pt x="103" y="4359"/>
                  <a:pt x="95" y="4356"/>
                  <a:pt x="86" y="4351"/>
                </a:cubicBezTo>
                <a:cubicBezTo>
                  <a:pt x="78" y="4346"/>
                  <a:pt x="70" y="4341"/>
                  <a:pt x="62" y="4334"/>
                </a:cubicBezTo>
                <a:cubicBezTo>
                  <a:pt x="54" y="4327"/>
                  <a:pt x="47" y="4319"/>
                  <a:pt x="41" y="4311"/>
                </a:cubicBezTo>
                <a:cubicBezTo>
                  <a:pt x="35" y="4302"/>
                  <a:pt x="29" y="4293"/>
                  <a:pt x="24" y="4283"/>
                </a:cubicBezTo>
                <a:cubicBezTo>
                  <a:pt x="19" y="4273"/>
                  <a:pt x="14" y="4262"/>
                  <a:pt x="11" y="4251"/>
                </a:cubicBezTo>
                <a:cubicBezTo>
                  <a:pt x="7" y="4239"/>
                  <a:pt x="5" y="4228"/>
                  <a:pt x="3" y="4216"/>
                </a:cubicBezTo>
                <a:cubicBezTo>
                  <a:pt x="1" y="4204"/>
                  <a:pt x="0" y="4192"/>
                  <a:pt x="0" y="41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26" name="任意多边形 1725"/>
          <p:cNvSpPr/>
          <p:nvPr/>
        </p:nvSpPr>
        <p:spPr>
          <a:xfrm>
            <a:off x="4011120" y="2339640"/>
            <a:ext cx="66960" cy="1571400"/>
          </a:xfrm>
          <a:custGeom>
            <a:avLst/>
            <a:gdLst/>
            <a:ahLst/>
            <a:cxnLst/>
            <a:rect l="0" t="0" r="r" b="b"/>
            <a:pathLst>
              <a:path w="186" h="4365">
                <a:moveTo>
                  <a:pt x="0" y="0"/>
                </a:moveTo>
                <a:lnTo>
                  <a:pt x="186" y="0"/>
                </a:lnTo>
                <a:lnTo>
                  <a:pt x="186" y="4365"/>
                </a:lnTo>
                <a:lnTo>
                  <a:pt x="0" y="43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27" name="任意多边形 1726"/>
          <p:cNvSpPr/>
          <p:nvPr/>
        </p:nvSpPr>
        <p:spPr>
          <a:xfrm>
            <a:off x="4211640" y="2540160"/>
            <a:ext cx="351360" cy="401400"/>
          </a:xfrm>
          <a:custGeom>
            <a:avLst/>
            <a:gdLst/>
            <a:ahLst/>
            <a:cxnLst/>
            <a:rect l="0" t="0" r="r" b="b"/>
            <a:pathLst>
              <a:path w="976" h="1115">
                <a:moveTo>
                  <a:pt x="0" y="628"/>
                </a:moveTo>
                <a:lnTo>
                  <a:pt x="0" y="489"/>
                </a:lnTo>
                <a:cubicBezTo>
                  <a:pt x="0" y="457"/>
                  <a:pt x="3" y="425"/>
                  <a:pt x="9" y="394"/>
                </a:cubicBezTo>
                <a:cubicBezTo>
                  <a:pt x="15" y="362"/>
                  <a:pt x="25" y="332"/>
                  <a:pt x="37" y="302"/>
                </a:cubicBezTo>
                <a:cubicBezTo>
                  <a:pt x="49" y="273"/>
                  <a:pt x="64" y="245"/>
                  <a:pt x="82" y="218"/>
                </a:cubicBezTo>
                <a:cubicBezTo>
                  <a:pt x="100" y="191"/>
                  <a:pt x="120" y="166"/>
                  <a:pt x="143" y="143"/>
                </a:cubicBezTo>
                <a:cubicBezTo>
                  <a:pt x="165" y="120"/>
                  <a:pt x="190" y="100"/>
                  <a:pt x="217" y="82"/>
                </a:cubicBezTo>
                <a:cubicBezTo>
                  <a:pt x="243" y="65"/>
                  <a:pt x="271" y="50"/>
                  <a:pt x="301" y="37"/>
                </a:cubicBezTo>
                <a:cubicBezTo>
                  <a:pt x="330" y="25"/>
                  <a:pt x="361" y="16"/>
                  <a:pt x="392" y="10"/>
                </a:cubicBezTo>
                <a:cubicBezTo>
                  <a:pt x="424" y="3"/>
                  <a:pt x="455" y="0"/>
                  <a:pt x="488" y="0"/>
                </a:cubicBezTo>
                <a:cubicBezTo>
                  <a:pt x="520" y="0"/>
                  <a:pt x="552" y="3"/>
                  <a:pt x="583" y="10"/>
                </a:cubicBezTo>
                <a:cubicBezTo>
                  <a:pt x="615" y="16"/>
                  <a:pt x="645" y="25"/>
                  <a:pt x="675" y="37"/>
                </a:cubicBezTo>
                <a:cubicBezTo>
                  <a:pt x="704" y="50"/>
                  <a:pt x="733" y="65"/>
                  <a:pt x="759" y="82"/>
                </a:cubicBezTo>
                <a:cubicBezTo>
                  <a:pt x="786" y="100"/>
                  <a:pt x="810" y="120"/>
                  <a:pt x="833" y="143"/>
                </a:cubicBezTo>
                <a:cubicBezTo>
                  <a:pt x="856" y="166"/>
                  <a:pt x="876" y="191"/>
                  <a:pt x="894" y="218"/>
                </a:cubicBezTo>
                <a:cubicBezTo>
                  <a:pt x="911" y="245"/>
                  <a:pt x="926" y="273"/>
                  <a:pt x="939" y="302"/>
                </a:cubicBezTo>
                <a:cubicBezTo>
                  <a:pt x="951" y="332"/>
                  <a:pt x="960" y="362"/>
                  <a:pt x="966" y="394"/>
                </a:cubicBezTo>
                <a:cubicBezTo>
                  <a:pt x="973" y="425"/>
                  <a:pt x="976" y="457"/>
                  <a:pt x="976" y="489"/>
                </a:cubicBezTo>
                <a:lnTo>
                  <a:pt x="976" y="628"/>
                </a:lnTo>
                <a:cubicBezTo>
                  <a:pt x="976" y="660"/>
                  <a:pt x="973" y="692"/>
                  <a:pt x="966" y="723"/>
                </a:cubicBezTo>
                <a:cubicBezTo>
                  <a:pt x="960" y="755"/>
                  <a:pt x="951" y="785"/>
                  <a:pt x="939" y="815"/>
                </a:cubicBezTo>
                <a:cubicBezTo>
                  <a:pt x="926" y="844"/>
                  <a:pt x="911" y="872"/>
                  <a:pt x="894" y="899"/>
                </a:cubicBezTo>
                <a:cubicBezTo>
                  <a:pt x="876" y="925"/>
                  <a:pt x="856" y="950"/>
                  <a:pt x="833" y="973"/>
                </a:cubicBezTo>
                <a:cubicBezTo>
                  <a:pt x="810" y="995"/>
                  <a:pt x="786" y="1016"/>
                  <a:pt x="759" y="1033"/>
                </a:cubicBezTo>
                <a:cubicBezTo>
                  <a:pt x="733" y="1051"/>
                  <a:pt x="704" y="1066"/>
                  <a:pt x="675" y="1078"/>
                </a:cubicBezTo>
                <a:cubicBezTo>
                  <a:pt x="645" y="1091"/>
                  <a:pt x="615" y="1100"/>
                  <a:pt x="583" y="1106"/>
                </a:cubicBezTo>
                <a:cubicBezTo>
                  <a:pt x="552" y="1112"/>
                  <a:pt x="520" y="1115"/>
                  <a:pt x="488" y="1115"/>
                </a:cubicBezTo>
                <a:cubicBezTo>
                  <a:pt x="455" y="1115"/>
                  <a:pt x="424" y="1112"/>
                  <a:pt x="392" y="1106"/>
                </a:cubicBezTo>
                <a:cubicBezTo>
                  <a:pt x="361" y="1100"/>
                  <a:pt x="330" y="1091"/>
                  <a:pt x="301" y="1078"/>
                </a:cubicBezTo>
                <a:cubicBezTo>
                  <a:pt x="271" y="1066"/>
                  <a:pt x="243" y="1051"/>
                  <a:pt x="217" y="1033"/>
                </a:cubicBezTo>
                <a:cubicBezTo>
                  <a:pt x="190" y="1016"/>
                  <a:pt x="165" y="995"/>
                  <a:pt x="143" y="973"/>
                </a:cubicBezTo>
                <a:cubicBezTo>
                  <a:pt x="120" y="950"/>
                  <a:pt x="100" y="925"/>
                  <a:pt x="82" y="899"/>
                </a:cubicBezTo>
                <a:cubicBezTo>
                  <a:pt x="64" y="872"/>
                  <a:pt x="49" y="844"/>
                  <a:pt x="37" y="815"/>
                </a:cubicBezTo>
                <a:cubicBezTo>
                  <a:pt x="25" y="785"/>
                  <a:pt x="15" y="755"/>
                  <a:pt x="9" y="723"/>
                </a:cubicBezTo>
                <a:cubicBezTo>
                  <a:pt x="3" y="692"/>
                  <a:pt x="0" y="660"/>
                  <a:pt x="0" y="628"/>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28" name="图片 1727"/>
          <p:cNvPicPr/>
          <p:nvPr/>
        </p:nvPicPr>
        <p:blipFill>
          <a:blip r:embed="rId7"/>
          <a:stretch/>
        </p:blipFill>
        <p:spPr>
          <a:xfrm>
            <a:off x="4286880" y="2640600"/>
            <a:ext cx="200160" cy="200160"/>
          </a:xfrm>
          <a:prstGeom prst="rect">
            <a:avLst/>
          </a:prstGeom>
          <a:noFill/>
          <a:ln w="0">
            <a:noFill/>
          </a:ln>
        </p:spPr>
      </p:pic>
      <p:sp>
        <p:nvSpPr>
          <p:cNvPr id="1729" name="文本框 1728"/>
          <p:cNvSpPr txBox="1"/>
          <p:nvPr/>
        </p:nvSpPr>
        <p:spPr>
          <a:xfrm>
            <a:off x="735480" y="35226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提供依据。</a:t>
            </a:r>
            <a:endParaRPr lang="en-US" sz="920" b="0" u="none" strike="noStrike">
              <a:solidFill>
                <a:srgbClr val="000000"/>
              </a:solidFill>
              <a:effectLst/>
              <a:uFillTx/>
              <a:latin typeface="Times New Roman"/>
            </a:endParaRPr>
          </a:p>
        </p:txBody>
      </p:sp>
      <p:sp>
        <p:nvSpPr>
          <p:cNvPr id="1730" name="文本框 1729"/>
          <p:cNvSpPr txBox="1"/>
          <p:nvPr/>
        </p:nvSpPr>
        <p:spPr>
          <a:xfrm>
            <a:off x="4665960" y="2521440"/>
            <a:ext cx="3358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决策</a:t>
            </a:r>
            <a:endParaRPr lang="en-US" sz="1320" b="0" u="none" strike="noStrike">
              <a:solidFill>
                <a:srgbClr val="000000"/>
              </a:solidFill>
              <a:effectLst/>
              <a:uFillTx/>
              <a:latin typeface="Times New Roman"/>
            </a:endParaRPr>
          </a:p>
        </p:txBody>
      </p:sp>
      <p:sp>
        <p:nvSpPr>
          <p:cNvPr id="1731" name="文本框 1730"/>
          <p:cNvSpPr txBox="1"/>
          <p:nvPr/>
        </p:nvSpPr>
        <p:spPr>
          <a:xfrm>
            <a:off x="5000040" y="2527560"/>
            <a:ext cx="100656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(Decision-</a:t>
            </a:r>
            <a:endParaRPr lang="en-US" sz="1320" b="0" u="none" strike="noStrike">
              <a:solidFill>
                <a:srgbClr val="000000"/>
              </a:solidFill>
              <a:effectLst/>
              <a:uFillTx/>
              <a:latin typeface="Times New Roman"/>
            </a:endParaRPr>
          </a:p>
        </p:txBody>
      </p:sp>
      <p:sp>
        <p:nvSpPr>
          <p:cNvPr id="1732" name="文本框 1731"/>
          <p:cNvSpPr txBox="1"/>
          <p:nvPr/>
        </p:nvSpPr>
        <p:spPr>
          <a:xfrm>
            <a:off x="4665960" y="2761560"/>
            <a:ext cx="76572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Making)</a:t>
            </a:r>
            <a:endParaRPr lang="en-US" sz="1320" b="0" u="none" strike="noStrike">
              <a:solidFill>
                <a:srgbClr val="000000"/>
              </a:solidFill>
              <a:effectLst/>
              <a:uFillTx/>
              <a:latin typeface="Times New Roman"/>
            </a:endParaRPr>
          </a:p>
        </p:txBody>
      </p:sp>
      <p:sp>
        <p:nvSpPr>
          <p:cNvPr id="1733" name="文本框 1732"/>
          <p:cNvSpPr txBox="1"/>
          <p:nvPr/>
        </p:nvSpPr>
        <p:spPr>
          <a:xfrm>
            <a:off x="4211640" y="308808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基于所感知到的信息，智能体使用规则、算</a:t>
            </a:r>
            <a:endParaRPr lang="en-US" sz="920" b="0" u="none" strike="noStrike">
              <a:solidFill>
                <a:srgbClr val="000000"/>
              </a:solidFill>
              <a:effectLst/>
              <a:uFillTx/>
              <a:latin typeface="Times New Roman"/>
            </a:endParaRPr>
          </a:p>
        </p:txBody>
      </p:sp>
      <p:sp>
        <p:nvSpPr>
          <p:cNvPr id="1734" name="文本框 1733"/>
          <p:cNvSpPr txBox="1"/>
          <p:nvPr/>
        </p:nvSpPr>
        <p:spPr>
          <a:xfrm>
            <a:off x="4211640" y="325512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法或学习模型来做出决策。决策过程可能涉</a:t>
            </a:r>
            <a:endParaRPr lang="en-US" sz="920" b="0" u="none" strike="noStrike">
              <a:solidFill>
                <a:srgbClr val="000000"/>
              </a:solidFill>
              <a:effectLst/>
              <a:uFillTx/>
              <a:latin typeface="Times New Roman"/>
            </a:endParaRPr>
          </a:p>
        </p:txBody>
      </p:sp>
      <p:sp>
        <p:nvSpPr>
          <p:cNvPr id="1735" name="文本框 1734"/>
          <p:cNvSpPr txBox="1"/>
          <p:nvPr/>
        </p:nvSpPr>
        <p:spPr>
          <a:xfrm>
            <a:off x="4211640" y="342216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及多步推理、计划和目标优先级排序，以选</a:t>
            </a:r>
            <a:endParaRPr lang="en-US" sz="920" b="0" u="none" strike="noStrike">
              <a:solidFill>
                <a:srgbClr val="000000"/>
              </a:solidFill>
              <a:effectLst/>
              <a:uFillTx/>
              <a:latin typeface="Times New Roman"/>
            </a:endParaRPr>
          </a:p>
        </p:txBody>
      </p:sp>
      <p:sp>
        <p:nvSpPr>
          <p:cNvPr id="1736" name="任意多边形 1735"/>
          <p:cNvSpPr/>
          <p:nvPr/>
        </p:nvSpPr>
        <p:spPr>
          <a:xfrm>
            <a:off x="7504200" y="2339640"/>
            <a:ext cx="2657880" cy="1571400"/>
          </a:xfrm>
          <a:custGeom>
            <a:avLst/>
            <a:gdLst/>
            <a:ahLst/>
            <a:cxnLst/>
            <a:rect l="0" t="0" r="r" b="b"/>
            <a:pathLst>
              <a:path w="7383" h="4365">
                <a:moveTo>
                  <a:pt x="0" y="4180"/>
                </a:moveTo>
                <a:lnTo>
                  <a:pt x="0" y="187"/>
                </a:lnTo>
                <a:cubicBezTo>
                  <a:pt x="0" y="175"/>
                  <a:pt x="1" y="163"/>
                  <a:pt x="2" y="151"/>
                </a:cubicBezTo>
                <a:cubicBezTo>
                  <a:pt x="4" y="139"/>
                  <a:pt x="7" y="127"/>
                  <a:pt x="10" y="116"/>
                </a:cubicBezTo>
                <a:cubicBezTo>
                  <a:pt x="14" y="105"/>
                  <a:pt x="18" y="94"/>
                  <a:pt x="23" y="84"/>
                </a:cubicBezTo>
                <a:cubicBezTo>
                  <a:pt x="28" y="74"/>
                  <a:pt x="34" y="64"/>
                  <a:pt x="41" y="56"/>
                </a:cubicBezTo>
                <a:cubicBezTo>
                  <a:pt x="47" y="46"/>
                  <a:pt x="54" y="38"/>
                  <a:pt x="62" y="31"/>
                </a:cubicBezTo>
                <a:cubicBezTo>
                  <a:pt x="69" y="25"/>
                  <a:pt x="77" y="19"/>
                  <a:pt x="86" y="14"/>
                </a:cubicBezTo>
                <a:cubicBezTo>
                  <a:pt x="94" y="10"/>
                  <a:pt x="103" y="6"/>
                  <a:pt x="112" y="4"/>
                </a:cubicBezTo>
                <a:cubicBezTo>
                  <a:pt x="121" y="1"/>
                  <a:pt x="130" y="0"/>
                  <a:pt x="139" y="0"/>
                </a:cubicBezTo>
                <a:lnTo>
                  <a:pt x="7197" y="0"/>
                </a:lnTo>
                <a:cubicBezTo>
                  <a:pt x="7209" y="0"/>
                  <a:pt x="7221" y="1"/>
                  <a:pt x="7233" y="4"/>
                </a:cubicBezTo>
                <a:cubicBezTo>
                  <a:pt x="7245" y="6"/>
                  <a:pt x="7257" y="10"/>
                  <a:pt x="7268" y="14"/>
                </a:cubicBezTo>
                <a:cubicBezTo>
                  <a:pt x="7279" y="19"/>
                  <a:pt x="7290" y="25"/>
                  <a:pt x="7300" y="31"/>
                </a:cubicBezTo>
                <a:cubicBezTo>
                  <a:pt x="7310" y="38"/>
                  <a:pt x="7320" y="46"/>
                  <a:pt x="7328" y="56"/>
                </a:cubicBezTo>
                <a:cubicBezTo>
                  <a:pt x="7337" y="64"/>
                  <a:pt x="7344" y="74"/>
                  <a:pt x="7351" y="84"/>
                </a:cubicBezTo>
                <a:cubicBezTo>
                  <a:pt x="7358" y="94"/>
                  <a:pt x="7364" y="105"/>
                  <a:pt x="7368" y="116"/>
                </a:cubicBezTo>
                <a:cubicBezTo>
                  <a:pt x="7373" y="127"/>
                  <a:pt x="7377" y="139"/>
                  <a:pt x="7379" y="151"/>
                </a:cubicBezTo>
                <a:cubicBezTo>
                  <a:pt x="7381" y="163"/>
                  <a:pt x="7383" y="175"/>
                  <a:pt x="7383" y="187"/>
                </a:cubicBezTo>
                <a:lnTo>
                  <a:pt x="7383" y="4180"/>
                </a:lnTo>
                <a:cubicBezTo>
                  <a:pt x="7383" y="4192"/>
                  <a:pt x="7381" y="4204"/>
                  <a:pt x="7379" y="4216"/>
                </a:cubicBezTo>
                <a:cubicBezTo>
                  <a:pt x="7377" y="4228"/>
                  <a:pt x="7373" y="4239"/>
                  <a:pt x="7368" y="4251"/>
                </a:cubicBezTo>
                <a:cubicBezTo>
                  <a:pt x="7364" y="4262"/>
                  <a:pt x="7358" y="4273"/>
                  <a:pt x="7351" y="4283"/>
                </a:cubicBezTo>
                <a:cubicBezTo>
                  <a:pt x="7344" y="4293"/>
                  <a:pt x="7337" y="4302"/>
                  <a:pt x="7328" y="4311"/>
                </a:cubicBezTo>
                <a:cubicBezTo>
                  <a:pt x="7320" y="4319"/>
                  <a:pt x="7310" y="4327"/>
                  <a:pt x="7300" y="4334"/>
                </a:cubicBezTo>
                <a:cubicBezTo>
                  <a:pt x="7290" y="4341"/>
                  <a:pt x="7279" y="4346"/>
                  <a:pt x="7268" y="4351"/>
                </a:cubicBezTo>
                <a:cubicBezTo>
                  <a:pt x="7257" y="4356"/>
                  <a:pt x="7245" y="4359"/>
                  <a:pt x="7233" y="4362"/>
                </a:cubicBezTo>
                <a:cubicBezTo>
                  <a:pt x="7221" y="4364"/>
                  <a:pt x="7209" y="4365"/>
                  <a:pt x="7197" y="4365"/>
                </a:cubicBezTo>
                <a:lnTo>
                  <a:pt x="139" y="4365"/>
                </a:lnTo>
                <a:cubicBezTo>
                  <a:pt x="130" y="4365"/>
                  <a:pt x="121" y="4364"/>
                  <a:pt x="112" y="4362"/>
                </a:cubicBezTo>
                <a:cubicBezTo>
                  <a:pt x="103" y="4359"/>
                  <a:pt x="94" y="4356"/>
                  <a:pt x="86" y="4351"/>
                </a:cubicBezTo>
                <a:cubicBezTo>
                  <a:pt x="77" y="4346"/>
                  <a:pt x="69" y="4341"/>
                  <a:pt x="62" y="4334"/>
                </a:cubicBezTo>
                <a:cubicBezTo>
                  <a:pt x="54" y="4327"/>
                  <a:pt x="47" y="4319"/>
                  <a:pt x="41" y="4311"/>
                </a:cubicBezTo>
                <a:cubicBezTo>
                  <a:pt x="34" y="4302"/>
                  <a:pt x="28" y="4293"/>
                  <a:pt x="23" y="4283"/>
                </a:cubicBezTo>
                <a:cubicBezTo>
                  <a:pt x="18" y="4273"/>
                  <a:pt x="14" y="4262"/>
                  <a:pt x="10" y="4251"/>
                </a:cubicBezTo>
                <a:cubicBezTo>
                  <a:pt x="7" y="4239"/>
                  <a:pt x="4" y="4228"/>
                  <a:pt x="2" y="4216"/>
                </a:cubicBezTo>
                <a:cubicBezTo>
                  <a:pt x="1" y="4204"/>
                  <a:pt x="0" y="4192"/>
                  <a:pt x="0" y="41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37" name="任意多边形 1736"/>
          <p:cNvSpPr/>
          <p:nvPr/>
        </p:nvSpPr>
        <p:spPr>
          <a:xfrm>
            <a:off x="7487280" y="2339640"/>
            <a:ext cx="67320" cy="1571400"/>
          </a:xfrm>
          <a:custGeom>
            <a:avLst/>
            <a:gdLst/>
            <a:ahLst/>
            <a:cxnLst/>
            <a:rect l="0" t="0" r="r" b="b"/>
            <a:pathLst>
              <a:path w="187" h="4365">
                <a:moveTo>
                  <a:pt x="0" y="0"/>
                </a:moveTo>
                <a:lnTo>
                  <a:pt x="187" y="0"/>
                </a:lnTo>
                <a:lnTo>
                  <a:pt x="187" y="4365"/>
                </a:lnTo>
                <a:lnTo>
                  <a:pt x="0" y="43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38" name="任意多边形 1737"/>
          <p:cNvSpPr/>
          <p:nvPr/>
        </p:nvSpPr>
        <p:spPr>
          <a:xfrm>
            <a:off x="7688160" y="2506680"/>
            <a:ext cx="401400" cy="401760"/>
          </a:xfrm>
          <a:custGeom>
            <a:avLst/>
            <a:gdLst/>
            <a:ahLst/>
            <a:cxnLst/>
            <a:rect l="0" t="0" r="r" b="b"/>
            <a:pathLst>
              <a:path w="1115" h="1116">
                <a:moveTo>
                  <a:pt x="1115" y="559"/>
                </a:moveTo>
                <a:cubicBezTo>
                  <a:pt x="1115" y="595"/>
                  <a:pt x="1111" y="631"/>
                  <a:pt x="1104" y="667"/>
                </a:cubicBezTo>
                <a:cubicBezTo>
                  <a:pt x="1097" y="703"/>
                  <a:pt x="1086" y="738"/>
                  <a:pt x="1072" y="772"/>
                </a:cubicBezTo>
                <a:cubicBezTo>
                  <a:pt x="1058" y="806"/>
                  <a:pt x="1041" y="838"/>
                  <a:pt x="1021" y="868"/>
                </a:cubicBezTo>
                <a:cubicBezTo>
                  <a:pt x="1001" y="898"/>
                  <a:pt x="977" y="927"/>
                  <a:pt x="952" y="952"/>
                </a:cubicBezTo>
                <a:cubicBezTo>
                  <a:pt x="926" y="978"/>
                  <a:pt x="898" y="1001"/>
                  <a:pt x="867" y="1022"/>
                </a:cubicBezTo>
                <a:cubicBezTo>
                  <a:pt x="837" y="1042"/>
                  <a:pt x="805" y="1059"/>
                  <a:pt x="771" y="1073"/>
                </a:cubicBezTo>
                <a:cubicBezTo>
                  <a:pt x="737" y="1087"/>
                  <a:pt x="702" y="1098"/>
                  <a:pt x="666" y="1105"/>
                </a:cubicBezTo>
                <a:cubicBezTo>
                  <a:pt x="630" y="1112"/>
                  <a:pt x="594" y="1116"/>
                  <a:pt x="558" y="1116"/>
                </a:cubicBezTo>
                <a:cubicBezTo>
                  <a:pt x="521" y="1116"/>
                  <a:pt x="485" y="1112"/>
                  <a:pt x="449" y="1105"/>
                </a:cubicBezTo>
                <a:cubicBezTo>
                  <a:pt x="413" y="1098"/>
                  <a:pt x="378" y="1087"/>
                  <a:pt x="343" y="1073"/>
                </a:cubicBezTo>
                <a:cubicBezTo>
                  <a:pt x="310" y="1059"/>
                  <a:pt x="278" y="1042"/>
                  <a:pt x="247" y="1022"/>
                </a:cubicBezTo>
                <a:cubicBezTo>
                  <a:pt x="217" y="1001"/>
                  <a:pt x="189" y="978"/>
                  <a:pt x="163" y="952"/>
                </a:cubicBezTo>
                <a:cubicBezTo>
                  <a:pt x="137" y="927"/>
                  <a:pt x="114" y="898"/>
                  <a:pt x="93" y="868"/>
                </a:cubicBezTo>
                <a:cubicBezTo>
                  <a:pt x="73" y="838"/>
                  <a:pt x="56" y="806"/>
                  <a:pt x="42" y="772"/>
                </a:cubicBezTo>
                <a:cubicBezTo>
                  <a:pt x="28" y="738"/>
                  <a:pt x="17" y="703"/>
                  <a:pt x="10" y="667"/>
                </a:cubicBezTo>
                <a:cubicBezTo>
                  <a:pt x="3" y="631"/>
                  <a:pt x="0" y="595"/>
                  <a:pt x="0" y="559"/>
                </a:cubicBezTo>
                <a:cubicBezTo>
                  <a:pt x="0" y="522"/>
                  <a:pt x="3" y="486"/>
                  <a:pt x="10" y="450"/>
                </a:cubicBezTo>
                <a:cubicBezTo>
                  <a:pt x="17" y="414"/>
                  <a:pt x="28" y="379"/>
                  <a:pt x="42" y="345"/>
                </a:cubicBezTo>
                <a:cubicBezTo>
                  <a:pt x="56" y="312"/>
                  <a:pt x="73" y="279"/>
                  <a:pt x="93" y="248"/>
                </a:cubicBezTo>
                <a:cubicBezTo>
                  <a:pt x="114" y="218"/>
                  <a:pt x="137" y="189"/>
                  <a:pt x="163" y="164"/>
                </a:cubicBezTo>
                <a:cubicBezTo>
                  <a:pt x="189" y="138"/>
                  <a:pt x="217" y="115"/>
                  <a:pt x="247" y="94"/>
                </a:cubicBezTo>
                <a:cubicBezTo>
                  <a:pt x="278" y="74"/>
                  <a:pt x="310" y="57"/>
                  <a:pt x="343" y="43"/>
                </a:cubicBezTo>
                <a:cubicBezTo>
                  <a:pt x="378" y="29"/>
                  <a:pt x="413" y="18"/>
                  <a:pt x="449" y="11"/>
                </a:cubicBezTo>
                <a:cubicBezTo>
                  <a:pt x="485" y="4"/>
                  <a:pt x="521" y="0"/>
                  <a:pt x="558" y="0"/>
                </a:cubicBezTo>
                <a:cubicBezTo>
                  <a:pt x="594" y="0"/>
                  <a:pt x="630" y="4"/>
                  <a:pt x="666" y="11"/>
                </a:cubicBezTo>
                <a:cubicBezTo>
                  <a:pt x="702" y="18"/>
                  <a:pt x="737" y="29"/>
                  <a:pt x="771" y="43"/>
                </a:cubicBezTo>
                <a:cubicBezTo>
                  <a:pt x="805" y="57"/>
                  <a:pt x="837" y="74"/>
                  <a:pt x="867" y="94"/>
                </a:cubicBezTo>
                <a:cubicBezTo>
                  <a:pt x="898" y="115"/>
                  <a:pt x="926" y="138"/>
                  <a:pt x="952" y="164"/>
                </a:cubicBezTo>
                <a:cubicBezTo>
                  <a:pt x="977" y="189"/>
                  <a:pt x="1001" y="218"/>
                  <a:pt x="1021" y="248"/>
                </a:cubicBezTo>
                <a:cubicBezTo>
                  <a:pt x="1041" y="279"/>
                  <a:pt x="1058" y="312"/>
                  <a:pt x="1072" y="345"/>
                </a:cubicBezTo>
                <a:cubicBezTo>
                  <a:pt x="1086" y="379"/>
                  <a:pt x="1097" y="414"/>
                  <a:pt x="1104" y="450"/>
                </a:cubicBezTo>
                <a:cubicBezTo>
                  <a:pt x="1111" y="486"/>
                  <a:pt x="1115" y="522"/>
                  <a:pt x="1115" y="559"/>
                </a:cubicBezTo>
                <a:close/>
              </a:path>
            </a:pathLst>
          </a:custGeom>
          <a:solidFill>
            <a:srgbClr val="1E40AF"/>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39" name="图片 1738"/>
          <p:cNvPicPr/>
          <p:nvPr/>
        </p:nvPicPr>
        <p:blipFill>
          <a:blip r:embed="rId8"/>
          <a:stretch/>
        </p:blipFill>
        <p:spPr>
          <a:xfrm>
            <a:off x="7763400" y="2607120"/>
            <a:ext cx="250200" cy="200160"/>
          </a:xfrm>
          <a:prstGeom prst="rect">
            <a:avLst/>
          </a:prstGeom>
          <a:noFill/>
          <a:ln w="0">
            <a:noFill/>
          </a:ln>
        </p:spPr>
      </p:pic>
      <p:sp>
        <p:nvSpPr>
          <p:cNvPr id="1740" name="文本框 1739"/>
          <p:cNvSpPr txBox="1"/>
          <p:nvPr/>
        </p:nvSpPr>
        <p:spPr>
          <a:xfrm>
            <a:off x="4211640" y="358920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择最优行动路径。</a:t>
            </a:r>
            <a:endParaRPr lang="en-US" sz="920" b="0" u="none" strike="noStrike">
              <a:solidFill>
                <a:srgbClr val="000000"/>
              </a:solidFill>
              <a:effectLst/>
              <a:uFillTx/>
              <a:latin typeface="Times New Roman"/>
            </a:endParaRPr>
          </a:p>
        </p:txBody>
      </p:sp>
      <p:sp>
        <p:nvSpPr>
          <p:cNvPr id="1741" name="文本框 1740"/>
          <p:cNvSpPr txBox="1"/>
          <p:nvPr/>
        </p:nvSpPr>
        <p:spPr>
          <a:xfrm>
            <a:off x="8189640" y="2604960"/>
            <a:ext cx="3358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执行</a:t>
            </a:r>
            <a:endParaRPr lang="en-US" sz="1320" b="0" u="none" strike="noStrike">
              <a:solidFill>
                <a:srgbClr val="000000"/>
              </a:solidFill>
              <a:effectLst/>
              <a:uFillTx/>
              <a:latin typeface="Times New Roman"/>
            </a:endParaRPr>
          </a:p>
        </p:txBody>
      </p:sp>
      <p:sp>
        <p:nvSpPr>
          <p:cNvPr id="1742" name="文本框 1741"/>
          <p:cNvSpPr txBox="1"/>
          <p:nvPr/>
        </p:nvSpPr>
        <p:spPr>
          <a:xfrm>
            <a:off x="8523720" y="2611080"/>
            <a:ext cx="81360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(Action)</a:t>
            </a:r>
            <a:endParaRPr lang="en-US" sz="1320" b="0" u="none" strike="noStrike">
              <a:solidFill>
                <a:srgbClr val="000000"/>
              </a:solidFill>
              <a:effectLst/>
              <a:uFillTx/>
              <a:latin typeface="Times New Roman"/>
            </a:endParaRPr>
          </a:p>
        </p:txBody>
      </p:sp>
      <p:sp>
        <p:nvSpPr>
          <p:cNvPr id="1743" name="文本框 1742"/>
          <p:cNvSpPr txBox="1"/>
          <p:nvPr/>
        </p:nvSpPr>
        <p:spPr>
          <a:xfrm>
            <a:off x="7688160" y="302112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智能体采取具体行动来影响环境或与环境互</a:t>
            </a:r>
            <a:endParaRPr lang="en-US" sz="920" b="0" u="none" strike="noStrike">
              <a:solidFill>
                <a:srgbClr val="000000"/>
              </a:solidFill>
              <a:effectLst/>
              <a:uFillTx/>
              <a:latin typeface="Times New Roman"/>
            </a:endParaRPr>
          </a:p>
        </p:txBody>
      </p:sp>
      <p:sp>
        <p:nvSpPr>
          <p:cNvPr id="1744" name="文本框 1743"/>
          <p:cNvSpPr txBox="1"/>
          <p:nvPr/>
        </p:nvSpPr>
        <p:spPr>
          <a:xfrm>
            <a:off x="7688160" y="318816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动，以实现预定目标。执行模块将决策转化</a:t>
            </a:r>
            <a:endParaRPr lang="en-US" sz="920" b="0" u="none" strike="noStrike">
              <a:solidFill>
                <a:srgbClr val="000000"/>
              </a:solidFill>
              <a:effectLst/>
              <a:uFillTx/>
              <a:latin typeface="Times New Roman"/>
            </a:endParaRPr>
          </a:p>
        </p:txBody>
      </p:sp>
      <p:sp>
        <p:nvSpPr>
          <p:cNvPr id="1745" name="文本框 1744"/>
          <p:cNvSpPr txBox="1"/>
          <p:nvPr/>
        </p:nvSpPr>
        <p:spPr>
          <a:xfrm>
            <a:off x="7688160" y="335520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为实际操作，并可能收集执行结果作为新的</a:t>
            </a:r>
            <a:endParaRPr lang="en-US" sz="920" b="0" u="none" strike="noStrike">
              <a:solidFill>
                <a:srgbClr val="000000"/>
              </a:solidFill>
              <a:effectLst/>
              <a:uFillTx/>
              <a:latin typeface="Times New Roman"/>
            </a:endParaRPr>
          </a:p>
        </p:txBody>
      </p:sp>
      <p:sp>
        <p:nvSpPr>
          <p:cNvPr id="1746" name="任意多边形 1745"/>
          <p:cNvSpPr/>
          <p:nvPr/>
        </p:nvSpPr>
        <p:spPr>
          <a:xfrm>
            <a:off x="2506680" y="2757600"/>
            <a:ext cx="1337760" cy="16920"/>
          </a:xfrm>
          <a:custGeom>
            <a:avLst/>
            <a:gdLst/>
            <a:ahLst/>
            <a:cxnLst/>
            <a:rect l="0" t="0" r="r" b="b"/>
            <a:pathLst>
              <a:path w="3716" h="47">
                <a:moveTo>
                  <a:pt x="0" y="0"/>
                </a:moveTo>
                <a:lnTo>
                  <a:pt x="3716" y="0"/>
                </a:lnTo>
                <a:lnTo>
                  <a:pt x="3716" y="47"/>
                </a:lnTo>
                <a:lnTo>
                  <a:pt x="0" y="47"/>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47" name="任意多边形 1746"/>
          <p:cNvSpPr/>
          <p:nvPr/>
        </p:nvSpPr>
        <p:spPr>
          <a:xfrm>
            <a:off x="3760200" y="2724120"/>
            <a:ext cx="84240" cy="83880"/>
          </a:xfrm>
          <a:custGeom>
            <a:avLst/>
            <a:gdLst/>
            <a:ahLst/>
            <a:cxnLst/>
            <a:rect l="0" t="0" r="r" b="b"/>
            <a:pathLst>
              <a:path w="234" h="233">
                <a:moveTo>
                  <a:pt x="0" y="0"/>
                </a:moveTo>
                <a:lnTo>
                  <a:pt x="0" y="233"/>
                </a:lnTo>
                <a:lnTo>
                  <a:pt x="234" y="11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48" name="任意多边形 1747"/>
          <p:cNvSpPr/>
          <p:nvPr/>
        </p:nvSpPr>
        <p:spPr>
          <a:xfrm>
            <a:off x="5849640" y="2757600"/>
            <a:ext cx="1337400" cy="16920"/>
          </a:xfrm>
          <a:custGeom>
            <a:avLst/>
            <a:gdLst/>
            <a:ahLst/>
            <a:cxnLst/>
            <a:rect l="0" t="0" r="r" b="b"/>
            <a:pathLst>
              <a:path w="3715" h="47">
                <a:moveTo>
                  <a:pt x="0" y="0"/>
                </a:moveTo>
                <a:lnTo>
                  <a:pt x="3715" y="0"/>
                </a:lnTo>
                <a:lnTo>
                  <a:pt x="3715" y="47"/>
                </a:lnTo>
                <a:lnTo>
                  <a:pt x="0" y="47"/>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49" name="任意多边形 1748"/>
          <p:cNvSpPr/>
          <p:nvPr/>
        </p:nvSpPr>
        <p:spPr>
          <a:xfrm>
            <a:off x="7103160" y="2724120"/>
            <a:ext cx="83880" cy="83880"/>
          </a:xfrm>
          <a:custGeom>
            <a:avLst/>
            <a:gdLst/>
            <a:ahLst/>
            <a:cxnLst/>
            <a:rect l="0" t="0" r="r" b="b"/>
            <a:pathLst>
              <a:path w="233" h="233">
                <a:moveTo>
                  <a:pt x="0" y="0"/>
                </a:moveTo>
                <a:lnTo>
                  <a:pt x="0" y="233"/>
                </a:lnTo>
                <a:lnTo>
                  <a:pt x="233" y="11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50" name="文本框 1749"/>
          <p:cNvSpPr txBox="1"/>
          <p:nvPr/>
        </p:nvSpPr>
        <p:spPr>
          <a:xfrm>
            <a:off x="7688160" y="35226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感知输入。</a:t>
            </a:r>
            <a:endParaRPr lang="en-US" sz="920" b="0" u="none" strike="noStrike">
              <a:solidFill>
                <a:srgbClr val="000000"/>
              </a:solidFill>
              <a:effectLst/>
              <a:uFillTx/>
              <a:latin typeface="Times New Roman"/>
            </a:endParaRPr>
          </a:p>
        </p:txBody>
      </p:sp>
      <p:sp>
        <p:nvSpPr>
          <p:cNvPr id="1751" name="文本框 1750"/>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21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2" name="图片 1751"/>
          <p:cNvPicPr/>
          <p:nvPr/>
        </p:nvPicPr>
        <p:blipFill>
          <a:blip r:embed="rId2"/>
          <a:stretch/>
        </p:blipFill>
        <p:spPr>
          <a:xfrm>
            <a:off x="0" y="0"/>
            <a:ext cx="10696320" cy="6651720"/>
          </a:xfrm>
          <a:prstGeom prst="rect">
            <a:avLst/>
          </a:prstGeom>
          <a:noFill/>
          <a:ln w="0">
            <a:noFill/>
          </a:ln>
        </p:spPr>
      </p:pic>
      <p:sp>
        <p:nvSpPr>
          <p:cNvPr id="1753" name="任意多边形 1752"/>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54" name="文本框 1753"/>
          <p:cNvSpPr txBox="1"/>
          <p:nvPr/>
        </p:nvSpPr>
        <p:spPr>
          <a:xfrm>
            <a:off x="53496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智能体的基本架构</a:t>
            </a:r>
            <a:endParaRPr lang="en-US" sz="2370" b="0" u="none" strike="noStrike">
              <a:solidFill>
                <a:srgbClr val="000000"/>
              </a:solidFill>
              <a:effectLst/>
              <a:uFillTx/>
              <a:latin typeface="Times New Roman"/>
            </a:endParaRPr>
          </a:p>
        </p:txBody>
      </p:sp>
      <p:pic>
        <p:nvPicPr>
          <p:cNvPr id="1755" name="图片 1754"/>
          <p:cNvPicPr/>
          <p:nvPr/>
        </p:nvPicPr>
        <p:blipFill>
          <a:blip r:embed="rId3"/>
          <a:stretch/>
        </p:blipFill>
        <p:spPr>
          <a:xfrm>
            <a:off x="0" y="0"/>
            <a:ext cx="10696320" cy="6651720"/>
          </a:xfrm>
          <a:prstGeom prst="rect">
            <a:avLst/>
          </a:prstGeom>
          <a:noFill/>
          <a:ln w="0">
            <a:noFill/>
          </a:ln>
        </p:spPr>
      </p:pic>
      <p:sp>
        <p:nvSpPr>
          <p:cNvPr id="1756" name="任意多边形 1755"/>
          <p:cNvSpPr/>
          <p:nvPr/>
        </p:nvSpPr>
        <p:spPr>
          <a:xfrm>
            <a:off x="534600" y="4713120"/>
            <a:ext cx="4713480" cy="869400"/>
          </a:xfrm>
          <a:custGeom>
            <a:avLst/>
            <a:gdLst/>
            <a:ahLst/>
            <a:cxnLst/>
            <a:rect l="0" t="0" r="r" b="b"/>
            <a:pathLst>
              <a:path w="13093" h="2415">
                <a:moveTo>
                  <a:pt x="0" y="2229"/>
                </a:moveTo>
                <a:lnTo>
                  <a:pt x="0" y="186"/>
                </a:lnTo>
                <a:cubicBezTo>
                  <a:pt x="0" y="173"/>
                  <a:pt x="1" y="161"/>
                  <a:pt x="4" y="149"/>
                </a:cubicBezTo>
                <a:cubicBezTo>
                  <a:pt x="6" y="137"/>
                  <a:pt x="10" y="126"/>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908" y="0"/>
                </a:lnTo>
                <a:cubicBezTo>
                  <a:pt x="12920" y="0"/>
                  <a:pt x="12932" y="1"/>
                  <a:pt x="12944" y="3"/>
                </a:cubicBezTo>
                <a:cubicBezTo>
                  <a:pt x="12956" y="6"/>
                  <a:pt x="12967" y="9"/>
                  <a:pt x="12979" y="14"/>
                </a:cubicBezTo>
                <a:cubicBezTo>
                  <a:pt x="12990" y="18"/>
                  <a:pt x="13001" y="24"/>
                  <a:pt x="13011" y="31"/>
                </a:cubicBezTo>
                <a:cubicBezTo>
                  <a:pt x="13021" y="38"/>
                  <a:pt x="13030" y="45"/>
                  <a:pt x="13039" y="54"/>
                </a:cubicBezTo>
                <a:cubicBezTo>
                  <a:pt x="13048" y="63"/>
                  <a:pt x="13055" y="72"/>
                  <a:pt x="13062" y="82"/>
                </a:cubicBezTo>
                <a:cubicBezTo>
                  <a:pt x="13069" y="92"/>
                  <a:pt x="13074" y="103"/>
                  <a:pt x="13079" y="114"/>
                </a:cubicBezTo>
                <a:cubicBezTo>
                  <a:pt x="13084" y="126"/>
                  <a:pt x="13087" y="137"/>
                  <a:pt x="13090" y="149"/>
                </a:cubicBezTo>
                <a:cubicBezTo>
                  <a:pt x="13092" y="161"/>
                  <a:pt x="13093" y="173"/>
                  <a:pt x="13093" y="186"/>
                </a:cubicBezTo>
                <a:lnTo>
                  <a:pt x="13093" y="2229"/>
                </a:lnTo>
                <a:cubicBezTo>
                  <a:pt x="13093" y="2241"/>
                  <a:pt x="13092" y="2253"/>
                  <a:pt x="13090" y="2265"/>
                </a:cubicBezTo>
                <a:cubicBezTo>
                  <a:pt x="13087" y="2277"/>
                  <a:pt x="13084" y="2289"/>
                  <a:pt x="13079" y="2300"/>
                </a:cubicBezTo>
                <a:cubicBezTo>
                  <a:pt x="13074" y="2311"/>
                  <a:pt x="13069" y="2322"/>
                  <a:pt x="13062" y="2332"/>
                </a:cubicBezTo>
                <a:cubicBezTo>
                  <a:pt x="13055" y="2342"/>
                  <a:pt x="13048" y="2352"/>
                  <a:pt x="13039" y="2360"/>
                </a:cubicBezTo>
                <a:cubicBezTo>
                  <a:pt x="13030" y="2369"/>
                  <a:pt x="13021" y="2377"/>
                  <a:pt x="13011" y="2384"/>
                </a:cubicBezTo>
                <a:cubicBezTo>
                  <a:pt x="13001" y="2390"/>
                  <a:pt x="12990" y="2396"/>
                  <a:pt x="12979" y="2401"/>
                </a:cubicBezTo>
                <a:cubicBezTo>
                  <a:pt x="12967" y="2405"/>
                  <a:pt x="12956" y="2409"/>
                  <a:pt x="12944" y="2411"/>
                </a:cubicBezTo>
                <a:cubicBezTo>
                  <a:pt x="12932" y="2414"/>
                  <a:pt x="12920" y="2415"/>
                  <a:pt x="12908" y="2415"/>
                </a:cubicBezTo>
                <a:lnTo>
                  <a:pt x="186" y="2415"/>
                </a:lnTo>
                <a:cubicBezTo>
                  <a:pt x="174" y="2415"/>
                  <a:pt x="162" y="2414"/>
                  <a:pt x="150" y="2411"/>
                </a:cubicBezTo>
                <a:cubicBezTo>
                  <a:pt x="138" y="2409"/>
                  <a:pt x="126" y="2405"/>
                  <a:pt x="115" y="2401"/>
                </a:cubicBezTo>
                <a:cubicBezTo>
                  <a:pt x="104" y="2396"/>
                  <a:pt x="93" y="2390"/>
                  <a:pt x="83" y="2384"/>
                </a:cubicBezTo>
                <a:cubicBezTo>
                  <a:pt x="73" y="2377"/>
                  <a:pt x="63" y="2369"/>
                  <a:pt x="55" y="2360"/>
                </a:cubicBezTo>
                <a:cubicBezTo>
                  <a:pt x="46" y="2352"/>
                  <a:pt x="38" y="2342"/>
                  <a:pt x="31" y="2332"/>
                </a:cubicBezTo>
                <a:cubicBezTo>
                  <a:pt x="25" y="2322"/>
                  <a:pt x="19" y="2311"/>
                  <a:pt x="14" y="2300"/>
                </a:cubicBezTo>
                <a:cubicBezTo>
                  <a:pt x="10" y="2289"/>
                  <a:pt x="6" y="2277"/>
                  <a:pt x="4" y="2265"/>
                </a:cubicBezTo>
                <a:cubicBezTo>
                  <a:pt x="1" y="2253"/>
                  <a:pt x="0" y="2241"/>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57" name="图片 1756"/>
          <p:cNvPicPr/>
          <p:nvPr/>
        </p:nvPicPr>
        <p:blipFill>
          <a:blip r:embed="rId4"/>
          <a:stretch/>
        </p:blipFill>
        <p:spPr>
          <a:xfrm>
            <a:off x="668520" y="4871880"/>
            <a:ext cx="150120" cy="133200"/>
          </a:xfrm>
          <a:prstGeom prst="rect">
            <a:avLst/>
          </a:prstGeom>
          <a:noFill/>
          <a:ln w="0">
            <a:noFill/>
          </a:ln>
        </p:spPr>
      </p:pic>
      <p:sp>
        <p:nvSpPr>
          <p:cNvPr id="1758" name="文本框 1757"/>
          <p:cNvSpPr txBox="1"/>
          <p:nvPr/>
        </p:nvSpPr>
        <p:spPr>
          <a:xfrm>
            <a:off x="534960" y="98280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以自动驾驶系统为例解析智能体各模块功能与交互</a:t>
            </a:r>
            <a:endParaRPr lang="en-US" sz="1050" b="0" u="none" strike="noStrike">
              <a:solidFill>
                <a:srgbClr val="000000"/>
              </a:solidFill>
              <a:effectLst/>
              <a:uFillTx/>
              <a:latin typeface="Times New Roman"/>
            </a:endParaRPr>
          </a:p>
        </p:txBody>
      </p:sp>
      <p:sp>
        <p:nvSpPr>
          <p:cNvPr id="1759" name="文本框 1758"/>
          <p:cNvSpPr txBox="1"/>
          <p:nvPr/>
        </p:nvSpPr>
        <p:spPr>
          <a:xfrm>
            <a:off x="885960" y="4860360"/>
            <a:ext cx="5371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感知模块</a:t>
            </a:r>
            <a:endParaRPr lang="en-US" sz="1050" b="0" u="none" strike="noStrike">
              <a:solidFill>
                <a:srgbClr val="000000"/>
              </a:solidFill>
              <a:effectLst/>
              <a:uFillTx/>
              <a:latin typeface="Times New Roman"/>
            </a:endParaRPr>
          </a:p>
        </p:txBody>
      </p:sp>
      <p:sp>
        <p:nvSpPr>
          <p:cNvPr id="1760" name="文本框 1759"/>
          <p:cNvSpPr txBox="1"/>
          <p:nvPr/>
        </p:nvSpPr>
        <p:spPr>
          <a:xfrm>
            <a:off x="668520" y="5127120"/>
            <a:ext cx="4342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自动驾驶系统通过摄像头、激光雷达、雷达和超声波传感器等获取环境信息，收集道</a:t>
            </a:r>
            <a:endParaRPr lang="en-US" sz="920" b="0" u="none" strike="noStrike">
              <a:solidFill>
                <a:srgbClr val="000000"/>
              </a:solidFill>
              <a:effectLst/>
              <a:uFillTx/>
              <a:latin typeface="Times New Roman"/>
            </a:endParaRPr>
          </a:p>
        </p:txBody>
      </p:sp>
      <p:sp>
        <p:nvSpPr>
          <p:cNvPr id="1761" name="任意多边形 1760"/>
          <p:cNvSpPr/>
          <p:nvPr/>
        </p:nvSpPr>
        <p:spPr>
          <a:xfrm>
            <a:off x="5448240" y="4713120"/>
            <a:ext cx="4713840" cy="869400"/>
          </a:xfrm>
          <a:custGeom>
            <a:avLst/>
            <a:gdLst/>
            <a:ahLst/>
            <a:cxnLst/>
            <a:rect l="0" t="0" r="r" b="b"/>
            <a:pathLst>
              <a:path w="13094" h="2415">
                <a:moveTo>
                  <a:pt x="0" y="2229"/>
                </a:moveTo>
                <a:lnTo>
                  <a:pt x="0" y="186"/>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908" y="0"/>
                </a:lnTo>
                <a:cubicBezTo>
                  <a:pt x="12920" y="0"/>
                  <a:pt x="12932" y="1"/>
                  <a:pt x="12944" y="3"/>
                </a:cubicBezTo>
                <a:cubicBezTo>
                  <a:pt x="12956" y="6"/>
                  <a:pt x="12968" y="9"/>
                  <a:pt x="12979" y="14"/>
                </a:cubicBezTo>
                <a:cubicBezTo>
                  <a:pt x="12990" y="18"/>
                  <a:pt x="13001" y="24"/>
                  <a:pt x="13011" y="31"/>
                </a:cubicBezTo>
                <a:cubicBezTo>
                  <a:pt x="13021" y="38"/>
                  <a:pt x="13031" y="45"/>
                  <a:pt x="13039" y="54"/>
                </a:cubicBezTo>
                <a:cubicBezTo>
                  <a:pt x="13048" y="63"/>
                  <a:pt x="13055" y="72"/>
                  <a:pt x="13062" y="82"/>
                </a:cubicBezTo>
                <a:cubicBezTo>
                  <a:pt x="13069" y="92"/>
                  <a:pt x="13075" y="103"/>
                  <a:pt x="13079" y="114"/>
                </a:cubicBezTo>
                <a:cubicBezTo>
                  <a:pt x="13084" y="126"/>
                  <a:pt x="13088" y="137"/>
                  <a:pt x="13090" y="149"/>
                </a:cubicBezTo>
                <a:cubicBezTo>
                  <a:pt x="13092" y="161"/>
                  <a:pt x="13094" y="173"/>
                  <a:pt x="13094" y="186"/>
                </a:cubicBezTo>
                <a:lnTo>
                  <a:pt x="13094" y="2229"/>
                </a:lnTo>
                <a:cubicBezTo>
                  <a:pt x="13094" y="2241"/>
                  <a:pt x="13092" y="2253"/>
                  <a:pt x="13090" y="2265"/>
                </a:cubicBezTo>
                <a:cubicBezTo>
                  <a:pt x="13088" y="2277"/>
                  <a:pt x="13084" y="2289"/>
                  <a:pt x="13079" y="2300"/>
                </a:cubicBezTo>
                <a:cubicBezTo>
                  <a:pt x="13075" y="2311"/>
                  <a:pt x="13069" y="2322"/>
                  <a:pt x="13062" y="2332"/>
                </a:cubicBezTo>
                <a:cubicBezTo>
                  <a:pt x="13055" y="2342"/>
                  <a:pt x="13048" y="2352"/>
                  <a:pt x="13039" y="2360"/>
                </a:cubicBezTo>
                <a:cubicBezTo>
                  <a:pt x="13031" y="2369"/>
                  <a:pt x="13021" y="2377"/>
                  <a:pt x="13011" y="2384"/>
                </a:cubicBezTo>
                <a:cubicBezTo>
                  <a:pt x="13001" y="2390"/>
                  <a:pt x="12990" y="2396"/>
                  <a:pt x="12979" y="2401"/>
                </a:cubicBezTo>
                <a:cubicBezTo>
                  <a:pt x="12968" y="2405"/>
                  <a:pt x="12956" y="2409"/>
                  <a:pt x="12944" y="2411"/>
                </a:cubicBezTo>
                <a:cubicBezTo>
                  <a:pt x="12932" y="2414"/>
                  <a:pt x="12920" y="2415"/>
                  <a:pt x="12908" y="2415"/>
                </a:cubicBezTo>
                <a:lnTo>
                  <a:pt x="186" y="2415"/>
                </a:lnTo>
                <a:cubicBezTo>
                  <a:pt x="174" y="2415"/>
                  <a:pt x="162" y="2414"/>
                  <a:pt x="150" y="2411"/>
                </a:cubicBezTo>
                <a:cubicBezTo>
                  <a:pt x="138" y="2409"/>
                  <a:pt x="126" y="2405"/>
                  <a:pt x="115" y="2401"/>
                </a:cubicBezTo>
                <a:cubicBezTo>
                  <a:pt x="104" y="2396"/>
                  <a:pt x="93" y="2390"/>
                  <a:pt x="83" y="2384"/>
                </a:cubicBezTo>
                <a:cubicBezTo>
                  <a:pt x="73" y="2377"/>
                  <a:pt x="63" y="2369"/>
                  <a:pt x="55" y="2360"/>
                </a:cubicBezTo>
                <a:cubicBezTo>
                  <a:pt x="46" y="2352"/>
                  <a:pt x="38" y="2342"/>
                  <a:pt x="32" y="2332"/>
                </a:cubicBezTo>
                <a:cubicBezTo>
                  <a:pt x="25" y="2322"/>
                  <a:pt x="19" y="2311"/>
                  <a:pt x="15" y="2300"/>
                </a:cubicBezTo>
                <a:cubicBezTo>
                  <a:pt x="10" y="2289"/>
                  <a:pt x="6" y="2277"/>
                  <a:pt x="4" y="2265"/>
                </a:cubicBezTo>
                <a:cubicBezTo>
                  <a:pt x="2" y="2253"/>
                  <a:pt x="0" y="2241"/>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62" name="图片 1761"/>
          <p:cNvPicPr/>
          <p:nvPr/>
        </p:nvPicPr>
        <p:blipFill>
          <a:blip r:embed="rId5"/>
          <a:stretch/>
        </p:blipFill>
        <p:spPr>
          <a:xfrm>
            <a:off x="5582160" y="4871880"/>
            <a:ext cx="133200" cy="133200"/>
          </a:xfrm>
          <a:prstGeom prst="rect">
            <a:avLst/>
          </a:prstGeom>
          <a:noFill/>
          <a:ln w="0">
            <a:noFill/>
          </a:ln>
        </p:spPr>
      </p:pic>
      <p:sp>
        <p:nvSpPr>
          <p:cNvPr id="1763" name="文本框 1762"/>
          <p:cNvSpPr txBox="1"/>
          <p:nvPr/>
        </p:nvSpPr>
        <p:spPr>
          <a:xfrm>
            <a:off x="668520" y="5294160"/>
            <a:ext cx="3521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路、行人、其他车辆和交通信号的数据，形成当前路况的综合视图。</a:t>
            </a:r>
            <a:endParaRPr lang="en-US" sz="920" b="0" u="none" strike="noStrike">
              <a:solidFill>
                <a:srgbClr val="000000"/>
              </a:solidFill>
              <a:effectLst/>
              <a:uFillTx/>
              <a:latin typeface="Times New Roman"/>
            </a:endParaRPr>
          </a:p>
        </p:txBody>
      </p:sp>
      <p:sp>
        <p:nvSpPr>
          <p:cNvPr id="1764" name="文本框 1763"/>
          <p:cNvSpPr txBox="1"/>
          <p:nvPr/>
        </p:nvSpPr>
        <p:spPr>
          <a:xfrm>
            <a:off x="5782680" y="4860360"/>
            <a:ext cx="5371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决策模块</a:t>
            </a:r>
            <a:endParaRPr lang="en-US" sz="1050" b="0" u="none" strike="noStrike">
              <a:solidFill>
                <a:srgbClr val="000000"/>
              </a:solidFill>
              <a:effectLst/>
              <a:uFillTx/>
              <a:latin typeface="Times New Roman"/>
            </a:endParaRPr>
          </a:p>
        </p:txBody>
      </p:sp>
      <p:sp>
        <p:nvSpPr>
          <p:cNvPr id="1765" name="文本框 1764"/>
          <p:cNvSpPr txBox="1"/>
          <p:nvPr/>
        </p:nvSpPr>
        <p:spPr>
          <a:xfrm>
            <a:off x="5582160" y="5127120"/>
            <a:ext cx="4460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根据实时感知的环境状况，使用路径规划算法、强化学习或深度学习模型评估多种驾驶</a:t>
            </a:r>
            <a:endParaRPr lang="en-US" sz="920" b="0" u="none" strike="noStrike">
              <a:solidFill>
                <a:srgbClr val="000000"/>
              </a:solidFill>
              <a:effectLst/>
              <a:uFillTx/>
              <a:latin typeface="Times New Roman"/>
            </a:endParaRPr>
          </a:p>
        </p:txBody>
      </p:sp>
      <p:sp>
        <p:nvSpPr>
          <p:cNvPr id="1766" name="任意多边形 1765"/>
          <p:cNvSpPr/>
          <p:nvPr/>
        </p:nvSpPr>
        <p:spPr>
          <a:xfrm>
            <a:off x="534600" y="5782680"/>
            <a:ext cx="4713480" cy="869400"/>
          </a:xfrm>
          <a:custGeom>
            <a:avLst/>
            <a:gdLst/>
            <a:ahLst/>
            <a:cxnLst/>
            <a:rect l="0" t="0" r="r" b="b"/>
            <a:pathLst>
              <a:path w="13093" h="2415">
                <a:moveTo>
                  <a:pt x="0" y="2229"/>
                </a:moveTo>
                <a:lnTo>
                  <a:pt x="0" y="186"/>
                </a:lnTo>
                <a:cubicBezTo>
                  <a:pt x="0" y="173"/>
                  <a:pt x="1" y="161"/>
                  <a:pt x="4" y="149"/>
                </a:cubicBezTo>
                <a:cubicBezTo>
                  <a:pt x="6" y="137"/>
                  <a:pt x="10" y="126"/>
                  <a:pt x="14" y="115"/>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2908" y="0"/>
                </a:lnTo>
                <a:cubicBezTo>
                  <a:pt x="12920" y="0"/>
                  <a:pt x="12932" y="1"/>
                  <a:pt x="12944" y="4"/>
                </a:cubicBezTo>
                <a:cubicBezTo>
                  <a:pt x="12956" y="6"/>
                  <a:pt x="12967" y="9"/>
                  <a:pt x="12979" y="14"/>
                </a:cubicBezTo>
                <a:cubicBezTo>
                  <a:pt x="12990" y="19"/>
                  <a:pt x="13001" y="24"/>
                  <a:pt x="13011" y="31"/>
                </a:cubicBezTo>
                <a:cubicBezTo>
                  <a:pt x="13021" y="38"/>
                  <a:pt x="13030" y="46"/>
                  <a:pt x="13039" y="54"/>
                </a:cubicBezTo>
                <a:cubicBezTo>
                  <a:pt x="13048" y="63"/>
                  <a:pt x="13055" y="72"/>
                  <a:pt x="13062" y="82"/>
                </a:cubicBezTo>
                <a:cubicBezTo>
                  <a:pt x="13069" y="93"/>
                  <a:pt x="13074" y="103"/>
                  <a:pt x="13079" y="115"/>
                </a:cubicBezTo>
                <a:cubicBezTo>
                  <a:pt x="13084" y="126"/>
                  <a:pt x="13087" y="137"/>
                  <a:pt x="13090" y="149"/>
                </a:cubicBezTo>
                <a:cubicBezTo>
                  <a:pt x="13092" y="161"/>
                  <a:pt x="13093" y="173"/>
                  <a:pt x="13093" y="186"/>
                </a:cubicBezTo>
                <a:lnTo>
                  <a:pt x="13093" y="2229"/>
                </a:lnTo>
                <a:cubicBezTo>
                  <a:pt x="13093" y="2242"/>
                  <a:pt x="13092" y="2254"/>
                  <a:pt x="13090" y="2266"/>
                </a:cubicBezTo>
                <a:cubicBezTo>
                  <a:pt x="13087" y="2278"/>
                  <a:pt x="13084" y="2289"/>
                  <a:pt x="13079" y="2300"/>
                </a:cubicBezTo>
                <a:cubicBezTo>
                  <a:pt x="13074" y="2312"/>
                  <a:pt x="13069" y="2322"/>
                  <a:pt x="13062" y="2333"/>
                </a:cubicBezTo>
                <a:cubicBezTo>
                  <a:pt x="13055" y="2343"/>
                  <a:pt x="13048" y="2352"/>
                  <a:pt x="13039" y="2361"/>
                </a:cubicBezTo>
                <a:cubicBezTo>
                  <a:pt x="13030" y="2369"/>
                  <a:pt x="13021" y="2377"/>
                  <a:pt x="13011" y="2384"/>
                </a:cubicBezTo>
                <a:cubicBezTo>
                  <a:pt x="13001" y="2391"/>
                  <a:pt x="12990" y="2396"/>
                  <a:pt x="12979" y="2401"/>
                </a:cubicBezTo>
                <a:cubicBezTo>
                  <a:pt x="12967" y="2406"/>
                  <a:pt x="12956" y="2409"/>
                  <a:pt x="12944" y="2412"/>
                </a:cubicBezTo>
                <a:cubicBezTo>
                  <a:pt x="12932" y="2414"/>
                  <a:pt x="12920" y="2415"/>
                  <a:pt x="12908" y="2415"/>
                </a:cubicBezTo>
                <a:lnTo>
                  <a:pt x="186" y="2415"/>
                </a:lnTo>
                <a:cubicBezTo>
                  <a:pt x="174" y="2415"/>
                  <a:pt x="162" y="2414"/>
                  <a:pt x="150" y="2412"/>
                </a:cubicBezTo>
                <a:cubicBezTo>
                  <a:pt x="138" y="2409"/>
                  <a:pt x="126" y="2406"/>
                  <a:pt x="115" y="2401"/>
                </a:cubicBezTo>
                <a:cubicBezTo>
                  <a:pt x="104" y="2396"/>
                  <a:pt x="93" y="2391"/>
                  <a:pt x="83" y="2384"/>
                </a:cubicBezTo>
                <a:cubicBezTo>
                  <a:pt x="73" y="2377"/>
                  <a:pt x="63" y="2369"/>
                  <a:pt x="55" y="2361"/>
                </a:cubicBezTo>
                <a:cubicBezTo>
                  <a:pt x="46" y="2352"/>
                  <a:pt x="38" y="2343"/>
                  <a:pt x="31" y="2333"/>
                </a:cubicBezTo>
                <a:cubicBezTo>
                  <a:pt x="25" y="2322"/>
                  <a:pt x="19" y="2312"/>
                  <a:pt x="14" y="2300"/>
                </a:cubicBezTo>
                <a:cubicBezTo>
                  <a:pt x="10" y="2289"/>
                  <a:pt x="6" y="2278"/>
                  <a:pt x="4" y="2266"/>
                </a:cubicBezTo>
                <a:cubicBezTo>
                  <a:pt x="1" y="2254"/>
                  <a:pt x="0" y="2242"/>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67" name="图片 1766"/>
          <p:cNvPicPr/>
          <p:nvPr/>
        </p:nvPicPr>
        <p:blipFill>
          <a:blip r:embed="rId6"/>
          <a:stretch/>
        </p:blipFill>
        <p:spPr>
          <a:xfrm>
            <a:off x="668520" y="5941440"/>
            <a:ext cx="166680" cy="133200"/>
          </a:xfrm>
          <a:prstGeom prst="rect">
            <a:avLst/>
          </a:prstGeom>
          <a:noFill/>
          <a:ln w="0">
            <a:noFill/>
          </a:ln>
        </p:spPr>
      </p:pic>
      <p:sp>
        <p:nvSpPr>
          <p:cNvPr id="1768" name="文本框 1767"/>
          <p:cNvSpPr txBox="1"/>
          <p:nvPr/>
        </p:nvSpPr>
        <p:spPr>
          <a:xfrm>
            <a:off x="5582160" y="5294160"/>
            <a:ext cx="3169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方案，选择最安全、最优的驾驶行为，如遇行人减速或停车。</a:t>
            </a:r>
            <a:endParaRPr lang="en-US" sz="920" b="0" u="none" strike="noStrike">
              <a:solidFill>
                <a:srgbClr val="000000"/>
              </a:solidFill>
              <a:effectLst/>
              <a:uFillTx/>
              <a:latin typeface="Times New Roman"/>
            </a:endParaRPr>
          </a:p>
        </p:txBody>
      </p:sp>
      <p:sp>
        <p:nvSpPr>
          <p:cNvPr id="1769" name="文本框 1768"/>
          <p:cNvSpPr txBox="1"/>
          <p:nvPr/>
        </p:nvSpPr>
        <p:spPr>
          <a:xfrm>
            <a:off x="902520" y="5929920"/>
            <a:ext cx="5371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执行模块</a:t>
            </a:r>
            <a:endParaRPr lang="en-US" sz="1050" b="0" u="none" strike="noStrike">
              <a:solidFill>
                <a:srgbClr val="000000"/>
              </a:solidFill>
              <a:effectLst/>
              <a:uFillTx/>
              <a:latin typeface="Times New Roman"/>
            </a:endParaRPr>
          </a:p>
        </p:txBody>
      </p:sp>
      <p:sp>
        <p:nvSpPr>
          <p:cNvPr id="1770" name="文本框 1769"/>
          <p:cNvSpPr txBox="1"/>
          <p:nvPr/>
        </p:nvSpPr>
        <p:spPr>
          <a:xfrm>
            <a:off x="668520" y="6196680"/>
            <a:ext cx="4460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将决策转化为实际操作，通过控制系统操控车辆的加速、转向、制动等部件，实现特定</a:t>
            </a:r>
            <a:endParaRPr lang="en-US" sz="920" b="0" u="none" strike="noStrike">
              <a:solidFill>
                <a:srgbClr val="000000"/>
              </a:solidFill>
              <a:effectLst/>
              <a:uFillTx/>
              <a:latin typeface="Times New Roman"/>
            </a:endParaRPr>
          </a:p>
        </p:txBody>
      </p:sp>
      <p:sp>
        <p:nvSpPr>
          <p:cNvPr id="1771" name="任意多边形 1770"/>
          <p:cNvSpPr/>
          <p:nvPr/>
        </p:nvSpPr>
        <p:spPr>
          <a:xfrm>
            <a:off x="5448240" y="5782680"/>
            <a:ext cx="4713840" cy="869400"/>
          </a:xfrm>
          <a:custGeom>
            <a:avLst/>
            <a:gdLst/>
            <a:ahLst/>
            <a:cxnLst/>
            <a:rect l="0" t="0" r="r" b="b"/>
            <a:pathLst>
              <a:path w="13094" h="2415">
                <a:moveTo>
                  <a:pt x="0" y="2229"/>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2908" y="0"/>
                </a:lnTo>
                <a:cubicBezTo>
                  <a:pt x="12920" y="0"/>
                  <a:pt x="12932" y="1"/>
                  <a:pt x="12944" y="4"/>
                </a:cubicBezTo>
                <a:cubicBezTo>
                  <a:pt x="12956" y="6"/>
                  <a:pt x="12968" y="9"/>
                  <a:pt x="12979" y="14"/>
                </a:cubicBezTo>
                <a:cubicBezTo>
                  <a:pt x="12990" y="19"/>
                  <a:pt x="13001" y="24"/>
                  <a:pt x="13011" y="31"/>
                </a:cubicBezTo>
                <a:cubicBezTo>
                  <a:pt x="13021" y="38"/>
                  <a:pt x="13031" y="46"/>
                  <a:pt x="13039" y="54"/>
                </a:cubicBezTo>
                <a:cubicBezTo>
                  <a:pt x="13048" y="63"/>
                  <a:pt x="13055" y="72"/>
                  <a:pt x="13062" y="82"/>
                </a:cubicBezTo>
                <a:cubicBezTo>
                  <a:pt x="13069" y="93"/>
                  <a:pt x="13075" y="103"/>
                  <a:pt x="13079" y="115"/>
                </a:cubicBezTo>
                <a:cubicBezTo>
                  <a:pt x="13084" y="126"/>
                  <a:pt x="13088" y="137"/>
                  <a:pt x="13090" y="149"/>
                </a:cubicBezTo>
                <a:cubicBezTo>
                  <a:pt x="13092" y="161"/>
                  <a:pt x="13094" y="173"/>
                  <a:pt x="13094" y="186"/>
                </a:cubicBezTo>
                <a:lnTo>
                  <a:pt x="13094" y="2229"/>
                </a:lnTo>
                <a:cubicBezTo>
                  <a:pt x="13094" y="2242"/>
                  <a:pt x="13092" y="2254"/>
                  <a:pt x="13090" y="2266"/>
                </a:cubicBezTo>
                <a:cubicBezTo>
                  <a:pt x="13088" y="2278"/>
                  <a:pt x="13084" y="2289"/>
                  <a:pt x="13079" y="2300"/>
                </a:cubicBezTo>
                <a:cubicBezTo>
                  <a:pt x="13075" y="2312"/>
                  <a:pt x="13069" y="2322"/>
                  <a:pt x="13062" y="2333"/>
                </a:cubicBezTo>
                <a:cubicBezTo>
                  <a:pt x="13055" y="2343"/>
                  <a:pt x="13048" y="2352"/>
                  <a:pt x="13039" y="2361"/>
                </a:cubicBezTo>
                <a:cubicBezTo>
                  <a:pt x="13031" y="2369"/>
                  <a:pt x="13021" y="2377"/>
                  <a:pt x="13011" y="2384"/>
                </a:cubicBezTo>
                <a:cubicBezTo>
                  <a:pt x="13001" y="2391"/>
                  <a:pt x="12990" y="2396"/>
                  <a:pt x="12979" y="2401"/>
                </a:cubicBezTo>
                <a:cubicBezTo>
                  <a:pt x="12968" y="2406"/>
                  <a:pt x="12956" y="2409"/>
                  <a:pt x="12944" y="2412"/>
                </a:cubicBezTo>
                <a:cubicBezTo>
                  <a:pt x="12932" y="2414"/>
                  <a:pt x="12920" y="2415"/>
                  <a:pt x="12908" y="2415"/>
                </a:cubicBezTo>
                <a:lnTo>
                  <a:pt x="186" y="2415"/>
                </a:lnTo>
                <a:cubicBezTo>
                  <a:pt x="174" y="2415"/>
                  <a:pt x="162" y="2414"/>
                  <a:pt x="150" y="2412"/>
                </a:cubicBezTo>
                <a:cubicBezTo>
                  <a:pt x="138" y="2409"/>
                  <a:pt x="126" y="2406"/>
                  <a:pt x="115" y="2401"/>
                </a:cubicBezTo>
                <a:cubicBezTo>
                  <a:pt x="104" y="2396"/>
                  <a:pt x="93" y="2391"/>
                  <a:pt x="83" y="2384"/>
                </a:cubicBezTo>
                <a:cubicBezTo>
                  <a:pt x="73" y="2377"/>
                  <a:pt x="63" y="2369"/>
                  <a:pt x="55" y="2361"/>
                </a:cubicBezTo>
                <a:cubicBezTo>
                  <a:pt x="46" y="2352"/>
                  <a:pt x="38" y="2343"/>
                  <a:pt x="32" y="2333"/>
                </a:cubicBezTo>
                <a:cubicBezTo>
                  <a:pt x="25" y="2322"/>
                  <a:pt x="19" y="2312"/>
                  <a:pt x="15" y="2300"/>
                </a:cubicBezTo>
                <a:cubicBezTo>
                  <a:pt x="10" y="2289"/>
                  <a:pt x="6" y="2278"/>
                  <a:pt x="4" y="2266"/>
                </a:cubicBezTo>
                <a:cubicBezTo>
                  <a:pt x="2" y="2254"/>
                  <a:pt x="0" y="2242"/>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72" name="图片 1771"/>
          <p:cNvPicPr/>
          <p:nvPr/>
        </p:nvPicPr>
        <p:blipFill>
          <a:blip r:embed="rId7"/>
          <a:stretch/>
        </p:blipFill>
        <p:spPr>
          <a:xfrm>
            <a:off x="5582160" y="5941440"/>
            <a:ext cx="133200" cy="133200"/>
          </a:xfrm>
          <a:prstGeom prst="rect">
            <a:avLst/>
          </a:prstGeom>
          <a:noFill/>
          <a:ln w="0">
            <a:noFill/>
          </a:ln>
        </p:spPr>
      </p:pic>
      <p:sp>
        <p:nvSpPr>
          <p:cNvPr id="1773" name="文本框 1772"/>
          <p:cNvSpPr txBox="1"/>
          <p:nvPr/>
        </p:nvSpPr>
        <p:spPr>
          <a:xfrm>
            <a:off x="668520" y="6363720"/>
            <a:ext cx="23475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的驾驶行为，确保安全高效地执行决策指令。</a:t>
            </a:r>
            <a:endParaRPr lang="en-US" sz="920" b="0" u="none" strike="noStrike">
              <a:solidFill>
                <a:srgbClr val="000000"/>
              </a:solidFill>
              <a:effectLst/>
              <a:uFillTx/>
              <a:latin typeface="Times New Roman"/>
            </a:endParaRPr>
          </a:p>
        </p:txBody>
      </p:sp>
      <p:sp>
        <p:nvSpPr>
          <p:cNvPr id="1774" name="文本框 1773"/>
          <p:cNvSpPr txBox="1"/>
          <p:nvPr/>
        </p:nvSpPr>
        <p:spPr>
          <a:xfrm>
            <a:off x="5782680" y="5929920"/>
            <a:ext cx="93960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反馈与学习模块</a:t>
            </a:r>
            <a:endParaRPr lang="en-US" sz="1050" b="0" u="none" strike="noStrike">
              <a:solidFill>
                <a:srgbClr val="000000"/>
              </a:solidFill>
              <a:effectLst/>
              <a:uFillTx/>
              <a:latin typeface="Times New Roman"/>
            </a:endParaRPr>
          </a:p>
        </p:txBody>
      </p:sp>
      <p:sp>
        <p:nvSpPr>
          <p:cNvPr id="1775" name="文本框 1774"/>
          <p:cNvSpPr txBox="1"/>
          <p:nvPr/>
        </p:nvSpPr>
        <p:spPr>
          <a:xfrm>
            <a:off x="5582160" y="6196680"/>
            <a:ext cx="4460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根据环境变化、驾驶效果等反馈调整策略，利用机器学习算法从海量数据中提取特征，</a:t>
            </a:r>
            <a:endParaRPr lang="en-US" sz="920" b="0" u="none" strike="noStrike">
              <a:solidFill>
                <a:srgbClr val="000000"/>
              </a:solidFill>
              <a:effectLst/>
              <a:uFillTx/>
              <a:latin typeface="Times New Roman"/>
            </a:endParaRPr>
          </a:p>
        </p:txBody>
      </p:sp>
      <p:sp>
        <p:nvSpPr>
          <p:cNvPr id="1776" name="任意多边形 1775"/>
          <p:cNvSpPr/>
          <p:nvPr/>
        </p:nvSpPr>
        <p:spPr>
          <a:xfrm>
            <a:off x="3221280" y="802080"/>
            <a:ext cx="2127240" cy="1136880"/>
          </a:xfrm>
          <a:custGeom>
            <a:avLst/>
            <a:gdLst/>
            <a:ahLst/>
            <a:cxnLst/>
            <a:rect l="0" t="0" r="r" b="b"/>
            <a:pathLst>
              <a:path w="5909" h="3158">
                <a:moveTo>
                  <a:pt x="0" y="2972"/>
                </a:moveTo>
                <a:lnTo>
                  <a:pt x="0" y="186"/>
                </a:lnTo>
                <a:cubicBezTo>
                  <a:pt x="0" y="173"/>
                  <a:pt x="1" y="161"/>
                  <a:pt x="3" y="149"/>
                </a:cubicBezTo>
                <a:cubicBezTo>
                  <a:pt x="5" y="137"/>
                  <a:pt x="8" y="126"/>
                  <a:pt x="12" y="115"/>
                </a:cubicBezTo>
                <a:cubicBezTo>
                  <a:pt x="15" y="103"/>
                  <a:pt x="20" y="93"/>
                  <a:pt x="26" y="82"/>
                </a:cubicBezTo>
                <a:cubicBezTo>
                  <a:pt x="31" y="72"/>
                  <a:pt x="37" y="63"/>
                  <a:pt x="44" y="54"/>
                </a:cubicBezTo>
                <a:cubicBezTo>
                  <a:pt x="51" y="46"/>
                  <a:pt x="59" y="38"/>
                  <a:pt x="67" y="31"/>
                </a:cubicBezTo>
                <a:cubicBezTo>
                  <a:pt x="75" y="24"/>
                  <a:pt x="84" y="19"/>
                  <a:pt x="93" y="14"/>
                </a:cubicBezTo>
                <a:cubicBezTo>
                  <a:pt x="102" y="9"/>
                  <a:pt x="112" y="6"/>
                  <a:pt x="122" y="4"/>
                </a:cubicBezTo>
                <a:cubicBezTo>
                  <a:pt x="131" y="1"/>
                  <a:pt x="141" y="0"/>
                  <a:pt x="151" y="0"/>
                </a:cubicBezTo>
                <a:lnTo>
                  <a:pt x="5722" y="0"/>
                </a:lnTo>
                <a:cubicBezTo>
                  <a:pt x="5734" y="0"/>
                  <a:pt x="5746" y="1"/>
                  <a:pt x="5758" y="4"/>
                </a:cubicBezTo>
                <a:cubicBezTo>
                  <a:pt x="5770" y="6"/>
                  <a:pt x="5782" y="9"/>
                  <a:pt x="5793" y="14"/>
                </a:cubicBezTo>
                <a:cubicBezTo>
                  <a:pt x="5804" y="19"/>
                  <a:pt x="5815" y="24"/>
                  <a:pt x="5826" y="31"/>
                </a:cubicBezTo>
                <a:cubicBezTo>
                  <a:pt x="5836" y="38"/>
                  <a:pt x="5846" y="46"/>
                  <a:pt x="5854" y="54"/>
                </a:cubicBezTo>
                <a:cubicBezTo>
                  <a:pt x="5863" y="63"/>
                  <a:pt x="5871" y="72"/>
                  <a:pt x="5878" y="82"/>
                </a:cubicBezTo>
                <a:cubicBezTo>
                  <a:pt x="5884" y="93"/>
                  <a:pt x="5890" y="103"/>
                  <a:pt x="5895" y="115"/>
                </a:cubicBezTo>
                <a:cubicBezTo>
                  <a:pt x="5899" y="126"/>
                  <a:pt x="5903" y="137"/>
                  <a:pt x="5905" y="149"/>
                </a:cubicBezTo>
                <a:cubicBezTo>
                  <a:pt x="5908" y="161"/>
                  <a:pt x="5909" y="173"/>
                  <a:pt x="5909" y="186"/>
                </a:cubicBezTo>
                <a:lnTo>
                  <a:pt x="5909" y="2972"/>
                </a:lnTo>
                <a:cubicBezTo>
                  <a:pt x="5909" y="2984"/>
                  <a:pt x="5908" y="2996"/>
                  <a:pt x="5905" y="3008"/>
                </a:cubicBezTo>
                <a:cubicBezTo>
                  <a:pt x="5903" y="3020"/>
                  <a:pt x="5899" y="3032"/>
                  <a:pt x="5895" y="3043"/>
                </a:cubicBezTo>
                <a:cubicBezTo>
                  <a:pt x="5890" y="3055"/>
                  <a:pt x="5884" y="3065"/>
                  <a:pt x="5878" y="3075"/>
                </a:cubicBezTo>
                <a:cubicBezTo>
                  <a:pt x="5871" y="3086"/>
                  <a:pt x="5863" y="3095"/>
                  <a:pt x="5854" y="3104"/>
                </a:cubicBezTo>
                <a:cubicBezTo>
                  <a:pt x="5846" y="3112"/>
                  <a:pt x="5836" y="3120"/>
                  <a:pt x="5826" y="3127"/>
                </a:cubicBezTo>
                <a:cubicBezTo>
                  <a:pt x="5815" y="3133"/>
                  <a:pt x="5804" y="3139"/>
                  <a:pt x="5793" y="3144"/>
                </a:cubicBezTo>
                <a:cubicBezTo>
                  <a:pt x="5782" y="3148"/>
                  <a:pt x="5770" y="3152"/>
                  <a:pt x="5758" y="3154"/>
                </a:cubicBezTo>
                <a:cubicBezTo>
                  <a:pt x="5746" y="3157"/>
                  <a:pt x="5734" y="3158"/>
                  <a:pt x="5722" y="3158"/>
                </a:cubicBezTo>
                <a:lnTo>
                  <a:pt x="151" y="3158"/>
                </a:lnTo>
                <a:cubicBezTo>
                  <a:pt x="141" y="3158"/>
                  <a:pt x="131" y="3157"/>
                  <a:pt x="122" y="3154"/>
                </a:cubicBezTo>
                <a:cubicBezTo>
                  <a:pt x="112" y="3152"/>
                  <a:pt x="102" y="3148"/>
                  <a:pt x="93" y="3144"/>
                </a:cubicBezTo>
                <a:cubicBezTo>
                  <a:pt x="84" y="3139"/>
                  <a:pt x="75" y="3133"/>
                  <a:pt x="67" y="3127"/>
                </a:cubicBezTo>
                <a:cubicBezTo>
                  <a:pt x="59" y="3120"/>
                  <a:pt x="51" y="3112"/>
                  <a:pt x="44" y="3104"/>
                </a:cubicBezTo>
                <a:cubicBezTo>
                  <a:pt x="37" y="3095"/>
                  <a:pt x="31" y="3086"/>
                  <a:pt x="26" y="3075"/>
                </a:cubicBezTo>
                <a:cubicBezTo>
                  <a:pt x="20" y="3065"/>
                  <a:pt x="15" y="3055"/>
                  <a:pt x="12" y="3043"/>
                </a:cubicBezTo>
                <a:cubicBezTo>
                  <a:pt x="8" y="3032"/>
                  <a:pt x="5" y="3020"/>
                  <a:pt x="3" y="3008"/>
                </a:cubicBezTo>
                <a:cubicBezTo>
                  <a:pt x="1" y="2996"/>
                  <a:pt x="0" y="2984"/>
                  <a:pt x="0" y="2972"/>
                </a:cubicBezTo>
                <a:close/>
              </a:path>
            </a:pathLst>
          </a:custGeom>
          <a:solidFill>
            <a:srgbClr val="003366">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77" name="任意多边形 1776"/>
          <p:cNvSpPr/>
          <p:nvPr/>
        </p:nvSpPr>
        <p:spPr>
          <a:xfrm>
            <a:off x="3208680" y="80208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78" name="任意多边形 1777"/>
          <p:cNvSpPr/>
          <p:nvPr/>
        </p:nvSpPr>
        <p:spPr>
          <a:xfrm>
            <a:off x="4094640" y="935640"/>
            <a:ext cx="401400" cy="401760"/>
          </a:xfrm>
          <a:custGeom>
            <a:avLst/>
            <a:gdLst/>
            <a:ahLst/>
            <a:cxnLst/>
            <a:rect l="0" t="0" r="r" b="b"/>
            <a:pathLst>
              <a:path w="1115" h="1116">
                <a:moveTo>
                  <a:pt x="1115" y="558"/>
                </a:moveTo>
                <a:cubicBezTo>
                  <a:pt x="1115" y="595"/>
                  <a:pt x="1112" y="631"/>
                  <a:pt x="1104" y="667"/>
                </a:cubicBezTo>
                <a:cubicBezTo>
                  <a:pt x="1097" y="703"/>
                  <a:pt x="1087" y="738"/>
                  <a:pt x="1073" y="772"/>
                </a:cubicBezTo>
                <a:cubicBezTo>
                  <a:pt x="1059" y="805"/>
                  <a:pt x="1042" y="838"/>
                  <a:pt x="1021" y="868"/>
                </a:cubicBezTo>
                <a:cubicBezTo>
                  <a:pt x="1001" y="898"/>
                  <a:pt x="978" y="927"/>
                  <a:pt x="952" y="952"/>
                </a:cubicBezTo>
                <a:cubicBezTo>
                  <a:pt x="926" y="978"/>
                  <a:pt x="898" y="1001"/>
                  <a:pt x="868" y="1022"/>
                </a:cubicBezTo>
                <a:cubicBezTo>
                  <a:pt x="837" y="1042"/>
                  <a:pt x="805" y="1059"/>
                  <a:pt x="771" y="1073"/>
                </a:cubicBezTo>
                <a:cubicBezTo>
                  <a:pt x="737" y="1087"/>
                  <a:pt x="703" y="1098"/>
                  <a:pt x="667" y="1105"/>
                </a:cubicBezTo>
                <a:cubicBezTo>
                  <a:pt x="631" y="1112"/>
                  <a:pt x="595" y="1116"/>
                  <a:pt x="558" y="1116"/>
                </a:cubicBezTo>
                <a:cubicBezTo>
                  <a:pt x="521" y="1116"/>
                  <a:pt x="485" y="1112"/>
                  <a:pt x="449" y="1105"/>
                </a:cubicBezTo>
                <a:cubicBezTo>
                  <a:pt x="413" y="1098"/>
                  <a:pt x="379" y="1087"/>
                  <a:pt x="345" y="1073"/>
                </a:cubicBezTo>
                <a:cubicBezTo>
                  <a:pt x="310" y="1059"/>
                  <a:pt x="278" y="1042"/>
                  <a:pt x="247" y="1022"/>
                </a:cubicBezTo>
                <a:cubicBezTo>
                  <a:pt x="217" y="1001"/>
                  <a:pt x="189" y="978"/>
                  <a:pt x="163" y="952"/>
                </a:cubicBezTo>
                <a:cubicBezTo>
                  <a:pt x="137" y="927"/>
                  <a:pt x="114" y="898"/>
                  <a:pt x="94" y="868"/>
                </a:cubicBezTo>
                <a:cubicBezTo>
                  <a:pt x="73" y="838"/>
                  <a:pt x="56" y="805"/>
                  <a:pt x="42" y="772"/>
                </a:cubicBezTo>
                <a:cubicBezTo>
                  <a:pt x="28" y="738"/>
                  <a:pt x="18" y="703"/>
                  <a:pt x="11" y="667"/>
                </a:cubicBezTo>
                <a:cubicBezTo>
                  <a:pt x="3" y="631"/>
                  <a:pt x="0" y="595"/>
                  <a:pt x="0" y="558"/>
                </a:cubicBezTo>
                <a:cubicBezTo>
                  <a:pt x="0" y="522"/>
                  <a:pt x="3" y="486"/>
                  <a:pt x="11" y="450"/>
                </a:cubicBezTo>
                <a:cubicBezTo>
                  <a:pt x="18" y="414"/>
                  <a:pt x="28" y="379"/>
                  <a:pt x="42" y="345"/>
                </a:cubicBezTo>
                <a:cubicBezTo>
                  <a:pt x="56" y="311"/>
                  <a:pt x="73" y="279"/>
                  <a:pt x="94" y="249"/>
                </a:cubicBezTo>
                <a:cubicBezTo>
                  <a:pt x="114" y="219"/>
                  <a:pt x="137" y="190"/>
                  <a:pt x="163" y="164"/>
                </a:cubicBezTo>
                <a:cubicBezTo>
                  <a:pt x="189" y="138"/>
                  <a:pt x="217" y="115"/>
                  <a:pt x="247" y="94"/>
                </a:cubicBezTo>
                <a:cubicBezTo>
                  <a:pt x="278" y="74"/>
                  <a:pt x="310" y="57"/>
                  <a:pt x="345" y="43"/>
                </a:cubicBezTo>
                <a:cubicBezTo>
                  <a:pt x="379" y="29"/>
                  <a:pt x="413" y="18"/>
                  <a:pt x="449" y="11"/>
                </a:cubicBezTo>
                <a:cubicBezTo>
                  <a:pt x="485" y="4"/>
                  <a:pt x="521" y="0"/>
                  <a:pt x="558" y="0"/>
                </a:cubicBezTo>
                <a:cubicBezTo>
                  <a:pt x="595" y="0"/>
                  <a:pt x="631" y="4"/>
                  <a:pt x="667" y="11"/>
                </a:cubicBezTo>
                <a:cubicBezTo>
                  <a:pt x="703" y="18"/>
                  <a:pt x="737" y="29"/>
                  <a:pt x="771" y="43"/>
                </a:cubicBezTo>
                <a:cubicBezTo>
                  <a:pt x="805" y="57"/>
                  <a:pt x="837" y="74"/>
                  <a:pt x="868" y="94"/>
                </a:cubicBezTo>
                <a:cubicBezTo>
                  <a:pt x="898" y="115"/>
                  <a:pt x="926" y="138"/>
                  <a:pt x="952" y="164"/>
                </a:cubicBezTo>
                <a:cubicBezTo>
                  <a:pt x="978" y="190"/>
                  <a:pt x="1001" y="219"/>
                  <a:pt x="1021" y="249"/>
                </a:cubicBezTo>
                <a:cubicBezTo>
                  <a:pt x="1042" y="279"/>
                  <a:pt x="1059" y="311"/>
                  <a:pt x="1073" y="345"/>
                </a:cubicBezTo>
                <a:cubicBezTo>
                  <a:pt x="1087" y="379"/>
                  <a:pt x="1097" y="414"/>
                  <a:pt x="1104" y="450"/>
                </a:cubicBezTo>
                <a:cubicBezTo>
                  <a:pt x="1112" y="486"/>
                  <a:pt x="1115" y="522"/>
                  <a:pt x="1115" y="55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79" name="图片 1778"/>
          <p:cNvPicPr/>
          <p:nvPr/>
        </p:nvPicPr>
        <p:blipFill>
          <a:blip r:embed="rId8"/>
          <a:stretch/>
        </p:blipFill>
        <p:spPr>
          <a:xfrm>
            <a:off x="4178520" y="1036080"/>
            <a:ext cx="225360" cy="200160"/>
          </a:xfrm>
          <a:prstGeom prst="rect">
            <a:avLst/>
          </a:prstGeom>
          <a:noFill/>
          <a:ln w="0">
            <a:noFill/>
          </a:ln>
        </p:spPr>
      </p:pic>
      <p:sp>
        <p:nvSpPr>
          <p:cNvPr id="1780" name="文本框 1779"/>
          <p:cNvSpPr txBox="1"/>
          <p:nvPr/>
        </p:nvSpPr>
        <p:spPr>
          <a:xfrm>
            <a:off x="5582160" y="636372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不断优化决策模型，提高系统在复杂环境中的适应能力。</a:t>
            </a:r>
            <a:endParaRPr lang="en-US" sz="920" b="0" u="none" strike="noStrike">
              <a:solidFill>
                <a:srgbClr val="000000"/>
              </a:solidFill>
              <a:effectLst/>
              <a:uFillTx/>
              <a:latin typeface="Times New Roman"/>
            </a:endParaRPr>
          </a:p>
        </p:txBody>
      </p:sp>
      <p:sp>
        <p:nvSpPr>
          <p:cNvPr id="1781" name="文本框 1780"/>
          <p:cNvSpPr txBox="1"/>
          <p:nvPr/>
        </p:nvSpPr>
        <p:spPr>
          <a:xfrm>
            <a:off x="3990240" y="142632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感知模块</a:t>
            </a:r>
            <a:endParaRPr lang="en-US" sz="1180" b="0" u="none" strike="noStrike">
              <a:solidFill>
                <a:srgbClr val="000000"/>
              </a:solidFill>
              <a:effectLst/>
              <a:uFillTx/>
              <a:latin typeface="Times New Roman"/>
            </a:endParaRPr>
          </a:p>
        </p:txBody>
      </p:sp>
      <p:sp>
        <p:nvSpPr>
          <p:cNvPr id="1782" name="任意多边形 1781"/>
          <p:cNvSpPr/>
          <p:nvPr/>
        </p:nvSpPr>
        <p:spPr>
          <a:xfrm>
            <a:off x="3221280" y="2440080"/>
            <a:ext cx="2127240" cy="1136880"/>
          </a:xfrm>
          <a:custGeom>
            <a:avLst/>
            <a:gdLst/>
            <a:ahLst/>
            <a:cxnLst/>
            <a:rect l="0" t="0" r="r" b="b"/>
            <a:pathLst>
              <a:path w="5909" h="3158">
                <a:moveTo>
                  <a:pt x="0" y="2972"/>
                </a:moveTo>
                <a:lnTo>
                  <a:pt x="0" y="185"/>
                </a:lnTo>
                <a:cubicBezTo>
                  <a:pt x="0" y="173"/>
                  <a:pt x="1" y="161"/>
                  <a:pt x="3" y="149"/>
                </a:cubicBezTo>
                <a:cubicBezTo>
                  <a:pt x="5" y="137"/>
                  <a:pt x="8" y="126"/>
                  <a:pt x="12" y="114"/>
                </a:cubicBezTo>
                <a:cubicBezTo>
                  <a:pt x="15" y="103"/>
                  <a:pt x="20" y="92"/>
                  <a:pt x="26" y="82"/>
                </a:cubicBezTo>
                <a:cubicBezTo>
                  <a:pt x="31" y="72"/>
                  <a:pt x="37" y="63"/>
                  <a:pt x="44" y="54"/>
                </a:cubicBezTo>
                <a:cubicBezTo>
                  <a:pt x="51" y="45"/>
                  <a:pt x="59" y="38"/>
                  <a:pt x="67" y="31"/>
                </a:cubicBezTo>
                <a:cubicBezTo>
                  <a:pt x="75" y="24"/>
                  <a:pt x="84" y="19"/>
                  <a:pt x="93" y="14"/>
                </a:cubicBezTo>
                <a:cubicBezTo>
                  <a:pt x="102" y="9"/>
                  <a:pt x="112" y="6"/>
                  <a:pt x="122" y="3"/>
                </a:cubicBezTo>
                <a:cubicBezTo>
                  <a:pt x="131" y="1"/>
                  <a:pt x="141" y="0"/>
                  <a:pt x="151" y="0"/>
                </a:cubicBezTo>
                <a:lnTo>
                  <a:pt x="5722" y="0"/>
                </a:lnTo>
                <a:cubicBezTo>
                  <a:pt x="5734" y="0"/>
                  <a:pt x="5746" y="1"/>
                  <a:pt x="5758" y="3"/>
                </a:cubicBezTo>
                <a:cubicBezTo>
                  <a:pt x="5770" y="6"/>
                  <a:pt x="5782" y="9"/>
                  <a:pt x="5793" y="14"/>
                </a:cubicBezTo>
                <a:cubicBezTo>
                  <a:pt x="5804" y="19"/>
                  <a:pt x="5815" y="24"/>
                  <a:pt x="5826" y="31"/>
                </a:cubicBezTo>
                <a:cubicBezTo>
                  <a:pt x="5836" y="38"/>
                  <a:pt x="5846" y="45"/>
                  <a:pt x="5854" y="54"/>
                </a:cubicBezTo>
                <a:cubicBezTo>
                  <a:pt x="5863" y="63"/>
                  <a:pt x="5871" y="72"/>
                  <a:pt x="5878" y="82"/>
                </a:cubicBezTo>
                <a:cubicBezTo>
                  <a:pt x="5884" y="92"/>
                  <a:pt x="5890" y="103"/>
                  <a:pt x="5895" y="114"/>
                </a:cubicBezTo>
                <a:cubicBezTo>
                  <a:pt x="5899" y="126"/>
                  <a:pt x="5903" y="137"/>
                  <a:pt x="5905" y="149"/>
                </a:cubicBezTo>
                <a:cubicBezTo>
                  <a:pt x="5908" y="161"/>
                  <a:pt x="5909" y="173"/>
                  <a:pt x="5909" y="185"/>
                </a:cubicBezTo>
                <a:lnTo>
                  <a:pt x="5909" y="2972"/>
                </a:lnTo>
                <a:cubicBezTo>
                  <a:pt x="5909" y="2984"/>
                  <a:pt x="5908" y="2996"/>
                  <a:pt x="5905" y="3008"/>
                </a:cubicBezTo>
                <a:cubicBezTo>
                  <a:pt x="5903" y="3020"/>
                  <a:pt x="5899" y="3032"/>
                  <a:pt x="5895" y="3043"/>
                </a:cubicBezTo>
                <a:cubicBezTo>
                  <a:pt x="5890" y="3054"/>
                  <a:pt x="5884" y="3065"/>
                  <a:pt x="5878" y="3075"/>
                </a:cubicBezTo>
                <a:cubicBezTo>
                  <a:pt x="5871" y="3085"/>
                  <a:pt x="5863" y="3095"/>
                  <a:pt x="5854" y="3103"/>
                </a:cubicBezTo>
                <a:cubicBezTo>
                  <a:pt x="5846" y="3112"/>
                  <a:pt x="5836" y="3120"/>
                  <a:pt x="5826" y="3126"/>
                </a:cubicBezTo>
                <a:cubicBezTo>
                  <a:pt x="5815" y="3133"/>
                  <a:pt x="5804" y="3139"/>
                  <a:pt x="5793" y="3144"/>
                </a:cubicBezTo>
                <a:cubicBezTo>
                  <a:pt x="5782" y="3148"/>
                  <a:pt x="5770" y="3152"/>
                  <a:pt x="5758" y="3154"/>
                </a:cubicBezTo>
                <a:cubicBezTo>
                  <a:pt x="5746" y="3156"/>
                  <a:pt x="5734" y="3158"/>
                  <a:pt x="5722" y="3158"/>
                </a:cubicBezTo>
                <a:lnTo>
                  <a:pt x="151" y="3158"/>
                </a:lnTo>
                <a:cubicBezTo>
                  <a:pt x="141" y="3158"/>
                  <a:pt x="131" y="3156"/>
                  <a:pt x="122" y="3154"/>
                </a:cubicBezTo>
                <a:cubicBezTo>
                  <a:pt x="112" y="3152"/>
                  <a:pt x="102" y="3148"/>
                  <a:pt x="93" y="3144"/>
                </a:cubicBezTo>
                <a:cubicBezTo>
                  <a:pt x="84" y="3139"/>
                  <a:pt x="75" y="3133"/>
                  <a:pt x="67" y="3126"/>
                </a:cubicBezTo>
                <a:cubicBezTo>
                  <a:pt x="59" y="3120"/>
                  <a:pt x="51" y="3112"/>
                  <a:pt x="44" y="3103"/>
                </a:cubicBezTo>
                <a:cubicBezTo>
                  <a:pt x="37" y="3095"/>
                  <a:pt x="31" y="3085"/>
                  <a:pt x="26" y="3075"/>
                </a:cubicBezTo>
                <a:cubicBezTo>
                  <a:pt x="20" y="3065"/>
                  <a:pt x="15" y="3054"/>
                  <a:pt x="12" y="3043"/>
                </a:cubicBezTo>
                <a:cubicBezTo>
                  <a:pt x="8" y="3032"/>
                  <a:pt x="5" y="3020"/>
                  <a:pt x="3" y="3008"/>
                </a:cubicBezTo>
                <a:cubicBezTo>
                  <a:pt x="1" y="2996"/>
                  <a:pt x="0" y="2984"/>
                  <a:pt x="0" y="2972"/>
                </a:cubicBezTo>
                <a:close/>
              </a:path>
            </a:pathLst>
          </a:custGeom>
          <a:solidFill>
            <a:srgbClr val="003366">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83" name="任意多边形 1782"/>
          <p:cNvSpPr/>
          <p:nvPr/>
        </p:nvSpPr>
        <p:spPr>
          <a:xfrm>
            <a:off x="3208680" y="244008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84" name="任意多边形 1783"/>
          <p:cNvSpPr/>
          <p:nvPr/>
        </p:nvSpPr>
        <p:spPr>
          <a:xfrm>
            <a:off x="4094640" y="2573640"/>
            <a:ext cx="401400" cy="401400"/>
          </a:xfrm>
          <a:custGeom>
            <a:avLst/>
            <a:gdLst/>
            <a:ahLst/>
            <a:cxnLst/>
            <a:rect l="0" t="0" r="r" b="b"/>
            <a:pathLst>
              <a:path w="1115" h="1115">
                <a:moveTo>
                  <a:pt x="1115" y="558"/>
                </a:moveTo>
                <a:cubicBezTo>
                  <a:pt x="1115" y="595"/>
                  <a:pt x="1112" y="631"/>
                  <a:pt x="1104" y="667"/>
                </a:cubicBezTo>
                <a:cubicBezTo>
                  <a:pt x="1097" y="703"/>
                  <a:pt x="1087" y="738"/>
                  <a:pt x="1073" y="771"/>
                </a:cubicBezTo>
                <a:cubicBezTo>
                  <a:pt x="1059" y="805"/>
                  <a:pt x="1042" y="837"/>
                  <a:pt x="1021" y="868"/>
                </a:cubicBezTo>
                <a:cubicBezTo>
                  <a:pt x="1001" y="898"/>
                  <a:pt x="978" y="926"/>
                  <a:pt x="952" y="952"/>
                </a:cubicBezTo>
                <a:cubicBezTo>
                  <a:pt x="926" y="978"/>
                  <a:pt x="898" y="1001"/>
                  <a:pt x="868" y="1021"/>
                </a:cubicBezTo>
                <a:cubicBezTo>
                  <a:pt x="837" y="1042"/>
                  <a:pt x="805" y="1059"/>
                  <a:pt x="771" y="1073"/>
                </a:cubicBezTo>
                <a:cubicBezTo>
                  <a:pt x="737" y="1087"/>
                  <a:pt x="703" y="1098"/>
                  <a:pt x="667" y="1105"/>
                </a:cubicBezTo>
                <a:cubicBezTo>
                  <a:pt x="631" y="1112"/>
                  <a:pt x="595" y="1115"/>
                  <a:pt x="558" y="1115"/>
                </a:cubicBezTo>
                <a:cubicBezTo>
                  <a:pt x="521" y="1115"/>
                  <a:pt x="485" y="1112"/>
                  <a:pt x="449" y="1105"/>
                </a:cubicBezTo>
                <a:cubicBezTo>
                  <a:pt x="413" y="1098"/>
                  <a:pt x="379" y="1087"/>
                  <a:pt x="345" y="1073"/>
                </a:cubicBezTo>
                <a:cubicBezTo>
                  <a:pt x="310" y="1059"/>
                  <a:pt x="278" y="1042"/>
                  <a:pt x="247" y="1021"/>
                </a:cubicBezTo>
                <a:cubicBezTo>
                  <a:pt x="217" y="1001"/>
                  <a:pt x="189" y="978"/>
                  <a:pt x="163" y="952"/>
                </a:cubicBezTo>
                <a:cubicBezTo>
                  <a:pt x="137" y="926"/>
                  <a:pt x="114" y="898"/>
                  <a:pt x="94" y="868"/>
                </a:cubicBezTo>
                <a:cubicBezTo>
                  <a:pt x="73" y="837"/>
                  <a:pt x="56" y="805"/>
                  <a:pt x="42" y="771"/>
                </a:cubicBezTo>
                <a:cubicBezTo>
                  <a:pt x="28" y="738"/>
                  <a:pt x="18" y="703"/>
                  <a:pt x="11" y="667"/>
                </a:cubicBezTo>
                <a:cubicBezTo>
                  <a:pt x="3" y="631"/>
                  <a:pt x="0" y="595"/>
                  <a:pt x="0" y="558"/>
                </a:cubicBezTo>
                <a:cubicBezTo>
                  <a:pt x="0" y="522"/>
                  <a:pt x="3" y="485"/>
                  <a:pt x="11" y="450"/>
                </a:cubicBezTo>
                <a:cubicBezTo>
                  <a:pt x="18" y="414"/>
                  <a:pt x="28" y="379"/>
                  <a:pt x="42" y="345"/>
                </a:cubicBezTo>
                <a:cubicBezTo>
                  <a:pt x="56" y="311"/>
                  <a:pt x="73" y="279"/>
                  <a:pt x="94" y="249"/>
                </a:cubicBezTo>
                <a:cubicBezTo>
                  <a:pt x="114" y="218"/>
                  <a:pt x="137" y="190"/>
                  <a:pt x="163" y="164"/>
                </a:cubicBezTo>
                <a:cubicBezTo>
                  <a:pt x="189" y="138"/>
                  <a:pt x="217" y="115"/>
                  <a:pt x="247" y="95"/>
                </a:cubicBezTo>
                <a:cubicBezTo>
                  <a:pt x="278" y="74"/>
                  <a:pt x="310" y="57"/>
                  <a:pt x="345" y="43"/>
                </a:cubicBezTo>
                <a:cubicBezTo>
                  <a:pt x="379" y="29"/>
                  <a:pt x="413" y="18"/>
                  <a:pt x="449" y="11"/>
                </a:cubicBezTo>
                <a:cubicBezTo>
                  <a:pt x="485" y="4"/>
                  <a:pt x="521" y="0"/>
                  <a:pt x="558" y="0"/>
                </a:cubicBezTo>
                <a:cubicBezTo>
                  <a:pt x="595" y="0"/>
                  <a:pt x="631" y="4"/>
                  <a:pt x="667" y="11"/>
                </a:cubicBezTo>
                <a:cubicBezTo>
                  <a:pt x="703" y="18"/>
                  <a:pt x="737" y="29"/>
                  <a:pt x="771" y="43"/>
                </a:cubicBezTo>
                <a:cubicBezTo>
                  <a:pt x="805" y="57"/>
                  <a:pt x="837" y="74"/>
                  <a:pt x="868" y="95"/>
                </a:cubicBezTo>
                <a:cubicBezTo>
                  <a:pt x="898" y="115"/>
                  <a:pt x="926" y="138"/>
                  <a:pt x="952" y="164"/>
                </a:cubicBezTo>
                <a:cubicBezTo>
                  <a:pt x="978" y="190"/>
                  <a:pt x="1001" y="218"/>
                  <a:pt x="1021" y="249"/>
                </a:cubicBezTo>
                <a:cubicBezTo>
                  <a:pt x="1042" y="279"/>
                  <a:pt x="1059" y="311"/>
                  <a:pt x="1073" y="345"/>
                </a:cubicBezTo>
                <a:cubicBezTo>
                  <a:pt x="1087" y="379"/>
                  <a:pt x="1097" y="414"/>
                  <a:pt x="1104" y="450"/>
                </a:cubicBezTo>
                <a:cubicBezTo>
                  <a:pt x="1112" y="485"/>
                  <a:pt x="1115" y="522"/>
                  <a:pt x="1115" y="55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85" name="图片 1784"/>
          <p:cNvPicPr/>
          <p:nvPr/>
        </p:nvPicPr>
        <p:blipFill>
          <a:blip r:embed="rId9"/>
          <a:stretch/>
        </p:blipFill>
        <p:spPr>
          <a:xfrm>
            <a:off x="4195080" y="2674080"/>
            <a:ext cx="200160" cy="200160"/>
          </a:xfrm>
          <a:prstGeom prst="rect">
            <a:avLst/>
          </a:prstGeom>
          <a:noFill/>
          <a:ln w="0">
            <a:noFill/>
          </a:ln>
        </p:spPr>
      </p:pic>
      <p:sp>
        <p:nvSpPr>
          <p:cNvPr id="1786" name="文本框 1785"/>
          <p:cNvSpPr txBox="1"/>
          <p:nvPr/>
        </p:nvSpPr>
        <p:spPr>
          <a:xfrm>
            <a:off x="3990240" y="167508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获取环境信息</a:t>
            </a:r>
            <a:endParaRPr lang="en-US" sz="790" b="0" u="none" strike="noStrike">
              <a:solidFill>
                <a:srgbClr val="000000"/>
              </a:solidFill>
              <a:effectLst/>
              <a:uFillTx/>
              <a:latin typeface="Times New Roman"/>
            </a:endParaRPr>
          </a:p>
        </p:txBody>
      </p:sp>
      <p:sp>
        <p:nvSpPr>
          <p:cNvPr id="1787" name="文本框 1786"/>
          <p:cNvSpPr txBox="1"/>
          <p:nvPr/>
        </p:nvSpPr>
        <p:spPr>
          <a:xfrm>
            <a:off x="3990240" y="30639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决策模块</a:t>
            </a:r>
            <a:endParaRPr lang="en-US" sz="1180" b="0" u="none" strike="noStrike">
              <a:solidFill>
                <a:srgbClr val="000000"/>
              </a:solidFill>
              <a:effectLst/>
              <a:uFillTx/>
              <a:latin typeface="Times New Roman"/>
            </a:endParaRPr>
          </a:p>
        </p:txBody>
      </p:sp>
      <p:sp>
        <p:nvSpPr>
          <p:cNvPr id="1788" name="任意多边形 1787"/>
          <p:cNvSpPr/>
          <p:nvPr/>
        </p:nvSpPr>
        <p:spPr>
          <a:xfrm>
            <a:off x="3221280" y="3509640"/>
            <a:ext cx="2127240" cy="1136880"/>
          </a:xfrm>
          <a:custGeom>
            <a:avLst/>
            <a:gdLst/>
            <a:ahLst/>
            <a:cxnLst/>
            <a:rect l="0" t="0" r="r" b="b"/>
            <a:pathLst>
              <a:path w="5909" h="3158">
                <a:moveTo>
                  <a:pt x="0" y="2972"/>
                </a:moveTo>
                <a:lnTo>
                  <a:pt x="0" y="186"/>
                </a:lnTo>
                <a:cubicBezTo>
                  <a:pt x="0" y="173"/>
                  <a:pt x="1" y="161"/>
                  <a:pt x="3" y="149"/>
                </a:cubicBezTo>
                <a:cubicBezTo>
                  <a:pt x="5" y="137"/>
                  <a:pt x="8" y="126"/>
                  <a:pt x="12" y="115"/>
                </a:cubicBezTo>
                <a:cubicBezTo>
                  <a:pt x="15" y="103"/>
                  <a:pt x="20" y="93"/>
                  <a:pt x="26" y="83"/>
                </a:cubicBezTo>
                <a:cubicBezTo>
                  <a:pt x="31" y="72"/>
                  <a:pt x="37" y="63"/>
                  <a:pt x="44" y="54"/>
                </a:cubicBezTo>
                <a:cubicBezTo>
                  <a:pt x="51" y="46"/>
                  <a:pt x="59" y="38"/>
                  <a:pt x="67" y="31"/>
                </a:cubicBezTo>
                <a:cubicBezTo>
                  <a:pt x="75" y="25"/>
                  <a:pt x="84" y="19"/>
                  <a:pt x="93" y="14"/>
                </a:cubicBezTo>
                <a:cubicBezTo>
                  <a:pt x="102" y="9"/>
                  <a:pt x="112" y="6"/>
                  <a:pt x="122" y="4"/>
                </a:cubicBezTo>
                <a:cubicBezTo>
                  <a:pt x="131" y="1"/>
                  <a:pt x="141" y="0"/>
                  <a:pt x="151" y="0"/>
                </a:cubicBezTo>
                <a:lnTo>
                  <a:pt x="5722" y="0"/>
                </a:lnTo>
                <a:cubicBezTo>
                  <a:pt x="5734" y="0"/>
                  <a:pt x="5746" y="1"/>
                  <a:pt x="5758" y="4"/>
                </a:cubicBezTo>
                <a:cubicBezTo>
                  <a:pt x="5770" y="6"/>
                  <a:pt x="5782" y="9"/>
                  <a:pt x="5793" y="14"/>
                </a:cubicBezTo>
                <a:cubicBezTo>
                  <a:pt x="5804" y="19"/>
                  <a:pt x="5815" y="25"/>
                  <a:pt x="5826" y="31"/>
                </a:cubicBezTo>
                <a:cubicBezTo>
                  <a:pt x="5836" y="38"/>
                  <a:pt x="5846" y="46"/>
                  <a:pt x="5854" y="54"/>
                </a:cubicBezTo>
                <a:cubicBezTo>
                  <a:pt x="5863" y="63"/>
                  <a:pt x="5871" y="72"/>
                  <a:pt x="5878" y="83"/>
                </a:cubicBezTo>
                <a:cubicBezTo>
                  <a:pt x="5884" y="93"/>
                  <a:pt x="5890" y="103"/>
                  <a:pt x="5895" y="115"/>
                </a:cubicBezTo>
                <a:cubicBezTo>
                  <a:pt x="5899" y="126"/>
                  <a:pt x="5903" y="137"/>
                  <a:pt x="5905" y="149"/>
                </a:cubicBezTo>
                <a:cubicBezTo>
                  <a:pt x="5908" y="161"/>
                  <a:pt x="5909" y="173"/>
                  <a:pt x="5909" y="186"/>
                </a:cubicBezTo>
                <a:lnTo>
                  <a:pt x="5909" y="2972"/>
                </a:lnTo>
                <a:cubicBezTo>
                  <a:pt x="5909" y="2984"/>
                  <a:pt x="5908" y="2997"/>
                  <a:pt x="5905" y="3008"/>
                </a:cubicBezTo>
                <a:cubicBezTo>
                  <a:pt x="5903" y="3020"/>
                  <a:pt x="5899" y="3032"/>
                  <a:pt x="5895" y="3043"/>
                </a:cubicBezTo>
                <a:cubicBezTo>
                  <a:pt x="5890" y="3055"/>
                  <a:pt x="5884" y="3065"/>
                  <a:pt x="5878" y="3075"/>
                </a:cubicBezTo>
                <a:cubicBezTo>
                  <a:pt x="5871" y="3086"/>
                  <a:pt x="5863" y="3095"/>
                  <a:pt x="5854" y="3104"/>
                </a:cubicBezTo>
                <a:cubicBezTo>
                  <a:pt x="5846" y="3112"/>
                  <a:pt x="5836" y="3120"/>
                  <a:pt x="5826" y="3127"/>
                </a:cubicBezTo>
                <a:cubicBezTo>
                  <a:pt x="5815" y="3133"/>
                  <a:pt x="5804" y="3139"/>
                  <a:pt x="5793" y="3144"/>
                </a:cubicBezTo>
                <a:cubicBezTo>
                  <a:pt x="5782" y="3148"/>
                  <a:pt x="5770" y="3152"/>
                  <a:pt x="5758" y="3154"/>
                </a:cubicBezTo>
                <a:cubicBezTo>
                  <a:pt x="5746" y="3157"/>
                  <a:pt x="5734" y="3158"/>
                  <a:pt x="5722" y="3158"/>
                </a:cubicBezTo>
                <a:lnTo>
                  <a:pt x="151" y="3158"/>
                </a:lnTo>
                <a:cubicBezTo>
                  <a:pt x="141" y="3158"/>
                  <a:pt x="131" y="3157"/>
                  <a:pt x="122" y="3154"/>
                </a:cubicBezTo>
                <a:cubicBezTo>
                  <a:pt x="112" y="3152"/>
                  <a:pt x="102" y="3148"/>
                  <a:pt x="93" y="3144"/>
                </a:cubicBezTo>
                <a:cubicBezTo>
                  <a:pt x="84" y="3139"/>
                  <a:pt x="75" y="3133"/>
                  <a:pt x="67" y="3127"/>
                </a:cubicBezTo>
                <a:cubicBezTo>
                  <a:pt x="59" y="3120"/>
                  <a:pt x="51" y="3112"/>
                  <a:pt x="44" y="3104"/>
                </a:cubicBezTo>
                <a:cubicBezTo>
                  <a:pt x="37" y="3095"/>
                  <a:pt x="31" y="3086"/>
                  <a:pt x="26" y="3075"/>
                </a:cubicBezTo>
                <a:cubicBezTo>
                  <a:pt x="20" y="3065"/>
                  <a:pt x="15" y="3055"/>
                  <a:pt x="12" y="3043"/>
                </a:cubicBezTo>
                <a:cubicBezTo>
                  <a:pt x="8" y="3032"/>
                  <a:pt x="5" y="3020"/>
                  <a:pt x="3" y="3008"/>
                </a:cubicBezTo>
                <a:cubicBezTo>
                  <a:pt x="1" y="2997"/>
                  <a:pt x="0" y="2984"/>
                  <a:pt x="0" y="2972"/>
                </a:cubicBezTo>
                <a:close/>
              </a:path>
            </a:pathLst>
          </a:custGeom>
          <a:solidFill>
            <a:srgbClr val="003366">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89" name="任意多边形 1788"/>
          <p:cNvSpPr/>
          <p:nvPr/>
        </p:nvSpPr>
        <p:spPr>
          <a:xfrm>
            <a:off x="3208680" y="350964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90" name="任意多边形 1789"/>
          <p:cNvSpPr/>
          <p:nvPr/>
        </p:nvSpPr>
        <p:spPr>
          <a:xfrm>
            <a:off x="4094640" y="3643200"/>
            <a:ext cx="401400" cy="401760"/>
          </a:xfrm>
          <a:custGeom>
            <a:avLst/>
            <a:gdLst/>
            <a:ahLst/>
            <a:cxnLst/>
            <a:rect l="0" t="0" r="r" b="b"/>
            <a:pathLst>
              <a:path w="1115" h="1116">
                <a:moveTo>
                  <a:pt x="1115" y="559"/>
                </a:moveTo>
                <a:cubicBezTo>
                  <a:pt x="1115" y="595"/>
                  <a:pt x="1112" y="631"/>
                  <a:pt x="1104" y="667"/>
                </a:cubicBezTo>
                <a:cubicBezTo>
                  <a:pt x="1097" y="703"/>
                  <a:pt x="1087" y="738"/>
                  <a:pt x="1073" y="772"/>
                </a:cubicBezTo>
                <a:cubicBezTo>
                  <a:pt x="1059" y="805"/>
                  <a:pt x="1042" y="838"/>
                  <a:pt x="1021" y="868"/>
                </a:cubicBezTo>
                <a:cubicBezTo>
                  <a:pt x="1001" y="898"/>
                  <a:pt x="978" y="927"/>
                  <a:pt x="952" y="952"/>
                </a:cubicBezTo>
                <a:cubicBezTo>
                  <a:pt x="926" y="978"/>
                  <a:pt x="898" y="1001"/>
                  <a:pt x="868" y="1022"/>
                </a:cubicBezTo>
                <a:cubicBezTo>
                  <a:pt x="837" y="1042"/>
                  <a:pt x="805" y="1059"/>
                  <a:pt x="771" y="1073"/>
                </a:cubicBezTo>
                <a:cubicBezTo>
                  <a:pt x="737" y="1087"/>
                  <a:pt x="703" y="1098"/>
                  <a:pt x="667" y="1105"/>
                </a:cubicBezTo>
                <a:cubicBezTo>
                  <a:pt x="631" y="1112"/>
                  <a:pt x="595" y="1116"/>
                  <a:pt x="558" y="1116"/>
                </a:cubicBezTo>
                <a:cubicBezTo>
                  <a:pt x="521" y="1116"/>
                  <a:pt x="485" y="1112"/>
                  <a:pt x="449" y="1105"/>
                </a:cubicBezTo>
                <a:cubicBezTo>
                  <a:pt x="413" y="1098"/>
                  <a:pt x="379" y="1087"/>
                  <a:pt x="345" y="1073"/>
                </a:cubicBezTo>
                <a:cubicBezTo>
                  <a:pt x="310" y="1059"/>
                  <a:pt x="278" y="1042"/>
                  <a:pt x="247" y="1022"/>
                </a:cubicBezTo>
                <a:cubicBezTo>
                  <a:pt x="217" y="1001"/>
                  <a:pt x="189" y="978"/>
                  <a:pt x="163" y="952"/>
                </a:cubicBezTo>
                <a:cubicBezTo>
                  <a:pt x="137" y="927"/>
                  <a:pt x="114" y="898"/>
                  <a:pt x="94" y="868"/>
                </a:cubicBezTo>
                <a:cubicBezTo>
                  <a:pt x="73" y="838"/>
                  <a:pt x="56" y="805"/>
                  <a:pt x="42" y="772"/>
                </a:cubicBezTo>
                <a:cubicBezTo>
                  <a:pt x="28" y="738"/>
                  <a:pt x="18" y="703"/>
                  <a:pt x="11" y="667"/>
                </a:cubicBezTo>
                <a:cubicBezTo>
                  <a:pt x="3" y="631"/>
                  <a:pt x="0" y="595"/>
                  <a:pt x="0" y="559"/>
                </a:cubicBezTo>
                <a:cubicBezTo>
                  <a:pt x="0" y="522"/>
                  <a:pt x="3" y="486"/>
                  <a:pt x="11" y="449"/>
                </a:cubicBezTo>
                <a:cubicBezTo>
                  <a:pt x="18" y="413"/>
                  <a:pt x="28" y="378"/>
                  <a:pt x="42" y="344"/>
                </a:cubicBezTo>
                <a:cubicBezTo>
                  <a:pt x="56" y="311"/>
                  <a:pt x="73" y="278"/>
                  <a:pt x="94" y="248"/>
                </a:cubicBezTo>
                <a:cubicBezTo>
                  <a:pt x="114" y="218"/>
                  <a:pt x="137" y="189"/>
                  <a:pt x="163" y="164"/>
                </a:cubicBezTo>
                <a:cubicBezTo>
                  <a:pt x="189" y="138"/>
                  <a:pt x="217" y="115"/>
                  <a:pt x="247" y="94"/>
                </a:cubicBezTo>
                <a:cubicBezTo>
                  <a:pt x="278" y="74"/>
                  <a:pt x="310" y="57"/>
                  <a:pt x="345" y="43"/>
                </a:cubicBezTo>
                <a:cubicBezTo>
                  <a:pt x="379" y="29"/>
                  <a:pt x="413" y="18"/>
                  <a:pt x="449" y="11"/>
                </a:cubicBezTo>
                <a:cubicBezTo>
                  <a:pt x="485" y="4"/>
                  <a:pt x="521" y="0"/>
                  <a:pt x="558" y="0"/>
                </a:cubicBezTo>
                <a:cubicBezTo>
                  <a:pt x="595" y="0"/>
                  <a:pt x="631" y="4"/>
                  <a:pt x="667" y="11"/>
                </a:cubicBezTo>
                <a:cubicBezTo>
                  <a:pt x="703" y="18"/>
                  <a:pt x="737" y="29"/>
                  <a:pt x="771" y="43"/>
                </a:cubicBezTo>
                <a:cubicBezTo>
                  <a:pt x="805" y="57"/>
                  <a:pt x="837" y="74"/>
                  <a:pt x="868" y="94"/>
                </a:cubicBezTo>
                <a:cubicBezTo>
                  <a:pt x="898" y="115"/>
                  <a:pt x="926" y="138"/>
                  <a:pt x="952" y="164"/>
                </a:cubicBezTo>
                <a:cubicBezTo>
                  <a:pt x="978" y="189"/>
                  <a:pt x="1001" y="218"/>
                  <a:pt x="1021" y="248"/>
                </a:cubicBezTo>
                <a:cubicBezTo>
                  <a:pt x="1042" y="278"/>
                  <a:pt x="1059" y="311"/>
                  <a:pt x="1073" y="344"/>
                </a:cubicBezTo>
                <a:cubicBezTo>
                  <a:pt x="1087" y="378"/>
                  <a:pt x="1097" y="413"/>
                  <a:pt x="1104" y="449"/>
                </a:cubicBezTo>
                <a:cubicBezTo>
                  <a:pt x="1112" y="486"/>
                  <a:pt x="1115" y="522"/>
                  <a:pt x="1115" y="559"/>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91" name="图片 1790"/>
          <p:cNvPicPr/>
          <p:nvPr/>
        </p:nvPicPr>
        <p:blipFill>
          <a:blip r:embed="rId10"/>
          <a:stretch/>
        </p:blipFill>
        <p:spPr>
          <a:xfrm>
            <a:off x="4169880" y="3743640"/>
            <a:ext cx="250200" cy="200160"/>
          </a:xfrm>
          <a:prstGeom prst="rect">
            <a:avLst/>
          </a:prstGeom>
          <a:noFill/>
          <a:ln w="0">
            <a:noFill/>
          </a:ln>
        </p:spPr>
      </p:pic>
      <p:sp>
        <p:nvSpPr>
          <p:cNvPr id="1792" name="文本框 1791"/>
          <p:cNvSpPr txBox="1"/>
          <p:nvPr/>
        </p:nvSpPr>
        <p:spPr>
          <a:xfrm>
            <a:off x="3839760" y="331308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分析信息并制定策略</a:t>
            </a:r>
            <a:endParaRPr lang="en-US" sz="790" b="0" u="none" strike="noStrike">
              <a:solidFill>
                <a:srgbClr val="000000"/>
              </a:solidFill>
              <a:effectLst/>
              <a:uFillTx/>
              <a:latin typeface="Times New Roman"/>
            </a:endParaRPr>
          </a:p>
        </p:txBody>
      </p:sp>
      <p:sp>
        <p:nvSpPr>
          <p:cNvPr id="1793" name="文本框 1792"/>
          <p:cNvSpPr txBox="1"/>
          <p:nvPr/>
        </p:nvSpPr>
        <p:spPr>
          <a:xfrm>
            <a:off x="3990240" y="413388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执行模块</a:t>
            </a:r>
            <a:endParaRPr lang="en-US" sz="1180" b="0" u="none" strike="noStrike">
              <a:solidFill>
                <a:srgbClr val="000000"/>
              </a:solidFill>
              <a:effectLst/>
              <a:uFillTx/>
              <a:latin typeface="Times New Roman"/>
            </a:endParaRPr>
          </a:p>
        </p:txBody>
      </p:sp>
      <p:sp>
        <p:nvSpPr>
          <p:cNvPr id="1794" name="任意多边形 1793"/>
          <p:cNvSpPr/>
          <p:nvPr/>
        </p:nvSpPr>
        <p:spPr>
          <a:xfrm>
            <a:off x="5627880" y="2440080"/>
            <a:ext cx="2127240" cy="1136880"/>
          </a:xfrm>
          <a:custGeom>
            <a:avLst/>
            <a:gdLst/>
            <a:ahLst/>
            <a:cxnLst/>
            <a:rect l="0" t="0" r="r" b="b"/>
            <a:pathLst>
              <a:path w="5909" h="3158">
                <a:moveTo>
                  <a:pt x="0" y="2972"/>
                </a:moveTo>
                <a:lnTo>
                  <a:pt x="0" y="185"/>
                </a:lnTo>
                <a:cubicBezTo>
                  <a:pt x="0" y="173"/>
                  <a:pt x="1" y="161"/>
                  <a:pt x="3" y="149"/>
                </a:cubicBezTo>
                <a:cubicBezTo>
                  <a:pt x="5" y="137"/>
                  <a:pt x="8" y="126"/>
                  <a:pt x="12" y="114"/>
                </a:cubicBezTo>
                <a:cubicBezTo>
                  <a:pt x="16" y="103"/>
                  <a:pt x="20" y="92"/>
                  <a:pt x="26" y="82"/>
                </a:cubicBezTo>
                <a:cubicBezTo>
                  <a:pt x="31" y="72"/>
                  <a:pt x="38" y="63"/>
                  <a:pt x="45" y="54"/>
                </a:cubicBezTo>
                <a:cubicBezTo>
                  <a:pt x="52" y="45"/>
                  <a:pt x="59" y="38"/>
                  <a:pt x="68" y="31"/>
                </a:cubicBezTo>
                <a:cubicBezTo>
                  <a:pt x="76" y="24"/>
                  <a:pt x="84" y="19"/>
                  <a:pt x="94" y="14"/>
                </a:cubicBezTo>
                <a:cubicBezTo>
                  <a:pt x="103" y="9"/>
                  <a:pt x="112" y="6"/>
                  <a:pt x="122" y="3"/>
                </a:cubicBezTo>
                <a:cubicBezTo>
                  <a:pt x="132" y="1"/>
                  <a:pt x="141" y="0"/>
                  <a:pt x="151" y="0"/>
                </a:cubicBezTo>
                <a:lnTo>
                  <a:pt x="5724" y="0"/>
                </a:lnTo>
                <a:cubicBezTo>
                  <a:pt x="5736" y="0"/>
                  <a:pt x="5748" y="1"/>
                  <a:pt x="5760" y="3"/>
                </a:cubicBezTo>
                <a:cubicBezTo>
                  <a:pt x="5772" y="6"/>
                  <a:pt x="5783" y="9"/>
                  <a:pt x="5795" y="14"/>
                </a:cubicBezTo>
                <a:cubicBezTo>
                  <a:pt x="5806" y="19"/>
                  <a:pt x="5817" y="24"/>
                  <a:pt x="5827" y="31"/>
                </a:cubicBezTo>
                <a:cubicBezTo>
                  <a:pt x="5837" y="38"/>
                  <a:pt x="5846" y="45"/>
                  <a:pt x="5855" y="54"/>
                </a:cubicBezTo>
                <a:cubicBezTo>
                  <a:pt x="5863" y="63"/>
                  <a:pt x="5871" y="72"/>
                  <a:pt x="5878" y="82"/>
                </a:cubicBezTo>
                <a:cubicBezTo>
                  <a:pt x="5885" y="92"/>
                  <a:pt x="5890" y="103"/>
                  <a:pt x="5895" y="114"/>
                </a:cubicBezTo>
                <a:cubicBezTo>
                  <a:pt x="5900" y="126"/>
                  <a:pt x="5903" y="137"/>
                  <a:pt x="5906" y="149"/>
                </a:cubicBezTo>
                <a:cubicBezTo>
                  <a:pt x="5908" y="161"/>
                  <a:pt x="5909" y="173"/>
                  <a:pt x="5909" y="185"/>
                </a:cubicBezTo>
                <a:lnTo>
                  <a:pt x="5909" y="2972"/>
                </a:lnTo>
                <a:cubicBezTo>
                  <a:pt x="5909" y="2984"/>
                  <a:pt x="5908" y="2996"/>
                  <a:pt x="5906" y="3008"/>
                </a:cubicBezTo>
                <a:cubicBezTo>
                  <a:pt x="5903" y="3020"/>
                  <a:pt x="5900" y="3032"/>
                  <a:pt x="5895" y="3043"/>
                </a:cubicBezTo>
                <a:cubicBezTo>
                  <a:pt x="5890" y="3054"/>
                  <a:pt x="5885" y="3065"/>
                  <a:pt x="5878" y="3075"/>
                </a:cubicBezTo>
                <a:cubicBezTo>
                  <a:pt x="5871" y="3085"/>
                  <a:pt x="5863" y="3095"/>
                  <a:pt x="5855" y="3103"/>
                </a:cubicBezTo>
                <a:cubicBezTo>
                  <a:pt x="5846" y="3112"/>
                  <a:pt x="5837" y="3120"/>
                  <a:pt x="5827" y="3126"/>
                </a:cubicBezTo>
                <a:cubicBezTo>
                  <a:pt x="5817" y="3133"/>
                  <a:pt x="5806" y="3139"/>
                  <a:pt x="5795" y="3144"/>
                </a:cubicBezTo>
                <a:cubicBezTo>
                  <a:pt x="5783" y="3148"/>
                  <a:pt x="5772" y="3152"/>
                  <a:pt x="5760" y="3154"/>
                </a:cubicBezTo>
                <a:cubicBezTo>
                  <a:pt x="5748" y="3156"/>
                  <a:pt x="5736" y="3158"/>
                  <a:pt x="5724" y="3158"/>
                </a:cubicBezTo>
                <a:lnTo>
                  <a:pt x="151" y="3158"/>
                </a:lnTo>
                <a:cubicBezTo>
                  <a:pt x="141" y="3158"/>
                  <a:pt x="132" y="3156"/>
                  <a:pt x="122" y="3154"/>
                </a:cubicBezTo>
                <a:cubicBezTo>
                  <a:pt x="112" y="3152"/>
                  <a:pt x="103" y="3148"/>
                  <a:pt x="94" y="3144"/>
                </a:cubicBezTo>
                <a:cubicBezTo>
                  <a:pt x="84" y="3139"/>
                  <a:pt x="76" y="3133"/>
                  <a:pt x="68" y="3126"/>
                </a:cubicBezTo>
                <a:cubicBezTo>
                  <a:pt x="59" y="3120"/>
                  <a:pt x="52" y="3112"/>
                  <a:pt x="45" y="3103"/>
                </a:cubicBezTo>
                <a:cubicBezTo>
                  <a:pt x="38" y="3095"/>
                  <a:pt x="31" y="3085"/>
                  <a:pt x="26" y="3075"/>
                </a:cubicBezTo>
                <a:cubicBezTo>
                  <a:pt x="20" y="3065"/>
                  <a:pt x="16" y="3054"/>
                  <a:pt x="12" y="3043"/>
                </a:cubicBezTo>
                <a:cubicBezTo>
                  <a:pt x="8" y="3032"/>
                  <a:pt x="5" y="3020"/>
                  <a:pt x="3" y="3008"/>
                </a:cubicBezTo>
                <a:cubicBezTo>
                  <a:pt x="1" y="2996"/>
                  <a:pt x="0" y="2984"/>
                  <a:pt x="0" y="2972"/>
                </a:cubicBezTo>
                <a:close/>
              </a:path>
            </a:pathLst>
          </a:custGeom>
          <a:solidFill>
            <a:srgbClr val="003366">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95" name="任意多边形 1794"/>
          <p:cNvSpPr/>
          <p:nvPr/>
        </p:nvSpPr>
        <p:spPr>
          <a:xfrm>
            <a:off x="5615640" y="2440080"/>
            <a:ext cx="66960" cy="1136880"/>
          </a:xfrm>
          <a:custGeom>
            <a:avLst/>
            <a:gdLst/>
            <a:ahLst/>
            <a:cxnLst/>
            <a:rect l="0" t="0" r="r" b="b"/>
            <a:pathLst>
              <a:path w="186" h="3158">
                <a:moveTo>
                  <a:pt x="0" y="0"/>
                </a:moveTo>
                <a:lnTo>
                  <a:pt x="186" y="0"/>
                </a:lnTo>
                <a:lnTo>
                  <a:pt x="186" y="3158"/>
                </a:lnTo>
                <a:lnTo>
                  <a:pt x="0" y="31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96" name="任意多边形 1795"/>
          <p:cNvSpPr/>
          <p:nvPr/>
        </p:nvSpPr>
        <p:spPr>
          <a:xfrm>
            <a:off x="6501240" y="2573640"/>
            <a:ext cx="401400" cy="401400"/>
          </a:xfrm>
          <a:custGeom>
            <a:avLst/>
            <a:gdLst/>
            <a:ahLst/>
            <a:cxnLst/>
            <a:rect l="0" t="0" r="r" b="b"/>
            <a:pathLst>
              <a:path w="1115" h="1115">
                <a:moveTo>
                  <a:pt x="1115" y="558"/>
                </a:moveTo>
                <a:cubicBezTo>
                  <a:pt x="1115" y="595"/>
                  <a:pt x="1112" y="631"/>
                  <a:pt x="1105" y="667"/>
                </a:cubicBezTo>
                <a:cubicBezTo>
                  <a:pt x="1098" y="703"/>
                  <a:pt x="1087" y="738"/>
                  <a:pt x="1073" y="771"/>
                </a:cubicBezTo>
                <a:cubicBezTo>
                  <a:pt x="1059" y="805"/>
                  <a:pt x="1042" y="837"/>
                  <a:pt x="1022" y="868"/>
                </a:cubicBezTo>
                <a:cubicBezTo>
                  <a:pt x="1001" y="898"/>
                  <a:pt x="978" y="926"/>
                  <a:pt x="952" y="952"/>
                </a:cubicBezTo>
                <a:cubicBezTo>
                  <a:pt x="926" y="978"/>
                  <a:pt x="898" y="1001"/>
                  <a:pt x="868" y="1021"/>
                </a:cubicBezTo>
                <a:cubicBezTo>
                  <a:pt x="837" y="1042"/>
                  <a:pt x="805" y="1059"/>
                  <a:pt x="772" y="1073"/>
                </a:cubicBezTo>
                <a:cubicBezTo>
                  <a:pt x="738" y="1087"/>
                  <a:pt x="703" y="1098"/>
                  <a:pt x="667" y="1105"/>
                </a:cubicBezTo>
                <a:cubicBezTo>
                  <a:pt x="631" y="1112"/>
                  <a:pt x="595" y="1115"/>
                  <a:pt x="558" y="1115"/>
                </a:cubicBezTo>
                <a:cubicBezTo>
                  <a:pt x="522" y="1115"/>
                  <a:pt x="486" y="1112"/>
                  <a:pt x="450" y="1105"/>
                </a:cubicBezTo>
                <a:cubicBezTo>
                  <a:pt x="414" y="1098"/>
                  <a:pt x="379" y="1087"/>
                  <a:pt x="345" y="1073"/>
                </a:cubicBezTo>
                <a:cubicBezTo>
                  <a:pt x="310" y="1059"/>
                  <a:pt x="278" y="1042"/>
                  <a:pt x="248" y="1021"/>
                </a:cubicBezTo>
                <a:cubicBezTo>
                  <a:pt x="217" y="1001"/>
                  <a:pt x="189" y="978"/>
                  <a:pt x="163" y="952"/>
                </a:cubicBezTo>
                <a:cubicBezTo>
                  <a:pt x="138" y="926"/>
                  <a:pt x="114" y="898"/>
                  <a:pt x="94" y="868"/>
                </a:cubicBezTo>
                <a:cubicBezTo>
                  <a:pt x="74" y="837"/>
                  <a:pt x="57" y="805"/>
                  <a:pt x="43" y="771"/>
                </a:cubicBezTo>
                <a:cubicBezTo>
                  <a:pt x="29" y="738"/>
                  <a:pt x="18" y="703"/>
                  <a:pt x="11" y="667"/>
                </a:cubicBezTo>
                <a:cubicBezTo>
                  <a:pt x="4" y="631"/>
                  <a:pt x="0" y="595"/>
                  <a:pt x="0" y="558"/>
                </a:cubicBezTo>
                <a:cubicBezTo>
                  <a:pt x="0" y="522"/>
                  <a:pt x="4" y="485"/>
                  <a:pt x="11" y="450"/>
                </a:cubicBezTo>
                <a:cubicBezTo>
                  <a:pt x="18" y="414"/>
                  <a:pt x="29" y="379"/>
                  <a:pt x="43" y="345"/>
                </a:cubicBezTo>
                <a:cubicBezTo>
                  <a:pt x="57" y="311"/>
                  <a:pt x="74" y="279"/>
                  <a:pt x="94" y="249"/>
                </a:cubicBezTo>
                <a:cubicBezTo>
                  <a:pt x="114" y="218"/>
                  <a:pt x="138" y="190"/>
                  <a:pt x="163" y="164"/>
                </a:cubicBezTo>
                <a:cubicBezTo>
                  <a:pt x="189" y="138"/>
                  <a:pt x="217" y="115"/>
                  <a:pt x="248" y="95"/>
                </a:cubicBezTo>
                <a:cubicBezTo>
                  <a:pt x="278" y="74"/>
                  <a:pt x="310" y="57"/>
                  <a:pt x="345" y="43"/>
                </a:cubicBezTo>
                <a:cubicBezTo>
                  <a:pt x="379" y="29"/>
                  <a:pt x="414" y="18"/>
                  <a:pt x="450" y="11"/>
                </a:cubicBezTo>
                <a:cubicBezTo>
                  <a:pt x="486" y="4"/>
                  <a:pt x="522" y="0"/>
                  <a:pt x="558" y="0"/>
                </a:cubicBezTo>
                <a:cubicBezTo>
                  <a:pt x="595" y="0"/>
                  <a:pt x="631" y="4"/>
                  <a:pt x="667" y="11"/>
                </a:cubicBezTo>
                <a:cubicBezTo>
                  <a:pt x="703" y="18"/>
                  <a:pt x="738" y="29"/>
                  <a:pt x="772" y="43"/>
                </a:cubicBezTo>
                <a:cubicBezTo>
                  <a:pt x="805" y="57"/>
                  <a:pt x="837" y="74"/>
                  <a:pt x="868" y="95"/>
                </a:cubicBezTo>
                <a:cubicBezTo>
                  <a:pt x="898" y="115"/>
                  <a:pt x="926" y="138"/>
                  <a:pt x="952" y="164"/>
                </a:cubicBezTo>
                <a:cubicBezTo>
                  <a:pt x="978" y="190"/>
                  <a:pt x="1001" y="218"/>
                  <a:pt x="1022" y="249"/>
                </a:cubicBezTo>
                <a:cubicBezTo>
                  <a:pt x="1042" y="279"/>
                  <a:pt x="1059" y="311"/>
                  <a:pt x="1073" y="345"/>
                </a:cubicBezTo>
                <a:cubicBezTo>
                  <a:pt x="1087" y="379"/>
                  <a:pt x="1098" y="414"/>
                  <a:pt x="1105" y="450"/>
                </a:cubicBezTo>
                <a:cubicBezTo>
                  <a:pt x="1112" y="485"/>
                  <a:pt x="1115" y="522"/>
                  <a:pt x="1115" y="55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97" name="图片 1796"/>
          <p:cNvPicPr/>
          <p:nvPr/>
        </p:nvPicPr>
        <p:blipFill>
          <a:blip r:embed="rId11"/>
          <a:stretch/>
        </p:blipFill>
        <p:spPr>
          <a:xfrm>
            <a:off x="6601680" y="2674080"/>
            <a:ext cx="200160" cy="200160"/>
          </a:xfrm>
          <a:prstGeom prst="rect">
            <a:avLst/>
          </a:prstGeom>
          <a:noFill/>
          <a:ln w="0">
            <a:noFill/>
          </a:ln>
        </p:spPr>
      </p:pic>
      <p:sp>
        <p:nvSpPr>
          <p:cNvPr id="1798" name="文本框 1797"/>
          <p:cNvSpPr txBox="1"/>
          <p:nvPr/>
        </p:nvSpPr>
        <p:spPr>
          <a:xfrm>
            <a:off x="3839760" y="438264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实现具体的行为操作</a:t>
            </a:r>
            <a:endParaRPr lang="en-US" sz="790" b="0" u="none" strike="noStrike">
              <a:solidFill>
                <a:srgbClr val="000000"/>
              </a:solidFill>
              <a:effectLst/>
              <a:uFillTx/>
              <a:latin typeface="Times New Roman"/>
            </a:endParaRPr>
          </a:p>
        </p:txBody>
      </p:sp>
      <p:sp>
        <p:nvSpPr>
          <p:cNvPr id="1799" name="文本框 1798"/>
          <p:cNvSpPr txBox="1"/>
          <p:nvPr/>
        </p:nvSpPr>
        <p:spPr>
          <a:xfrm>
            <a:off x="6171480" y="306396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反馈与学习模块</a:t>
            </a:r>
            <a:endParaRPr lang="en-US" sz="1180" b="0" u="none" strike="noStrike">
              <a:solidFill>
                <a:srgbClr val="000000"/>
              </a:solidFill>
              <a:effectLst/>
              <a:uFillTx/>
              <a:latin typeface="Times New Roman"/>
            </a:endParaRPr>
          </a:p>
        </p:txBody>
      </p:sp>
      <p:sp>
        <p:nvSpPr>
          <p:cNvPr id="1800" name="任意多边形 1799"/>
          <p:cNvSpPr/>
          <p:nvPr/>
        </p:nvSpPr>
        <p:spPr>
          <a:xfrm>
            <a:off x="814680" y="2440080"/>
            <a:ext cx="2126880" cy="1136880"/>
          </a:xfrm>
          <a:custGeom>
            <a:avLst/>
            <a:gdLst/>
            <a:ahLst/>
            <a:cxnLst/>
            <a:rect l="0" t="0" r="r" b="b"/>
            <a:pathLst>
              <a:path w="5908" h="3158">
                <a:moveTo>
                  <a:pt x="0" y="2972"/>
                </a:moveTo>
                <a:lnTo>
                  <a:pt x="0" y="185"/>
                </a:lnTo>
                <a:cubicBezTo>
                  <a:pt x="0" y="173"/>
                  <a:pt x="1" y="161"/>
                  <a:pt x="3" y="149"/>
                </a:cubicBezTo>
                <a:cubicBezTo>
                  <a:pt x="5" y="137"/>
                  <a:pt x="7" y="126"/>
                  <a:pt x="11" y="114"/>
                </a:cubicBezTo>
                <a:cubicBezTo>
                  <a:pt x="15" y="103"/>
                  <a:pt x="20" y="92"/>
                  <a:pt x="25" y="82"/>
                </a:cubicBezTo>
                <a:cubicBezTo>
                  <a:pt x="31" y="72"/>
                  <a:pt x="37" y="63"/>
                  <a:pt x="44" y="54"/>
                </a:cubicBezTo>
                <a:cubicBezTo>
                  <a:pt x="51" y="45"/>
                  <a:pt x="59" y="38"/>
                  <a:pt x="67" y="31"/>
                </a:cubicBezTo>
                <a:cubicBezTo>
                  <a:pt x="75" y="24"/>
                  <a:pt x="84" y="19"/>
                  <a:pt x="93" y="14"/>
                </a:cubicBezTo>
                <a:cubicBezTo>
                  <a:pt x="102" y="9"/>
                  <a:pt x="112" y="6"/>
                  <a:pt x="121" y="3"/>
                </a:cubicBezTo>
                <a:cubicBezTo>
                  <a:pt x="131" y="1"/>
                  <a:pt x="141" y="0"/>
                  <a:pt x="151" y="0"/>
                </a:cubicBezTo>
                <a:lnTo>
                  <a:pt x="5723" y="0"/>
                </a:lnTo>
                <a:cubicBezTo>
                  <a:pt x="5735" y="0"/>
                  <a:pt x="5747" y="1"/>
                  <a:pt x="5759" y="3"/>
                </a:cubicBezTo>
                <a:cubicBezTo>
                  <a:pt x="5771" y="6"/>
                  <a:pt x="5783" y="9"/>
                  <a:pt x="5794" y="14"/>
                </a:cubicBezTo>
                <a:cubicBezTo>
                  <a:pt x="5805" y="19"/>
                  <a:pt x="5816" y="24"/>
                  <a:pt x="5826" y="31"/>
                </a:cubicBezTo>
                <a:cubicBezTo>
                  <a:pt x="5836" y="38"/>
                  <a:pt x="5845" y="45"/>
                  <a:pt x="5854" y="54"/>
                </a:cubicBezTo>
                <a:cubicBezTo>
                  <a:pt x="5863" y="63"/>
                  <a:pt x="5870" y="72"/>
                  <a:pt x="5877" y="82"/>
                </a:cubicBezTo>
                <a:cubicBezTo>
                  <a:pt x="5884" y="92"/>
                  <a:pt x="5890" y="103"/>
                  <a:pt x="5894" y="114"/>
                </a:cubicBezTo>
                <a:cubicBezTo>
                  <a:pt x="5899" y="126"/>
                  <a:pt x="5903" y="137"/>
                  <a:pt x="5905" y="149"/>
                </a:cubicBezTo>
                <a:cubicBezTo>
                  <a:pt x="5907" y="161"/>
                  <a:pt x="5908" y="173"/>
                  <a:pt x="5908" y="185"/>
                </a:cubicBezTo>
                <a:lnTo>
                  <a:pt x="5908" y="2972"/>
                </a:lnTo>
                <a:cubicBezTo>
                  <a:pt x="5908" y="2984"/>
                  <a:pt x="5907" y="2996"/>
                  <a:pt x="5905" y="3008"/>
                </a:cubicBezTo>
                <a:cubicBezTo>
                  <a:pt x="5903" y="3020"/>
                  <a:pt x="5899" y="3032"/>
                  <a:pt x="5894" y="3043"/>
                </a:cubicBezTo>
                <a:cubicBezTo>
                  <a:pt x="5890" y="3054"/>
                  <a:pt x="5884" y="3065"/>
                  <a:pt x="5877" y="3075"/>
                </a:cubicBezTo>
                <a:cubicBezTo>
                  <a:pt x="5870" y="3085"/>
                  <a:pt x="5863" y="3095"/>
                  <a:pt x="5854" y="3103"/>
                </a:cubicBezTo>
                <a:cubicBezTo>
                  <a:pt x="5845" y="3112"/>
                  <a:pt x="5836" y="3120"/>
                  <a:pt x="5826" y="3126"/>
                </a:cubicBezTo>
                <a:cubicBezTo>
                  <a:pt x="5816" y="3133"/>
                  <a:pt x="5805" y="3139"/>
                  <a:pt x="5794" y="3144"/>
                </a:cubicBezTo>
                <a:cubicBezTo>
                  <a:pt x="5783" y="3148"/>
                  <a:pt x="5771" y="3152"/>
                  <a:pt x="5759" y="3154"/>
                </a:cubicBezTo>
                <a:cubicBezTo>
                  <a:pt x="5747" y="3156"/>
                  <a:pt x="5735" y="3158"/>
                  <a:pt x="5723" y="3158"/>
                </a:cubicBezTo>
                <a:lnTo>
                  <a:pt x="151" y="3158"/>
                </a:lnTo>
                <a:cubicBezTo>
                  <a:pt x="141" y="3158"/>
                  <a:pt x="131" y="3156"/>
                  <a:pt x="121" y="3154"/>
                </a:cubicBezTo>
                <a:cubicBezTo>
                  <a:pt x="112" y="3152"/>
                  <a:pt x="102" y="3148"/>
                  <a:pt x="93" y="3144"/>
                </a:cubicBezTo>
                <a:cubicBezTo>
                  <a:pt x="84" y="3139"/>
                  <a:pt x="75" y="3133"/>
                  <a:pt x="67" y="3126"/>
                </a:cubicBezTo>
                <a:cubicBezTo>
                  <a:pt x="59" y="3120"/>
                  <a:pt x="51" y="3112"/>
                  <a:pt x="44" y="3103"/>
                </a:cubicBezTo>
                <a:cubicBezTo>
                  <a:pt x="37" y="3095"/>
                  <a:pt x="31" y="3085"/>
                  <a:pt x="25" y="3075"/>
                </a:cubicBezTo>
                <a:cubicBezTo>
                  <a:pt x="20" y="3065"/>
                  <a:pt x="15" y="3054"/>
                  <a:pt x="11" y="3043"/>
                </a:cubicBezTo>
                <a:cubicBezTo>
                  <a:pt x="7" y="3032"/>
                  <a:pt x="5" y="3020"/>
                  <a:pt x="3" y="3008"/>
                </a:cubicBezTo>
                <a:cubicBezTo>
                  <a:pt x="1" y="2996"/>
                  <a:pt x="0" y="2984"/>
                  <a:pt x="0" y="2972"/>
                </a:cubicBezTo>
                <a:close/>
              </a:path>
            </a:pathLst>
          </a:custGeom>
          <a:solidFill>
            <a:srgbClr val="003366">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01" name="任意多边形 1800"/>
          <p:cNvSpPr/>
          <p:nvPr/>
        </p:nvSpPr>
        <p:spPr>
          <a:xfrm>
            <a:off x="802080" y="244008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02" name="任意多边形 1801"/>
          <p:cNvSpPr/>
          <p:nvPr/>
        </p:nvSpPr>
        <p:spPr>
          <a:xfrm>
            <a:off x="1688040" y="2573640"/>
            <a:ext cx="401400" cy="401400"/>
          </a:xfrm>
          <a:custGeom>
            <a:avLst/>
            <a:gdLst/>
            <a:ahLst/>
            <a:cxnLst/>
            <a:rect l="0" t="0" r="r" b="b"/>
            <a:pathLst>
              <a:path w="1115" h="1115">
                <a:moveTo>
                  <a:pt x="1115" y="558"/>
                </a:moveTo>
                <a:cubicBezTo>
                  <a:pt x="1115" y="595"/>
                  <a:pt x="1111" y="631"/>
                  <a:pt x="1104" y="667"/>
                </a:cubicBezTo>
                <a:cubicBezTo>
                  <a:pt x="1097" y="703"/>
                  <a:pt x="1086" y="738"/>
                  <a:pt x="1072" y="771"/>
                </a:cubicBezTo>
                <a:cubicBezTo>
                  <a:pt x="1058" y="805"/>
                  <a:pt x="1041" y="837"/>
                  <a:pt x="1021" y="868"/>
                </a:cubicBezTo>
                <a:cubicBezTo>
                  <a:pt x="1001" y="898"/>
                  <a:pt x="977" y="926"/>
                  <a:pt x="952" y="952"/>
                </a:cubicBezTo>
                <a:cubicBezTo>
                  <a:pt x="926" y="978"/>
                  <a:pt x="898" y="1001"/>
                  <a:pt x="867" y="1021"/>
                </a:cubicBezTo>
                <a:cubicBezTo>
                  <a:pt x="837" y="1042"/>
                  <a:pt x="805" y="1059"/>
                  <a:pt x="771" y="1073"/>
                </a:cubicBezTo>
                <a:cubicBezTo>
                  <a:pt x="737" y="1087"/>
                  <a:pt x="702" y="1098"/>
                  <a:pt x="666" y="1105"/>
                </a:cubicBezTo>
                <a:cubicBezTo>
                  <a:pt x="630" y="1112"/>
                  <a:pt x="594" y="1115"/>
                  <a:pt x="558" y="1115"/>
                </a:cubicBezTo>
                <a:cubicBezTo>
                  <a:pt x="521" y="1115"/>
                  <a:pt x="485" y="1112"/>
                  <a:pt x="449" y="1105"/>
                </a:cubicBezTo>
                <a:cubicBezTo>
                  <a:pt x="413" y="1098"/>
                  <a:pt x="378" y="1087"/>
                  <a:pt x="344" y="1073"/>
                </a:cubicBezTo>
                <a:cubicBezTo>
                  <a:pt x="310" y="1059"/>
                  <a:pt x="278" y="1042"/>
                  <a:pt x="247" y="1021"/>
                </a:cubicBezTo>
                <a:cubicBezTo>
                  <a:pt x="217" y="1001"/>
                  <a:pt x="189" y="978"/>
                  <a:pt x="163" y="952"/>
                </a:cubicBezTo>
                <a:cubicBezTo>
                  <a:pt x="137" y="926"/>
                  <a:pt x="114" y="898"/>
                  <a:pt x="93" y="868"/>
                </a:cubicBezTo>
                <a:cubicBezTo>
                  <a:pt x="73" y="837"/>
                  <a:pt x="56" y="805"/>
                  <a:pt x="42" y="771"/>
                </a:cubicBezTo>
                <a:cubicBezTo>
                  <a:pt x="28" y="738"/>
                  <a:pt x="17" y="703"/>
                  <a:pt x="10" y="667"/>
                </a:cubicBezTo>
                <a:cubicBezTo>
                  <a:pt x="3" y="631"/>
                  <a:pt x="0" y="595"/>
                  <a:pt x="0" y="558"/>
                </a:cubicBezTo>
                <a:cubicBezTo>
                  <a:pt x="0" y="522"/>
                  <a:pt x="3" y="485"/>
                  <a:pt x="10" y="450"/>
                </a:cubicBezTo>
                <a:cubicBezTo>
                  <a:pt x="17" y="414"/>
                  <a:pt x="28" y="379"/>
                  <a:pt x="42" y="345"/>
                </a:cubicBezTo>
                <a:cubicBezTo>
                  <a:pt x="56" y="311"/>
                  <a:pt x="73" y="279"/>
                  <a:pt x="93" y="249"/>
                </a:cubicBezTo>
                <a:cubicBezTo>
                  <a:pt x="114" y="218"/>
                  <a:pt x="137" y="190"/>
                  <a:pt x="163" y="164"/>
                </a:cubicBezTo>
                <a:cubicBezTo>
                  <a:pt x="189" y="138"/>
                  <a:pt x="217" y="115"/>
                  <a:pt x="247" y="95"/>
                </a:cubicBezTo>
                <a:cubicBezTo>
                  <a:pt x="278" y="74"/>
                  <a:pt x="310" y="57"/>
                  <a:pt x="344" y="43"/>
                </a:cubicBezTo>
                <a:cubicBezTo>
                  <a:pt x="378" y="29"/>
                  <a:pt x="413" y="18"/>
                  <a:pt x="449" y="11"/>
                </a:cubicBezTo>
                <a:cubicBezTo>
                  <a:pt x="485" y="4"/>
                  <a:pt x="521" y="0"/>
                  <a:pt x="558" y="0"/>
                </a:cubicBezTo>
                <a:cubicBezTo>
                  <a:pt x="594" y="0"/>
                  <a:pt x="630" y="4"/>
                  <a:pt x="666" y="11"/>
                </a:cubicBezTo>
                <a:cubicBezTo>
                  <a:pt x="702" y="18"/>
                  <a:pt x="737" y="29"/>
                  <a:pt x="771" y="43"/>
                </a:cubicBezTo>
                <a:cubicBezTo>
                  <a:pt x="805" y="57"/>
                  <a:pt x="837" y="74"/>
                  <a:pt x="867" y="95"/>
                </a:cubicBezTo>
                <a:cubicBezTo>
                  <a:pt x="898" y="115"/>
                  <a:pt x="926" y="138"/>
                  <a:pt x="952" y="164"/>
                </a:cubicBezTo>
                <a:cubicBezTo>
                  <a:pt x="977" y="190"/>
                  <a:pt x="1001" y="218"/>
                  <a:pt x="1021" y="249"/>
                </a:cubicBezTo>
                <a:cubicBezTo>
                  <a:pt x="1041" y="279"/>
                  <a:pt x="1058" y="311"/>
                  <a:pt x="1072" y="345"/>
                </a:cubicBezTo>
                <a:cubicBezTo>
                  <a:pt x="1086" y="379"/>
                  <a:pt x="1097" y="414"/>
                  <a:pt x="1104" y="450"/>
                </a:cubicBezTo>
                <a:cubicBezTo>
                  <a:pt x="1111" y="485"/>
                  <a:pt x="1115" y="522"/>
                  <a:pt x="1115" y="55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03" name="图片 1802"/>
          <p:cNvPicPr/>
          <p:nvPr/>
        </p:nvPicPr>
        <p:blipFill>
          <a:blip r:embed="rId12"/>
          <a:stretch/>
        </p:blipFill>
        <p:spPr>
          <a:xfrm>
            <a:off x="1796760" y="2674080"/>
            <a:ext cx="174960" cy="200160"/>
          </a:xfrm>
          <a:prstGeom prst="rect">
            <a:avLst/>
          </a:prstGeom>
          <a:noFill/>
          <a:ln w="0">
            <a:noFill/>
          </a:ln>
        </p:spPr>
      </p:pic>
      <p:sp>
        <p:nvSpPr>
          <p:cNvPr id="1804" name="文本框 1803"/>
          <p:cNvSpPr txBox="1"/>
          <p:nvPr/>
        </p:nvSpPr>
        <p:spPr>
          <a:xfrm>
            <a:off x="6397200" y="331308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优化决策过程</a:t>
            </a:r>
            <a:endParaRPr lang="en-US" sz="790" b="0" u="none" strike="noStrike">
              <a:solidFill>
                <a:srgbClr val="000000"/>
              </a:solidFill>
              <a:effectLst/>
              <a:uFillTx/>
              <a:latin typeface="Times New Roman"/>
            </a:endParaRPr>
          </a:p>
        </p:txBody>
      </p:sp>
      <p:sp>
        <p:nvSpPr>
          <p:cNvPr id="1805" name="文本框 1804"/>
          <p:cNvSpPr txBox="1"/>
          <p:nvPr/>
        </p:nvSpPr>
        <p:spPr>
          <a:xfrm>
            <a:off x="1357920" y="306396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记忆与状态模块</a:t>
            </a:r>
            <a:endParaRPr lang="en-US" sz="1180" b="0" u="none" strike="noStrike">
              <a:solidFill>
                <a:srgbClr val="000000"/>
              </a:solidFill>
              <a:effectLst/>
              <a:uFillTx/>
              <a:latin typeface="Times New Roman"/>
            </a:endParaRPr>
          </a:p>
        </p:txBody>
      </p:sp>
      <p:sp>
        <p:nvSpPr>
          <p:cNvPr id="1806" name="任意多边形 1805"/>
          <p:cNvSpPr/>
          <p:nvPr/>
        </p:nvSpPr>
        <p:spPr>
          <a:xfrm>
            <a:off x="5339880" y="1754640"/>
            <a:ext cx="16920" cy="585360"/>
          </a:xfrm>
          <a:custGeom>
            <a:avLst/>
            <a:gdLst/>
            <a:ahLst/>
            <a:cxnLst/>
            <a:rect l="0" t="0" r="r" b="b"/>
            <a:pathLst>
              <a:path w="47" h="1626">
                <a:moveTo>
                  <a:pt x="0" y="0"/>
                </a:moveTo>
                <a:lnTo>
                  <a:pt x="47" y="0"/>
                </a:lnTo>
                <a:lnTo>
                  <a:pt x="47" y="1626"/>
                </a:lnTo>
                <a:lnTo>
                  <a:pt x="0" y="162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07" name="任意多边形 1806"/>
          <p:cNvSpPr/>
          <p:nvPr/>
        </p:nvSpPr>
        <p:spPr>
          <a:xfrm>
            <a:off x="5289480" y="1721160"/>
            <a:ext cx="67320" cy="84240"/>
          </a:xfrm>
          <a:custGeom>
            <a:avLst/>
            <a:gdLst/>
            <a:ahLst/>
            <a:cxnLst/>
            <a:rect l="0" t="0" r="r" b="b"/>
            <a:pathLst>
              <a:path w="187" h="234">
                <a:moveTo>
                  <a:pt x="0" y="0"/>
                </a:moveTo>
                <a:lnTo>
                  <a:pt x="0" y="234"/>
                </a:lnTo>
                <a:lnTo>
                  <a:pt x="187" y="11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08" name="任意多边形 1807"/>
          <p:cNvSpPr/>
          <p:nvPr/>
        </p:nvSpPr>
        <p:spPr>
          <a:xfrm>
            <a:off x="5339880" y="2815920"/>
            <a:ext cx="16920" cy="585360"/>
          </a:xfrm>
          <a:custGeom>
            <a:avLst/>
            <a:gdLst/>
            <a:ahLst/>
            <a:cxnLst/>
            <a:rect l="0" t="0" r="r" b="b"/>
            <a:pathLst>
              <a:path w="47" h="1626">
                <a:moveTo>
                  <a:pt x="0" y="0"/>
                </a:moveTo>
                <a:lnTo>
                  <a:pt x="47" y="0"/>
                </a:lnTo>
                <a:lnTo>
                  <a:pt x="47" y="1626"/>
                </a:lnTo>
                <a:lnTo>
                  <a:pt x="0" y="162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09" name="任意多边形 1808"/>
          <p:cNvSpPr/>
          <p:nvPr/>
        </p:nvSpPr>
        <p:spPr>
          <a:xfrm>
            <a:off x="5289480" y="2782440"/>
            <a:ext cx="67320" cy="84240"/>
          </a:xfrm>
          <a:custGeom>
            <a:avLst/>
            <a:gdLst/>
            <a:ahLst/>
            <a:cxnLst/>
            <a:rect l="0" t="0" r="r" b="b"/>
            <a:pathLst>
              <a:path w="187" h="234">
                <a:moveTo>
                  <a:pt x="0" y="0"/>
                </a:moveTo>
                <a:lnTo>
                  <a:pt x="0" y="234"/>
                </a:lnTo>
                <a:lnTo>
                  <a:pt x="187" y="118"/>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0" name="任意多边形 1809"/>
          <p:cNvSpPr/>
          <p:nvPr/>
        </p:nvSpPr>
        <p:spPr>
          <a:xfrm>
            <a:off x="4002840" y="2431440"/>
            <a:ext cx="835920" cy="17280"/>
          </a:xfrm>
          <a:custGeom>
            <a:avLst/>
            <a:gdLst/>
            <a:ahLst/>
            <a:cxnLst/>
            <a:rect l="0" t="0" r="r" b="b"/>
            <a:pathLst>
              <a:path w="2322" h="48">
                <a:moveTo>
                  <a:pt x="0" y="0"/>
                </a:moveTo>
                <a:lnTo>
                  <a:pt x="2322" y="0"/>
                </a:lnTo>
                <a:lnTo>
                  <a:pt x="2322" y="48"/>
                </a:lnTo>
                <a:lnTo>
                  <a:pt x="0" y="48"/>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1" name="任意多边形 1810"/>
          <p:cNvSpPr/>
          <p:nvPr/>
        </p:nvSpPr>
        <p:spPr>
          <a:xfrm>
            <a:off x="4771440" y="2398320"/>
            <a:ext cx="67320" cy="83880"/>
          </a:xfrm>
          <a:custGeom>
            <a:avLst/>
            <a:gdLst/>
            <a:ahLst/>
            <a:cxnLst/>
            <a:rect l="0" t="0" r="r" b="b"/>
            <a:pathLst>
              <a:path w="187" h="233">
                <a:moveTo>
                  <a:pt x="0" y="0"/>
                </a:moveTo>
                <a:lnTo>
                  <a:pt x="0" y="233"/>
                </a:lnTo>
                <a:lnTo>
                  <a:pt x="187" y="11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2" name="任意多边形 1811"/>
          <p:cNvSpPr/>
          <p:nvPr/>
        </p:nvSpPr>
        <p:spPr>
          <a:xfrm>
            <a:off x="6693480" y="2431440"/>
            <a:ext cx="835920" cy="17280"/>
          </a:xfrm>
          <a:custGeom>
            <a:avLst/>
            <a:gdLst/>
            <a:ahLst/>
            <a:cxnLst/>
            <a:rect l="0" t="0" r="r" b="b"/>
            <a:pathLst>
              <a:path w="2322" h="48">
                <a:moveTo>
                  <a:pt x="0" y="0"/>
                </a:moveTo>
                <a:lnTo>
                  <a:pt x="2322" y="0"/>
                </a:lnTo>
                <a:lnTo>
                  <a:pt x="2322" y="48"/>
                </a:lnTo>
                <a:lnTo>
                  <a:pt x="0" y="48"/>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3" name="任意多边形 1812"/>
          <p:cNvSpPr/>
          <p:nvPr/>
        </p:nvSpPr>
        <p:spPr>
          <a:xfrm>
            <a:off x="7462440" y="2398320"/>
            <a:ext cx="66960" cy="83880"/>
          </a:xfrm>
          <a:custGeom>
            <a:avLst/>
            <a:gdLst/>
            <a:ahLst/>
            <a:cxnLst/>
            <a:rect l="0" t="0" r="r" b="b"/>
            <a:pathLst>
              <a:path w="186" h="233">
                <a:moveTo>
                  <a:pt x="0" y="0"/>
                </a:moveTo>
                <a:lnTo>
                  <a:pt x="0" y="233"/>
                </a:lnTo>
                <a:lnTo>
                  <a:pt x="186" y="116"/>
                </a:lnTo>
                <a:lnTo>
                  <a:pt x="0" y="0"/>
                </a:lnTo>
                <a:close/>
              </a:path>
            </a:pathLst>
          </a:custGeom>
          <a:solidFill>
            <a:srgbClr val="FF99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4" name="文本框 1813"/>
          <p:cNvSpPr txBox="1"/>
          <p:nvPr/>
        </p:nvSpPr>
        <p:spPr>
          <a:xfrm>
            <a:off x="1583640" y="331308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存储重要信息</a:t>
            </a:r>
            <a:endParaRPr lang="en-US" sz="790" b="0" u="none" strike="noStrike">
              <a:solidFill>
                <a:srgbClr val="000000"/>
              </a:solidFill>
              <a:effectLst/>
              <a:uFillTx/>
              <a:latin typeface="Times New Roman"/>
            </a:endParaRPr>
          </a:p>
        </p:txBody>
      </p:sp>
      <p:sp>
        <p:nvSpPr>
          <p:cNvPr id="1815" name="文本框 1814"/>
          <p:cNvSpPr txBox="1"/>
          <p:nvPr/>
        </p:nvSpPr>
        <p:spPr>
          <a:xfrm>
            <a:off x="10034280" y="632592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22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6" name="图片 1815"/>
          <p:cNvPicPr/>
          <p:nvPr/>
        </p:nvPicPr>
        <p:blipFill>
          <a:blip r:embed="rId2"/>
          <a:stretch/>
        </p:blipFill>
        <p:spPr>
          <a:xfrm>
            <a:off x="0" y="0"/>
            <a:ext cx="10696320" cy="6016320"/>
          </a:xfrm>
          <a:prstGeom prst="rect">
            <a:avLst/>
          </a:prstGeom>
          <a:noFill/>
          <a:ln w="0">
            <a:noFill/>
          </a:ln>
        </p:spPr>
      </p:pic>
      <p:sp>
        <p:nvSpPr>
          <p:cNvPr id="1817" name="任意多边形 1816"/>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8" name="任意多边形 1817"/>
          <p:cNvSpPr/>
          <p:nvPr/>
        </p:nvSpPr>
        <p:spPr>
          <a:xfrm>
            <a:off x="551520" y="1069560"/>
            <a:ext cx="2991960" cy="3376440"/>
          </a:xfrm>
          <a:custGeom>
            <a:avLst/>
            <a:gdLst/>
            <a:ahLst/>
            <a:cxnLst/>
            <a:rect l="0" t="0" r="r" b="b"/>
            <a:pathLst>
              <a:path w="8311" h="9379">
                <a:moveTo>
                  <a:pt x="0" y="9193"/>
                </a:moveTo>
                <a:lnTo>
                  <a:pt x="0" y="185"/>
                </a:lnTo>
                <a:cubicBezTo>
                  <a:pt x="0" y="173"/>
                  <a:pt x="0" y="161"/>
                  <a:pt x="2" y="149"/>
                </a:cubicBezTo>
                <a:cubicBezTo>
                  <a:pt x="4" y="137"/>
                  <a:pt x="7" y="126"/>
                  <a:pt x="10" y="114"/>
                </a:cubicBezTo>
                <a:cubicBezTo>
                  <a:pt x="14" y="103"/>
                  <a:pt x="18" y="92"/>
                  <a:pt x="23" y="82"/>
                </a:cubicBezTo>
                <a:cubicBezTo>
                  <a:pt x="28" y="72"/>
                  <a:pt x="34" y="63"/>
                  <a:pt x="40" y="54"/>
                </a:cubicBezTo>
                <a:cubicBezTo>
                  <a:pt x="47" y="46"/>
                  <a:pt x="54" y="38"/>
                  <a:pt x="61" y="31"/>
                </a:cubicBezTo>
                <a:cubicBezTo>
                  <a:pt x="69" y="24"/>
                  <a:pt x="77" y="19"/>
                  <a:pt x="86" y="14"/>
                </a:cubicBezTo>
                <a:cubicBezTo>
                  <a:pt x="94" y="9"/>
                  <a:pt x="103" y="6"/>
                  <a:pt x="112" y="3"/>
                </a:cubicBezTo>
                <a:cubicBezTo>
                  <a:pt x="121" y="1"/>
                  <a:pt x="130" y="0"/>
                  <a:pt x="139" y="0"/>
                </a:cubicBezTo>
                <a:lnTo>
                  <a:pt x="8125" y="0"/>
                </a:lnTo>
                <a:cubicBezTo>
                  <a:pt x="8137" y="0"/>
                  <a:pt x="8149" y="1"/>
                  <a:pt x="8161" y="3"/>
                </a:cubicBezTo>
                <a:cubicBezTo>
                  <a:pt x="8173" y="6"/>
                  <a:pt x="8185" y="9"/>
                  <a:pt x="8196" y="14"/>
                </a:cubicBezTo>
                <a:cubicBezTo>
                  <a:pt x="8207" y="19"/>
                  <a:pt x="8218" y="24"/>
                  <a:pt x="8228" y="31"/>
                </a:cubicBezTo>
                <a:cubicBezTo>
                  <a:pt x="8238" y="38"/>
                  <a:pt x="8248" y="46"/>
                  <a:pt x="8256" y="54"/>
                </a:cubicBezTo>
                <a:cubicBezTo>
                  <a:pt x="8265" y="63"/>
                  <a:pt x="8273" y="72"/>
                  <a:pt x="8280" y="82"/>
                </a:cubicBezTo>
                <a:cubicBezTo>
                  <a:pt x="8286" y="92"/>
                  <a:pt x="8292" y="103"/>
                  <a:pt x="8297" y="114"/>
                </a:cubicBezTo>
                <a:cubicBezTo>
                  <a:pt x="8301" y="126"/>
                  <a:pt x="8305" y="137"/>
                  <a:pt x="8307" y="149"/>
                </a:cubicBezTo>
                <a:cubicBezTo>
                  <a:pt x="8310" y="161"/>
                  <a:pt x="8311" y="173"/>
                  <a:pt x="8311" y="185"/>
                </a:cubicBezTo>
                <a:lnTo>
                  <a:pt x="8311" y="9193"/>
                </a:lnTo>
                <a:cubicBezTo>
                  <a:pt x="8311" y="9205"/>
                  <a:pt x="8310" y="9217"/>
                  <a:pt x="8307" y="9229"/>
                </a:cubicBezTo>
                <a:cubicBezTo>
                  <a:pt x="8305" y="9241"/>
                  <a:pt x="8301" y="9253"/>
                  <a:pt x="8297" y="9264"/>
                </a:cubicBezTo>
                <a:cubicBezTo>
                  <a:pt x="8292" y="9275"/>
                  <a:pt x="8286" y="9286"/>
                  <a:pt x="8280" y="9296"/>
                </a:cubicBezTo>
                <a:cubicBezTo>
                  <a:pt x="8273" y="9306"/>
                  <a:pt x="8265" y="9316"/>
                  <a:pt x="8256" y="9324"/>
                </a:cubicBezTo>
                <a:cubicBezTo>
                  <a:pt x="8248" y="9333"/>
                  <a:pt x="8238" y="9341"/>
                  <a:pt x="8228" y="9348"/>
                </a:cubicBezTo>
                <a:cubicBezTo>
                  <a:pt x="8218" y="9354"/>
                  <a:pt x="8207" y="9360"/>
                  <a:pt x="8196" y="9365"/>
                </a:cubicBezTo>
                <a:cubicBezTo>
                  <a:pt x="8185" y="9369"/>
                  <a:pt x="8173" y="9373"/>
                  <a:pt x="8161" y="9375"/>
                </a:cubicBezTo>
                <a:cubicBezTo>
                  <a:pt x="8149" y="9378"/>
                  <a:pt x="8137" y="9379"/>
                  <a:pt x="8125" y="9379"/>
                </a:cubicBezTo>
                <a:lnTo>
                  <a:pt x="139" y="9379"/>
                </a:lnTo>
                <a:cubicBezTo>
                  <a:pt x="130" y="9379"/>
                  <a:pt x="121" y="9378"/>
                  <a:pt x="112" y="9375"/>
                </a:cubicBezTo>
                <a:cubicBezTo>
                  <a:pt x="103" y="9373"/>
                  <a:pt x="94" y="9369"/>
                  <a:pt x="86" y="9365"/>
                </a:cubicBezTo>
                <a:cubicBezTo>
                  <a:pt x="77" y="9360"/>
                  <a:pt x="69" y="9354"/>
                  <a:pt x="61" y="9348"/>
                </a:cubicBezTo>
                <a:cubicBezTo>
                  <a:pt x="54" y="9341"/>
                  <a:pt x="47" y="9333"/>
                  <a:pt x="40" y="9324"/>
                </a:cubicBezTo>
                <a:cubicBezTo>
                  <a:pt x="34" y="9316"/>
                  <a:pt x="28" y="9306"/>
                  <a:pt x="23" y="9296"/>
                </a:cubicBezTo>
                <a:cubicBezTo>
                  <a:pt x="18" y="9286"/>
                  <a:pt x="14" y="9275"/>
                  <a:pt x="10" y="9264"/>
                </a:cubicBezTo>
                <a:cubicBezTo>
                  <a:pt x="7" y="9253"/>
                  <a:pt x="4" y="9241"/>
                  <a:pt x="2" y="9229"/>
                </a:cubicBezTo>
                <a:cubicBezTo>
                  <a:pt x="0" y="9217"/>
                  <a:pt x="0" y="9205"/>
                  <a:pt x="0" y="9193"/>
                </a:cubicBez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19" name="任意多边形 1818"/>
          <p:cNvSpPr/>
          <p:nvPr/>
        </p:nvSpPr>
        <p:spPr>
          <a:xfrm>
            <a:off x="534600" y="1069560"/>
            <a:ext cx="67320" cy="3376440"/>
          </a:xfrm>
          <a:custGeom>
            <a:avLst/>
            <a:gdLst/>
            <a:ahLst/>
            <a:cxnLst/>
            <a:rect l="0" t="0" r="r" b="b"/>
            <a:pathLst>
              <a:path w="187" h="9379">
                <a:moveTo>
                  <a:pt x="0" y="0"/>
                </a:moveTo>
                <a:lnTo>
                  <a:pt x="187" y="0"/>
                </a:lnTo>
                <a:lnTo>
                  <a:pt x="187" y="9379"/>
                </a:lnTo>
                <a:lnTo>
                  <a:pt x="0" y="9379"/>
                </a:lnTo>
                <a:lnTo>
                  <a:pt x="0" y="0"/>
                </a:lnTo>
                <a:close/>
              </a:path>
            </a:pathLst>
          </a:custGeom>
          <a:solidFill>
            <a:srgbClr val="4CAF5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20" name="任意多边形 1819"/>
          <p:cNvSpPr/>
          <p:nvPr/>
        </p:nvSpPr>
        <p:spPr>
          <a:xfrm>
            <a:off x="768600" y="3476160"/>
            <a:ext cx="2574360" cy="601920"/>
          </a:xfrm>
          <a:custGeom>
            <a:avLst/>
            <a:gdLst/>
            <a:ahLst/>
            <a:cxnLst/>
            <a:rect l="0" t="0" r="r" b="b"/>
            <a:pathLst>
              <a:path w="7151" h="1672">
                <a:moveTo>
                  <a:pt x="0" y="1487"/>
                </a:moveTo>
                <a:lnTo>
                  <a:pt x="0" y="186"/>
                </a:lnTo>
                <a:cubicBezTo>
                  <a:pt x="0" y="174"/>
                  <a:pt x="1" y="162"/>
                  <a:pt x="4" y="150"/>
                </a:cubicBezTo>
                <a:cubicBezTo>
                  <a:pt x="6" y="138"/>
                  <a:pt x="10" y="126"/>
                  <a:pt x="14" y="115"/>
                </a:cubicBezTo>
                <a:cubicBezTo>
                  <a:pt x="19" y="104"/>
                  <a:pt x="25" y="93"/>
                  <a:pt x="31" y="83"/>
                </a:cubicBezTo>
                <a:cubicBezTo>
                  <a:pt x="38" y="73"/>
                  <a:pt x="46" y="63"/>
                  <a:pt x="54" y="55"/>
                </a:cubicBezTo>
                <a:cubicBezTo>
                  <a:pt x="63" y="46"/>
                  <a:pt x="72" y="38"/>
                  <a:pt x="83" y="31"/>
                </a:cubicBezTo>
                <a:cubicBezTo>
                  <a:pt x="93" y="25"/>
                  <a:pt x="103" y="19"/>
                  <a:pt x="115" y="14"/>
                </a:cubicBezTo>
                <a:cubicBezTo>
                  <a:pt x="126" y="10"/>
                  <a:pt x="138" y="6"/>
                  <a:pt x="150" y="4"/>
                </a:cubicBezTo>
                <a:cubicBezTo>
                  <a:pt x="162" y="1"/>
                  <a:pt x="174" y="0"/>
                  <a:pt x="186" y="0"/>
                </a:cubicBezTo>
                <a:lnTo>
                  <a:pt x="6965" y="0"/>
                </a:lnTo>
                <a:cubicBezTo>
                  <a:pt x="6977" y="0"/>
                  <a:pt x="6989" y="1"/>
                  <a:pt x="7001" y="4"/>
                </a:cubicBezTo>
                <a:cubicBezTo>
                  <a:pt x="7013" y="6"/>
                  <a:pt x="7025" y="10"/>
                  <a:pt x="7036" y="14"/>
                </a:cubicBezTo>
                <a:cubicBezTo>
                  <a:pt x="7047" y="19"/>
                  <a:pt x="7058" y="25"/>
                  <a:pt x="7068" y="31"/>
                </a:cubicBezTo>
                <a:cubicBezTo>
                  <a:pt x="7078" y="38"/>
                  <a:pt x="7088" y="46"/>
                  <a:pt x="7096" y="55"/>
                </a:cubicBezTo>
                <a:cubicBezTo>
                  <a:pt x="7105" y="63"/>
                  <a:pt x="7113" y="73"/>
                  <a:pt x="7119" y="83"/>
                </a:cubicBezTo>
                <a:cubicBezTo>
                  <a:pt x="7126" y="93"/>
                  <a:pt x="7132" y="104"/>
                  <a:pt x="7137" y="115"/>
                </a:cubicBezTo>
                <a:cubicBezTo>
                  <a:pt x="7141" y="126"/>
                  <a:pt x="7145" y="138"/>
                  <a:pt x="7147" y="150"/>
                </a:cubicBezTo>
                <a:cubicBezTo>
                  <a:pt x="7150" y="162"/>
                  <a:pt x="7151" y="174"/>
                  <a:pt x="7151" y="186"/>
                </a:cubicBezTo>
                <a:lnTo>
                  <a:pt x="7151" y="1487"/>
                </a:lnTo>
                <a:cubicBezTo>
                  <a:pt x="7151" y="1499"/>
                  <a:pt x="7150" y="1511"/>
                  <a:pt x="7147" y="1523"/>
                </a:cubicBezTo>
                <a:cubicBezTo>
                  <a:pt x="7145" y="1535"/>
                  <a:pt x="7141" y="1547"/>
                  <a:pt x="7137" y="1558"/>
                </a:cubicBezTo>
                <a:cubicBezTo>
                  <a:pt x="7132" y="1569"/>
                  <a:pt x="7126" y="1580"/>
                  <a:pt x="7119" y="1590"/>
                </a:cubicBezTo>
                <a:cubicBezTo>
                  <a:pt x="7113" y="1600"/>
                  <a:pt x="7105" y="1609"/>
                  <a:pt x="7096" y="1618"/>
                </a:cubicBezTo>
                <a:cubicBezTo>
                  <a:pt x="7088" y="1627"/>
                  <a:pt x="7078" y="1634"/>
                  <a:pt x="7068" y="1641"/>
                </a:cubicBezTo>
                <a:cubicBezTo>
                  <a:pt x="7058" y="1648"/>
                  <a:pt x="7047" y="1654"/>
                  <a:pt x="7036" y="1658"/>
                </a:cubicBezTo>
                <a:cubicBezTo>
                  <a:pt x="7025" y="1663"/>
                  <a:pt x="7013" y="1667"/>
                  <a:pt x="7001" y="1669"/>
                </a:cubicBezTo>
                <a:cubicBezTo>
                  <a:pt x="6989" y="1671"/>
                  <a:pt x="6977" y="1672"/>
                  <a:pt x="6965" y="1672"/>
                </a:cubicBezTo>
                <a:lnTo>
                  <a:pt x="186" y="1672"/>
                </a:lnTo>
                <a:cubicBezTo>
                  <a:pt x="174" y="1672"/>
                  <a:pt x="162" y="1671"/>
                  <a:pt x="150" y="1669"/>
                </a:cubicBezTo>
                <a:cubicBezTo>
                  <a:pt x="138" y="1667"/>
                  <a:pt x="126" y="1663"/>
                  <a:pt x="115" y="1658"/>
                </a:cubicBezTo>
                <a:cubicBezTo>
                  <a:pt x="103" y="1654"/>
                  <a:pt x="93" y="1648"/>
                  <a:pt x="83" y="1641"/>
                </a:cubicBezTo>
                <a:cubicBezTo>
                  <a:pt x="72" y="1634"/>
                  <a:pt x="63" y="1627"/>
                  <a:pt x="54" y="1618"/>
                </a:cubicBezTo>
                <a:cubicBezTo>
                  <a:pt x="46" y="1609"/>
                  <a:pt x="38" y="1600"/>
                  <a:pt x="31" y="1590"/>
                </a:cubicBezTo>
                <a:cubicBezTo>
                  <a:pt x="25" y="1580"/>
                  <a:pt x="19" y="1569"/>
                  <a:pt x="14" y="1558"/>
                </a:cubicBezTo>
                <a:cubicBezTo>
                  <a:pt x="10" y="1547"/>
                  <a:pt x="6" y="1535"/>
                  <a:pt x="4" y="1523"/>
                </a:cubicBezTo>
                <a:cubicBezTo>
                  <a:pt x="1" y="1511"/>
                  <a:pt x="0" y="1499"/>
                  <a:pt x="0" y="1487"/>
                </a:cubicBezTo>
                <a:close/>
              </a:path>
            </a:pathLst>
          </a:custGeom>
          <a:solidFill>
            <a:srgbClr val="064E3B">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21" name="任意多边形 1820"/>
          <p:cNvSpPr/>
          <p:nvPr/>
        </p:nvSpPr>
        <p:spPr>
          <a:xfrm>
            <a:off x="768600" y="1270080"/>
            <a:ext cx="501840" cy="501840"/>
          </a:xfrm>
          <a:custGeom>
            <a:avLst/>
            <a:gdLst/>
            <a:ahLst/>
            <a:cxnLst/>
            <a:rect l="0" t="0" r="r" b="b"/>
            <a:pathLst>
              <a:path w="1394" h="1394">
                <a:moveTo>
                  <a:pt x="1394" y="696"/>
                </a:moveTo>
                <a:cubicBezTo>
                  <a:pt x="1394" y="719"/>
                  <a:pt x="1393" y="742"/>
                  <a:pt x="1391" y="765"/>
                </a:cubicBezTo>
                <a:cubicBezTo>
                  <a:pt x="1388" y="787"/>
                  <a:pt x="1385" y="810"/>
                  <a:pt x="1381" y="832"/>
                </a:cubicBezTo>
                <a:cubicBezTo>
                  <a:pt x="1376" y="855"/>
                  <a:pt x="1371" y="877"/>
                  <a:pt x="1364" y="898"/>
                </a:cubicBezTo>
                <a:cubicBezTo>
                  <a:pt x="1357" y="920"/>
                  <a:pt x="1350" y="942"/>
                  <a:pt x="1340" y="963"/>
                </a:cubicBezTo>
                <a:cubicBezTo>
                  <a:pt x="1331" y="984"/>
                  <a:pt x="1321" y="1004"/>
                  <a:pt x="1311" y="1025"/>
                </a:cubicBezTo>
                <a:cubicBezTo>
                  <a:pt x="1300" y="1045"/>
                  <a:pt x="1288" y="1064"/>
                  <a:pt x="1276" y="1083"/>
                </a:cubicBezTo>
                <a:cubicBezTo>
                  <a:pt x="1263" y="1102"/>
                  <a:pt x="1249" y="1120"/>
                  <a:pt x="1235" y="1138"/>
                </a:cubicBezTo>
                <a:cubicBezTo>
                  <a:pt x="1220" y="1156"/>
                  <a:pt x="1205" y="1173"/>
                  <a:pt x="1189" y="1189"/>
                </a:cubicBezTo>
                <a:cubicBezTo>
                  <a:pt x="1173" y="1205"/>
                  <a:pt x="1156" y="1220"/>
                  <a:pt x="1138" y="1235"/>
                </a:cubicBezTo>
                <a:cubicBezTo>
                  <a:pt x="1121" y="1249"/>
                  <a:pt x="1102" y="1263"/>
                  <a:pt x="1083" y="1275"/>
                </a:cubicBezTo>
                <a:cubicBezTo>
                  <a:pt x="1064" y="1288"/>
                  <a:pt x="1045" y="1300"/>
                  <a:pt x="1025" y="1310"/>
                </a:cubicBezTo>
                <a:cubicBezTo>
                  <a:pt x="1005" y="1321"/>
                  <a:pt x="984" y="1331"/>
                  <a:pt x="963" y="1340"/>
                </a:cubicBezTo>
                <a:cubicBezTo>
                  <a:pt x="942" y="1349"/>
                  <a:pt x="920" y="1357"/>
                  <a:pt x="899" y="1364"/>
                </a:cubicBezTo>
                <a:cubicBezTo>
                  <a:pt x="877" y="1370"/>
                  <a:pt x="855" y="1376"/>
                  <a:pt x="832" y="1380"/>
                </a:cubicBezTo>
                <a:cubicBezTo>
                  <a:pt x="810" y="1385"/>
                  <a:pt x="787" y="1388"/>
                  <a:pt x="765" y="1390"/>
                </a:cubicBezTo>
                <a:cubicBezTo>
                  <a:pt x="742" y="1393"/>
                  <a:pt x="719" y="1394"/>
                  <a:pt x="696" y="1394"/>
                </a:cubicBezTo>
                <a:cubicBezTo>
                  <a:pt x="674" y="1394"/>
                  <a:pt x="651" y="1393"/>
                  <a:pt x="628" y="1390"/>
                </a:cubicBezTo>
                <a:cubicBezTo>
                  <a:pt x="606" y="1388"/>
                  <a:pt x="583" y="1385"/>
                  <a:pt x="561" y="1380"/>
                </a:cubicBezTo>
                <a:cubicBezTo>
                  <a:pt x="538" y="1376"/>
                  <a:pt x="516" y="1370"/>
                  <a:pt x="494" y="1364"/>
                </a:cubicBezTo>
                <a:cubicBezTo>
                  <a:pt x="473" y="1357"/>
                  <a:pt x="451" y="1349"/>
                  <a:pt x="430" y="1340"/>
                </a:cubicBezTo>
                <a:cubicBezTo>
                  <a:pt x="409" y="1331"/>
                  <a:pt x="388" y="1321"/>
                  <a:pt x="368" y="1310"/>
                </a:cubicBezTo>
                <a:cubicBezTo>
                  <a:pt x="348" y="1300"/>
                  <a:pt x="329" y="1288"/>
                  <a:pt x="310" y="1275"/>
                </a:cubicBezTo>
                <a:cubicBezTo>
                  <a:pt x="291" y="1263"/>
                  <a:pt x="272" y="1249"/>
                  <a:pt x="255" y="1235"/>
                </a:cubicBezTo>
                <a:cubicBezTo>
                  <a:pt x="237" y="1220"/>
                  <a:pt x="220" y="1205"/>
                  <a:pt x="204" y="1189"/>
                </a:cubicBezTo>
                <a:cubicBezTo>
                  <a:pt x="188" y="1173"/>
                  <a:pt x="173" y="1156"/>
                  <a:pt x="158" y="1138"/>
                </a:cubicBezTo>
                <a:cubicBezTo>
                  <a:pt x="144" y="1120"/>
                  <a:pt x="130" y="1102"/>
                  <a:pt x="117" y="1083"/>
                </a:cubicBezTo>
                <a:cubicBezTo>
                  <a:pt x="105" y="1064"/>
                  <a:pt x="93" y="1045"/>
                  <a:pt x="82" y="1025"/>
                </a:cubicBezTo>
                <a:cubicBezTo>
                  <a:pt x="72" y="1004"/>
                  <a:pt x="62" y="984"/>
                  <a:pt x="53" y="963"/>
                </a:cubicBezTo>
                <a:cubicBezTo>
                  <a:pt x="44" y="942"/>
                  <a:pt x="37" y="920"/>
                  <a:pt x="30" y="898"/>
                </a:cubicBezTo>
                <a:cubicBezTo>
                  <a:pt x="23" y="877"/>
                  <a:pt x="18" y="855"/>
                  <a:pt x="13" y="832"/>
                </a:cubicBezTo>
                <a:cubicBezTo>
                  <a:pt x="9" y="810"/>
                  <a:pt x="6" y="787"/>
                  <a:pt x="3" y="765"/>
                </a:cubicBezTo>
                <a:cubicBezTo>
                  <a:pt x="1" y="742"/>
                  <a:pt x="0" y="719"/>
                  <a:pt x="0" y="696"/>
                </a:cubicBezTo>
                <a:cubicBezTo>
                  <a:pt x="0" y="673"/>
                  <a:pt x="1" y="651"/>
                  <a:pt x="3" y="628"/>
                </a:cubicBezTo>
                <a:cubicBezTo>
                  <a:pt x="6" y="605"/>
                  <a:pt x="9" y="583"/>
                  <a:pt x="13" y="560"/>
                </a:cubicBezTo>
                <a:cubicBezTo>
                  <a:pt x="18" y="538"/>
                  <a:pt x="23" y="516"/>
                  <a:pt x="30" y="494"/>
                </a:cubicBezTo>
                <a:cubicBezTo>
                  <a:pt x="37" y="472"/>
                  <a:pt x="44" y="451"/>
                  <a:pt x="53" y="430"/>
                </a:cubicBezTo>
                <a:cubicBezTo>
                  <a:pt x="62" y="409"/>
                  <a:pt x="72" y="388"/>
                  <a:pt x="82" y="368"/>
                </a:cubicBezTo>
                <a:cubicBezTo>
                  <a:pt x="93" y="348"/>
                  <a:pt x="105" y="328"/>
                  <a:pt x="117" y="309"/>
                </a:cubicBezTo>
                <a:cubicBezTo>
                  <a:pt x="130" y="290"/>
                  <a:pt x="144" y="272"/>
                  <a:pt x="158" y="254"/>
                </a:cubicBezTo>
                <a:cubicBezTo>
                  <a:pt x="173" y="237"/>
                  <a:pt x="188" y="220"/>
                  <a:pt x="204" y="204"/>
                </a:cubicBezTo>
                <a:cubicBezTo>
                  <a:pt x="220" y="188"/>
                  <a:pt x="237" y="172"/>
                  <a:pt x="255" y="158"/>
                </a:cubicBezTo>
                <a:cubicBezTo>
                  <a:pt x="272" y="143"/>
                  <a:pt x="291" y="130"/>
                  <a:pt x="310" y="117"/>
                </a:cubicBezTo>
                <a:cubicBezTo>
                  <a:pt x="329" y="105"/>
                  <a:pt x="348" y="93"/>
                  <a:pt x="368" y="82"/>
                </a:cubicBezTo>
                <a:cubicBezTo>
                  <a:pt x="388" y="71"/>
                  <a:pt x="409" y="62"/>
                  <a:pt x="430" y="53"/>
                </a:cubicBezTo>
                <a:cubicBezTo>
                  <a:pt x="451" y="44"/>
                  <a:pt x="473" y="36"/>
                  <a:pt x="494" y="30"/>
                </a:cubicBezTo>
                <a:cubicBezTo>
                  <a:pt x="516" y="23"/>
                  <a:pt x="538" y="18"/>
                  <a:pt x="561" y="13"/>
                </a:cubicBezTo>
                <a:cubicBezTo>
                  <a:pt x="583" y="9"/>
                  <a:pt x="606" y="5"/>
                  <a:pt x="628" y="3"/>
                </a:cubicBezTo>
                <a:cubicBezTo>
                  <a:pt x="651" y="1"/>
                  <a:pt x="674" y="0"/>
                  <a:pt x="696" y="0"/>
                </a:cubicBezTo>
                <a:cubicBezTo>
                  <a:pt x="719" y="0"/>
                  <a:pt x="742" y="1"/>
                  <a:pt x="765" y="3"/>
                </a:cubicBezTo>
                <a:cubicBezTo>
                  <a:pt x="787" y="5"/>
                  <a:pt x="810" y="9"/>
                  <a:pt x="832" y="13"/>
                </a:cubicBezTo>
                <a:cubicBezTo>
                  <a:pt x="855" y="18"/>
                  <a:pt x="877" y="23"/>
                  <a:pt x="899" y="30"/>
                </a:cubicBezTo>
                <a:cubicBezTo>
                  <a:pt x="920" y="36"/>
                  <a:pt x="942" y="44"/>
                  <a:pt x="963" y="53"/>
                </a:cubicBezTo>
                <a:cubicBezTo>
                  <a:pt x="984" y="62"/>
                  <a:pt x="1005" y="71"/>
                  <a:pt x="1025" y="82"/>
                </a:cubicBezTo>
                <a:cubicBezTo>
                  <a:pt x="1045" y="93"/>
                  <a:pt x="1064" y="105"/>
                  <a:pt x="1083" y="117"/>
                </a:cubicBezTo>
                <a:cubicBezTo>
                  <a:pt x="1102" y="130"/>
                  <a:pt x="1121" y="143"/>
                  <a:pt x="1138" y="158"/>
                </a:cubicBezTo>
                <a:cubicBezTo>
                  <a:pt x="1156" y="172"/>
                  <a:pt x="1173" y="188"/>
                  <a:pt x="1189" y="204"/>
                </a:cubicBezTo>
                <a:cubicBezTo>
                  <a:pt x="1205" y="220"/>
                  <a:pt x="1220" y="237"/>
                  <a:pt x="1235" y="254"/>
                </a:cubicBezTo>
                <a:cubicBezTo>
                  <a:pt x="1249" y="272"/>
                  <a:pt x="1263" y="290"/>
                  <a:pt x="1276" y="309"/>
                </a:cubicBezTo>
                <a:cubicBezTo>
                  <a:pt x="1288" y="328"/>
                  <a:pt x="1300" y="348"/>
                  <a:pt x="1311" y="368"/>
                </a:cubicBezTo>
                <a:cubicBezTo>
                  <a:pt x="1321" y="388"/>
                  <a:pt x="1331" y="409"/>
                  <a:pt x="1340" y="430"/>
                </a:cubicBezTo>
                <a:cubicBezTo>
                  <a:pt x="1350" y="451"/>
                  <a:pt x="1357" y="472"/>
                  <a:pt x="1364" y="494"/>
                </a:cubicBezTo>
                <a:cubicBezTo>
                  <a:pt x="1371" y="516"/>
                  <a:pt x="1376" y="538"/>
                  <a:pt x="1381" y="560"/>
                </a:cubicBezTo>
                <a:cubicBezTo>
                  <a:pt x="1385" y="583"/>
                  <a:pt x="1388" y="605"/>
                  <a:pt x="1391" y="628"/>
                </a:cubicBezTo>
                <a:cubicBezTo>
                  <a:pt x="1393" y="651"/>
                  <a:pt x="1394" y="673"/>
                  <a:pt x="1394" y="696"/>
                </a:cubicBezTo>
                <a:close/>
              </a:path>
            </a:pathLst>
          </a:custGeom>
          <a:solidFill>
            <a:srgbClr val="065F4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822" name="图片 1821"/>
          <p:cNvPicPr/>
          <p:nvPr/>
        </p:nvPicPr>
        <p:blipFill>
          <a:blip r:embed="rId3"/>
          <a:stretch/>
        </p:blipFill>
        <p:spPr>
          <a:xfrm>
            <a:off x="927720" y="1395720"/>
            <a:ext cx="191880" cy="250200"/>
          </a:xfrm>
          <a:prstGeom prst="rect">
            <a:avLst/>
          </a:prstGeom>
          <a:noFill/>
          <a:ln w="0">
            <a:noFill/>
          </a:ln>
        </p:spPr>
      </p:pic>
      <p:sp>
        <p:nvSpPr>
          <p:cNvPr id="1823" name="文本框 1822"/>
          <p:cNvSpPr txBox="1"/>
          <p:nvPr/>
        </p:nvSpPr>
        <p:spPr>
          <a:xfrm>
            <a:off x="534960" y="378720"/>
            <a:ext cx="18021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智能体的类型</a:t>
            </a:r>
            <a:endParaRPr lang="en-US" sz="2370" b="0" u="none" strike="noStrike">
              <a:solidFill>
                <a:srgbClr val="000000"/>
              </a:solidFill>
              <a:effectLst/>
              <a:uFillTx/>
              <a:latin typeface="Times New Roman"/>
            </a:endParaRPr>
          </a:p>
        </p:txBody>
      </p:sp>
      <p:pic>
        <p:nvPicPr>
          <p:cNvPr id="1824" name="图片 1823"/>
          <p:cNvPicPr/>
          <p:nvPr/>
        </p:nvPicPr>
        <p:blipFill>
          <a:blip r:embed="rId4"/>
          <a:stretch/>
        </p:blipFill>
        <p:spPr>
          <a:xfrm>
            <a:off x="768960" y="1938600"/>
            <a:ext cx="133200" cy="133200"/>
          </a:xfrm>
          <a:prstGeom prst="rect">
            <a:avLst/>
          </a:prstGeom>
          <a:noFill/>
          <a:ln w="0">
            <a:noFill/>
          </a:ln>
        </p:spPr>
      </p:pic>
      <p:sp>
        <p:nvSpPr>
          <p:cNvPr id="1825" name="文本框 1824"/>
          <p:cNvSpPr txBox="1"/>
          <p:nvPr/>
        </p:nvSpPr>
        <p:spPr>
          <a:xfrm>
            <a:off x="1404000" y="1394640"/>
            <a:ext cx="1207800" cy="253440"/>
          </a:xfrm>
          <a:prstGeom prst="rect">
            <a:avLst/>
          </a:prstGeom>
          <a:noFill/>
          <a:ln w="0">
            <a:noFill/>
          </a:ln>
        </p:spPr>
        <p:txBody>
          <a:bodyPr wrap="none" lIns="0" tIns="0" rIns="0" bIns="0" anchor="t">
            <a:spAutoFit/>
          </a:bodyPr>
          <a:lstStyle/>
          <a:p>
            <a:r>
              <a:rPr lang="zh-CN" sz="1580" b="0" u="none" strike="noStrike">
                <a:solidFill>
                  <a:srgbClr val="6EE7B7"/>
                </a:solidFill>
                <a:effectLst/>
                <a:uFillTx/>
                <a:latin typeface="WenQuanYiZenHei"/>
                <a:ea typeface="WenQuanYiZenHei"/>
              </a:rPr>
              <a:t>反应型智能体</a:t>
            </a:r>
            <a:endParaRPr lang="en-US" sz="1580" b="0" u="none" strike="noStrike">
              <a:solidFill>
                <a:srgbClr val="000000"/>
              </a:solidFill>
              <a:effectLst/>
              <a:uFillTx/>
              <a:latin typeface="Times New Roman"/>
            </a:endParaRPr>
          </a:p>
        </p:txBody>
      </p:sp>
      <p:sp>
        <p:nvSpPr>
          <p:cNvPr id="1826" name="文本框 1825"/>
          <p:cNvSpPr txBox="1"/>
          <p:nvPr/>
        </p:nvSpPr>
        <p:spPr>
          <a:xfrm>
            <a:off x="969480" y="191880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最简单的智能体类型，通过预设规则直</a:t>
            </a:r>
            <a:endParaRPr lang="en-US" sz="1050" b="0" u="none" strike="noStrike">
              <a:solidFill>
                <a:srgbClr val="000000"/>
              </a:solidFill>
              <a:effectLst/>
              <a:uFillTx/>
              <a:latin typeface="Times New Roman"/>
            </a:endParaRPr>
          </a:p>
        </p:txBody>
      </p:sp>
      <p:pic>
        <p:nvPicPr>
          <p:cNvPr id="1827" name="图片 1826"/>
          <p:cNvPicPr/>
          <p:nvPr/>
        </p:nvPicPr>
        <p:blipFill>
          <a:blip r:embed="rId4"/>
          <a:stretch/>
        </p:blipFill>
        <p:spPr>
          <a:xfrm>
            <a:off x="768960" y="2440080"/>
            <a:ext cx="133200" cy="133200"/>
          </a:xfrm>
          <a:prstGeom prst="rect">
            <a:avLst/>
          </a:prstGeom>
          <a:noFill/>
          <a:ln w="0">
            <a:noFill/>
          </a:ln>
        </p:spPr>
      </p:pic>
      <p:sp>
        <p:nvSpPr>
          <p:cNvPr id="1828" name="文本框 1827"/>
          <p:cNvSpPr txBox="1"/>
          <p:nvPr/>
        </p:nvSpPr>
        <p:spPr>
          <a:xfrm>
            <a:off x="969480" y="211932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接响应环境变化</a:t>
            </a:r>
            <a:endParaRPr lang="en-US" sz="1050" b="0" u="none" strike="noStrike">
              <a:solidFill>
                <a:srgbClr val="000000"/>
              </a:solidFill>
              <a:effectLst/>
              <a:uFillTx/>
              <a:latin typeface="Times New Roman"/>
            </a:endParaRPr>
          </a:p>
        </p:txBody>
      </p:sp>
      <p:sp>
        <p:nvSpPr>
          <p:cNvPr id="1829" name="文本框 1828"/>
          <p:cNvSpPr txBox="1"/>
          <p:nvPr/>
        </p:nvSpPr>
        <p:spPr>
          <a:xfrm>
            <a:off x="969480" y="241992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无内部存储或记忆机制，依赖当前环境</a:t>
            </a:r>
            <a:endParaRPr lang="en-US" sz="1050" b="0" u="none" strike="noStrike">
              <a:solidFill>
                <a:srgbClr val="000000"/>
              </a:solidFill>
              <a:effectLst/>
              <a:uFillTx/>
              <a:latin typeface="Times New Roman"/>
            </a:endParaRPr>
          </a:p>
        </p:txBody>
      </p:sp>
      <p:pic>
        <p:nvPicPr>
          <p:cNvPr id="1830" name="图片 1829"/>
          <p:cNvPicPr/>
          <p:nvPr/>
        </p:nvPicPr>
        <p:blipFill>
          <a:blip r:embed="rId4"/>
          <a:stretch/>
        </p:blipFill>
        <p:spPr>
          <a:xfrm>
            <a:off x="768960" y="2941560"/>
            <a:ext cx="133200" cy="133200"/>
          </a:xfrm>
          <a:prstGeom prst="rect">
            <a:avLst/>
          </a:prstGeom>
          <a:noFill/>
          <a:ln w="0">
            <a:noFill/>
          </a:ln>
        </p:spPr>
      </p:pic>
      <p:sp>
        <p:nvSpPr>
          <p:cNvPr id="1831" name="文本框 1830"/>
          <p:cNvSpPr txBox="1"/>
          <p:nvPr/>
        </p:nvSpPr>
        <p:spPr>
          <a:xfrm>
            <a:off x="969480" y="262044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状态</a:t>
            </a:r>
            <a:endParaRPr lang="en-US" sz="1050" b="0" u="none" strike="noStrike">
              <a:solidFill>
                <a:srgbClr val="000000"/>
              </a:solidFill>
              <a:effectLst/>
              <a:uFillTx/>
              <a:latin typeface="Times New Roman"/>
            </a:endParaRPr>
          </a:p>
        </p:txBody>
      </p:sp>
      <p:sp>
        <p:nvSpPr>
          <p:cNvPr id="1832" name="文本框 1831"/>
          <p:cNvSpPr txBox="1"/>
          <p:nvPr/>
        </p:nvSpPr>
        <p:spPr>
          <a:xfrm>
            <a:off x="969480" y="292140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在简单环境中表现出色，复杂场景中受</a:t>
            </a:r>
            <a:endParaRPr lang="en-US" sz="1050" b="0" u="none" strike="noStrike">
              <a:solidFill>
                <a:srgbClr val="000000"/>
              </a:solidFill>
              <a:effectLst/>
              <a:uFillTx/>
              <a:latin typeface="Times New Roman"/>
            </a:endParaRPr>
          </a:p>
        </p:txBody>
      </p:sp>
      <p:pic>
        <p:nvPicPr>
          <p:cNvPr id="1833" name="图片 1832"/>
          <p:cNvPicPr/>
          <p:nvPr/>
        </p:nvPicPr>
        <p:blipFill>
          <a:blip r:embed="rId5"/>
          <a:stretch/>
        </p:blipFill>
        <p:spPr>
          <a:xfrm>
            <a:off x="869040" y="3593520"/>
            <a:ext cx="208440" cy="166680"/>
          </a:xfrm>
          <a:prstGeom prst="rect">
            <a:avLst/>
          </a:prstGeom>
          <a:noFill/>
          <a:ln w="0">
            <a:noFill/>
          </a:ln>
        </p:spPr>
      </p:pic>
      <p:sp>
        <p:nvSpPr>
          <p:cNvPr id="1834" name="文本框 1833"/>
          <p:cNvSpPr txBox="1"/>
          <p:nvPr/>
        </p:nvSpPr>
        <p:spPr>
          <a:xfrm>
            <a:off x="969480" y="3121920"/>
            <a:ext cx="135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限</a:t>
            </a:r>
            <a:endParaRPr lang="en-US" sz="1050" b="0" u="none" strike="noStrike">
              <a:solidFill>
                <a:srgbClr val="000000"/>
              </a:solidFill>
              <a:effectLst/>
              <a:uFillTx/>
              <a:latin typeface="Times New Roman"/>
            </a:endParaRPr>
          </a:p>
        </p:txBody>
      </p:sp>
      <p:sp>
        <p:nvSpPr>
          <p:cNvPr id="1835" name="文本框 1834"/>
          <p:cNvSpPr txBox="1"/>
          <p:nvPr/>
        </p:nvSpPr>
        <p:spPr>
          <a:xfrm>
            <a:off x="1144800" y="35899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应用示例：</a:t>
            </a:r>
            <a:endParaRPr lang="en-US" sz="1050" b="0" u="none" strike="noStrike">
              <a:solidFill>
                <a:srgbClr val="000000"/>
              </a:solidFill>
              <a:effectLst/>
              <a:uFillTx/>
              <a:latin typeface="Times New Roman"/>
            </a:endParaRPr>
          </a:p>
        </p:txBody>
      </p:sp>
      <p:sp>
        <p:nvSpPr>
          <p:cNvPr id="1836" name="任意多边形 1835"/>
          <p:cNvSpPr/>
          <p:nvPr/>
        </p:nvSpPr>
        <p:spPr>
          <a:xfrm>
            <a:off x="3960720" y="1069560"/>
            <a:ext cx="2992320" cy="3376440"/>
          </a:xfrm>
          <a:custGeom>
            <a:avLst/>
            <a:gdLst/>
            <a:ahLst/>
            <a:cxnLst/>
            <a:rect l="0" t="0" r="r" b="b"/>
            <a:pathLst>
              <a:path w="8312" h="9379">
                <a:moveTo>
                  <a:pt x="0" y="9193"/>
                </a:moveTo>
                <a:lnTo>
                  <a:pt x="0" y="185"/>
                </a:lnTo>
                <a:cubicBezTo>
                  <a:pt x="0" y="173"/>
                  <a:pt x="1" y="161"/>
                  <a:pt x="3" y="149"/>
                </a:cubicBezTo>
                <a:cubicBezTo>
                  <a:pt x="5" y="137"/>
                  <a:pt x="8" y="126"/>
                  <a:pt x="11" y="114"/>
                </a:cubicBezTo>
                <a:cubicBezTo>
                  <a:pt x="15" y="103"/>
                  <a:pt x="19" y="92"/>
                  <a:pt x="24" y="82"/>
                </a:cubicBezTo>
                <a:cubicBezTo>
                  <a:pt x="29" y="72"/>
                  <a:pt x="35" y="63"/>
                  <a:pt x="41" y="54"/>
                </a:cubicBezTo>
                <a:cubicBezTo>
                  <a:pt x="48" y="46"/>
                  <a:pt x="55" y="38"/>
                  <a:pt x="62" y="31"/>
                </a:cubicBezTo>
                <a:cubicBezTo>
                  <a:pt x="70" y="24"/>
                  <a:pt x="78" y="19"/>
                  <a:pt x="86" y="14"/>
                </a:cubicBezTo>
                <a:cubicBezTo>
                  <a:pt x="95" y="9"/>
                  <a:pt x="104" y="6"/>
                  <a:pt x="113" y="3"/>
                </a:cubicBezTo>
                <a:cubicBezTo>
                  <a:pt x="122" y="1"/>
                  <a:pt x="131" y="0"/>
                  <a:pt x="140" y="0"/>
                </a:cubicBezTo>
                <a:lnTo>
                  <a:pt x="8126" y="0"/>
                </a:lnTo>
                <a:cubicBezTo>
                  <a:pt x="8138" y="0"/>
                  <a:pt x="8150" y="1"/>
                  <a:pt x="8162" y="3"/>
                </a:cubicBezTo>
                <a:cubicBezTo>
                  <a:pt x="8174" y="6"/>
                  <a:pt x="8186" y="9"/>
                  <a:pt x="8197" y="14"/>
                </a:cubicBezTo>
                <a:cubicBezTo>
                  <a:pt x="8208" y="19"/>
                  <a:pt x="8219" y="24"/>
                  <a:pt x="8229" y="31"/>
                </a:cubicBezTo>
                <a:cubicBezTo>
                  <a:pt x="8239" y="38"/>
                  <a:pt x="8249" y="46"/>
                  <a:pt x="8257" y="54"/>
                </a:cubicBezTo>
                <a:cubicBezTo>
                  <a:pt x="8266" y="63"/>
                  <a:pt x="8274" y="72"/>
                  <a:pt x="8280" y="82"/>
                </a:cubicBezTo>
                <a:cubicBezTo>
                  <a:pt x="8287" y="92"/>
                  <a:pt x="8293" y="103"/>
                  <a:pt x="8298" y="114"/>
                </a:cubicBezTo>
                <a:cubicBezTo>
                  <a:pt x="8302" y="126"/>
                  <a:pt x="8306" y="137"/>
                  <a:pt x="8308" y="149"/>
                </a:cubicBezTo>
                <a:cubicBezTo>
                  <a:pt x="8311" y="161"/>
                  <a:pt x="8312" y="173"/>
                  <a:pt x="8312" y="185"/>
                </a:cubicBezTo>
                <a:lnTo>
                  <a:pt x="8312" y="9193"/>
                </a:lnTo>
                <a:cubicBezTo>
                  <a:pt x="8312" y="9205"/>
                  <a:pt x="8311" y="9217"/>
                  <a:pt x="8308" y="9229"/>
                </a:cubicBezTo>
                <a:cubicBezTo>
                  <a:pt x="8306" y="9241"/>
                  <a:pt x="8302" y="9253"/>
                  <a:pt x="8298" y="9264"/>
                </a:cubicBezTo>
                <a:cubicBezTo>
                  <a:pt x="8293" y="9275"/>
                  <a:pt x="8287" y="9286"/>
                  <a:pt x="8280" y="9296"/>
                </a:cubicBezTo>
                <a:cubicBezTo>
                  <a:pt x="8274" y="9306"/>
                  <a:pt x="8266" y="9316"/>
                  <a:pt x="8257" y="9324"/>
                </a:cubicBezTo>
                <a:cubicBezTo>
                  <a:pt x="8249" y="9333"/>
                  <a:pt x="8239" y="9341"/>
                  <a:pt x="8229" y="9348"/>
                </a:cubicBezTo>
                <a:cubicBezTo>
                  <a:pt x="8219" y="9354"/>
                  <a:pt x="8208" y="9360"/>
                  <a:pt x="8197" y="9365"/>
                </a:cubicBezTo>
                <a:cubicBezTo>
                  <a:pt x="8186" y="9369"/>
                  <a:pt x="8174" y="9373"/>
                  <a:pt x="8162" y="9375"/>
                </a:cubicBezTo>
                <a:cubicBezTo>
                  <a:pt x="8150" y="9378"/>
                  <a:pt x="8138" y="9379"/>
                  <a:pt x="8126" y="9379"/>
                </a:cubicBezTo>
                <a:lnTo>
                  <a:pt x="140" y="9379"/>
                </a:lnTo>
                <a:cubicBezTo>
                  <a:pt x="131" y="9379"/>
                  <a:pt x="122" y="9378"/>
                  <a:pt x="113" y="9375"/>
                </a:cubicBezTo>
                <a:cubicBezTo>
                  <a:pt x="104" y="9373"/>
                  <a:pt x="95" y="9369"/>
                  <a:pt x="86" y="9365"/>
                </a:cubicBezTo>
                <a:cubicBezTo>
                  <a:pt x="78" y="9360"/>
                  <a:pt x="70" y="9354"/>
                  <a:pt x="62" y="9348"/>
                </a:cubicBezTo>
                <a:cubicBezTo>
                  <a:pt x="55" y="9341"/>
                  <a:pt x="48" y="9333"/>
                  <a:pt x="41" y="9324"/>
                </a:cubicBezTo>
                <a:cubicBezTo>
                  <a:pt x="35" y="9316"/>
                  <a:pt x="29" y="9306"/>
                  <a:pt x="24" y="9296"/>
                </a:cubicBezTo>
                <a:cubicBezTo>
                  <a:pt x="19" y="9286"/>
                  <a:pt x="15" y="9275"/>
                  <a:pt x="11" y="9264"/>
                </a:cubicBezTo>
                <a:cubicBezTo>
                  <a:pt x="8" y="9253"/>
                  <a:pt x="5" y="9241"/>
                  <a:pt x="3" y="9229"/>
                </a:cubicBezTo>
                <a:cubicBezTo>
                  <a:pt x="1" y="9217"/>
                  <a:pt x="0" y="9205"/>
                  <a:pt x="0" y="9193"/>
                </a:cubicBez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37" name="任意多边形 1836"/>
          <p:cNvSpPr/>
          <p:nvPr/>
        </p:nvSpPr>
        <p:spPr>
          <a:xfrm>
            <a:off x="3944160" y="1069560"/>
            <a:ext cx="67320" cy="3376440"/>
          </a:xfrm>
          <a:custGeom>
            <a:avLst/>
            <a:gdLst/>
            <a:ahLst/>
            <a:cxnLst/>
            <a:rect l="0" t="0" r="r" b="b"/>
            <a:pathLst>
              <a:path w="187" h="9379">
                <a:moveTo>
                  <a:pt x="0" y="0"/>
                </a:moveTo>
                <a:lnTo>
                  <a:pt x="187" y="0"/>
                </a:lnTo>
                <a:lnTo>
                  <a:pt x="187" y="9379"/>
                </a:lnTo>
                <a:lnTo>
                  <a:pt x="0" y="9379"/>
                </a:lnTo>
                <a:lnTo>
                  <a:pt x="0" y="0"/>
                </a:lnTo>
                <a:close/>
              </a:path>
            </a:pathLst>
          </a:custGeom>
          <a:solidFill>
            <a:srgbClr val="2196F3"/>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38" name="任意多边形 1837"/>
          <p:cNvSpPr/>
          <p:nvPr/>
        </p:nvSpPr>
        <p:spPr>
          <a:xfrm>
            <a:off x="4178160" y="3476160"/>
            <a:ext cx="2574360" cy="769320"/>
          </a:xfrm>
          <a:custGeom>
            <a:avLst/>
            <a:gdLst/>
            <a:ahLst/>
            <a:cxnLst/>
            <a:rect l="0" t="0" r="r" b="b"/>
            <a:pathLst>
              <a:path w="7151" h="2137">
                <a:moveTo>
                  <a:pt x="0" y="1950"/>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1"/>
                </a:cubicBezTo>
                <a:cubicBezTo>
                  <a:pt x="93" y="25"/>
                  <a:pt x="103" y="19"/>
                  <a:pt x="115" y="14"/>
                </a:cubicBezTo>
                <a:cubicBezTo>
                  <a:pt x="126" y="10"/>
                  <a:pt x="138" y="6"/>
                  <a:pt x="150" y="4"/>
                </a:cubicBezTo>
                <a:cubicBezTo>
                  <a:pt x="161" y="1"/>
                  <a:pt x="174" y="0"/>
                  <a:pt x="186" y="0"/>
                </a:cubicBezTo>
                <a:lnTo>
                  <a:pt x="6965" y="0"/>
                </a:lnTo>
                <a:cubicBezTo>
                  <a:pt x="6977" y="0"/>
                  <a:pt x="6989" y="1"/>
                  <a:pt x="7001" y="4"/>
                </a:cubicBezTo>
                <a:cubicBezTo>
                  <a:pt x="7013" y="6"/>
                  <a:pt x="7025" y="10"/>
                  <a:pt x="7036" y="14"/>
                </a:cubicBezTo>
                <a:cubicBezTo>
                  <a:pt x="7047" y="19"/>
                  <a:pt x="7058" y="25"/>
                  <a:pt x="7068" y="31"/>
                </a:cubicBezTo>
                <a:cubicBezTo>
                  <a:pt x="7078" y="38"/>
                  <a:pt x="7088" y="46"/>
                  <a:pt x="7096" y="55"/>
                </a:cubicBezTo>
                <a:cubicBezTo>
                  <a:pt x="7105" y="63"/>
                  <a:pt x="7113" y="73"/>
                  <a:pt x="7119" y="83"/>
                </a:cubicBezTo>
                <a:cubicBezTo>
                  <a:pt x="7126" y="93"/>
                  <a:pt x="7132" y="104"/>
                  <a:pt x="7137" y="115"/>
                </a:cubicBezTo>
                <a:cubicBezTo>
                  <a:pt x="7141" y="126"/>
                  <a:pt x="7145" y="138"/>
                  <a:pt x="7147" y="150"/>
                </a:cubicBezTo>
                <a:cubicBezTo>
                  <a:pt x="7149" y="162"/>
                  <a:pt x="7151" y="174"/>
                  <a:pt x="7151" y="186"/>
                </a:cubicBezTo>
                <a:lnTo>
                  <a:pt x="7151" y="1950"/>
                </a:lnTo>
                <a:cubicBezTo>
                  <a:pt x="7151" y="1962"/>
                  <a:pt x="7149" y="1974"/>
                  <a:pt x="7147" y="1986"/>
                </a:cubicBezTo>
                <a:cubicBezTo>
                  <a:pt x="7145" y="1998"/>
                  <a:pt x="7141" y="2010"/>
                  <a:pt x="7137" y="2021"/>
                </a:cubicBezTo>
                <a:cubicBezTo>
                  <a:pt x="7132" y="2032"/>
                  <a:pt x="7126" y="2043"/>
                  <a:pt x="7119" y="2053"/>
                </a:cubicBezTo>
                <a:cubicBezTo>
                  <a:pt x="7113" y="2063"/>
                  <a:pt x="7105" y="2073"/>
                  <a:pt x="7096" y="2081"/>
                </a:cubicBezTo>
                <a:cubicBezTo>
                  <a:pt x="7088" y="2091"/>
                  <a:pt x="7078" y="2099"/>
                  <a:pt x="7068" y="2105"/>
                </a:cubicBezTo>
                <a:cubicBezTo>
                  <a:pt x="7058" y="2112"/>
                  <a:pt x="7047" y="2118"/>
                  <a:pt x="7036" y="2123"/>
                </a:cubicBezTo>
                <a:cubicBezTo>
                  <a:pt x="7025" y="2127"/>
                  <a:pt x="7013" y="2131"/>
                  <a:pt x="7001" y="2133"/>
                </a:cubicBezTo>
                <a:cubicBezTo>
                  <a:pt x="6989" y="2136"/>
                  <a:pt x="6977" y="2137"/>
                  <a:pt x="6965" y="2137"/>
                </a:cubicBezTo>
                <a:lnTo>
                  <a:pt x="186" y="2137"/>
                </a:lnTo>
                <a:cubicBezTo>
                  <a:pt x="174" y="2137"/>
                  <a:pt x="161" y="2136"/>
                  <a:pt x="150" y="2133"/>
                </a:cubicBezTo>
                <a:cubicBezTo>
                  <a:pt x="138" y="2131"/>
                  <a:pt x="126" y="2127"/>
                  <a:pt x="115" y="2123"/>
                </a:cubicBezTo>
                <a:cubicBezTo>
                  <a:pt x="103" y="2118"/>
                  <a:pt x="93" y="2112"/>
                  <a:pt x="83" y="2105"/>
                </a:cubicBezTo>
                <a:cubicBezTo>
                  <a:pt x="72" y="2099"/>
                  <a:pt x="63" y="2091"/>
                  <a:pt x="54" y="2081"/>
                </a:cubicBezTo>
                <a:cubicBezTo>
                  <a:pt x="46" y="2073"/>
                  <a:pt x="38" y="2063"/>
                  <a:pt x="31" y="2053"/>
                </a:cubicBezTo>
                <a:cubicBezTo>
                  <a:pt x="25" y="2043"/>
                  <a:pt x="19" y="2032"/>
                  <a:pt x="14" y="2021"/>
                </a:cubicBezTo>
                <a:cubicBezTo>
                  <a:pt x="9" y="2010"/>
                  <a:pt x="6" y="1998"/>
                  <a:pt x="4" y="1986"/>
                </a:cubicBezTo>
                <a:cubicBezTo>
                  <a:pt x="1" y="1974"/>
                  <a:pt x="0" y="1962"/>
                  <a:pt x="0" y="1950"/>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39" name="任意多边形 1838"/>
          <p:cNvSpPr/>
          <p:nvPr/>
        </p:nvSpPr>
        <p:spPr>
          <a:xfrm>
            <a:off x="4178160" y="1270080"/>
            <a:ext cx="501840" cy="501840"/>
          </a:xfrm>
          <a:custGeom>
            <a:avLst/>
            <a:gdLst/>
            <a:ahLst/>
            <a:cxnLst/>
            <a:rect l="0" t="0" r="r" b="b"/>
            <a:pathLst>
              <a:path w="1394" h="1394">
                <a:moveTo>
                  <a:pt x="1394" y="696"/>
                </a:moveTo>
                <a:cubicBezTo>
                  <a:pt x="1394" y="719"/>
                  <a:pt x="1393" y="742"/>
                  <a:pt x="1390" y="765"/>
                </a:cubicBezTo>
                <a:cubicBezTo>
                  <a:pt x="1388" y="787"/>
                  <a:pt x="1385" y="810"/>
                  <a:pt x="1380" y="832"/>
                </a:cubicBezTo>
                <a:cubicBezTo>
                  <a:pt x="1376" y="855"/>
                  <a:pt x="1370" y="877"/>
                  <a:pt x="1364" y="898"/>
                </a:cubicBezTo>
                <a:cubicBezTo>
                  <a:pt x="1357" y="920"/>
                  <a:pt x="1350" y="942"/>
                  <a:pt x="1341" y="963"/>
                </a:cubicBezTo>
                <a:cubicBezTo>
                  <a:pt x="1332" y="984"/>
                  <a:pt x="1322" y="1004"/>
                  <a:pt x="1312" y="1025"/>
                </a:cubicBezTo>
                <a:cubicBezTo>
                  <a:pt x="1301" y="1045"/>
                  <a:pt x="1289" y="1064"/>
                  <a:pt x="1276" y="1083"/>
                </a:cubicBezTo>
                <a:cubicBezTo>
                  <a:pt x="1264" y="1102"/>
                  <a:pt x="1250" y="1120"/>
                  <a:pt x="1236" y="1138"/>
                </a:cubicBezTo>
                <a:cubicBezTo>
                  <a:pt x="1221" y="1156"/>
                  <a:pt x="1206" y="1173"/>
                  <a:pt x="1190" y="1189"/>
                </a:cubicBezTo>
                <a:cubicBezTo>
                  <a:pt x="1174" y="1205"/>
                  <a:pt x="1157" y="1220"/>
                  <a:pt x="1139" y="1235"/>
                </a:cubicBezTo>
                <a:cubicBezTo>
                  <a:pt x="1122" y="1249"/>
                  <a:pt x="1103" y="1263"/>
                  <a:pt x="1084" y="1275"/>
                </a:cubicBezTo>
                <a:cubicBezTo>
                  <a:pt x="1065" y="1288"/>
                  <a:pt x="1046" y="1300"/>
                  <a:pt x="1026" y="1310"/>
                </a:cubicBezTo>
                <a:cubicBezTo>
                  <a:pt x="1006" y="1321"/>
                  <a:pt x="985" y="1331"/>
                  <a:pt x="964" y="1340"/>
                </a:cubicBezTo>
                <a:cubicBezTo>
                  <a:pt x="943" y="1349"/>
                  <a:pt x="921" y="1357"/>
                  <a:pt x="900" y="1364"/>
                </a:cubicBezTo>
                <a:cubicBezTo>
                  <a:pt x="878" y="1370"/>
                  <a:pt x="856" y="1376"/>
                  <a:pt x="833" y="1380"/>
                </a:cubicBezTo>
                <a:cubicBezTo>
                  <a:pt x="811" y="1385"/>
                  <a:pt x="788" y="1388"/>
                  <a:pt x="766" y="1390"/>
                </a:cubicBezTo>
                <a:cubicBezTo>
                  <a:pt x="743" y="1393"/>
                  <a:pt x="720" y="1394"/>
                  <a:pt x="697" y="1394"/>
                </a:cubicBezTo>
                <a:cubicBezTo>
                  <a:pt x="675" y="1394"/>
                  <a:pt x="652" y="1393"/>
                  <a:pt x="629" y="1390"/>
                </a:cubicBezTo>
                <a:cubicBezTo>
                  <a:pt x="606" y="1388"/>
                  <a:pt x="584" y="1385"/>
                  <a:pt x="562" y="1380"/>
                </a:cubicBezTo>
                <a:cubicBezTo>
                  <a:pt x="539" y="1376"/>
                  <a:pt x="517" y="1370"/>
                  <a:pt x="495" y="1364"/>
                </a:cubicBezTo>
                <a:cubicBezTo>
                  <a:pt x="473" y="1357"/>
                  <a:pt x="452" y="1349"/>
                  <a:pt x="431" y="1340"/>
                </a:cubicBezTo>
                <a:cubicBezTo>
                  <a:pt x="410" y="1331"/>
                  <a:pt x="389" y="1321"/>
                  <a:pt x="369" y="1310"/>
                </a:cubicBezTo>
                <a:cubicBezTo>
                  <a:pt x="349" y="1300"/>
                  <a:pt x="329" y="1288"/>
                  <a:pt x="311" y="1275"/>
                </a:cubicBezTo>
                <a:cubicBezTo>
                  <a:pt x="292" y="1263"/>
                  <a:pt x="273" y="1249"/>
                  <a:pt x="256" y="1235"/>
                </a:cubicBezTo>
                <a:cubicBezTo>
                  <a:pt x="238" y="1220"/>
                  <a:pt x="220" y="1205"/>
                  <a:pt x="204" y="1189"/>
                </a:cubicBezTo>
                <a:cubicBezTo>
                  <a:pt x="188" y="1173"/>
                  <a:pt x="173" y="1156"/>
                  <a:pt x="158" y="1138"/>
                </a:cubicBezTo>
                <a:cubicBezTo>
                  <a:pt x="144" y="1120"/>
                  <a:pt x="130" y="1102"/>
                  <a:pt x="117" y="1083"/>
                </a:cubicBezTo>
                <a:cubicBezTo>
                  <a:pt x="105" y="1064"/>
                  <a:pt x="93" y="1045"/>
                  <a:pt x="82" y="1025"/>
                </a:cubicBezTo>
                <a:cubicBezTo>
                  <a:pt x="72" y="1004"/>
                  <a:pt x="62" y="984"/>
                  <a:pt x="53" y="963"/>
                </a:cubicBezTo>
                <a:cubicBezTo>
                  <a:pt x="44" y="942"/>
                  <a:pt x="37" y="920"/>
                  <a:pt x="30" y="898"/>
                </a:cubicBezTo>
                <a:cubicBezTo>
                  <a:pt x="23" y="877"/>
                  <a:pt x="18" y="855"/>
                  <a:pt x="13" y="832"/>
                </a:cubicBezTo>
                <a:cubicBezTo>
                  <a:pt x="9" y="810"/>
                  <a:pt x="6" y="787"/>
                  <a:pt x="3" y="765"/>
                </a:cubicBezTo>
                <a:cubicBezTo>
                  <a:pt x="1" y="742"/>
                  <a:pt x="0" y="719"/>
                  <a:pt x="0" y="696"/>
                </a:cubicBezTo>
                <a:cubicBezTo>
                  <a:pt x="0" y="673"/>
                  <a:pt x="1" y="651"/>
                  <a:pt x="3" y="628"/>
                </a:cubicBezTo>
                <a:cubicBezTo>
                  <a:pt x="6" y="605"/>
                  <a:pt x="9" y="583"/>
                  <a:pt x="13" y="560"/>
                </a:cubicBezTo>
                <a:cubicBezTo>
                  <a:pt x="18" y="538"/>
                  <a:pt x="23" y="516"/>
                  <a:pt x="30" y="494"/>
                </a:cubicBezTo>
                <a:cubicBezTo>
                  <a:pt x="37" y="472"/>
                  <a:pt x="44" y="451"/>
                  <a:pt x="53" y="430"/>
                </a:cubicBezTo>
                <a:cubicBezTo>
                  <a:pt x="62" y="409"/>
                  <a:pt x="72" y="388"/>
                  <a:pt x="82" y="368"/>
                </a:cubicBezTo>
                <a:cubicBezTo>
                  <a:pt x="93" y="348"/>
                  <a:pt x="105" y="328"/>
                  <a:pt x="117" y="309"/>
                </a:cubicBezTo>
                <a:cubicBezTo>
                  <a:pt x="130" y="290"/>
                  <a:pt x="144" y="272"/>
                  <a:pt x="158" y="254"/>
                </a:cubicBezTo>
                <a:cubicBezTo>
                  <a:pt x="173" y="237"/>
                  <a:pt x="188" y="220"/>
                  <a:pt x="204" y="204"/>
                </a:cubicBezTo>
                <a:cubicBezTo>
                  <a:pt x="220" y="188"/>
                  <a:pt x="238" y="172"/>
                  <a:pt x="256" y="158"/>
                </a:cubicBezTo>
                <a:cubicBezTo>
                  <a:pt x="273" y="143"/>
                  <a:pt x="292" y="130"/>
                  <a:pt x="311" y="117"/>
                </a:cubicBezTo>
                <a:cubicBezTo>
                  <a:pt x="329" y="105"/>
                  <a:pt x="349" y="93"/>
                  <a:pt x="369" y="82"/>
                </a:cubicBezTo>
                <a:cubicBezTo>
                  <a:pt x="389" y="71"/>
                  <a:pt x="410" y="62"/>
                  <a:pt x="431" y="53"/>
                </a:cubicBezTo>
                <a:cubicBezTo>
                  <a:pt x="452" y="44"/>
                  <a:pt x="473" y="36"/>
                  <a:pt x="495" y="30"/>
                </a:cubicBezTo>
                <a:cubicBezTo>
                  <a:pt x="517" y="23"/>
                  <a:pt x="539" y="18"/>
                  <a:pt x="562" y="13"/>
                </a:cubicBezTo>
                <a:cubicBezTo>
                  <a:pt x="584" y="9"/>
                  <a:pt x="606" y="5"/>
                  <a:pt x="629" y="3"/>
                </a:cubicBezTo>
                <a:cubicBezTo>
                  <a:pt x="652" y="1"/>
                  <a:pt x="675" y="0"/>
                  <a:pt x="697" y="0"/>
                </a:cubicBezTo>
                <a:cubicBezTo>
                  <a:pt x="720" y="0"/>
                  <a:pt x="743" y="1"/>
                  <a:pt x="766" y="3"/>
                </a:cubicBezTo>
                <a:cubicBezTo>
                  <a:pt x="788" y="5"/>
                  <a:pt x="811" y="9"/>
                  <a:pt x="833" y="13"/>
                </a:cubicBezTo>
                <a:cubicBezTo>
                  <a:pt x="856" y="18"/>
                  <a:pt x="878" y="23"/>
                  <a:pt x="900" y="30"/>
                </a:cubicBezTo>
                <a:cubicBezTo>
                  <a:pt x="921" y="36"/>
                  <a:pt x="943" y="44"/>
                  <a:pt x="964" y="53"/>
                </a:cubicBezTo>
                <a:cubicBezTo>
                  <a:pt x="985" y="62"/>
                  <a:pt x="1006" y="71"/>
                  <a:pt x="1026" y="82"/>
                </a:cubicBezTo>
                <a:cubicBezTo>
                  <a:pt x="1046" y="93"/>
                  <a:pt x="1065" y="105"/>
                  <a:pt x="1084" y="117"/>
                </a:cubicBezTo>
                <a:cubicBezTo>
                  <a:pt x="1103" y="130"/>
                  <a:pt x="1122" y="143"/>
                  <a:pt x="1139" y="158"/>
                </a:cubicBezTo>
                <a:cubicBezTo>
                  <a:pt x="1157" y="172"/>
                  <a:pt x="1174" y="188"/>
                  <a:pt x="1190" y="204"/>
                </a:cubicBezTo>
                <a:cubicBezTo>
                  <a:pt x="1206" y="220"/>
                  <a:pt x="1221" y="237"/>
                  <a:pt x="1236" y="254"/>
                </a:cubicBezTo>
                <a:cubicBezTo>
                  <a:pt x="1250" y="272"/>
                  <a:pt x="1264" y="290"/>
                  <a:pt x="1276" y="309"/>
                </a:cubicBezTo>
                <a:cubicBezTo>
                  <a:pt x="1289" y="328"/>
                  <a:pt x="1301" y="348"/>
                  <a:pt x="1312" y="368"/>
                </a:cubicBezTo>
                <a:cubicBezTo>
                  <a:pt x="1322" y="388"/>
                  <a:pt x="1332" y="409"/>
                  <a:pt x="1341" y="430"/>
                </a:cubicBezTo>
                <a:cubicBezTo>
                  <a:pt x="1350" y="451"/>
                  <a:pt x="1357" y="472"/>
                  <a:pt x="1364" y="494"/>
                </a:cubicBezTo>
                <a:cubicBezTo>
                  <a:pt x="1370" y="516"/>
                  <a:pt x="1376" y="538"/>
                  <a:pt x="1380" y="560"/>
                </a:cubicBezTo>
                <a:cubicBezTo>
                  <a:pt x="1385" y="583"/>
                  <a:pt x="1388" y="605"/>
                  <a:pt x="1390" y="628"/>
                </a:cubicBezTo>
                <a:cubicBezTo>
                  <a:pt x="1393" y="651"/>
                  <a:pt x="1394" y="673"/>
                  <a:pt x="1394" y="696"/>
                </a:cubicBezTo>
                <a:close/>
              </a:path>
            </a:pathLst>
          </a:custGeom>
          <a:solidFill>
            <a:srgbClr val="1E40AF">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840" name="图片 1839"/>
          <p:cNvPicPr/>
          <p:nvPr/>
        </p:nvPicPr>
        <p:blipFill>
          <a:blip r:embed="rId6"/>
          <a:stretch/>
        </p:blipFill>
        <p:spPr>
          <a:xfrm>
            <a:off x="4303800" y="1395720"/>
            <a:ext cx="250200" cy="250200"/>
          </a:xfrm>
          <a:prstGeom prst="rect">
            <a:avLst/>
          </a:prstGeom>
          <a:noFill/>
          <a:ln w="0">
            <a:noFill/>
          </a:ln>
        </p:spPr>
      </p:pic>
      <p:sp>
        <p:nvSpPr>
          <p:cNvPr id="1841" name="文本框 1840"/>
          <p:cNvSpPr txBox="1"/>
          <p:nvPr/>
        </p:nvSpPr>
        <p:spPr>
          <a:xfrm>
            <a:off x="869040" y="3823200"/>
            <a:ext cx="23475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避障机器人、火警检测系统、基础自动化系统</a:t>
            </a:r>
            <a:endParaRPr lang="en-US" sz="920" b="0" u="none" strike="noStrike">
              <a:solidFill>
                <a:srgbClr val="000000"/>
              </a:solidFill>
              <a:effectLst/>
              <a:uFillTx/>
              <a:latin typeface="Times New Roman"/>
            </a:endParaRPr>
          </a:p>
        </p:txBody>
      </p:sp>
      <p:pic>
        <p:nvPicPr>
          <p:cNvPr id="1842" name="图片 1841"/>
          <p:cNvPicPr/>
          <p:nvPr/>
        </p:nvPicPr>
        <p:blipFill>
          <a:blip r:embed="rId7"/>
          <a:stretch/>
        </p:blipFill>
        <p:spPr>
          <a:xfrm>
            <a:off x="4178520" y="1938600"/>
            <a:ext cx="133200" cy="133200"/>
          </a:xfrm>
          <a:prstGeom prst="rect">
            <a:avLst/>
          </a:prstGeom>
          <a:noFill/>
          <a:ln w="0">
            <a:noFill/>
          </a:ln>
        </p:spPr>
      </p:pic>
      <p:sp>
        <p:nvSpPr>
          <p:cNvPr id="1843" name="文本框 1842"/>
          <p:cNvSpPr txBox="1"/>
          <p:nvPr/>
        </p:nvSpPr>
        <p:spPr>
          <a:xfrm>
            <a:off x="4813560" y="1394640"/>
            <a:ext cx="1207800" cy="253440"/>
          </a:xfrm>
          <a:prstGeom prst="rect">
            <a:avLst/>
          </a:prstGeom>
          <a:noFill/>
          <a:ln w="0">
            <a:noFill/>
          </a:ln>
        </p:spPr>
        <p:txBody>
          <a:bodyPr wrap="none" lIns="0" tIns="0" rIns="0" bIns="0" anchor="t">
            <a:spAutoFit/>
          </a:bodyPr>
          <a:lstStyle/>
          <a:p>
            <a:r>
              <a:rPr lang="zh-CN" sz="1580" b="0" u="none" strike="noStrike">
                <a:solidFill>
                  <a:srgbClr val="93C5FD"/>
                </a:solidFill>
                <a:effectLst/>
                <a:uFillTx/>
                <a:latin typeface="WenQuanYiZenHei"/>
                <a:ea typeface="WenQuanYiZenHei"/>
              </a:rPr>
              <a:t>认知型智能体</a:t>
            </a:r>
            <a:endParaRPr lang="en-US" sz="1580" b="0" u="none" strike="noStrike">
              <a:solidFill>
                <a:srgbClr val="000000"/>
              </a:solidFill>
              <a:effectLst/>
              <a:uFillTx/>
              <a:latin typeface="Times New Roman"/>
            </a:endParaRPr>
          </a:p>
        </p:txBody>
      </p:sp>
      <p:sp>
        <p:nvSpPr>
          <p:cNvPr id="1844" name="文本框 1843"/>
          <p:cNvSpPr txBox="1"/>
          <p:nvPr/>
        </p:nvSpPr>
        <p:spPr>
          <a:xfrm>
            <a:off x="4379040" y="191880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具备推理和计划能力，能在多步决策中</a:t>
            </a:r>
            <a:endParaRPr lang="en-US" sz="1050" b="0" u="none" strike="noStrike">
              <a:solidFill>
                <a:srgbClr val="000000"/>
              </a:solidFill>
              <a:effectLst/>
              <a:uFillTx/>
              <a:latin typeface="Times New Roman"/>
            </a:endParaRPr>
          </a:p>
        </p:txBody>
      </p:sp>
      <p:pic>
        <p:nvPicPr>
          <p:cNvPr id="1845" name="图片 1844"/>
          <p:cNvPicPr/>
          <p:nvPr/>
        </p:nvPicPr>
        <p:blipFill>
          <a:blip r:embed="rId7"/>
          <a:stretch/>
        </p:blipFill>
        <p:spPr>
          <a:xfrm>
            <a:off x="4178520" y="2440080"/>
            <a:ext cx="133200" cy="133200"/>
          </a:xfrm>
          <a:prstGeom prst="rect">
            <a:avLst/>
          </a:prstGeom>
          <a:noFill/>
          <a:ln w="0">
            <a:noFill/>
          </a:ln>
        </p:spPr>
      </p:pic>
      <p:sp>
        <p:nvSpPr>
          <p:cNvPr id="1846" name="文本框 1845"/>
          <p:cNvSpPr txBox="1"/>
          <p:nvPr/>
        </p:nvSpPr>
        <p:spPr>
          <a:xfrm>
            <a:off x="4379040" y="211932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进行综合判断</a:t>
            </a:r>
            <a:endParaRPr lang="en-US" sz="1050" b="0" u="none" strike="noStrike">
              <a:solidFill>
                <a:srgbClr val="000000"/>
              </a:solidFill>
              <a:effectLst/>
              <a:uFillTx/>
              <a:latin typeface="Times New Roman"/>
            </a:endParaRPr>
          </a:p>
        </p:txBody>
      </p:sp>
      <p:sp>
        <p:nvSpPr>
          <p:cNvPr id="1847" name="文本框 1846"/>
          <p:cNvSpPr txBox="1"/>
          <p:nvPr/>
        </p:nvSpPr>
        <p:spPr>
          <a:xfrm>
            <a:off x="4379040" y="241992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利用推理和规划模块，根据环境信息和</a:t>
            </a:r>
            <a:endParaRPr lang="en-US" sz="1050" b="0" u="none" strike="noStrike">
              <a:solidFill>
                <a:srgbClr val="000000"/>
              </a:solidFill>
              <a:effectLst/>
              <a:uFillTx/>
              <a:latin typeface="Times New Roman"/>
            </a:endParaRPr>
          </a:p>
        </p:txBody>
      </p:sp>
      <p:pic>
        <p:nvPicPr>
          <p:cNvPr id="1848" name="图片 1847"/>
          <p:cNvPicPr/>
          <p:nvPr/>
        </p:nvPicPr>
        <p:blipFill>
          <a:blip r:embed="rId7"/>
          <a:stretch/>
        </p:blipFill>
        <p:spPr>
          <a:xfrm>
            <a:off x="4178520" y="2941560"/>
            <a:ext cx="133200" cy="133200"/>
          </a:xfrm>
          <a:prstGeom prst="rect">
            <a:avLst/>
          </a:prstGeom>
          <a:noFill/>
          <a:ln w="0">
            <a:noFill/>
          </a:ln>
        </p:spPr>
      </p:pic>
      <p:sp>
        <p:nvSpPr>
          <p:cNvPr id="1849" name="文本框 1848"/>
          <p:cNvSpPr txBox="1"/>
          <p:nvPr/>
        </p:nvSpPr>
        <p:spPr>
          <a:xfrm>
            <a:off x="4379040" y="2620440"/>
            <a:ext cx="13417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内部状态进行长程决策</a:t>
            </a:r>
            <a:endParaRPr lang="en-US" sz="1050" b="0" u="none" strike="noStrike">
              <a:solidFill>
                <a:srgbClr val="000000"/>
              </a:solidFill>
              <a:effectLst/>
              <a:uFillTx/>
              <a:latin typeface="Times New Roman"/>
            </a:endParaRPr>
          </a:p>
        </p:txBody>
      </p:sp>
      <p:sp>
        <p:nvSpPr>
          <p:cNvPr id="1850" name="文本框 1849"/>
          <p:cNvSpPr txBox="1"/>
          <p:nvPr/>
        </p:nvSpPr>
        <p:spPr>
          <a:xfrm>
            <a:off x="4379040" y="292140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能够基于对环境的整体理解选择最优策</a:t>
            </a:r>
            <a:endParaRPr lang="en-US" sz="1050" b="0" u="none" strike="noStrike">
              <a:solidFill>
                <a:srgbClr val="000000"/>
              </a:solidFill>
              <a:effectLst/>
              <a:uFillTx/>
              <a:latin typeface="Times New Roman"/>
            </a:endParaRPr>
          </a:p>
        </p:txBody>
      </p:sp>
      <p:pic>
        <p:nvPicPr>
          <p:cNvPr id="1851" name="图片 1850"/>
          <p:cNvPicPr/>
          <p:nvPr/>
        </p:nvPicPr>
        <p:blipFill>
          <a:blip r:embed="rId8"/>
          <a:stretch/>
        </p:blipFill>
        <p:spPr>
          <a:xfrm>
            <a:off x="4278600" y="3593520"/>
            <a:ext cx="208440" cy="166680"/>
          </a:xfrm>
          <a:prstGeom prst="rect">
            <a:avLst/>
          </a:prstGeom>
          <a:noFill/>
          <a:ln w="0">
            <a:noFill/>
          </a:ln>
        </p:spPr>
      </p:pic>
      <p:sp>
        <p:nvSpPr>
          <p:cNvPr id="1852" name="文本框 1851"/>
          <p:cNvSpPr txBox="1"/>
          <p:nvPr/>
        </p:nvSpPr>
        <p:spPr>
          <a:xfrm>
            <a:off x="4379040" y="3121920"/>
            <a:ext cx="1350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略</a:t>
            </a:r>
            <a:endParaRPr lang="en-US" sz="1050" b="0" u="none" strike="noStrike">
              <a:solidFill>
                <a:srgbClr val="000000"/>
              </a:solidFill>
              <a:effectLst/>
              <a:uFillTx/>
              <a:latin typeface="Times New Roman"/>
            </a:endParaRPr>
          </a:p>
        </p:txBody>
      </p:sp>
      <p:sp>
        <p:nvSpPr>
          <p:cNvPr id="1853" name="文本框 1852"/>
          <p:cNvSpPr txBox="1"/>
          <p:nvPr/>
        </p:nvSpPr>
        <p:spPr>
          <a:xfrm>
            <a:off x="4554360" y="35899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应用示例：</a:t>
            </a:r>
            <a:endParaRPr lang="en-US" sz="1050" b="0" u="none" strike="noStrike">
              <a:solidFill>
                <a:srgbClr val="000000"/>
              </a:solidFill>
              <a:effectLst/>
              <a:uFillTx/>
              <a:latin typeface="Times New Roman"/>
            </a:endParaRPr>
          </a:p>
        </p:txBody>
      </p:sp>
      <p:sp>
        <p:nvSpPr>
          <p:cNvPr id="1854" name="文本框 1853"/>
          <p:cNvSpPr txBox="1"/>
          <p:nvPr/>
        </p:nvSpPr>
        <p:spPr>
          <a:xfrm>
            <a:off x="4278600" y="3823200"/>
            <a:ext cx="23475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智能客服系统、物流规划、市场分析等需要综</a:t>
            </a:r>
            <a:endParaRPr lang="en-US" sz="920" b="0" u="none" strike="noStrike">
              <a:solidFill>
                <a:srgbClr val="000000"/>
              </a:solidFill>
              <a:effectLst/>
              <a:uFillTx/>
              <a:latin typeface="Times New Roman"/>
            </a:endParaRPr>
          </a:p>
        </p:txBody>
      </p:sp>
      <p:sp>
        <p:nvSpPr>
          <p:cNvPr id="1855" name="任意多边形 1854"/>
          <p:cNvSpPr/>
          <p:nvPr/>
        </p:nvSpPr>
        <p:spPr>
          <a:xfrm>
            <a:off x="7169760" y="1069560"/>
            <a:ext cx="2992320" cy="3376440"/>
          </a:xfrm>
          <a:custGeom>
            <a:avLst/>
            <a:gdLst/>
            <a:ahLst/>
            <a:cxnLst/>
            <a:rect l="0" t="0" r="r" b="b"/>
            <a:pathLst>
              <a:path w="8312" h="9379">
                <a:moveTo>
                  <a:pt x="0" y="9193"/>
                </a:moveTo>
                <a:lnTo>
                  <a:pt x="0" y="185"/>
                </a:lnTo>
                <a:cubicBezTo>
                  <a:pt x="0" y="173"/>
                  <a:pt x="1" y="161"/>
                  <a:pt x="3" y="149"/>
                </a:cubicBezTo>
                <a:cubicBezTo>
                  <a:pt x="5" y="137"/>
                  <a:pt x="7" y="126"/>
                  <a:pt x="11" y="114"/>
                </a:cubicBezTo>
                <a:cubicBezTo>
                  <a:pt x="14" y="103"/>
                  <a:pt x="19" y="92"/>
                  <a:pt x="24" y="82"/>
                </a:cubicBezTo>
                <a:cubicBezTo>
                  <a:pt x="29" y="72"/>
                  <a:pt x="35" y="63"/>
                  <a:pt x="41" y="54"/>
                </a:cubicBezTo>
                <a:cubicBezTo>
                  <a:pt x="48" y="46"/>
                  <a:pt x="55" y="38"/>
                  <a:pt x="62" y="31"/>
                </a:cubicBezTo>
                <a:cubicBezTo>
                  <a:pt x="70" y="24"/>
                  <a:pt x="78" y="19"/>
                  <a:pt x="86" y="14"/>
                </a:cubicBezTo>
                <a:cubicBezTo>
                  <a:pt x="95" y="9"/>
                  <a:pt x="103" y="6"/>
                  <a:pt x="112" y="3"/>
                </a:cubicBezTo>
                <a:cubicBezTo>
                  <a:pt x="121" y="1"/>
                  <a:pt x="130" y="0"/>
                  <a:pt x="140" y="0"/>
                </a:cubicBezTo>
                <a:lnTo>
                  <a:pt x="8126" y="0"/>
                </a:lnTo>
                <a:cubicBezTo>
                  <a:pt x="8138" y="0"/>
                  <a:pt x="8150" y="1"/>
                  <a:pt x="8162" y="3"/>
                </a:cubicBezTo>
                <a:cubicBezTo>
                  <a:pt x="8174" y="6"/>
                  <a:pt x="8186" y="9"/>
                  <a:pt x="8197" y="14"/>
                </a:cubicBezTo>
                <a:cubicBezTo>
                  <a:pt x="8208" y="19"/>
                  <a:pt x="8219" y="24"/>
                  <a:pt x="8229" y="31"/>
                </a:cubicBezTo>
                <a:cubicBezTo>
                  <a:pt x="8239" y="38"/>
                  <a:pt x="8249" y="46"/>
                  <a:pt x="8257" y="54"/>
                </a:cubicBezTo>
                <a:cubicBezTo>
                  <a:pt x="8266" y="63"/>
                  <a:pt x="8273" y="72"/>
                  <a:pt x="8280" y="82"/>
                </a:cubicBezTo>
                <a:cubicBezTo>
                  <a:pt x="8287" y="92"/>
                  <a:pt x="8293" y="103"/>
                  <a:pt x="8297" y="114"/>
                </a:cubicBezTo>
                <a:cubicBezTo>
                  <a:pt x="8302" y="126"/>
                  <a:pt x="8306" y="137"/>
                  <a:pt x="8308" y="149"/>
                </a:cubicBezTo>
                <a:cubicBezTo>
                  <a:pt x="8310" y="161"/>
                  <a:pt x="8312" y="173"/>
                  <a:pt x="8312" y="185"/>
                </a:cubicBezTo>
                <a:lnTo>
                  <a:pt x="8312" y="9193"/>
                </a:lnTo>
                <a:cubicBezTo>
                  <a:pt x="8312" y="9205"/>
                  <a:pt x="8310" y="9217"/>
                  <a:pt x="8308" y="9229"/>
                </a:cubicBezTo>
                <a:cubicBezTo>
                  <a:pt x="8306" y="9241"/>
                  <a:pt x="8302" y="9253"/>
                  <a:pt x="8297" y="9264"/>
                </a:cubicBezTo>
                <a:cubicBezTo>
                  <a:pt x="8293" y="9275"/>
                  <a:pt x="8287" y="9286"/>
                  <a:pt x="8280" y="9296"/>
                </a:cubicBezTo>
                <a:cubicBezTo>
                  <a:pt x="8273" y="9306"/>
                  <a:pt x="8266" y="9316"/>
                  <a:pt x="8257" y="9324"/>
                </a:cubicBezTo>
                <a:cubicBezTo>
                  <a:pt x="8249" y="9333"/>
                  <a:pt x="8239" y="9341"/>
                  <a:pt x="8229" y="9348"/>
                </a:cubicBezTo>
                <a:cubicBezTo>
                  <a:pt x="8219" y="9354"/>
                  <a:pt x="8208" y="9360"/>
                  <a:pt x="8197" y="9365"/>
                </a:cubicBezTo>
                <a:cubicBezTo>
                  <a:pt x="8186" y="9369"/>
                  <a:pt x="8174" y="9373"/>
                  <a:pt x="8162" y="9375"/>
                </a:cubicBezTo>
                <a:cubicBezTo>
                  <a:pt x="8150" y="9378"/>
                  <a:pt x="8138" y="9379"/>
                  <a:pt x="8126" y="9379"/>
                </a:cubicBezTo>
                <a:lnTo>
                  <a:pt x="140" y="9379"/>
                </a:lnTo>
                <a:cubicBezTo>
                  <a:pt x="130" y="9379"/>
                  <a:pt x="121" y="9378"/>
                  <a:pt x="112" y="9375"/>
                </a:cubicBezTo>
                <a:cubicBezTo>
                  <a:pt x="103" y="9373"/>
                  <a:pt x="95" y="9369"/>
                  <a:pt x="86" y="9365"/>
                </a:cubicBezTo>
                <a:cubicBezTo>
                  <a:pt x="78" y="9360"/>
                  <a:pt x="70" y="9354"/>
                  <a:pt x="62" y="9348"/>
                </a:cubicBezTo>
                <a:cubicBezTo>
                  <a:pt x="55" y="9341"/>
                  <a:pt x="48" y="9333"/>
                  <a:pt x="41" y="9324"/>
                </a:cubicBezTo>
                <a:cubicBezTo>
                  <a:pt x="35" y="9316"/>
                  <a:pt x="29" y="9306"/>
                  <a:pt x="24" y="9296"/>
                </a:cubicBezTo>
                <a:cubicBezTo>
                  <a:pt x="19" y="9286"/>
                  <a:pt x="14" y="9275"/>
                  <a:pt x="11" y="9264"/>
                </a:cubicBezTo>
                <a:cubicBezTo>
                  <a:pt x="7" y="9253"/>
                  <a:pt x="5" y="9241"/>
                  <a:pt x="3" y="9229"/>
                </a:cubicBezTo>
                <a:cubicBezTo>
                  <a:pt x="1" y="9217"/>
                  <a:pt x="0" y="9205"/>
                  <a:pt x="0" y="9193"/>
                </a:cubicBezTo>
                <a:close/>
              </a:path>
            </a:pathLst>
          </a:custGeom>
          <a:solidFill>
            <a:srgbClr val="00336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56" name="任意多边形 1855"/>
          <p:cNvSpPr/>
          <p:nvPr/>
        </p:nvSpPr>
        <p:spPr>
          <a:xfrm>
            <a:off x="7153200" y="1069560"/>
            <a:ext cx="67320" cy="3376440"/>
          </a:xfrm>
          <a:custGeom>
            <a:avLst/>
            <a:gdLst/>
            <a:ahLst/>
            <a:cxnLst/>
            <a:rect l="0" t="0" r="r" b="b"/>
            <a:pathLst>
              <a:path w="187" h="9379">
                <a:moveTo>
                  <a:pt x="0" y="0"/>
                </a:moveTo>
                <a:lnTo>
                  <a:pt x="187" y="0"/>
                </a:lnTo>
                <a:lnTo>
                  <a:pt x="187" y="9379"/>
                </a:lnTo>
                <a:lnTo>
                  <a:pt x="0" y="9379"/>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57" name="任意多边形 1856"/>
          <p:cNvSpPr/>
          <p:nvPr/>
        </p:nvSpPr>
        <p:spPr>
          <a:xfrm>
            <a:off x="7387200" y="3476160"/>
            <a:ext cx="2574000" cy="769320"/>
          </a:xfrm>
          <a:custGeom>
            <a:avLst/>
            <a:gdLst/>
            <a:ahLst/>
            <a:cxnLst/>
            <a:rect l="0" t="0" r="r" b="b"/>
            <a:pathLst>
              <a:path w="7150" h="2137">
                <a:moveTo>
                  <a:pt x="0" y="1950"/>
                </a:moveTo>
                <a:lnTo>
                  <a:pt x="0" y="186"/>
                </a:lnTo>
                <a:cubicBezTo>
                  <a:pt x="0" y="174"/>
                  <a:pt x="1" y="162"/>
                  <a:pt x="3" y="150"/>
                </a:cubicBezTo>
                <a:cubicBezTo>
                  <a:pt x="6" y="138"/>
                  <a:pt x="9" y="126"/>
                  <a:pt x="14" y="115"/>
                </a:cubicBezTo>
                <a:cubicBezTo>
                  <a:pt x="19" y="104"/>
                  <a:pt x="24" y="93"/>
                  <a:pt x="31" y="83"/>
                </a:cubicBezTo>
                <a:cubicBezTo>
                  <a:pt x="38" y="73"/>
                  <a:pt x="46" y="63"/>
                  <a:pt x="54" y="55"/>
                </a:cubicBezTo>
                <a:cubicBezTo>
                  <a:pt x="63" y="46"/>
                  <a:pt x="72" y="38"/>
                  <a:pt x="82" y="31"/>
                </a:cubicBezTo>
                <a:cubicBezTo>
                  <a:pt x="93" y="25"/>
                  <a:pt x="103" y="19"/>
                  <a:pt x="114" y="14"/>
                </a:cubicBezTo>
                <a:cubicBezTo>
                  <a:pt x="126" y="10"/>
                  <a:pt x="137" y="6"/>
                  <a:pt x="149" y="4"/>
                </a:cubicBezTo>
                <a:cubicBezTo>
                  <a:pt x="161" y="1"/>
                  <a:pt x="173" y="0"/>
                  <a:pt x="186" y="0"/>
                </a:cubicBezTo>
                <a:lnTo>
                  <a:pt x="6965" y="0"/>
                </a:lnTo>
                <a:cubicBezTo>
                  <a:pt x="6977" y="0"/>
                  <a:pt x="6989" y="1"/>
                  <a:pt x="7001" y="4"/>
                </a:cubicBezTo>
                <a:cubicBezTo>
                  <a:pt x="7013" y="6"/>
                  <a:pt x="7025" y="10"/>
                  <a:pt x="7036" y="14"/>
                </a:cubicBezTo>
                <a:cubicBezTo>
                  <a:pt x="7047" y="19"/>
                  <a:pt x="7058" y="25"/>
                  <a:pt x="7068" y="31"/>
                </a:cubicBezTo>
                <a:cubicBezTo>
                  <a:pt x="7078" y="38"/>
                  <a:pt x="7087" y="46"/>
                  <a:pt x="7096" y="55"/>
                </a:cubicBezTo>
                <a:cubicBezTo>
                  <a:pt x="7105" y="63"/>
                  <a:pt x="7112" y="73"/>
                  <a:pt x="7119" y="83"/>
                </a:cubicBezTo>
                <a:cubicBezTo>
                  <a:pt x="7126" y="93"/>
                  <a:pt x="7132" y="104"/>
                  <a:pt x="7136" y="115"/>
                </a:cubicBezTo>
                <a:cubicBezTo>
                  <a:pt x="7141" y="126"/>
                  <a:pt x="7145" y="138"/>
                  <a:pt x="7147" y="150"/>
                </a:cubicBezTo>
                <a:cubicBezTo>
                  <a:pt x="7149" y="162"/>
                  <a:pt x="7150" y="174"/>
                  <a:pt x="7150" y="186"/>
                </a:cubicBezTo>
                <a:lnTo>
                  <a:pt x="7150" y="1950"/>
                </a:lnTo>
                <a:cubicBezTo>
                  <a:pt x="7150" y="1962"/>
                  <a:pt x="7149" y="1974"/>
                  <a:pt x="7147" y="1986"/>
                </a:cubicBezTo>
                <a:cubicBezTo>
                  <a:pt x="7145" y="1998"/>
                  <a:pt x="7141" y="2010"/>
                  <a:pt x="7136" y="2021"/>
                </a:cubicBezTo>
                <a:cubicBezTo>
                  <a:pt x="7132" y="2032"/>
                  <a:pt x="7126" y="2043"/>
                  <a:pt x="7119" y="2053"/>
                </a:cubicBezTo>
                <a:cubicBezTo>
                  <a:pt x="7112" y="2063"/>
                  <a:pt x="7105" y="2073"/>
                  <a:pt x="7096" y="2081"/>
                </a:cubicBezTo>
                <a:cubicBezTo>
                  <a:pt x="7087" y="2091"/>
                  <a:pt x="7078" y="2099"/>
                  <a:pt x="7068" y="2105"/>
                </a:cubicBezTo>
                <a:cubicBezTo>
                  <a:pt x="7058" y="2112"/>
                  <a:pt x="7047" y="2118"/>
                  <a:pt x="7036" y="2123"/>
                </a:cubicBezTo>
                <a:cubicBezTo>
                  <a:pt x="7025" y="2127"/>
                  <a:pt x="7013" y="2131"/>
                  <a:pt x="7001" y="2133"/>
                </a:cubicBezTo>
                <a:cubicBezTo>
                  <a:pt x="6989" y="2136"/>
                  <a:pt x="6977" y="2137"/>
                  <a:pt x="6965" y="2137"/>
                </a:cubicBezTo>
                <a:lnTo>
                  <a:pt x="186" y="2137"/>
                </a:lnTo>
                <a:cubicBezTo>
                  <a:pt x="173" y="2137"/>
                  <a:pt x="161" y="2136"/>
                  <a:pt x="149" y="2133"/>
                </a:cubicBezTo>
                <a:cubicBezTo>
                  <a:pt x="137" y="2131"/>
                  <a:pt x="126" y="2127"/>
                  <a:pt x="114" y="2123"/>
                </a:cubicBezTo>
                <a:cubicBezTo>
                  <a:pt x="103" y="2118"/>
                  <a:pt x="93" y="2112"/>
                  <a:pt x="82" y="2105"/>
                </a:cubicBezTo>
                <a:cubicBezTo>
                  <a:pt x="72" y="2099"/>
                  <a:pt x="63" y="2091"/>
                  <a:pt x="54" y="2081"/>
                </a:cubicBezTo>
                <a:cubicBezTo>
                  <a:pt x="46" y="2073"/>
                  <a:pt x="38" y="2063"/>
                  <a:pt x="31" y="2053"/>
                </a:cubicBezTo>
                <a:cubicBezTo>
                  <a:pt x="24" y="2043"/>
                  <a:pt x="19" y="2032"/>
                  <a:pt x="14" y="2021"/>
                </a:cubicBezTo>
                <a:cubicBezTo>
                  <a:pt x="9" y="2010"/>
                  <a:pt x="6" y="1998"/>
                  <a:pt x="3" y="1986"/>
                </a:cubicBezTo>
                <a:cubicBezTo>
                  <a:pt x="1" y="1974"/>
                  <a:pt x="0" y="1962"/>
                  <a:pt x="0" y="1950"/>
                </a:cubicBezTo>
                <a:close/>
              </a:path>
            </a:pathLst>
          </a:custGeom>
          <a:solidFill>
            <a:srgbClr val="78350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58" name="任意多边形 1857"/>
          <p:cNvSpPr/>
          <p:nvPr/>
        </p:nvSpPr>
        <p:spPr>
          <a:xfrm>
            <a:off x="7387200" y="1270080"/>
            <a:ext cx="501840" cy="501840"/>
          </a:xfrm>
          <a:custGeom>
            <a:avLst/>
            <a:gdLst/>
            <a:ahLst/>
            <a:cxnLst/>
            <a:rect l="0" t="0" r="r" b="b"/>
            <a:pathLst>
              <a:path w="1394" h="1394">
                <a:moveTo>
                  <a:pt x="1394" y="696"/>
                </a:moveTo>
                <a:cubicBezTo>
                  <a:pt x="1394" y="719"/>
                  <a:pt x="1393" y="742"/>
                  <a:pt x="1390" y="765"/>
                </a:cubicBezTo>
                <a:cubicBezTo>
                  <a:pt x="1388" y="787"/>
                  <a:pt x="1385" y="810"/>
                  <a:pt x="1380" y="832"/>
                </a:cubicBezTo>
                <a:cubicBezTo>
                  <a:pt x="1376" y="855"/>
                  <a:pt x="1370" y="877"/>
                  <a:pt x="1364" y="898"/>
                </a:cubicBezTo>
                <a:cubicBezTo>
                  <a:pt x="1357" y="920"/>
                  <a:pt x="1349" y="942"/>
                  <a:pt x="1341" y="963"/>
                </a:cubicBezTo>
                <a:cubicBezTo>
                  <a:pt x="1332" y="984"/>
                  <a:pt x="1322" y="1004"/>
                  <a:pt x="1311" y="1025"/>
                </a:cubicBezTo>
                <a:cubicBezTo>
                  <a:pt x="1301" y="1045"/>
                  <a:pt x="1289" y="1064"/>
                  <a:pt x="1276" y="1083"/>
                </a:cubicBezTo>
                <a:cubicBezTo>
                  <a:pt x="1264" y="1102"/>
                  <a:pt x="1250" y="1120"/>
                  <a:pt x="1236" y="1138"/>
                </a:cubicBezTo>
                <a:cubicBezTo>
                  <a:pt x="1221" y="1156"/>
                  <a:pt x="1206" y="1173"/>
                  <a:pt x="1190" y="1189"/>
                </a:cubicBezTo>
                <a:cubicBezTo>
                  <a:pt x="1174" y="1205"/>
                  <a:pt x="1157" y="1220"/>
                  <a:pt x="1139" y="1235"/>
                </a:cubicBezTo>
                <a:cubicBezTo>
                  <a:pt x="1121" y="1249"/>
                  <a:pt x="1103" y="1263"/>
                  <a:pt x="1084" y="1275"/>
                </a:cubicBezTo>
                <a:cubicBezTo>
                  <a:pt x="1065" y="1288"/>
                  <a:pt x="1045" y="1300"/>
                  <a:pt x="1025" y="1310"/>
                </a:cubicBezTo>
                <a:cubicBezTo>
                  <a:pt x="1004" y="1321"/>
                  <a:pt x="984" y="1331"/>
                  <a:pt x="963" y="1340"/>
                </a:cubicBezTo>
                <a:cubicBezTo>
                  <a:pt x="942" y="1349"/>
                  <a:pt x="920" y="1357"/>
                  <a:pt x="898" y="1364"/>
                </a:cubicBezTo>
                <a:cubicBezTo>
                  <a:pt x="877" y="1370"/>
                  <a:pt x="854" y="1376"/>
                  <a:pt x="832" y="1380"/>
                </a:cubicBezTo>
                <a:cubicBezTo>
                  <a:pt x="810" y="1385"/>
                  <a:pt x="787" y="1388"/>
                  <a:pt x="764" y="1390"/>
                </a:cubicBezTo>
                <a:cubicBezTo>
                  <a:pt x="742" y="1393"/>
                  <a:pt x="719" y="1394"/>
                  <a:pt x="696" y="1394"/>
                </a:cubicBezTo>
                <a:cubicBezTo>
                  <a:pt x="673" y="1394"/>
                  <a:pt x="651" y="1393"/>
                  <a:pt x="628" y="1390"/>
                </a:cubicBezTo>
                <a:cubicBezTo>
                  <a:pt x="605" y="1388"/>
                  <a:pt x="583" y="1385"/>
                  <a:pt x="560" y="1380"/>
                </a:cubicBezTo>
                <a:cubicBezTo>
                  <a:pt x="538" y="1376"/>
                  <a:pt x="516" y="1370"/>
                  <a:pt x="494" y="1364"/>
                </a:cubicBezTo>
                <a:cubicBezTo>
                  <a:pt x="472" y="1357"/>
                  <a:pt x="451" y="1349"/>
                  <a:pt x="430" y="1340"/>
                </a:cubicBezTo>
                <a:cubicBezTo>
                  <a:pt x="409" y="1331"/>
                  <a:pt x="388" y="1321"/>
                  <a:pt x="368" y="1310"/>
                </a:cubicBezTo>
                <a:cubicBezTo>
                  <a:pt x="348" y="1300"/>
                  <a:pt x="328" y="1288"/>
                  <a:pt x="309" y="1275"/>
                </a:cubicBezTo>
                <a:cubicBezTo>
                  <a:pt x="290" y="1263"/>
                  <a:pt x="272" y="1249"/>
                  <a:pt x="254" y="1235"/>
                </a:cubicBezTo>
                <a:cubicBezTo>
                  <a:pt x="237" y="1220"/>
                  <a:pt x="220" y="1205"/>
                  <a:pt x="204" y="1189"/>
                </a:cubicBezTo>
                <a:cubicBezTo>
                  <a:pt x="188" y="1173"/>
                  <a:pt x="172" y="1156"/>
                  <a:pt x="158" y="1138"/>
                </a:cubicBezTo>
                <a:cubicBezTo>
                  <a:pt x="143" y="1120"/>
                  <a:pt x="130" y="1102"/>
                  <a:pt x="117" y="1083"/>
                </a:cubicBezTo>
                <a:cubicBezTo>
                  <a:pt x="105" y="1064"/>
                  <a:pt x="93" y="1045"/>
                  <a:pt x="82" y="1025"/>
                </a:cubicBezTo>
                <a:cubicBezTo>
                  <a:pt x="71" y="1004"/>
                  <a:pt x="62" y="984"/>
                  <a:pt x="53" y="963"/>
                </a:cubicBezTo>
                <a:cubicBezTo>
                  <a:pt x="44" y="942"/>
                  <a:pt x="36" y="920"/>
                  <a:pt x="30" y="898"/>
                </a:cubicBezTo>
                <a:cubicBezTo>
                  <a:pt x="23" y="877"/>
                  <a:pt x="18" y="855"/>
                  <a:pt x="13" y="832"/>
                </a:cubicBezTo>
                <a:cubicBezTo>
                  <a:pt x="9" y="810"/>
                  <a:pt x="5" y="787"/>
                  <a:pt x="3" y="765"/>
                </a:cubicBezTo>
                <a:cubicBezTo>
                  <a:pt x="1" y="742"/>
                  <a:pt x="0" y="719"/>
                  <a:pt x="0" y="696"/>
                </a:cubicBezTo>
                <a:cubicBezTo>
                  <a:pt x="0" y="673"/>
                  <a:pt x="1" y="651"/>
                  <a:pt x="3" y="628"/>
                </a:cubicBezTo>
                <a:cubicBezTo>
                  <a:pt x="5" y="605"/>
                  <a:pt x="9" y="583"/>
                  <a:pt x="13" y="560"/>
                </a:cubicBezTo>
                <a:cubicBezTo>
                  <a:pt x="18" y="538"/>
                  <a:pt x="23" y="516"/>
                  <a:pt x="30" y="494"/>
                </a:cubicBezTo>
                <a:cubicBezTo>
                  <a:pt x="36" y="472"/>
                  <a:pt x="44" y="451"/>
                  <a:pt x="53" y="430"/>
                </a:cubicBezTo>
                <a:cubicBezTo>
                  <a:pt x="62" y="409"/>
                  <a:pt x="71" y="388"/>
                  <a:pt x="82" y="368"/>
                </a:cubicBezTo>
                <a:cubicBezTo>
                  <a:pt x="93" y="348"/>
                  <a:pt x="105" y="328"/>
                  <a:pt x="117" y="309"/>
                </a:cubicBezTo>
                <a:cubicBezTo>
                  <a:pt x="130" y="290"/>
                  <a:pt x="143" y="272"/>
                  <a:pt x="158" y="254"/>
                </a:cubicBezTo>
                <a:cubicBezTo>
                  <a:pt x="172" y="237"/>
                  <a:pt x="188" y="220"/>
                  <a:pt x="204" y="204"/>
                </a:cubicBezTo>
                <a:cubicBezTo>
                  <a:pt x="220" y="188"/>
                  <a:pt x="237" y="172"/>
                  <a:pt x="254" y="158"/>
                </a:cubicBezTo>
                <a:cubicBezTo>
                  <a:pt x="272" y="143"/>
                  <a:pt x="290" y="130"/>
                  <a:pt x="309" y="117"/>
                </a:cubicBezTo>
                <a:cubicBezTo>
                  <a:pt x="328" y="105"/>
                  <a:pt x="348" y="93"/>
                  <a:pt x="368" y="82"/>
                </a:cubicBezTo>
                <a:cubicBezTo>
                  <a:pt x="388" y="71"/>
                  <a:pt x="409" y="62"/>
                  <a:pt x="430" y="53"/>
                </a:cubicBezTo>
                <a:cubicBezTo>
                  <a:pt x="451" y="44"/>
                  <a:pt x="472" y="36"/>
                  <a:pt x="494" y="30"/>
                </a:cubicBezTo>
                <a:cubicBezTo>
                  <a:pt x="516" y="23"/>
                  <a:pt x="538" y="18"/>
                  <a:pt x="560" y="13"/>
                </a:cubicBezTo>
                <a:cubicBezTo>
                  <a:pt x="583" y="9"/>
                  <a:pt x="605" y="5"/>
                  <a:pt x="628" y="3"/>
                </a:cubicBezTo>
                <a:cubicBezTo>
                  <a:pt x="651" y="1"/>
                  <a:pt x="673" y="0"/>
                  <a:pt x="696" y="0"/>
                </a:cubicBezTo>
                <a:cubicBezTo>
                  <a:pt x="719" y="0"/>
                  <a:pt x="742" y="1"/>
                  <a:pt x="764" y="3"/>
                </a:cubicBezTo>
                <a:cubicBezTo>
                  <a:pt x="787" y="5"/>
                  <a:pt x="810" y="9"/>
                  <a:pt x="832" y="13"/>
                </a:cubicBezTo>
                <a:cubicBezTo>
                  <a:pt x="854" y="18"/>
                  <a:pt x="877" y="23"/>
                  <a:pt x="898" y="30"/>
                </a:cubicBezTo>
                <a:cubicBezTo>
                  <a:pt x="920" y="36"/>
                  <a:pt x="942" y="44"/>
                  <a:pt x="963" y="53"/>
                </a:cubicBezTo>
                <a:cubicBezTo>
                  <a:pt x="984" y="62"/>
                  <a:pt x="1004" y="71"/>
                  <a:pt x="1025" y="82"/>
                </a:cubicBezTo>
                <a:cubicBezTo>
                  <a:pt x="1045" y="93"/>
                  <a:pt x="1065" y="105"/>
                  <a:pt x="1084" y="117"/>
                </a:cubicBezTo>
                <a:cubicBezTo>
                  <a:pt x="1103" y="130"/>
                  <a:pt x="1121" y="143"/>
                  <a:pt x="1139" y="158"/>
                </a:cubicBezTo>
                <a:cubicBezTo>
                  <a:pt x="1157" y="172"/>
                  <a:pt x="1174" y="188"/>
                  <a:pt x="1190" y="204"/>
                </a:cubicBezTo>
                <a:cubicBezTo>
                  <a:pt x="1206" y="220"/>
                  <a:pt x="1221" y="237"/>
                  <a:pt x="1236" y="254"/>
                </a:cubicBezTo>
                <a:cubicBezTo>
                  <a:pt x="1250" y="272"/>
                  <a:pt x="1264" y="290"/>
                  <a:pt x="1276" y="309"/>
                </a:cubicBezTo>
                <a:cubicBezTo>
                  <a:pt x="1289" y="328"/>
                  <a:pt x="1301" y="348"/>
                  <a:pt x="1311" y="368"/>
                </a:cubicBezTo>
                <a:cubicBezTo>
                  <a:pt x="1322" y="388"/>
                  <a:pt x="1332" y="409"/>
                  <a:pt x="1341" y="430"/>
                </a:cubicBezTo>
                <a:cubicBezTo>
                  <a:pt x="1349" y="451"/>
                  <a:pt x="1357" y="472"/>
                  <a:pt x="1364" y="494"/>
                </a:cubicBezTo>
                <a:cubicBezTo>
                  <a:pt x="1370" y="516"/>
                  <a:pt x="1376" y="538"/>
                  <a:pt x="1380" y="560"/>
                </a:cubicBezTo>
                <a:cubicBezTo>
                  <a:pt x="1385" y="583"/>
                  <a:pt x="1388" y="605"/>
                  <a:pt x="1390" y="628"/>
                </a:cubicBezTo>
                <a:cubicBezTo>
                  <a:pt x="1393" y="651"/>
                  <a:pt x="1394" y="673"/>
                  <a:pt x="1394" y="696"/>
                </a:cubicBezTo>
                <a:close/>
              </a:path>
            </a:pathLst>
          </a:custGeom>
          <a:solidFill>
            <a:srgbClr val="92400E">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859" name="图片 1858"/>
          <p:cNvPicPr/>
          <p:nvPr/>
        </p:nvPicPr>
        <p:blipFill>
          <a:blip r:embed="rId9"/>
          <a:stretch/>
        </p:blipFill>
        <p:spPr>
          <a:xfrm>
            <a:off x="7479360" y="1395720"/>
            <a:ext cx="317160" cy="250200"/>
          </a:xfrm>
          <a:prstGeom prst="rect">
            <a:avLst/>
          </a:prstGeom>
          <a:noFill/>
          <a:ln w="0">
            <a:noFill/>
          </a:ln>
        </p:spPr>
      </p:pic>
      <p:sp>
        <p:nvSpPr>
          <p:cNvPr id="1860" name="文本框 1859"/>
          <p:cNvSpPr txBox="1"/>
          <p:nvPr/>
        </p:nvSpPr>
        <p:spPr>
          <a:xfrm>
            <a:off x="4278600" y="399060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合判断的任务</a:t>
            </a:r>
            <a:endParaRPr lang="en-US" sz="920" b="0" u="none" strike="noStrike">
              <a:solidFill>
                <a:srgbClr val="000000"/>
              </a:solidFill>
              <a:effectLst/>
              <a:uFillTx/>
              <a:latin typeface="Times New Roman"/>
            </a:endParaRPr>
          </a:p>
        </p:txBody>
      </p:sp>
      <p:pic>
        <p:nvPicPr>
          <p:cNvPr id="1861" name="图片 1860"/>
          <p:cNvPicPr/>
          <p:nvPr/>
        </p:nvPicPr>
        <p:blipFill>
          <a:blip r:embed="rId10"/>
          <a:stretch/>
        </p:blipFill>
        <p:spPr>
          <a:xfrm>
            <a:off x="7387200" y="1938600"/>
            <a:ext cx="133200" cy="133200"/>
          </a:xfrm>
          <a:prstGeom prst="rect">
            <a:avLst/>
          </a:prstGeom>
          <a:noFill/>
          <a:ln w="0">
            <a:noFill/>
          </a:ln>
        </p:spPr>
      </p:pic>
      <p:sp>
        <p:nvSpPr>
          <p:cNvPr id="1862" name="文本框 1861"/>
          <p:cNvSpPr txBox="1"/>
          <p:nvPr/>
        </p:nvSpPr>
        <p:spPr>
          <a:xfrm>
            <a:off x="8022600" y="1394640"/>
            <a:ext cx="1207800" cy="253440"/>
          </a:xfrm>
          <a:prstGeom prst="rect">
            <a:avLst/>
          </a:prstGeom>
          <a:noFill/>
          <a:ln w="0">
            <a:noFill/>
          </a:ln>
        </p:spPr>
        <p:txBody>
          <a:bodyPr wrap="none" lIns="0" tIns="0" rIns="0" bIns="0" anchor="t">
            <a:spAutoFit/>
          </a:bodyPr>
          <a:lstStyle/>
          <a:p>
            <a:r>
              <a:rPr lang="zh-CN" sz="1580" b="0" u="none" strike="noStrike">
                <a:solidFill>
                  <a:srgbClr val="FCD34D"/>
                </a:solidFill>
                <a:effectLst/>
                <a:uFillTx/>
                <a:latin typeface="WenQuanYiZenHei"/>
                <a:ea typeface="WenQuanYiZenHei"/>
              </a:rPr>
              <a:t>学习型智能体</a:t>
            </a:r>
            <a:endParaRPr lang="en-US" sz="1580" b="0" u="none" strike="noStrike">
              <a:solidFill>
                <a:srgbClr val="000000"/>
              </a:solidFill>
              <a:effectLst/>
              <a:uFillTx/>
              <a:latin typeface="Times New Roman"/>
            </a:endParaRPr>
          </a:p>
        </p:txBody>
      </p:sp>
      <p:sp>
        <p:nvSpPr>
          <p:cNvPr id="1863" name="文本框 1862"/>
          <p:cNvSpPr txBox="1"/>
          <p:nvPr/>
        </p:nvSpPr>
        <p:spPr>
          <a:xfrm>
            <a:off x="7587720" y="191880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最复杂和高级的智能体类型，能够通过</a:t>
            </a:r>
            <a:endParaRPr lang="en-US" sz="1050" b="0" u="none" strike="noStrike">
              <a:solidFill>
                <a:srgbClr val="000000"/>
              </a:solidFill>
              <a:effectLst/>
              <a:uFillTx/>
              <a:latin typeface="Times New Roman"/>
            </a:endParaRPr>
          </a:p>
        </p:txBody>
      </p:sp>
      <p:pic>
        <p:nvPicPr>
          <p:cNvPr id="1864" name="图片 1863"/>
          <p:cNvPicPr/>
          <p:nvPr/>
        </p:nvPicPr>
        <p:blipFill>
          <a:blip r:embed="rId10"/>
          <a:stretch/>
        </p:blipFill>
        <p:spPr>
          <a:xfrm>
            <a:off x="7387200" y="2440080"/>
            <a:ext cx="133200" cy="133200"/>
          </a:xfrm>
          <a:prstGeom prst="rect">
            <a:avLst/>
          </a:prstGeom>
          <a:noFill/>
          <a:ln w="0">
            <a:noFill/>
          </a:ln>
        </p:spPr>
      </p:pic>
      <p:sp>
        <p:nvSpPr>
          <p:cNvPr id="1865" name="文本框 1864"/>
          <p:cNvSpPr txBox="1"/>
          <p:nvPr/>
        </p:nvSpPr>
        <p:spPr>
          <a:xfrm>
            <a:off x="7587720" y="2119320"/>
            <a:ext cx="10735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反馈不断调整行为</a:t>
            </a:r>
            <a:endParaRPr lang="en-US" sz="1050" b="0" u="none" strike="noStrike">
              <a:solidFill>
                <a:srgbClr val="000000"/>
              </a:solidFill>
              <a:effectLst/>
              <a:uFillTx/>
              <a:latin typeface="Times New Roman"/>
            </a:endParaRPr>
          </a:p>
        </p:txBody>
      </p:sp>
      <p:sp>
        <p:nvSpPr>
          <p:cNvPr id="1866" name="文本框 1865"/>
          <p:cNvSpPr txBox="1"/>
          <p:nvPr/>
        </p:nvSpPr>
        <p:spPr>
          <a:xfrm>
            <a:off x="7587720" y="241992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通过机器学习或强化学习算法，从数据</a:t>
            </a:r>
            <a:endParaRPr lang="en-US" sz="1050" b="0" u="none" strike="noStrike">
              <a:solidFill>
                <a:srgbClr val="000000"/>
              </a:solidFill>
              <a:effectLst/>
              <a:uFillTx/>
              <a:latin typeface="Times New Roman"/>
            </a:endParaRPr>
          </a:p>
        </p:txBody>
      </p:sp>
      <p:pic>
        <p:nvPicPr>
          <p:cNvPr id="1867" name="图片 1866"/>
          <p:cNvPicPr/>
          <p:nvPr/>
        </p:nvPicPr>
        <p:blipFill>
          <a:blip r:embed="rId10"/>
          <a:stretch/>
        </p:blipFill>
        <p:spPr>
          <a:xfrm>
            <a:off x="7387200" y="2941560"/>
            <a:ext cx="133200" cy="133200"/>
          </a:xfrm>
          <a:prstGeom prst="rect">
            <a:avLst/>
          </a:prstGeom>
          <a:noFill/>
          <a:ln w="0">
            <a:noFill/>
          </a:ln>
        </p:spPr>
      </p:pic>
      <p:sp>
        <p:nvSpPr>
          <p:cNvPr id="1868" name="文本框 1867"/>
          <p:cNvSpPr txBox="1"/>
          <p:nvPr/>
        </p:nvSpPr>
        <p:spPr>
          <a:xfrm>
            <a:off x="7587720" y="262044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反馈中优化决策</a:t>
            </a:r>
            <a:endParaRPr lang="en-US" sz="1050" b="0" u="none" strike="noStrike">
              <a:solidFill>
                <a:srgbClr val="000000"/>
              </a:solidFill>
              <a:effectLst/>
              <a:uFillTx/>
              <a:latin typeface="Times New Roman"/>
            </a:endParaRPr>
          </a:p>
        </p:txBody>
      </p:sp>
      <p:sp>
        <p:nvSpPr>
          <p:cNvPr id="1869" name="文本框 1868"/>
          <p:cNvSpPr txBox="1"/>
          <p:nvPr/>
        </p:nvSpPr>
        <p:spPr>
          <a:xfrm>
            <a:off x="7587720" y="2921400"/>
            <a:ext cx="2280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在动态环境中学习、调整策略，逐步提</a:t>
            </a:r>
            <a:endParaRPr lang="en-US" sz="1050" b="0" u="none" strike="noStrike">
              <a:solidFill>
                <a:srgbClr val="000000"/>
              </a:solidFill>
              <a:effectLst/>
              <a:uFillTx/>
              <a:latin typeface="Times New Roman"/>
            </a:endParaRPr>
          </a:p>
        </p:txBody>
      </p:sp>
      <p:pic>
        <p:nvPicPr>
          <p:cNvPr id="1870" name="图片 1869"/>
          <p:cNvPicPr/>
          <p:nvPr/>
        </p:nvPicPr>
        <p:blipFill>
          <a:blip r:embed="rId11"/>
          <a:stretch/>
        </p:blipFill>
        <p:spPr>
          <a:xfrm>
            <a:off x="7487640" y="3593520"/>
            <a:ext cx="166680" cy="166680"/>
          </a:xfrm>
          <a:prstGeom prst="rect">
            <a:avLst/>
          </a:prstGeom>
          <a:noFill/>
          <a:ln w="0">
            <a:noFill/>
          </a:ln>
        </p:spPr>
      </p:pic>
      <p:sp>
        <p:nvSpPr>
          <p:cNvPr id="1871" name="文本框 1870"/>
          <p:cNvSpPr txBox="1"/>
          <p:nvPr/>
        </p:nvSpPr>
        <p:spPr>
          <a:xfrm>
            <a:off x="7587720" y="312192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升适应性</a:t>
            </a:r>
            <a:endParaRPr lang="en-US" sz="1050" b="0" u="none" strike="noStrike">
              <a:solidFill>
                <a:srgbClr val="000000"/>
              </a:solidFill>
              <a:effectLst/>
              <a:uFillTx/>
              <a:latin typeface="Times New Roman"/>
            </a:endParaRPr>
          </a:p>
        </p:txBody>
      </p:sp>
      <p:sp>
        <p:nvSpPr>
          <p:cNvPr id="1872" name="文本框 1871"/>
          <p:cNvSpPr txBox="1"/>
          <p:nvPr/>
        </p:nvSpPr>
        <p:spPr>
          <a:xfrm>
            <a:off x="7721640" y="35899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应用示例：</a:t>
            </a:r>
            <a:endParaRPr lang="en-US" sz="1050" b="0" u="none" strike="noStrike">
              <a:solidFill>
                <a:srgbClr val="000000"/>
              </a:solidFill>
              <a:effectLst/>
              <a:uFillTx/>
              <a:latin typeface="Times New Roman"/>
            </a:endParaRPr>
          </a:p>
        </p:txBody>
      </p:sp>
      <p:sp>
        <p:nvSpPr>
          <p:cNvPr id="1873" name="文本框 1872"/>
          <p:cNvSpPr txBox="1"/>
          <p:nvPr/>
        </p:nvSpPr>
        <p:spPr>
          <a:xfrm>
            <a:off x="7487640" y="3823200"/>
            <a:ext cx="23475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自动驾驶系统、智能推荐、语音助手等复杂且</a:t>
            </a:r>
            <a:endParaRPr lang="en-US" sz="920" b="0" u="none" strike="noStrike">
              <a:solidFill>
                <a:srgbClr val="000000"/>
              </a:solidFill>
              <a:effectLst/>
              <a:uFillTx/>
              <a:latin typeface="Times New Roman"/>
            </a:endParaRPr>
          </a:p>
        </p:txBody>
      </p:sp>
      <p:pic>
        <p:nvPicPr>
          <p:cNvPr id="1874" name="图片 1873"/>
          <p:cNvPicPr/>
          <p:nvPr/>
        </p:nvPicPr>
        <p:blipFill>
          <a:blip r:embed="rId12"/>
          <a:stretch/>
        </p:blipFill>
        <p:spPr>
          <a:xfrm>
            <a:off x="0" y="0"/>
            <a:ext cx="10696320" cy="6016320"/>
          </a:xfrm>
          <a:prstGeom prst="rect">
            <a:avLst/>
          </a:prstGeom>
          <a:noFill/>
          <a:ln w="0">
            <a:noFill/>
          </a:ln>
        </p:spPr>
      </p:pic>
      <p:sp>
        <p:nvSpPr>
          <p:cNvPr id="1875" name="任意多边形 1874"/>
          <p:cNvSpPr/>
          <p:nvPr/>
        </p:nvSpPr>
        <p:spPr>
          <a:xfrm>
            <a:off x="534600" y="4880160"/>
            <a:ext cx="9627480" cy="601920"/>
          </a:xfrm>
          <a:custGeom>
            <a:avLst/>
            <a:gdLst/>
            <a:ahLst/>
            <a:cxnLst/>
            <a:rect l="0" t="0" r="r" b="b"/>
            <a:pathLst>
              <a:path w="26743" h="1672">
                <a:moveTo>
                  <a:pt x="0" y="1487"/>
                </a:moveTo>
                <a:lnTo>
                  <a:pt x="0" y="186"/>
                </a:lnTo>
                <a:cubicBezTo>
                  <a:pt x="0" y="173"/>
                  <a:pt x="1" y="161"/>
                  <a:pt x="4" y="149"/>
                </a:cubicBezTo>
                <a:cubicBezTo>
                  <a:pt x="6" y="137"/>
                  <a:pt x="10" y="126"/>
                  <a:pt x="14" y="115"/>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3"/>
                  <a:pt x="26724" y="103"/>
                  <a:pt x="26728" y="115"/>
                </a:cubicBezTo>
                <a:cubicBezTo>
                  <a:pt x="26733" y="126"/>
                  <a:pt x="26737" y="137"/>
                  <a:pt x="26739" y="149"/>
                </a:cubicBezTo>
                <a:cubicBezTo>
                  <a:pt x="26741" y="161"/>
                  <a:pt x="26743" y="173"/>
                  <a:pt x="26743" y="186"/>
                </a:cubicBezTo>
                <a:lnTo>
                  <a:pt x="26743" y="1487"/>
                </a:lnTo>
                <a:cubicBezTo>
                  <a:pt x="26743" y="1499"/>
                  <a:pt x="26741" y="1511"/>
                  <a:pt x="26739" y="1523"/>
                </a:cubicBezTo>
                <a:cubicBezTo>
                  <a:pt x="26737" y="1535"/>
                  <a:pt x="26733" y="1546"/>
                  <a:pt x="26728" y="1558"/>
                </a:cubicBezTo>
                <a:cubicBezTo>
                  <a:pt x="26724" y="1569"/>
                  <a:pt x="26718" y="1580"/>
                  <a:pt x="26711" y="1590"/>
                </a:cubicBezTo>
                <a:cubicBezTo>
                  <a:pt x="26704" y="1600"/>
                  <a:pt x="26697" y="1609"/>
                  <a:pt x="26688" y="1618"/>
                </a:cubicBezTo>
                <a:cubicBezTo>
                  <a:pt x="26680" y="1626"/>
                  <a:pt x="26670" y="1634"/>
                  <a:pt x="26660" y="1641"/>
                </a:cubicBezTo>
                <a:cubicBezTo>
                  <a:pt x="26650" y="1648"/>
                  <a:pt x="26639" y="1653"/>
                  <a:pt x="26628" y="1658"/>
                </a:cubicBezTo>
                <a:cubicBezTo>
                  <a:pt x="26617" y="1663"/>
                  <a:pt x="26605" y="1666"/>
                  <a:pt x="26593" y="1669"/>
                </a:cubicBezTo>
                <a:cubicBezTo>
                  <a:pt x="26581" y="1671"/>
                  <a:pt x="26569" y="1672"/>
                  <a:pt x="26557" y="1672"/>
                </a:cubicBezTo>
                <a:lnTo>
                  <a:pt x="186" y="1672"/>
                </a:lnTo>
                <a:cubicBezTo>
                  <a:pt x="174" y="1672"/>
                  <a:pt x="162" y="1671"/>
                  <a:pt x="150" y="1669"/>
                </a:cubicBezTo>
                <a:cubicBezTo>
                  <a:pt x="138" y="1666"/>
                  <a:pt x="126" y="1663"/>
                  <a:pt x="115" y="1658"/>
                </a:cubicBezTo>
                <a:cubicBezTo>
                  <a:pt x="104" y="1653"/>
                  <a:pt x="93" y="1648"/>
                  <a:pt x="83" y="1641"/>
                </a:cubicBezTo>
                <a:cubicBezTo>
                  <a:pt x="73" y="1634"/>
                  <a:pt x="63" y="1626"/>
                  <a:pt x="55" y="1618"/>
                </a:cubicBezTo>
                <a:cubicBezTo>
                  <a:pt x="46" y="1609"/>
                  <a:pt x="38" y="1600"/>
                  <a:pt x="31" y="1590"/>
                </a:cubicBezTo>
                <a:cubicBezTo>
                  <a:pt x="25" y="1580"/>
                  <a:pt x="19" y="1569"/>
                  <a:pt x="14" y="1558"/>
                </a:cubicBezTo>
                <a:cubicBezTo>
                  <a:pt x="10" y="1546"/>
                  <a:pt x="6" y="1535"/>
                  <a:pt x="4" y="1523"/>
                </a:cubicBezTo>
                <a:cubicBezTo>
                  <a:pt x="1" y="1511"/>
                  <a:pt x="0" y="1499"/>
                  <a:pt x="0" y="1487"/>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76" name="文本框 1875"/>
          <p:cNvSpPr txBox="1"/>
          <p:nvPr/>
        </p:nvSpPr>
        <p:spPr>
          <a:xfrm>
            <a:off x="7487640" y="399060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动态性强的任务</a:t>
            </a:r>
            <a:endParaRPr lang="en-US" sz="920" b="0" u="none" strike="noStrike">
              <a:solidFill>
                <a:srgbClr val="000000"/>
              </a:solidFill>
              <a:effectLst/>
              <a:uFillTx/>
              <a:latin typeface="Times New Roman"/>
            </a:endParaRPr>
          </a:p>
        </p:txBody>
      </p:sp>
      <p:sp>
        <p:nvSpPr>
          <p:cNvPr id="1877" name="文本框 1876"/>
          <p:cNvSpPr txBox="1"/>
          <p:nvPr/>
        </p:nvSpPr>
        <p:spPr>
          <a:xfrm>
            <a:off x="1935720" y="5026680"/>
            <a:ext cx="587520" cy="148320"/>
          </a:xfrm>
          <a:prstGeom prst="rect">
            <a:avLst/>
          </a:prstGeom>
          <a:noFill/>
          <a:ln w="0">
            <a:noFill/>
          </a:ln>
        </p:spPr>
        <p:txBody>
          <a:bodyPr wrap="none" lIns="0" tIns="0" rIns="0" bIns="0" anchor="t">
            <a:spAutoFit/>
          </a:bodyPr>
          <a:lstStyle/>
          <a:p>
            <a:r>
              <a:rPr lang="zh-CN" sz="920" b="0" u="none" strike="noStrike">
                <a:solidFill>
                  <a:srgbClr val="6EE7B7"/>
                </a:solidFill>
                <a:effectLst/>
                <a:uFillTx/>
                <a:latin typeface="WenQuanYiZenHei"/>
                <a:ea typeface="WenQuanYiZenHei"/>
              </a:rPr>
              <a:t>复杂度：低</a:t>
            </a:r>
            <a:endParaRPr lang="en-US" sz="920" b="0" u="none" strike="noStrike">
              <a:solidFill>
                <a:srgbClr val="000000"/>
              </a:solidFill>
              <a:effectLst/>
              <a:uFillTx/>
              <a:latin typeface="Times New Roman"/>
            </a:endParaRPr>
          </a:p>
        </p:txBody>
      </p:sp>
      <p:sp>
        <p:nvSpPr>
          <p:cNvPr id="1878" name="文本框 1877"/>
          <p:cNvSpPr txBox="1"/>
          <p:nvPr/>
        </p:nvSpPr>
        <p:spPr>
          <a:xfrm>
            <a:off x="1626840" y="5218200"/>
            <a:ext cx="12078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适合简单、明确的任务场景</a:t>
            </a:r>
            <a:endParaRPr lang="en-US" sz="790" b="0" u="none" strike="noStrike">
              <a:solidFill>
                <a:srgbClr val="000000"/>
              </a:solidFill>
              <a:effectLst/>
              <a:uFillTx/>
              <a:latin typeface="Times New Roman"/>
            </a:endParaRPr>
          </a:p>
        </p:txBody>
      </p:sp>
      <p:sp>
        <p:nvSpPr>
          <p:cNvPr id="1879" name="文本框 1878"/>
          <p:cNvSpPr txBox="1"/>
          <p:nvPr/>
        </p:nvSpPr>
        <p:spPr>
          <a:xfrm>
            <a:off x="4997160" y="5026680"/>
            <a:ext cx="70488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复杂度：中等</a:t>
            </a:r>
            <a:endParaRPr lang="en-US" sz="920" b="0" u="none" strike="noStrike">
              <a:solidFill>
                <a:srgbClr val="000000"/>
              </a:solidFill>
              <a:effectLst/>
              <a:uFillTx/>
              <a:latin typeface="Times New Roman"/>
            </a:endParaRPr>
          </a:p>
        </p:txBody>
      </p:sp>
      <p:sp>
        <p:nvSpPr>
          <p:cNvPr id="1880" name="文本框 1879"/>
          <p:cNvSpPr txBox="1"/>
          <p:nvPr/>
        </p:nvSpPr>
        <p:spPr>
          <a:xfrm>
            <a:off x="4746600" y="5218200"/>
            <a:ext cx="12078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适合需要推理与规划的场景</a:t>
            </a:r>
            <a:endParaRPr lang="en-US" sz="790" b="0" u="none" strike="noStrike">
              <a:solidFill>
                <a:srgbClr val="000000"/>
              </a:solidFill>
              <a:effectLst/>
              <a:uFillTx/>
              <a:latin typeface="Times New Roman"/>
            </a:endParaRPr>
          </a:p>
        </p:txBody>
      </p:sp>
      <p:sp>
        <p:nvSpPr>
          <p:cNvPr id="1881" name="文本框 1880"/>
          <p:cNvSpPr txBox="1"/>
          <p:nvPr/>
        </p:nvSpPr>
        <p:spPr>
          <a:xfrm>
            <a:off x="8175600" y="5026680"/>
            <a:ext cx="587520" cy="148320"/>
          </a:xfrm>
          <a:prstGeom prst="rect">
            <a:avLst/>
          </a:prstGeom>
          <a:noFill/>
          <a:ln w="0">
            <a:noFill/>
          </a:ln>
        </p:spPr>
        <p:txBody>
          <a:bodyPr wrap="none" lIns="0" tIns="0" rIns="0" bIns="0" anchor="t">
            <a:spAutoFit/>
          </a:bodyPr>
          <a:lstStyle/>
          <a:p>
            <a:r>
              <a:rPr lang="zh-CN" sz="920" b="0" u="none" strike="noStrike">
                <a:solidFill>
                  <a:srgbClr val="FCD34D"/>
                </a:solidFill>
                <a:effectLst/>
                <a:uFillTx/>
                <a:latin typeface="WenQuanYiZenHei"/>
                <a:ea typeface="WenQuanYiZenHei"/>
              </a:rPr>
              <a:t>复杂度：高</a:t>
            </a:r>
            <a:endParaRPr lang="en-US" sz="920" b="0" u="none" strike="noStrike">
              <a:solidFill>
                <a:srgbClr val="000000"/>
              </a:solidFill>
              <a:effectLst/>
              <a:uFillTx/>
              <a:latin typeface="Times New Roman"/>
            </a:endParaRPr>
          </a:p>
        </p:txBody>
      </p:sp>
      <p:sp>
        <p:nvSpPr>
          <p:cNvPr id="1882" name="文本框 1881"/>
          <p:cNvSpPr txBox="1"/>
          <p:nvPr/>
        </p:nvSpPr>
        <p:spPr>
          <a:xfrm>
            <a:off x="7966440" y="5218200"/>
            <a:ext cx="10065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适合动态、复杂的环境</a:t>
            </a:r>
            <a:endParaRPr lang="en-US" sz="790" b="0" u="none" strike="noStrike">
              <a:solidFill>
                <a:srgbClr val="000000"/>
              </a:solidFill>
              <a:effectLst/>
              <a:uFillTx/>
              <a:latin typeface="Times New Roman"/>
            </a:endParaRPr>
          </a:p>
        </p:txBody>
      </p:sp>
      <p:sp>
        <p:nvSpPr>
          <p:cNvPr id="1883" name="文本框 1882"/>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23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 name="图片 1883"/>
          <p:cNvPicPr/>
          <p:nvPr/>
        </p:nvPicPr>
        <p:blipFill>
          <a:blip r:embed="rId2"/>
          <a:stretch/>
        </p:blipFill>
        <p:spPr>
          <a:xfrm>
            <a:off x="0" y="0"/>
            <a:ext cx="10696320" cy="6016320"/>
          </a:xfrm>
          <a:prstGeom prst="rect">
            <a:avLst/>
          </a:prstGeom>
          <a:noFill/>
          <a:ln w="0">
            <a:noFill/>
          </a:ln>
        </p:spPr>
      </p:pic>
      <p:sp>
        <p:nvSpPr>
          <p:cNvPr id="1885" name="任意多边形 1884"/>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86" name="文本框 1885"/>
          <p:cNvSpPr txBox="1"/>
          <p:nvPr/>
        </p:nvSpPr>
        <p:spPr>
          <a:xfrm>
            <a:off x="534960" y="378720"/>
            <a:ext cx="6012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基于</a:t>
            </a:r>
            <a:endParaRPr lang="en-US" sz="2370" b="0" u="none" strike="noStrike">
              <a:solidFill>
                <a:srgbClr val="000000"/>
              </a:solidFill>
              <a:effectLst/>
              <a:uFillTx/>
              <a:latin typeface="Times New Roman"/>
            </a:endParaRPr>
          </a:p>
        </p:txBody>
      </p:sp>
      <p:sp>
        <p:nvSpPr>
          <p:cNvPr id="1887" name="文本框 1886"/>
          <p:cNvSpPr txBox="1"/>
          <p:nvPr/>
        </p:nvSpPr>
        <p:spPr>
          <a:xfrm>
            <a:off x="1136520" y="389520"/>
            <a:ext cx="710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RAG</a:t>
            </a:r>
            <a:endParaRPr lang="en-US" sz="2370" b="0" u="none" strike="noStrike">
              <a:solidFill>
                <a:srgbClr val="000000"/>
              </a:solidFill>
              <a:effectLst/>
              <a:uFillTx/>
              <a:latin typeface="Times New Roman"/>
            </a:endParaRPr>
          </a:p>
        </p:txBody>
      </p:sp>
      <p:sp>
        <p:nvSpPr>
          <p:cNvPr id="1888" name="任意多边形 1887"/>
          <p:cNvSpPr/>
          <p:nvPr/>
        </p:nvSpPr>
        <p:spPr>
          <a:xfrm>
            <a:off x="534600" y="3777120"/>
            <a:ext cx="9627480" cy="1069920"/>
          </a:xfrm>
          <a:custGeom>
            <a:avLst/>
            <a:gdLst/>
            <a:ahLst/>
            <a:cxnLst/>
            <a:rect l="0" t="0" r="r" b="b"/>
            <a:pathLst>
              <a:path w="26743" h="2972">
                <a:moveTo>
                  <a:pt x="0" y="2785"/>
                </a:moveTo>
                <a:lnTo>
                  <a:pt x="0" y="186"/>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2"/>
                  <a:pt x="26724" y="103"/>
                  <a:pt x="26728" y="114"/>
                </a:cubicBezTo>
                <a:cubicBezTo>
                  <a:pt x="26733" y="126"/>
                  <a:pt x="26737" y="137"/>
                  <a:pt x="26739" y="149"/>
                </a:cubicBezTo>
                <a:cubicBezTo>
                  <a:pt x="26741" y="161"/>
                  <a:pt x="26743" y="173"/>
                  <a:pt x="26743" y="186"/>
                </a:cubicBezTo>
                <a:lnTo>
                  <a:pt x="26743" y="2785"/>
                </a:lnTo>
                <a:cubicBezTo>
                  <a:pt x="26743" y="2798"/>
                  <a:pt x="26741" y="2810"/>
                  <a:pt x="26739" y="2822"/>
                </a:cubicBezTo>
                <a:cubicBezTo>
                  <a:pt x="26737" y="2834"/>
                  <a:pt x="26733" y="2845"/>
                  <a:pt x="26728" y="2856"/>
                </a:cubicBezTo>
                <a:cubicBezTo>
                  <a:pt x="26724" y="2868"/>
                  <a:pt x="26718" y="2879"/>
                  <a:pt x="26711" y="2890"/>
                </a:cubicBezTo>
                <a:cubicBezTo>
                  <a:pt x="26704" y="2900"/>
                  <a:pt x="26697" y="2909"/>
                  <a:pt x="26688" y="2918"/>
                </a:cubicBezTo>
                <a:cubicBezTo>
                  <a:pt x="26680" y="2926"/>
                  <a:pt x="26670" y="2934"/>
                  <a:pt x="26660" y="2941"/>
                </a:cubicBezTo>
                <a:cubicBezTo>
                  <a:pt x="26650" y="2948"/>
                  <a:pt x="26639" y="2953"/>
                  <a:pt x="26628" y="2958"/>
                </a:cubicBezTo>
                <a:cubicBezTo>
                  <a:pt x="26617" y="2963"/>
                  <a:pt x="26605" y="2966"/>
                  <a:pt x="26593" y="2969"/>
                </a:cubicBezTo>
                <a:cubicBezTo>
                  <a:pt x="26581" y="2971"/>
                  <a:pt x="26569" y="2972"/>
                  <a:pt x="26557" y="2972"/>
                </a:cubicBezTo>
                <a:lnTo>
                  <a:pt x="186" y="2972"/>
                </a:lnTo>
                <a:cubicBezTo>
                  <a:pt x="174" y="2972"/>
                  <a:pt x="162" y="2971"/>
                  <a:pt x="150" y="2969"/>
                </a:cubicBezTo>
                <a:cubicBezTo>
                  <a:pt x="138" y="2966"/>
                  <a:pt x="126" y="2963"/>
                  <a:pt x="115" y="2958"/>
                </a:cubicBezTo>
                <a:cubicBezTo>
                  <a:pt x="104" y="2953"/>
                  <a:pt x="93" y="2948"/>
                  <a:pt x="83" y="2941"/>
                </a:cubicBezTo>
                <a:cubicBezTo>
                  <a:pt x="73" y="2934"/>
                  <a:pt x="63" y="2926"/>
                  <a:pt x="55" y="2918"/>
                </a:cubicBezTo>
                <a:cubicBezTo>
                  <a:pt x="46" y="2909"/>
                  <a:pt x="38" y="2900"/>
                  <a:pt x="31" y="2890"/>
                </a:cubicBezTo>
                <a:cubicBezTo>
                  <a:pt x="25" y="2879"/>
                  <a:pt x="19" y="2868"/>
                  <a:pt x="14" y="2856"/>
                </a:cubicBezTo>
                <a:cubicBezTo>
                  <a:pt x="10" y="2845"/>
                  <a:pt x="6" y="2834"/>
                  <a:pt x="4" y="2822"/>
                </a:cubicBezTo>
                <a:cubicBezTo>
                  <a:pt x="1" y="2810"/>
                  <a:pt x="0" y="2798"/>
                  <a:pt x="0" y="278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89" name="任意多边形 1888"/>
          <p:cNvSpPr/>
          <p:nvPr/>
        </p:nvSpPr>
        <p:spPr>
          <a:xfrm>
            <a:off x="534600" y="1069560"/>
            <a:ext cx="3033720" cy="1805400"/>
          </a:xfrm>
          <a:custGeom>
            <a:avLst/>
            <a:gdLst/>
            <a:ahLst/>
            <a:cxnLst/>
            <a:rect l="0" t="0" r="r" b="b"/>
            <a:pathLst>
              <a:path w="8427" h="5015">
                <a:moveTo>
                  <a:pt x="0" y="4829"/>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8242" y="0"/>
                </a:lnTo>
                <a:cubicBezTo>
                  <a:pt x="8254" y="0"/>
                  <a:pt x="8266" y="1"/>
                  <a:pt x="8278" y="3"/>
                </a:cubicBezTo>
                <a:cubicBezTo>
                  <a:pt x="8290" y="6"/>
                  <a:pt x="8302" y="9"/>
                  <a:pt x="8313" y="14"/>
                </a:cubicBezTo>
                <a:cubicBezTo>
                  <a:pt x="8324" y="19"/>
                  <a:pt x="8335" y="24"/>
                  <a:pt x="8345" y="31"/>
                </a:cubicBezTo>
                <a:cubicBezTo>
                  <a:pt x="8355" y="38"/>
                  <a:pt x="8364" y="46"/>
                  <a:pt x="8373" y="54"/>
                </a:cubicBezTo>
                <a:cubicBezTo>
                  <a:pt x="8382" y="63"/>
                  <a:pt x="8389" y="72"/>
                  <a:pt x="8396" y="82"/>
                </a:cubicBezTo>
                <a:cubicBezTo>
                  <a:pt x="8403" y="92"/>
                  <a:pt x="8409" y="103"/>
                  <a:pt x="8413" y="114"/>
                </a:cubicBezTo>
                <a:cubicBezTo>
                  <a:pt x="8418" y="126"/>
                  <a:pt x="8422" y="137"/>
                  <a:pt x="8424" y="149"/>
                </a:cubicBezTo>
                <a:cubicBezTo>
                  <a:pt x="8426" y="161"/>
                  <a:pt x="8427" y="173"/>
                  <a:pt x="8427" y="185"/>
                </a:cubicBezTo>
                <a:lnTo>
                  <a:pt x="8427" y="4829"/>
                </a:lnTo>
                <a:cubicBezTo>
                  <a:pt x="8427" y="4841"/>
                  <a:pt x="8426" y="4853"/>
                  <a:pt x="8424" y="4865"/>
                </a:cubicBezTo>
                <a:cubicBezTo>
                  <a:pt x="8422" y="4877"/>
                  <a:pt x="8418" y="4889"/>
                  <a:pt x="8413" y="4900"/>
                </a:cubicBezTo>
                <a:cubicBezTo>
                  <a:pt x="8409" y="4911"/>
                  <a:pt x="8403" y="4922"/>
                  <a:pt x="8396" y="4932"/>
                </a:cubicBezTo>
                <a:cubicBezTo>
                  <a:pt x="8389" y="4942"/>
                  <a:pt x="8382" y="4952"/>
                  <a:pt x="8373" y="4960"/>
                </a:cubicBezTo>
                <a:cubicBezTo>
                  <a:pt x="8364" y="4969"/>
                  <a:pt x="8355" y="4977"/>
                  <a:pt x="8345" y="4983"/>
                </a:cubicBezTo>
                <a:cubicBezTo>
                  <a:pt x="8335" y="4990"/>
                  <a:pt x="8324" y="4996"/>
                  <a:pt x="8313" y="5001"/>
                </a:cubicBezTo>
                <a:cubicBezTo>
                  <a:pt x="8302" y="5005"/>
                  <a:pt x="8290" y="5009"/>
                  <a:pt x="8278" y="5011"/>
                </a:cubicBezTo>
                <a:cubicBezTo>
                  <a:pt x="8266" y="5014"/>
                  <a:pt x="8254" y="5015"/>
                  <a:pt x="8242" y="5015"/>
                </a:cubicBezTo>
                <a:lnTo>
                  <a:pt x="186" y="5015"/>
                </a:lnTo>
                <a:cubicBezTo>
                  <a:pt x="174" y="5015"/>
                  <a:pt x="162" y="5014"/>
                  <a:pt x="150" y="5011"/>
                </a:cubicBezTo>
                <a:cubicBezTo>
                  <a:pt x="138" y="5009"/>
                  <a:pt x="126" y="5005"/>
                  <a:pt x="115" y="5001"/>
                </a:cubicBezTo>
                <a:cubicBezTo>
                  <a:pt x="104" y="4996"/>
                  <a:pt x="93" y="4990"/>
                  <a:pt x="83" y="4983"/>
                </a:cubicBezTo>
                <a:cubicBezTo>
                  <a:pt x="73" y="4977"/>
                  <a:pt x="63" y="4969"/>
                  <a:pt x="55" y="4960"/>
                </a:cubicBezTo>
                <a:cubicBezTo>
                  <a:pt x="46" y="4952"/>
                  <a:pt x="38" y="4942"/>
                  <a:pt x="31" y="4932"/>
                </a:cubicBezTo>
                <a:cubicBezTo>
                  <a:pt x="25" y="4922"/>
                  <a:pt x="19" y="4911"/>
                  <a:pt x="14" y="4900"/>
                </a:cubicBezTo>
                <a:cubicBezTo>
                  <a:pt x="10" y="4889"/>
                  <a:pt x="6" y="4877"/>
                  <a:pt x="4" y="4865"/>
                </a:cubicBezTo>
                <a:cubicBezTo>
                  <a:pt x="1" y="4853"/>
                  <a:pt x="0" y="4841"/>
                  <a:pt x="0" y="4829"/>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90" name="任意多边形 1889"/>
          <p:cNvSpPr/>
          <p:nvPr/>
        </p:nvSpPr>
        <p:spPr>
          <a:xfrm>
            <a:off x="668520" y="1537560"/>
            <a:ext cx="2766240" cy="334440"/>
          </a:xfrm>
          <a:custGeom>
            <a:avLst/>
            <a:gdLst/>
            <a:ahLst/>
            <a:cxnLst/>
            <a:rect l="0" t="0" r="r" b="b"/>
            <a:pathLst>
              <a:path w="7684" h="929">
                <a:moveTo>
                  <a:pt x="27" y="27"/>
                </a:moveTo>
                <a:cubicBezTo>
                  <a:pt x="45" y="9"/>
                  <a:pt x="67" y="0"/>
                  <a:pt x="92" y="0"/>
                </a:cubicBezTo>
                <a:lnTo>
                  <a:pt x="7591" y="0"/>
                </a:lnTo>
                <a:cubicBezTo>
                  <a:pt x="7617" y="0"/>
                  <a:pt x="7639" y="9"/>
                  <a:pt x="7657" y="27"/>
                </a:cubicBezTo>
                <a:cubicBezTo>
                  <a:pt x="7675" y="45"/>
                  <a:pt x="7684" y="67"/>
                  <a:pt x="7684" y="93"/>
                </a:cubicBezTo>
                <a:lnTo>
                  <a:pt x="7684" y="836"/>
                </a:lnTo>
                <a:cubicBezTo>
                  <a:pt x="7684" y="862"/>
                  <a:pt x="7675" y="884"/>
                  <a:pt x="7657" y="902"/>
                </a:cubicBezTo>
                <a:cubicBezTo>
                  <a:pt x="7639" y="920"/>
                  <a:pt x="7617" y="929"/>
                  <a:pt x="7591" y="929"/>
                </a:cubicBezTo>
                <a:lnTo>
                  <a:pt x="92" y="929"/>
                </a:lnTo>
                <a:cubicBezTo>
                  <a:pt x="67" y="929"/>
                  <a:pt x="45" y="920"/>
                  <a:pt x="27" y="902"/>
                </a:cubicBezTo>
                <a:cubicBezTo>
                  <a:pt x="9" y="884"/>
                  <a:pt x="0" y="862"/>
                  <a:pt x="0" y="836"/>
                </a:cubicBezTo>
                <a:lnTo>
                  <a:pt x="0" y="93"/>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91" name="任意多边形 1890"/>
          <p:cNvSpPr/>
          <p:nvPr/>
        </p:nvSpPr>
        <p:spPr>
          <a:xfrm>
            <a:off x="668520" y="1972080"/>
            <a:ext cx="2766240" cy="334440"/>
          </a:xfrm>
          <a:custGeom>
            <a:avLst/>
            <a:gdLst/>
            <a:ahLst/>
            <a:cxnLst/>
            <a:rect l="0" t="0" r="r" b="b"/>
            <a:pathLst>
              <a:path w="7684" h="929">
                <a:moveTo>
                  <a:pt x="27" y="27"/>
                </a:moveTo>
                <a:cubicBezTo>
                  <a:pt x="45" y="9"/>
                  <a:pt x="67" y="0"/>
                  <a:pt x="92" y="0"/>
                </a:cubicBezTo>
                <a:lnTo>
                  <a:pt x="7591" y="0"/>
                </a:lnTo>
                <a:cubicBezTo>
                  <a:pt x="7617" y="0"/>
                  <a:pt x="7639" y="9"/>
                  <a:pt x="7657" y="27"/>
                </a:cubicBezTo>
                <a:cubicBezTo>
                  <a:pt x="7675" y="45"/>
                  <a:pt x="7684" y="67"/>
                  <a:pt x="7684" y="93"/>
                </a:cubicBezTo>
                <a:lnTo>
                  <a:pt x="7684" y="836"/>
                </a:lnTo>
                <a:cubicBezTo>
                  <a:pt x="7684" y="862"/>
                  <a:pt x="7675" y="884"/>
                  <a:pt x="7657" y="902"/>
                </a:cubicBezTo>
                <a:cubicBezTo>
                  <a:pt x="7639" y="920"/>
                  <a:pt x="7617" y="929"/>
                  <a:pt x="7591" y="929"/>
                </a:cubicBezTo>
                <a:lnTo>
                  <a:pt x="92" y="929"/>
                </a:lnTo>
                <a:cubicBezTo>
                  <a:pt x="67" y="929"/>
                  <a:pt x="45" y="920"/>
                  <a:pt x="27" y="902"/>
                </a:cubicBezTo>
                <a:cubicBezTo>
                  <a:pt x="9" y="884"/>
                  <a:pt x="0" y="862"/>
                  <a:pt x="0" y="836"/>
                </a:cubicBezTo>
                <a:lnTo>
                  <a:pt x="0" y="93"/>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92" name="任意多边形 1891"/>
          <p:cNvSpPr/>
          <p:nvPr/>
        </p:nvSpPr>
        <p:spPr>
          <a:xfrm>
            <a:off x="668520" y="2406600"/>
            <a:ext cx="2766240" cy="334440"/>
          </a:xfrm>
          <a:custGeom>
            <a:avLst/>
            <a:gdLst/>
            <a:ahLst/>
            <a:cxnLst/>
            <a:rect l="0" t="0" r="r" b="b"/>
            <a:pathLst>
              <a:path w="7684" h="929">
                <a:moveTo>
                  <a:pt x="27" y="27"/>
                </a:moveTo>
                <a:cubicBezTo>
                  <a:pt x="45" y="9"/>
                  <a:pt x="67" y="0"/>
                  <a:pt x="92" y="0"/>
                </a:cubicBezTo>
                <a:lnTo>
                  <a:pt x="7591" y="0"/>
                </a:lnTo>
                <a:cubicBezTo>
                  <a:pt x="7617" y="0"/>
                  <a:pt x="7639" y="9"/>
                  <a:pt x="7657" y="27"/>
                </a:cubicBezTo>
                <a:cubicBezTo>
                  <a:pt x="7675" y="45"/>
                  <a:pt x="7684" y="67"/>
                  <a:pt x="7684" y="93"/>
                </a:cubicBezTo>
                <a:lnTo>
                  <a:pt x="7684" y="837"/>
                </a:lnTo>
                <a:cubicBezTo>
                  <a:pt x="7684" y="862"/>
                  <a:pt x="7675" y="884"/>
                  <a:pt x="7657" y="902"/>
                </a:cubicBezTo>
                <a:cubicBezTo>
                  <a:pt x="7639" y="920"/>
                  <a:pt x="7617" y="929"/>
                  <a:pt x="7591" y="929"/>
                </a:cubicBezTo>
                <a:lnTo>
                  <a:pt x="92" y="929"/>
                </a:lnTo>
                <a:cubicBezTo>
                  <a:pt x="67" y="929"/>
                  <a:pt x="45" y="920"/>
                  <a:pt x="27" y="902"/>
                </a:cubicBezTo>
                <a:cubicBezTo>
                  <a:pt x="9" y="884"/>
                  <a:pt x="0" y="862"/>
                  <a:pt x="0" y="837"/>
                </a:cubicBezTo>
                <a:lnTo>
                  <a:pt x="0" y="93"/>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893" name="图片 1892"/>
          <p:cNvPicPr/>
          <p:nvPr/>
        </p:nvPicPr>
        <p:blipFill>
          <a:blip r:embed="rId3"/>
          <a:stretch/>
        </p:blipFill>
        <p:spPr>
          <a:xfrm>
            <a:off x="668520" y="1236960"/>
            <a:ext cx="208440" cy="166680"/>
          </a:xfrm>
          <a:prstGeom prst="rect">
            <a:avLst/>
          </a:prstGeom>
          <a:noFill/>
          <a:ln w="0">
            <a:noFill/>
          </a:ln>
        </p:spPr>
      </p:pic>
      <p:sp>
        <p:nvSpPr>
          <p:cNvPr id="1894" name="文本框 1893"/>
          <p:cNvSpPr txBox="1"/>
          <p:nvPr/>
        </p:nvSpPr>
        <p:spPr>
          <a:xfrm>
            <a:off x="184788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的智能体开发基础</a:t>
            </a:r>
            <a:endParaRPr lang="en-US" sz="2370" b="0" u="none" strike="noStrike">
              <a:solidFill>
                <a:srgbClr val="000000"/>
              </a:solidFill>
              <a:effectLst/>
              <a:uFillTx/>
              <a:latin typeface="Times New Roman"/>
            </a:endParaRPr>
          </a:p>
        </p:txBody>
      </p:sp>
      <p:sp>
        <p:nvSpPr>
          <p:cNvPr id="1895" name="文本框 1894"/>
          <p:cNvSpPr txBox="1"/>
          <p:nvPr/>
        </p:nvSpPr>
        <p:spPr>
          <a:xfrm>
            <a:off x="977760" y="121788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开发环境配置</a:t>
            </a:r>
            <a:endParaRPr lang="en-US" sz="1320" b="0" u="none" strike="noStrike">
              <a:solidFill>
                <a:srgbClr val="000000"/>
              </a:solidFill>
              <a:effectLst/>
              <a:uFillTx/>
              <a:latin typeface="Times New Roman"/>
            </a:endParaRPr>
          </a:p>
        </p:txBody>
      </p:sp>
      <p:sp>
        <p:nvSpPr>
          <p:cNvPr id="1896" name="文本框 1895"/>
          <p:cNvSpPr txBox="1"/>
          <p:nvPr/>
        </p:nvSpPr>
        <p:spPr>
          <a:xfrm>
            <a:off x="760320" y="1617840"/>
            <a:ext cx="6714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操作系统：</a:t>
            </a:r>
            <a:endParaRPr lang="en-US" sz="1050" b="0" u="none" strike="noStrike">
              <a:solidFill>
                <a:srgbClr val="000000"/>
              </a:solidFill>
              <a:effectLst/>
              <a:uFillTx/>
              <a:latin typeface="Times New Roman"/>
            </a:endParaRPr>
          </a:p>
        </p:txBody>
      </p:sp>
      <p:sp>
        <p:nvSpPr>
          <p:cNvPr id="1897" name="文本框 1896"/>
          <p:cNvSpPr txBox="1"/>
          <p:nvPr/>
        </p:nvSpPr>
        <p:spPr>
          <a:xfrm>
            <a:off x="1428840" y="162252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898" name="文本框 1897"/>
          <p:cNvSpPr txBox="1"/>
          <p:nvPr/>
        </p:nvSpPr>
        <p:spPr>
          <a:xfrm>
            <a:off x="1471680" y="1638000"/>
            <a:ext cx="1787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Windows 10+, Ubuntu 20.04+</a:t>
            </a:r>
            <a:endParaRPr lang="en-US" sz="920" b="0" u="none" strike="noStrike">
              <a:solidFill>
                <a:srgbClr val="000000"/>
              </a:solidFill>
              <a:effectLst/>
              <a:uFillTx/>
              <a:latin typeface="Times New Roman"/>
            </a:endParaRPr>
          </a:p>
        </p:txBody>
      </p:sp>
      <p:sp>
        <p:nvSpPr>
          <p:cNvPr id="1899" name="文本框 1898"/>
          <p:cNvSpPr txBox="1"/>
          <p:nvPr/>
        </p:nvSpPr>
        <p:spPr>
          <a:xfrm>
            <a:off x="760320" y="2057040"/>
            <a:ext cx="46548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Python</a:t>
            </a:r>
            <a:endParaRPr lang="en-US" sz="1050" b="0" u="none" strike="noStrike">
              <a:solidFill>
                <a:srgbClr val="000000"/>
              </a:solidFill>
              <a:effectLst/>
              <a:uFillTx/>
              <a:latin typeface="Times New Roman"/>
            </a:endParaRPr>
          </a:p>
        </p:txBody>
      </p:sp>
      <p:sp>
        <p:nvSpPr>
          <p:cNvPr id="1900" name="文本框 1899"/>
          <p:cNvSpPr txBox="1"/>
          <p:nvPr/>
        </p:nvSpPr>
        <p:spPr>
          <a:xfrm>
            <a:off x="1224000" y="2052360"/>
            <a:ext cx="4032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版本：</a:t>
            </a:r>
            <a:endParaRPr lang="en-US" sz="1050" b="0" u="none" strike="noStrike">
              <a:solidFill>
                <a:srgbClr val="000000"/>
              </a:solidFill>
              <a:effectLst/>
              <a:uFillTx/>
              <a:latin typeface="Times New Roman"/>
            </a:endParaRPr>
          </a:p>
        </p:txBody>
      </p:sp>
      <p:sp>
        <p:nvSpPr>
          <p:cNvPr id="1901" name="文本框 1900"/>
          <p:cNvSpPr txBox="1"/>
          <p:nvPr/>
        </p:nvSpPr>
        <p:spPr>
          <a:xfrm>
            <a:off x="1625040" y="2057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902" name="文本框 1901"/>
          <p:cNvSpPr txBox="1"/>
          <p:nvPr/>
        </p:nvSpPr>
        <p:spPr>
          <a:xfrm>
            <a:off x="1667520" y="2072520"/>
            <a:ext cx="631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 3.8</a:t>
            </a:r>
            <a:endParaRPr lang="en-US" sz="920" b="0" u="none" strike="noStrike">
              <a:solidFill>
                <a:srgbClr val="000000"/>
              </a:solidFill>
              <a:effectLst/>
              <a:uFillTx/>
              <a:latin typeface="Times New Roman"/>
            </a:endParaRPr>
          </a:p>
        </p:txBody>
      </p:sp>
      <p:sp>
        <p:nvSpPr>
          <p:cNvPr id="1903" name="文本框 1902"/>
          <p:cNvSpPr txBox="1"/>
          <p:nvPr/>
        </p:nvSpPr>
        <p:spPr>
          <a:xfrm>
            <a:off x="2296440" y="20685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或更高版本</a:t>
            </a:r>
            <a:endParaRPr lang="en-US" sz="920" b="0" u="none" strike="noStrike">
              <a:solidFill>
                <a:srgbClr val="000000"/>
              </a:solidFill>
              <a:effectLst/>
              <a:uFillTx/>
              <a:latin typeface="Times New Roman"/>
            </a:endParaRPr>
          </a:p>
        </p:txBody>
      </p:sp>
      <p:sp>
        <p:nvSpPr>
          <p:cNvPr id="1904" name="文本框 1903"/>
          <p:cNvSpPr txBox="1"/>
          <p:nvPr/>
        </p:nvSpPr>
        <p:spPr>
          <a:xfrm>
            <a:off x="760320" y="2491560"/>
            <a:ext cx="28368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GPU</a:t>
            </a:r>
            <a:endParaRPr lang="en-US" sz="1050" b="0" u="none" strike="noStrike">
              <a:solidFill>
                <a:srgbClr val="000000"/>
              </a:solidFill>
              <a:effectLst/>
              <a:uFillTx/>
              <a:latin typeface="Times New Roman"/>
            </a:endParaRPr>
          </a:p>
        </p:txBody>
      </p:sp>
      <p:sp>
        <p:nvSpPr>
          <p:cNvPr id="1905" name="文本框 1904"/>
          <p:cNvSpPr txBox="1"/>
          <p:nvPr/>
        </p:nvSpPr>
        <p:spPr>
          <a:xfrm>
            <a:off x="1042560" y="2486880"/>
            <a:ext cx="4032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支持：</a:t>
            </a:r>
            <a:endParaRPr lang="en-US" sz="1050" b="0" u="none" strike="noStrike">
              <a:solidFill>
                <a:srgbClr val="000000"/>
              </a:solidFill>
              <a:effectLst/>
              <a:uFillTx/>
              <a:latin typeface="Times New Roman"/>
            </a:endParaRPr>
          </a:p>
        </p:txBody>
      </p:sp>
      <p:sp>
        <p:nvSpPr>
          <p:cNvPr id="1906" name="文本框 1905"/>
          <p:cNvSpPr txBox="1"/>
          <p:nvPr/>
        </p:nvSpPr>
        <p:spPr>
          <a:xfrm>
            <a:off x="1443600" y="249156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907" name="文本框 1906"/>
          <p:cNvSpPr txBox="1"/>
          <p:nvPr/>
        </p:nvSpPr>
        <p:spPr>
          <a:xfrm>
            <a:off x="1486440" y="2507040"/>
            <a:ext cx="637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CUDA 11.7</a:t>
            </a:r>
            <a:endParaRPr lang="en-US" sz="920" b="0" u="none" strike="noStrike">
              <a:solidFill>
                <a:srgbClr val="000000"/>
              </a:solidFill>
              <a:effectLst/>
              <a:uFillTx/>
              <a:latin typeface="Times New Roman"/>
            </a:endParaRPr>
          </a:p>
        </p:txBody>
      </p:sp>
      <p:sp>
        <p:nvSpPr>
          <p:cNvPr id="1908" name="任意多边形 1907"/>
          <p:cNvSpPr/>
          <p:nvPr/>
        </p:nvSpPr>
        <p:spPr>
          <a:xfrm>
            <a:off x="3835440" y="1069560"/>
            <a:ext cx="3025440" cy="2406960"/>
          </a:xfrm>
          <a:custGeom>
            <a:avLst/>
            <a:gdLst/>
            <a:ahLst/>
            <a:cxnLst/>
            <a:rect l="0" t="0" r="r" b="b"/>
            <a:pathLst>
              <a:path w="8404" h="6686">
                <a:moveTo>
                  <a:pt x="0" y="6500"/>
                </a:moveTo>
                <a:lnTo>
                  <a:pt x="0" y="185"/>
                </a:lnTo>
                <a:cubicBezTo>
                  <a:pt x="0" y="173"/>
                  <a:pt x="1" y="161"/>
                  <a:pt x="4" y="149"/>
                </a:cubicBezTo>
                <a:cubicBezTo>
                  <a:pt x="6" y="137"/>
                  <a:pt x="10" y="126"/>
                  <a:pt x="14"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8219" y="0"/>
                </a:lnTo>
                <a:cubicBezTo>
                  <a:pt x="8231" y="0"/>
                  <a:pt x="8243" y="1"/>
                  <a:pt x="8255" y="3"/>
                </a:cubicBezTo>
                <a:cubicBezTo>
                  <a:pt x="8267" y="6"/>
                  <a:pt x="8279" y="9"/>
                  <a:pt x="8290" y="14"/>
                </a:cubicBezTo>
                <a:cubicBezTo>
                  <a:pt x="8301" y="19"/>
                  <a:pt x="8312" y="24"/>
                  <a:pt x="8322" y="31"/>
                </a:cubicBezTo>
                <a:cubicBezTo>
                  <a:pt x="8332" y="38"/>
                  <a:pt x="8341" y="46"/>
                  <a:pt x="8350" y="54"/>
                </a:cubicBezTo>
                <a:cubicBezTo>
                  <a:pt x="8359" y="63"/>
                  <a:pt x="8366" y="72"/>
                  <a:pt x="8373" y="82"/>
                </a:cubicBezTo>
                <a:cubicBezTo>
                  <a:pt x="8380" y="92"/>
                  <a:pt x="8386" y="103"/>
                  <a:pt x="8390" y="114"/>
                </a:cubicBezTo>
                <a:cubicBezTo>
                  <a:pt x="8395" y="126"/>
                  <a:pt x="8398" y="137"/>
                  <a:pt x="8401" y="149"/>
                </a:cubicBezTo>
                <a:cubicBezTo>
                  <a:pt x="8403" y="161"/>
                  <a:pt x="8404" y="173"/>
                  <a:pt x="8404" y="185"/>
                </a:cubicBezTo>
                <a:lnTo>
                  <a:pt x="8404" y="6500"/>
                </a:lnTo>
                <a:cubicBezTo>
                  <a:pt x="8404" y="6513"/>
                  <a:pt x="8403" y="6525"/>
                  <a:pt x="8401" y="6537"/>
                </a:cubicBezTo>
                <a:cubicBezTo>
                  <a:pt x="8398" y="6549"/>
                  <a:pt x="8395" y="6560"/>
                  <a:pt x="8390" y="6571"/>
                </a:cubicBezTo>
                <a:cubicBezTo>
                  <a:pt x="8386" y="6583"/>
                  <a:pt x="8380" y="6593"/>
                  <a:pt x="8373" y="6604"/>
                </a:cubicBezTo>
                <a:cubicBezTo>
                  <a:pt x="8366" y="6614"/>
                  <a:pt x="8359" y="6623"/>
                  <a:pt x="8350" y="6632"/>
                </a:cubicBezTo>
                <a:cubicBezTo>
                  <a:pt x="8341" y="6640"/>
                  <a:pt x="8332" y="6648"/>
                  <a:pt x="8322" y="6655"/>
                </a:cubicBezTo>
                <a:cubicBezTo>
                  <a:pt x="8312" y="6662"/>
                  <a:pt x="8301" y="6667"/>
                  <a:pt x="8290" y="6672"/>
                </a:cubicBezTo>
                <a:cubicBezTo>
                  <a:pt x="8279" y="6677"/>
                  <a:pt x="8267" y="6680"/>
                  <a:pt x="8255" y="6683"/>
                </a:cubicBezTo>
                <a:cubicBezTo>
                  <a:pt x="8243" y="6685"/>
                  <a:pt x="8231" y="6686"/>
                  <a:pt x="8219" y="6686"/>
                </a:cubicBezTo>
                <a:lnTo>
                  <a:pt x="186" y="6686"/>
                </a:lnTo>
                <a:cubicBezTo>
                  <a:pt x="174" y="6686"/>
                  <a:pt x="162" y="6685"/>
                  <a:pt x="150" y="6683"/>
                </a:cubicBezTo>
                <a:cubicBezTo>
                  <a:pt x="138" y="6680"/>
                  <a:pt x="126" y="6677"/>
                  <a:pt x="115" y="6672"/>
                </a:cubicBezTo>
                <a:cubicBezTo>
                  <a:pt x="104" y="6667"/>
                  <a:pt x="93" y="6662"/>
                  <a:pt x="83" y="6655"/>
                </a:cubicBezTo>
                <a:cubicBezTo>
                  <a:pt x="73" y="6648"/>
                  <a:pt x="63" y="6640"/>
                  <a:pt x="55" y="6632"/>
                </a:cubicBezTo>
                <a:cubicBezTo>
                  <a:pt x="46" y="6623"/>
                  <a:pt x="38" y="6614"/>
                  <a:pt x="32" y="6604"/>
                </a:cubicBezTo>
                <a:cubicBezTo>
                  <a:pt x="25" y="6593"/>
                  <a:pt x="19" y="6583"/>
                  <a:pt x="14" y="6571"/>
                </a:cubicBezTo>
                <a:cubicBezTo>
                  <a:pt x="10" y="6560"/>
                  <a:pt x="6" y="6549"/>
                  <a:pt x="4" y="6537"/>
                </a:cubicBezTo>
                <a:cubicBezTo>
                  <a:pt x="1" y="6525"/>
                  <a:pt x="0" y="6513"/>
                  <a:pt x="0" y="6500"/>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09" name="任意多边形 1908"/>
          <p:cNvSpPr/>
          <p:nvPr/>
        </p:nvSpPr>
        <p:spPr>
          <a:xfrm>
            <a:off x="3969360" y="1537560"/>
            <a:ext cx="2757960" cy="534960"/>
          </a:xfrm>
          <a:custGeom>
            <a:avLst/>
            <a:gdLst/>
            <a:ahLst/>
            <a:cxnLst/>
            <a:rect l="0" t="0" r="r" b="b"/>
            <a:pathLst>
              <a:path w="7661" h="1486">
                <a:moveTo>
                  <a:pt x="27" y="27"/>
                </a:moveTo>
                <a:cubicBezTo>
                  <a:pt x="45" y="9"/>
                  <a:pt x="67" y="0"/>
                  <a:pt x="93" y="0"/>
                </a:cubicBezTo>
                <a:lnTo>
                  <a:pt x="7568" y="0"/>
                </a:lnTo>
                <a:cubicBezTo>
                  <a:pt x="7594" y="0"/>
                  <a:pt x="7616" y="9"/>
                  <a:pt x="7634" y="27"/>
                </a:cubicBezTo>
                <a:cubicBezTo>
                  <a:pt x="7652" y="45"/>
                  <a:pt x="7661" y="67"/>
                  <a:pt x="7661" y="93"/>
                </a:cubicBezTo>
                <a:lnTo>
                  <a:pt x="7661" y="1393"/>
                </a:lnTo>
                <a:cubicBezTo>
                  <a:pt x="7661" y="1419"/>
                  <a:pt x="7652" y="1441"/>
                  <a:pt x="7634" y="1459"/>
                </a:cubicBezTo>
                <a:cubicBezTo>
                  <a:pt x="7616" y="1477"/>
                  <a:pt x="7594" y="1486"/>
                  <a:pt x="7568" y="1486"/>
                </a:cubicBezTo>
                <a:lnTo>
                  <a:pt x="93" y="1486"/>
                </a:lnTo>
                <a:cubicBezTo>
                  <a:pt x="67" y="1486"/>
                  <a:pt x="45" y="1477"/>
                  <a:pt x="27" y="1459"/>
                </a:cubicBezTo>
                <a:cubicBezTo>
                  <a:pt x="9" y="1441"/>
                  <a:pt x="0" y="1419"/>
                  <a:pt x="0" y="1393"/>
                </a:cubicBezTo>
                <a:lnTo>
                  <a:pt x="0" y="93"/>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10" name="任意多边形 1909"/>
          <p:cNvSpPr/>
          <p:nvPr/>
        </p:nvSpPr>
        <p:spPr>
          <a:xfrm>
            <a:off x="3969360" y="2172600"/>
            <a:ext cx="2757960" cy="535320"/>
          </a:xfrm>
          <a:custGeom>
            <a:avLst/>
            <a:gdLst/>
            <a:ahLst/>
            <a:cxnLst/>
            <a:rect l="0" t="0" r="r" b="b"/>
            <a:pathLst>
              <a:path w="7661" h="1487">
                <a:moveTo>
                  <a:pt x="27" y="27"/>
                </a:moveTo>
                <a:cubicBezTo>
                  <a:pt x="45" y="9"/>
                  <a:pt x="67" y="0"/>
                  <a:pt x="93" y="0"/>
                </a:cubicBezTo>
                <a:lnTo>
                  <a:pt x="7568" y="0"/>
                </a:lnTo>
                <a:cubicBezTo>
                  <a:pt x="7594" y="0"/>
                  <a:pt x="7616" y="9"/>
                  <a:pt x="7634" y="27"/>
                </a:cubicBezTo>
                <a:cubicBezTo>
                  <a:pt x="7652" y="45"/>
                  <a:pt x="7661" y="67"/>
                  <a:pt x="7661" y="93"/>
                </a:cubicBezTo>
                <a:lnTo>
                  <a:pt x="7661" y="1394"/>
                </a:lnTo>
                <a:cubicBezTo>
                  <a:pt x="7661" y="1419"/>
                  <a:pt x="7652" y="1441"/>
                  <a:pt x="7634" y="1459"/>
                </a:cubicBezTo>
                <a:cubicBezTo>
                  <a:pt x="7616" y="1477"/>
                  <a:pt x="7594" y="1487"/>
                  <a:pt x="7568" y="1487"/>
                </a:cubicBezTo>
                <a:lnTo>
                  <a:pt x="93" y="1487"/>
                </a:lnTo>
                <a:cubicBezTo>
                  <a:pt x="67" y="1487"/>
                  <a:pt x="45" y="1477"/>
                  <a:pt x="27" y="1459"/>
                </a:cubicBezTo>
                <a:cubicBezTo>
                  <a:pt x="9" y="1441"/>
                  <a:pt x="0" y="1419"/>
                  <a:pt x="0" y="1394"/>
                </a:cubicBezTo>
                <a:lnTo>
                  <a:pt x="0" y="93"/>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11" name="任意多边形 1910"/>
          <p:cNvSpPr/>
          <p:nvPr/>
        </p:nvSpPr>
        <p:spPr>
          <a:xfrm>
            <a:off x="3969360" y="2807640"/>
            <a:ext cx="2757960" cy="535320"/>
          </a:xfrm>
          <a:custGeom>
            <a:avLst/>
            <a:gdLst/>
            <a:ahLst/>
            <a:cxnLst/>
            <a:rect l="0" t="0" r="r" b="b"/>
            <a:pathLst>
              <a:path w="7661" h="1487">
                <a:moveTo>
                  <a:pt x="27" y="27"/>
                </a:moveTo>
                <a:cubicBezTo>
                  <a:pt x="45" y="9"/>
                  <a:pt x="67" y="0"/>
                  <a:pt x="93" y="0"/>
                </a:cubicBezTo>
                <a:lnTo>
                  <a:pt x="7568" y="0"/>
                </a:lnTo>
                <a:cubicBezTo>
                  <a:pt x="7594" y="0"/>
                  <a:pt x="7616" y="9"/>
                  <a:pt x="7634" y="27"/>
                </a:cubicBezTo>
                <a:cubicBezTo>
                  <a:pt x="7652" y="45"/>
                  <a:pt x="7661" y="67"/>
                  <a:pt x="7661" y="93"/>
                </a:cubicBezTo>
                <a:lnTo>
                  <a:pt x="7661" y="1394"/>
                </a:lnTo>
                <a:cubicBezTo>
                  <a:pt x="7661" y="1420"/>
                  <a:pt x="7652" y="1441"/>
                  <a:pt x="7634" y="1460"/>
                </a:cubicBezTo>
                <a:cubicBezTo>
                  <a:pt x="7616" y="1478"/>
                  <a:pt x="7594" y="1487"/>
                  <a:pt x="7568" y="1487"/>
                </a:cubicBezTo>
                <a:lnTo>
                  <a:pt x="93" y="1487"/>
                </a:lnTo>
                <a:cubicBezTo>
                  <a:pt x="67" y="1487"/>
                  <a:pt x="45" y="1478"/>
                  <a:pt x="27" y="1460"/>
                </a:cubicBezTo>
                <a:cubicBezTo>
                  <a:pt x="9" y="1441"/>
                  <a:pt x="0" y="1420"/>
                  <a:pt x="0" y="1394"/>
                </a:cubicBezTo>
                <a:lnTo>
                  <a:pt x="0" y="93"/>
                </a:lnTo>
                <a:cubicBezTo>
                  <a:pt x="0" y="67"/>
                  <a:pt x="9" y="45"/>
                  <a:pt x="27" y="27"/>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12" name="图片 1911"/>
          <p:cNvPicPr/>
          <p:nvPr/>
        </p:nvPicPr>
        <p:blipFill>
          <a:blip r:embed="rId4"/>
          <a:stretch/>
        </p:blipFill>
        <p:spPr>
          <a:xfrm>
            <a:off x="3969360" y="1236960"/>
            <a:ext cx="191880" cy="166680"/>
          </a:xfrm>
          <a:prstGeom prst="rect">
            <a:avLst/>
          </a:prstGeom>
          <a:noFill/>
          <a:ln w="0">
            <a:noFill/>
          </a:ln>
        </p:spPr>
      </p:pic>
      <p:sp>
        <p:nvSpPr>
          <p:cNvPr id="1913" name="文本框 1912"/>
          <p:cNvSpPr txBox="1"/>
          <p:nvPr/>
        </p:nvSpPr>
        <p:spPr>
          <a:xfrm>
            <a:off x="2119320" y="250308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，用于深度学习加速</a:t>
            </a:r>
            <a:endParaRPr lang="en-US" sz="920" b="0" u="none" strike="noStrike">
              <a:solidFill>
                <a:srgbClr val="000000"/>
              </a:solidFill>
              <a:effectLst/>
              <a:uFillTx/>
              <a:latin typeface="Times New Roman"/>
            </a:endParaRPr>
          </a:p>
        </p:txBody>
      </p:sp>
      <p:pic>
        <p:nvPicPr>
          <p:cNvPr id="1914" name="图片 1913"/>
          <p:cNvPicPr/>
          <p:nvPr/>
        </p:nvPicPr>
        <p:blipFill>
          <a:blip r:embed="rId5"/>
          <a:stretch/>
        </p:blipFill>
        <p:spPr>
          <a:xfrm>
            <a:off x="4061520" y="1646280"/>
            <a:ext cx="116640" cy="116640"/>
          </a:xfrm>
          <a:prstGeom prst="rect">
            <a:avLst/>
          </a:prstGeom>
          <a:noFill/>
          <a:ln w="0">
            <a:noFill/>
          </a:ln>
        </p:spPr>
      </p:pic>
      <p:sp>
        <p:nvSpPr>
          <p:cNvPr id="1915" name="文本框 1914"/>
          <p:cNvSpPr txBox="1"/>
          <p:nvPr/>
        </p:nvSpPr>
        <p:spPr>
          <a:xfrm>
            <a:off x="4259160" y="121788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核心框架与工具</a:t>
            </a:r>
            <a:endParaRPr lang="en-US" sz="1320" b="0" u="none" strike="noStrike">
              <a:solidFill>
                <a:srgbClr val="000000"/>
              </a:solidFill>
              <a:effectLst/>
              <a:uFillTx/>
              <a:latin typeface="Times New Roman"/>
            </a:endParaRPr>
          </a:p>
        </p:txBody>
      </p:sp>
      <p:sp>
        <p:nvSpPr>
          <p:cNvPr id="1916" name="文本框 1915"/>
          <p:cNvSpPr txBox="1"/>
          <p:nvPr/>
        </p:nvSpPr>
        <p:spPr>
          <a:xfrm>
            <a:off x="4242240" y="1617840"/>
            <a:ext cx="9396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强化学习框架：</a:t>
            </a:r>
            <a:endParaRPr lang="en-US" sz="1050" b="0" u="none" strike="noStrike">
              <a:solidFill>
                <a:srgbClr val="000000"/>
              </a:solidFill>
              <a:effectLst/>
              <a:uFillTx/>
              <a:latin typeface="Times New Roman"/>
            </a:endParaRPr>
          </a:p>
        </p:txBody>
      </p:sp>
      <p:pic>
        <p:nvPicPr>
          <p:cNvPr id="1917" name="图片 1916"/>
          <p:cNvPicPr/>
          <p:nvPr/>
        </p:nvPicPr>
        <p:blipFill>
          <a:blip r:embed="rId6"/>
          <a:stretch/>
        </p:blipFill>
        <p:spPr>
          <a:xfrm>
            <a:off x="4061520" y="2281320"/>
            <a:ext cx="100080" cy="116640"/>
          </a:xfrm>
          <a:prstGeom prst="rect">
            <a:avLst/>
          </a:prstGeom>
          <a:noFill/>
          <a:ln w="0">
            <a:noFill/>
          </a:ln>
        </p:spPr>
      </p:pic>
      <p:sp>
        <p:nvSpPr>
          <p:cNvPr id="1918" name="文本框 1917"/>
          <p:cNvSpPr txBox="1"/>
          <p:nvPr/>
        </p:nvSpPr>
        <p:spPr>
          <a:xfrm>
            <a:off x="4259160" y="1838520"/>
            <a:ext cx="16693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Stable-Baselines3, Ray RLlib</a:t>
            </a:r>
            <a:endParaRPr lang="en-US" sz="920" b="0" u="none" strike="noStrike">
              <a:solidFill>
                <a:srgbClr val="000000"/>
              </a:solidFill>
              <a:effectLst/>
              <a:uFillTx/>
              <a:latin typeface="Times New Roman"/>
            </a:endParaRPr>
          </a:p>
        </p:txBody>
      </p:sp>
      <p:sp>
        <p:nvSpPr>
          <p:cNvPr id="1919" name="文本框 1918"/>
          <p:cNvSpPr txBox="1"/>
          <p:nvPr/>
        </p:nvSpPr>
        <p:spPr>
          <a:xfrm>
            <a:off x="4225680" y="2252880"/>
            <a:ext cx="9396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深度学习框架：</a:t>
            </a:r>
            <a:endParaRPr lang="en-US" sz="1050" b="0" u="none" strike="noStrike">
              <a:solidFill>
                <a:srgbClr val="000000"/>
              </a:solidFill>
              <a:effectLst/>
              <a:uFillTx/>
              <a:latin typeface="Times New Roman"/>
            </a:endParaRPr>
          </a:p>
        </p:txBody>
      </p:sp>
      <p:sp>
        <p:nvSpPr>
          <p:cNvPr id="1920" name="文本框 1919"/>
          <p:cNvSpPr txBox="1"/>
          <p:nvPr/>
        </p:nvSpPr>
        <p:spPr>
          <a:xfrm>
            <a:off x="4259160" y="2473560"/>
            <a:ext cx="4716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PyTorch</a:t>
            </a:r>
            <a:endParaRPr lang="en-US" sz="920" b="0" u="none" strike="noStrike">
              <a:solidFill>
                <a:srgbClr val="000000"/>
              </a:solidFill>
              <a:effectLst/>
              <a:uFillTx/>
              <a:latin typeface="Times New Roman"/>
            </a:endParaRPr>
          </a:p>
        </p:txBody>
      </p:sp>
      <p:sp>
        <p:nvSpPr>
          <p:cNvPr id="1921" name="文本框 1920"/>
          <p:cNvSpPr txBox="1"/>
          <p:nvPr/>
        </p:nvSpPr>
        <p:spPr>
          <a:xfrm>
            <a:off x="4705920" y="246960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（优选）</a:t>
            </a:r>
            <a:endParaRPr lang="en-US" sz="920" b="0" u="none" strike="noStrike">
              <a:solidFill>
                <a:srgbClr val="000000"/>
              </a:solidFill>
              <a:effectLst/>
              <a:uFillTx/>
              <a:latin typeface="Times New Roman"/>
            </a:endParaRPr>
          </a:p>
        </p:txBody>
      </p:sp>
      <p:pic>
        <p:nvPicPr>
          <p:cNvPr id="1922" name="图片 1921"/>
          <p:cNvPicPr/>
          <p:nvPr/>
        </p:nvPicPr>
        <p:blipFill>
          <a:blip r:embed="rId7"/>
          <a:stretch/>
        </p:blipFill>
        <p:spPr>
          <a:xfrm>
            <a:off x="4061520" y="2916360"/>
            <a:ext cx="150120" cy="116640"/>
          </a:xfrm>
          <a:prstGeom prst="rect">
            <a:avLst/>
          </a:prstGeom>
          <a:noFill/>
          <a:ln w="0">
            <a:noFill/>
          </a:ln>
        </p:spPr>
      </p:pic>
      <p:sp>
        <p:nvSpPr>
          <p:cNvPr id="1923" name="文本框 1922"/>
          <p:cNvSpPr txBox="1"/>
          <p:nvPr/>
        </p:nvSpPr>
        <p:spPr>
          <a:xfrm>
            <a:off x="5173920" y="2473560"/>
            <a:ext cx="7426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TensorFlow</a:t>
            </a:r>
            <a:endParaRPr lang="en-US" sz="920" b="0" u="none" strike="noStrike">
              <a:solidFill>
                <a:srgbClr val="000000"/>
              </a:solidFill>
              <a:effectLst/>
              <a:uFillTx/>
              <a:latin typeface="Times New Roman"/>
            </a:endParaRPr>
          </a:p>
        </p:txBody>
      </p:sp>
      <p:sp>
        <p:nvSpPr>
          <p:cNvPr id="1924" name="文本框 1923"/>
          <p:cNvSpPr txBox="1"/>
          <p:nvPr/>
        </p:nvSpPr>
        <p:spPr>
          <a:xfrm>
            <a:off x="4275720" y="2887920"/>
            <a:ext cx="6714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物理引擎：</a:t>
            </a:r>
            <a:endParaRPr lang="en-US" sz="1050" b="0" u="none" strike="noStrike">
              <a:solidFill>
                <a:srgbClr val="000000"/>
              </a:solidFill>
              <a:effectLst/>
              <a:uFillTx/>
              <a:latin typeface="Times New Roman"/>
            </a:endParaRPr>
          </a:p>
        </p:txBody>
      </p:sp>
      <p:sp>
        <p:nvSpPr>
          <p:cNvPr id="1925" name="文本框 1924"/>
          <p:cNvSpPr txBox="1"/>
          <p:nvPr/>
        </p:nvSpPr>
        <p:spPr>
          <a:xfrm>
            <a:off x="4259160" y="3108600"/>
            <a:ext cx="479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PyBullet</a:t>
            </a:r>
            <a:endParaRPr lang="en-US" sz="920" b="0" u="none" strike="noStrike">
              <a:solidFill>
                <a:srgbClr val="000000"/>
              </a:solidFill>
              <a:effectLst/>
              <a:uFillTx/>
              <a:latin typeface="Times New Roman"/>
            </a:endParaRPr>
          </a:p>
        </p:txBody>
      </p:sp>
      <p:sp>
        <p:nvSpPr>
          <p:cNvPr id="1926" name="任意多边形 1925"/>
          <p:cNvSpPr/>
          <p:nvPr/>
        </p:nvSpPr>
        <p:spPr>
          <a:xfrm>
            <a:off x="7128000" y="1069560"/>
            <a:ext cx="3034080" cy="2406960"/>
          </a:xfrm>
          <a:custGeom>
            <a:avLst/>
            <a:gdLst/>
            <a:ahLst/>
            <a:cxnLst/>
            <a:rect l="0" t="0" r="r" b="b"/>
            <a:pathLst>
              <a:path w="8428" h="6686">
                <a:moveTo>
                  <a:pt x="0" y="6500"/>
                </a:moveTo>
                <a:lnTo>
                  <a:pt x="0" y="185"/>
                </a:lnTo>
                <a:cubicBezTo>
                  <a:pt x="0" y="173"/>
                  <a:pt x="1" y="161"/>
                  <a:pt x="4" y="149"/>
                </a:cubicBezTo>
                <a:cubicBezTo>
                  <a:pt x="6" y="137"/>
                  <a:pt x="10" y="126"/>
                  <a:pt x="14"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8242" y="0"/>
                </a:lnTo>
                <a:cubicBezTo>
                  <a:pt x="8254" y="0"/>
                  <a:pt x="8266" y="1"/>
                  <a:pt x="8278" y="3"/>
                </a:cubicBezTo>
                <a:cubicBezTo>
                  <a:pt x="8290" y="6"/>
                  <a:pt x="8302" y="9"/>
                  <a:pt x="8313" y="14"/>
                </a:cubicBezTo>
                <a:cubicBezTo>
                  <a:pt x="8324" y="19"/>
                  <a:pt x="8335" y="24"/>
                  <a:pt x="8345" y="31"/>
                </a:cubicBezTo>
                <a:cubicBezTo>
                  <a:pt x="8355" y="38"/>
                  <a:pt x="8365" y="46"/>
                  <a:pt x="8373" y="54"/>
                </a:cubicBezTo>
                <a:cubicBezTo>
                  <a:pt x="8382" y="63"/>
                  <a:pt x="8389" y="72"/>
                  <a:pt x="8396" y="82"/>
                </a:cubicBezTo>
                <a:cubicBezTo>
                  <a:pt x="8403" y="92"/>
                  <a:pt x="8409" y="103"/>
                  <a:pt x="8413" y="114"/>
                </a:cubicBezTo>
                <a:cubicBezTo>
                  <a:pt x="8418" y="126"/>
                  <a:pt x="8422" y="137"/>
                  <a:pt x="8424" y="149"/>
                </a:cubicBezTo>
                <a:cubicBezTo>
                  <a:pt x="8426" y="161"/>
                  <a:pt x="8428" y="173"/>
                  <a:pt x="8428" y="185"/>
                </a:cubicBezTo>
                <a:lnTo>
                  <a:pt x="8428" y="6500"/>
                </a:lnTo>
                <a:cubicBezTo>
                  <a:pt x="8428" y="6513"/>
                  <a:pt x="8426" y="6525"/>
                  <a:pt x="8424" y="6537"/>
                </a:cubicBezTo>
                <a:cubicBezTo>
                  <a:pt x="8422" y="6549"/>
                  <a:pt x="8418" y="6560"/>
                  <a:pt x="8413" y="6571"/>
                </a:cubicBezTo>
                <a:cubicBezTo>
                  <a:pt x="8409" y="6583"/>
                  <a:pt x="8403" y="6593"/>
                  <a:pt x="8396" y="6604"/>
                </a:cubicBezTo>
                <a:cubicBezTo>
                  <a:pt x="8389" y="6614"/>
                  <a:pt x="8382" y="6623"/>
                  <a:pt x="8373" y="6632"/>
                </a:cubicBezTo>
                <a:cubicBezTo>
                  <a:pt x="8365" y="6640"/>
                  <a:pt x="8355" y="6648"/>
                  <a:pt x="8345" y="6655"/>
                </a:cubicBezTo>
                <a:cubicBezTo>
                  <a:pt x="8335" y="6662"/>
                  <a:pt x="8324" y="6667"/>
                  <a:pt x="8313" y="6672"/>
                </a:cubicBezTo>
                <a:cubicBezTo>
                  <a:pt x="8302" y="6677"/>
                  <a:pt x="8290" y="6680"/>
                  <a:pt x="8278" y="6683"/>
                </a:cubicBezTo>
                <a:cubicBezTo>
                  <a:pt x="8266" y="6685"/>
                  <a:pt x="8254" y="6686"/>
                  <a:pt x="8242" y="6686"/>
                </a:cubicBezTo>
                <a:lnTo>
                  <a:pt x="186" y="6686"/>
                </a:lnTo>
                <a:cubicBezTo>
                  <a:pt x="174" y="6686"/>
                  <a:pt x="162" y="6685"/>
                  <a:pt x="150" y="6683"/>
                </a:cubicBezTo>
                <a:cubicBezTo>
                  <a:pt x="138" y="6680"/>
                  <a:pt x="126" y="6677"/>
                  <a:pt x="115" y="6672"/>
                </a:cubicBezTo>
                <a:cubicBezTo>
                  <a:pt x="104" y="6667"/>
                  <a:pt x="93" y="6662"/>
                  <a:pt x="83" y="6655"/>
                </a:cubicBezTo>
                <a:cubicBezTo>
                  <a:pt x="73" y="6648"/>
                  <a:pt x="63" y="6640"/>
                  <a:pt x="55" y="6632"/>
                </a:cubicBezTo>
                <a:cubicBezTo>
                  <a:pt x="46" y="6623"/>
                  <a:pt x="38" y="6614"/>
                  <a:pt x="32" y="6604"/>
                </a:cubicBezTo>
                <a:cubicBezTo>
                  <a:pt x="25" y="6593"/>
                  <a:pt x="19" y="6583"/>
                  <a:pt x="14" y="6571"/>
                </a:cubicBezTo>
                <a:cubicBezTo>
                  <a:pt x="10" y="6560"/>
                  <a:pt x="6" y="6549"/>
                  <a:pt x="4" y="6537"/>
                </a:cubicBezTo>
                <a:cubicBezTo>
                  <a:pt x="1" y="6525"/>
                  <a:pt x="0" y="6513"/>
                  <a:pt x="0" y="6500"/>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27" name="任意多边形 1926"/>
          <p:cNvSpPr/>
          <p:nvPr/>
        </p:nvSpPr>
        <p:spPr>
          <a:xfrm>
            <a:off x="7261920" y="1537560"/>
            <a:ext cx="2766240" cy="534960"/>
          </a:xfrm>
          <a:custGeom>
            <a:avLst/>
            <a:gdLst/>
            <a:ahLst/>
            <a:cxnLst/>
            <a:rect l="0" t="0" r="r" b="b"/>
            <a:pathLst>
              <a:path w="7684" h="1486">
                <a:moveTo>
                  <a:pt x="0" y="1393"/>
                </a:moveTo>
                <a:lnTo>
                  <a:pt x="0" y="93"/>
                </a:lnTo>
                <a:cubicBezTo>
                  <a:pt x="0" y="67"/>
                  <a:pt x="9" y="45"/>
                  <a:pt x="27" y="27"/>
                </a:cubicBezTo>
                <a:cubicBezTo>
                  <a:pt x="45" y="9"/>
                  <a:pt x="67" y="0"/>
                  <a:pt x="92" y="0"/>
                </a:cubicBezTo>
                <a:lnTo>
                  <a:pt x="7591" y="0"/>
                </a:lnTo>
                <a:cubicBezTo>
                  <a:pt x="7617" y="0"/>
                  <a:pt x="7639" y="9"/>
                  <a:pt x="7657" y="27"/>
                </a:cubicBezTo>
                <a:cubicBezTo>
                  <a:pt x="7675" y="45"/>
                  <a:pt x="7684" y="67"/>
                  <a:pt x="7684" y="93"/>
                </a:cubicBezTo>
                <a:lnTo>
                  <a:pt x="7684" y="1393"/>
                </a:lnTo>
                <a:cubicBezTo>
                  <a:pt x="7684" y="1419"/>
                  <a:pt x="7675" y="1441"/>
                  <a:pt x="7657" y="1459"/>
                </a:cubicBezTo>
                <a:cubicBezTo>
                  <a:pt x="7639" y="1477"/>
                  <a:pt x="7617" y="1486"/>
                  <a:pt x="7591" y="1486"/>
                </a:cubicBezTo>
                <a:lnTo>
                  <a:pt x="92" y="1486"/>
                </a:lnTo>
                <a:cubicBezTo>
                  <a:pt x="67" y="1486"/>
                  <a:pt x="45" y="1477"/>
                  <a:pt x="27" y="1459"/>
                </a:cubicBezTo>
                <a:cubicBezTo>
                  <a:pt x="9" y="1441"/>
                  <a:pt x="0" y="1419"/>
                  <a:pt x="0" y="1393"/>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28" name="任意多边形 1927"/>
          <p:cNvSpPr/>
          <p:nvPr/>
        </p:nvSpPr>
        <p:spPr>
          <a:xfrm>
            <a:off x="7261920" y="2172600"/>
            <a:ext cx="2766240" cy="535320"/>
          </a:xfrm>
          <a:custGeom>
            <a:avLst/>
            <a:gdLst/>
            <a:ahLst/>
            <a:cxnLst/>
            <a:rect l="0" t="0" r="r" b="b"/>
            <a:pathLst>
              <a:path w="7684" h="1487">
                <a:moveTo>
                  <a:pt x="0" y="1394"/>
                </a:moveTo>
                <a:lnTo>
                  <a:pt x="0" y="93"/>
                </a:lnTo>
                <a:cubicBezTo>
                  <a:pt x="0" y="67"/>
                  <a:pt x="9" y="45"/>
                  <a:pt x="27" y="27"/>
                </a:cubicBezTo>
                <a:cubicBezTo>
                  <a:pt x="45" y="9"/>
                  <a:pt x="67" y="0"/>
                  <a:pt x="92" y="0"/>
                </a:cubicBezTo>
                <a:lnTo>
                  <a:pt x="7591" y="0"/>
                </a:lnTo>
                <a:cubicBezTo>
                  <a:pt x="7617" y="0"/>
                  <a:pt x="7639" y="9"/>
                  <a:pt x="7657" y="27"/>
                </a:cubicBezTo>
                <a:cubicBezTo>
                  <a:pt x="7675" y="45"/>
                  <a:pt x="7684" y="67"/>
                  <a:pt x="7684" y="93"/>
                </a:cubicBezTo>
                <a:lnTo>
                  <a:pt x="7684" y="1394"/>
                </a:lnTo>
                <a:cubicBezTo>
                  <a:pt x="7684" y="1419"/>
                  <a:pt x="7675" y="1441"/>
                  <a:pt x="7657" y="1459"/>
                </a:cubicBezTo>
                <a:cubicBezTo>
                  <a:pt x="7639" y="1477"/>
                  <a:pt x="7617" y="1487"/>
                  <a:pt x="7591" y="1487"/>
                </a:cubicBezTo>
                <a:lnTo>
                  <a:pt x="92" y="1487"/>
                </a:lnTo>
                <a:cubicBezTo>
                  <a:pt x="67" y="1487"/>
                  <a:pt x="45" y="1477"/>
                  <a:pt x="27" y="1459"/>
                </a:cubicBezTo>
                <a:cubicBezTo>
                  <a:pt x="9" y="1441"/>
                  <a:pt x="0" y="1419"/>
                  <a:pt x="0" y="1394"/>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29" name="任意多边形 1928"/>
          <p:cNvSpPr/>
          <p:nvPr/>
        </p:nvSpPr>
        <p:spPr>
          <a:xfrm>
            <a:off x="7261920" y="2807640"/>
            <a:ext cx="2766240" cy="535320"/>
          </a:xfrm>
          <a:custGeom>
            <a:avLst/>
            <a:gdLst/>
            <a:ahLst/>
            <a:cxnLst/>
            <a:rect l="0" t="0" r="r" b="b"/>
            <a:pathLst>
              <a:path w="7684" h="1487">
                <a:moveTo>
                  <a:pt x="0" y="1394"/>
                </a:moveTo>
                <a:lnTo>
                  <a:pt x="0" y="93"/>
                </a:lnTo>
                <a:cubicBezTo>
                  <a:pt x="0" y="67"/>
                  <a:pt x="9" y="45"/>
                  <a:pt x="27" y="27"/>
                </a:cubicBezTo>
                <a:cubicBezTo>
                  <a:pt x="45" y="9"/>
                  <a:pt x="67" y="0"/>
                  <a:pt x="92" y="0"/>
                </a:cubicBezTo>
                <a:lnTo>
                  <a:pt x="7591" y="0"/>
                </a:lnTo>
                <a:cubicBezTo>
                  <a:pt x="7617" y="0"/>
                  <a:pt x="7639" y="9"/>
                  <a:pt x="7657" y="27"/>
                </a:cubicBezTo>
                <a:cubicBezTo>
                  <a:pt x="7675" y="45"/>
                  <a:pt x="7684" y="67"/>
                  <a:pt x="7684" y="93"/>
                </a:cubicBezTo>
                <a:lnTo>
                  <a:pt x="7684" y="1394"/>
                </a:lnTo>
                <a:cubicBezTo>
                  <a:pt x="7684" y="1420"/>
                  <a:pt x="7675" y="1441"/>
                  <a:pt x="7657" y="1460"/>
                </a:cubicBezTo>
                <a:cubicBezTo>
                  <a:pt x="7639" y="1478"/>
                  <a:pt x="7617" y="1487"/>
                  <a:pt x="7591" y="1487"/>
                </a:cubicBezTo>
                <a:lnTo>
                  <a:pt x="92" y="1487"/>
                </a:lnTo>
                <a:cubicBezTo>
                  <a:pt x="67" y="1487"/>
                  <a:pt x="45" y="1478"/>
                  <a:pt x="27" y="1460"/>
                </a:cubicBezTo>
                <a:cubicBezTo>
                  <a:pt x="9" y="1441"/>
                  <a:pt x="0" y="1420"/>
                  <a:pt x="0" y="1394"/>
                </a:cubicBezTo>
                <a:close/>
              </a:path>
            </a:pathLst>
          </a:custGeom>
          <a:solidFill>
            <a:srgbClr val="1E40AF">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30" name="图片 1929"/>
          <p:cNvPicPr/>
          <p:nvPr/>
        </p:nvPicPr>
        <p:blipFill>
          <a:blip r:embed="rId8"/>
          <a:stretch/>
        </p:blipFill>
        <p:spPr>
          <a:xfrm>
            <a:off x="7261920" y="1236960"/>
            <a:ext cx="166680" cy="166680"/>
          </a:xfrm>
          <a:prstGeom prst="rect">
            <a:avLst/>
          </a:prstGeom>
          <a:noFill/>
          <a:ln w="0">
            <a:noFill/>
          </a:ln>
        </p:spPr>
      </p:pic>
      <p:sp>
        <p:nvSpPr>
          <p:cNvPr id="1931" name="文本框 1930"/>
          <p:cNvSpPr txBox="1"/>
          <p:nvPr/>
        </p:nvSpPr>
        <p:spPr>
          <a:xfrm>
            <a:off x="4736160" y="310464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（轻量级模拟环境）</a:t>
            </a:r>
            <a:endParaRPr lang="en-US" sz="920" b="0" u="none" strike="noStrike">
              <a:solidFill>
                <a:srgbClr val="000000"/>
              </a:solidFill>
              <a:effectLst/>
              <a:uFillTx/>
              <a:latin typeface="Times New Roman"/>
            </a:endParaRPr>
          </a:p>
        </p:txBody>
      </p:sp>
      <p:pic>
        <p:nvPicPr>
          <p:cNvPr id="1932" name="图片 1931"/>
          <p:cNvPicPr/>
          <p:nvPr/>
        </p:nvPicPr>
        <p:blipFill>
          <a:blip r:embed="rId9"/>
          <a:stretch/>
        </p:blipFill>
        <p:spPr>
          <a:xfrm>
            <a:off x="7353720" y="1646280"/>
            <a:ext cx="133200" cy="116640"/>
          </a:xfrm>
          <a:prstGeom prst="rect">
            <a:avLst/>
          </a:prstGeom>
          <a:noFill/>
          <a:ln w="0">
            <a:noFill/>
          </a:ln>
        </p:spPr>
      </p:pic>
      <p:sp>
        <p:nvSpPr>
          <p:cNvPr id="1933" name="文本框 1932"/>
          <p:cNvSpPr txBox="1"/>
          <p:nvPr/>
        </p:nvSpPr>
        <p:spPr>
          <a:xfrm>
            <a:off x="7531920" y="121788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调试与监控工具</a:t>
            </a:r>
            <a:endParaRPr lang="en-US" sz="1320" b="0" u="none" strike="noStrike">
              <a:solidFill>
                <a:srgbClr val="000000"/>
              </a:solidFill>
              <a:effectLst/>
              <a:uFillTx/>
              <a:latin typeface="Times New Roman"/>
            </a:endParaRPr>
          </a:p>
        </p:txBody>
      </p:sp>
      <p:sp>
        <p:nvSpPr>
          <p:cNvPr id="1934" name="文本框 1933"/>
          <p:cNvSpPr txBox="1"/>
          <p:nvPr/>
        </p:nvSpPr>
        <p:spPr>
          <a:xfrm>
            <a:off x="7557120" y="1622520"/>
            <a:ext cx="853560" cy="157320"/>
          </a:xfrm>
          <a:prstGeom prst="rect">
            <a:avLst/>
          </a:prstGeom>
          <a:noFill/>
          <a:ln w="0">
            <a:noFill/>
          </a:ln>
        </p:spPr>
        <p:txBody>
          <a:bodyPr wrap="none" lIns="0" tIns="0" rIns="0" bIns="0" anchor="t">
            <a:spAutoFit/>
          </a:bodyPr>
          <a:lstStyle/>
          <a:p>
            <a:r>
              <a:rPr lang="en-US" sz="1050" b="0" u="none" strike="noStrike">
                <a:solidFill>
                  <a:srgbClr val="BFDBFE"/>
                </a:solidFill>
                <a:effectLst/>
                <a:uFillTx/>
                <a:latin typeface="DejaVuSans"/>
                <a:ea typeface="DejaVuSans"/>
              </a:rPr>
              <a:t>TensorBoard</a:t>
            </a:r>
            <a:endParaRPr lang="en-US" sz="1050" b="0" u="none" strike="noStrike">
              <a:solidFill>
                <a:srgbClr val="000000"/>
              </a:solidFill>
              <a:effectLst/>
              <a:uFillTx/>
              <a:latin typeface="Times New Roman"/>
            </a:endParaRPr>
          </a:p>
        </p:txBody>
      </p:sp>
      <p:sp>
        <p:nvSpPr>
          <p:cNvPr id="1935" name="文本框 1934"/>
          <p:cNvSpPr txBox="1"/>
          <p:nvPr/>
        </p:nvSpPr>
        <p:spPr>
          <a:xfrm>
            <a:off x="8382600" y="1617840"/>
            <a:ext cx="1350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a:t>
            </a:r>
            <a:endParaRPr lang="en-US" sz="1050" b="0" u="none" strike="noStrike">
              <a:solidFill>
                <a:srgbClr val="000000"/>
              </a:solidFill>
              <a:effectLst/>
              <a:uFillTx/>
              <a:latin typeface="Times New Roman"/>
            </a:endParaRPr>
          </a:p>
        </p:txBody>
      </p:sp>
      <p:pic>
        <p:nvPicPr>
          <p:cNvPr id="1936" name="图片 1935"/>
          <p:cNvPicPr/>
          <p:nvPr/>
        </p:nvPicPr>
        <p:blipFill>
          <a:blip r:embed="rId10"/>
          <a:stretch/>
        </p:blipFill>
        <p:spPr>
          <a:xfrm>
            <a:off x="7353720" y="2281320"/>
            <a:ext cx="116640" cy="116640"/>
          </a:xfrm>
          <a:prstGeom prst="rect">
            <a:avLst/>
          </a:prstGeom>
          <a:noFill/>
          <a:ln w="0">
            <a:noFill/>
          </a:ln>
        </p:spPr>
      </p:pic>
      <p:sp>
        <p:nvSpPr>
          <p:cNvPr id="1937" name="文本框 1936"/>
          <p:cNvSpPr txBox="1"/>
          <p:nvPr/>
        </p:nvSpPr>
        <p:spPr>
          <a:xfrm>
            <a:off x="7557120" y="183456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实时监控训练进程与参数可视化</a:t>
            </a:r>
            <a:endParaRPr lang="en-US" sz="920" b="0" u="none" strike="noStrike">
              <a:solidFill>
                <a:srgbClr val="000000"/>
              </a:solidFill>
              <a:effectLst/>
              <a:uFillTx/>
              <a:latin typeface="Times New Roman"/>
            </a:endParaRPr>
          </a:p>
        </p:txBody>
      </p:sp>
      <p:sp>
        <p:nvSpPr>
          <p:cNvPr id="1938" name="文本框 1937"/>
          <p:cNvSpPr txBox="1"/>
          <p:nvPr/>
        </p:nvSpPr>
        <p:spPr>
          <a:xfrm>
            <a:off x="7540200" y="2252880"/>
            <a:ext cx="80532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数据可视化：</a:t>
            </a:r>
            <a:endParaRPr lang="en-US" sz="1050" b="0" u="none" strike="noStrike">
              <a:solidFill>
                <a:srgbClr val="000000"/>
              </a:solidFill>
              <a:effectLst/>
              <a:uFillTx/>
              <a:latin typeface="Times New Roman"/>
            </a:endParaRPr>
          </a:p>
        </p:txBody>
      </p:sp>
      <p:sp>
        <p:nvSpPr>
          <p:cNvPr id="1939" name="文本框 1938"/>
          <p:cNvSpPr txBox="1"/>
          <p:nvPr/>
        </p:nvSpPr>
        <p:spPr>
          <a:xfrm>
            <a:off x="7557120" y="2473560"/>
            <a:ext cx="11116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Matplotlib/Seaborn</a:t>
            </a:r>
            <a:endParaRPr lang="en-US" sz="920" b="0" u="none" strike="noStrike">
              <a:solidFill>
                <a:srgbClr val="000000"/>
              </a:solidFill>
              <a:effectLst/>
              <a:uFillTx/>
              <a:latin typeface="Times New Roman"/>
            </a:endParaRPr>
          </a:p>
        </p:txBody>
      </p:sp>
      <p:pic>
        <p:nvPicPr>
          <p:cNvPr id="1940" name="图片 1939"/>
          <p:cNvPicPr/>
          <p:nvPr/>
        </p:nvPicPr>
        <p:blipFill>
          <a:blip r:embed="rId11"/>
          <a:stretch/>
        </p:blipFill>
        <p:spPr>
          <a:xfrm>
            <a:off x="7353720" y="2916360"/>
            <a:ext cx="100080" cy="116640"/>
          </a:xfrm>
          <a:prstGeom prst="rect">
            <a:avLst/>
          </a:prstGeom>
          <a:noFill/>
          <a:ln w="0">
            <a:noFill/>
          </a:ln>
        </p:spPr>
      </p:pic>
      <p:sp>
        <p:nvSpPr>
          <p:cNvPr id="1941" name="文本框 1940"/>
          <p:cNvSpPr txBox="1"/>
          <p:nvPr/>
        </p:nvSpPr>
        <p:spPr>
          <a:xfrm>
            <a:off x="8662320" y="246960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用于结果分析</a:t>
            </a:r>
            <a:endParaRPr lang="en-US" sz="920" b="0" u="none" strike="noStrike">
              <a:solidFill>
                <a:srgbClr val="000000"/>
              </a:solidFill>
              <a:effectLst/>
              <a:uFillTx/>
              <a:latin typeface="Times New Roman"/>
            </a:endParaRPr>
          </a:p>
        </p:txBody>
      </p:sp>
      <p:sp>
        <p:nvSpPr>
          <p:cNvPr id="1942" name="文本框 1941"/>
          <p:cNvSpPr txBox="1"/>
          <p:nvPr/>
        </p:nvSpPr>
        <p:spPr>
          <a:xfrm>
            <a:off x="7523640" y="2887920"/>
            <a:ext cx="671400" cy="169560"/>
          </a:xfrm>
          <a:prstGeom prst="rect">
            <a:avLst/>
          </a:prstGeom>
          <a:noFill/>
          <a:ln w="0">
            <a:noFill/>
          </a:ln>
        </p:spPr>
        <p:txBody>
          <a:bodyPr wrap="none" lIns="0" tIns="0" rIns="0" bIns="0" anchor="t">
            <a:spAutoFit/>
          </a:bodyPr>
          <a:lstStyle/>
          <a:p>
            <a:r>
              <a:rPr lang="zh-CN" sz="1050" b="0" u="none" strike="noStrike">
                <a:solidFill>
                  <a:srgbClr val="BFDBFE"/>
                </a:solidFill>
                <a:effectLst/>
                <a:uFillTx/>
                <a:latin typeface="WenQuanYiZenHei"/>
                <a:ea typeface="WenQuanYiZenHei"/>
              </a:rPr>
              <a:t>版本控制：</a:t>
            </a:r>
            <a:endParaRPr lang="en-US" sz="1050" b="0" u="none" strike="noStrike">
              <a:solidFill>
                <a:srgbClr val="000000"/>
              </a:solidFill>
              <a:effectLst/>
              <a:uFillTx/>
              <a:latin typeface="Times New Roman"/>
            </a:endParaRPr>
          </a:p>
        </p:txBody>
      </p:sp>
      <p:sp>
        <p:nvSpPr>
          <p:cNvPr id="1943" name="文本框 1942"/>
          <p:cNvSpPr txBox="1"/>
          <p:nvPr/>
        </p:nvSpPr>
        <p:spPr>
          <a:xfrm>
            <a:off x="7557120" y="3108600"/>
            <a:ext cx="1702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Git</a:t>
            </a:r>
            <a:endParaRPr lang="en-US" sz="920" b="0" u="none" strike="noStrike">
              <a:solidFill>
                <a:srgbClr val="000000"/>
              </a:solidFill>
              <a:effectLst/>
              <a:uFillTx/>
              <a:latin typeface="Times New Roman"/>
            </a:endParaRPr>
          </a:p>
        </p:txBody>
      </p:sp>
      <p:pic>
        <p:nvPicPr>
          <p:cNvPr id="1944" name="图片 1943"/>
          <p:cNvPicPr/>
          <p:nvPr/>
        </p:nvPicPr>
        <p:blipFill>
          <a:blip r:embed="rId12"/>
          <a:stretch/>
        </p:blipFill>
        <p:spPr>
          <a:xfrm>
            <a:off x="668520" y="3944520"/>
            <a:ext cx="124920" cy="166680"/>
          </a:xfrm>
          <a:prstGeom prst="rect">
            <a:avLst/>
          </a:prstGeom>
          <a:noFill/>
          <a:ln w="0">
            <a:noFill/>
          </a:ln>
        </p:spPr>
      </p:pic>
      <p:sp>
        <p:nvSpPr>
          <p:cNvPr id="1945" name="文本框 1944"/>
          <p:cNvSpPr txBox="1"/>
          <p:nvPr/>
        </p:nvSpPr>
        <p:spPr>
          <a:xfrm>
            <a:off x="7725960" y="310464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跟踪实验配置与结果</a:t>
            </a:r>
            <a:endParaRPr lang="en-US" sz="920" b="0" u="none" strike="noStrike">
              <a:solidFill>
                <a:srgbClr val="000000"/>
              </a:solidFill>
              <a:effectLst/>
              <a:uFillTx/>
              <a:latin typeface="Times New Roman"/>
            </a:endParaRPr>
          </a:p>
        </p:txBody>
      </p:sp>
      <p:sp>
        <p:nvSpPr>
          <p:cNvPr id="1946" name="任意多边形 1945"/>
          <p:cNvSpPr/>
          <p:nvPr/>
        </p:nvSpPr>
        <p:spPr>
          <a:xfrm>
            <a:off x="668520" y="4320360"/>
            <a:ext cx="33480" cy="33840"/>
          </a:xfrm>
          <a:custGeom>
            <a:avLst/>
            <a:gdLst/>
            <a:ahLst/>
            <a:cxnLst/>
            <a:rect l="0" t="0" r="r" b="b"/>
            <a:pathLst>
              <a:path w="93" h="94">
                <a:moveTo>
                  <a:pt x="93" y="47"/>
                </a:moveTo>
                <a:cubicBezTo>
                  <a:pt x="93" y="53"/>
                  <a:pt x="92" y="59"/>
                  <a:pt x="90" y="65"/>
                </a:cubicBezTo>
                <a:cubicBezTo>
                  <a:pt x="88" y="71"/>
                  <a:pt x="84" y="76"/>
                  <a:pt x="80" y="80"/>
                </a:cubicBezTo>
                <a:cubicBezTo>
                  <a:pt x="75" y="84"/>
                  <a:pt x="70" y="88"/>
                  <a:pt x="65" y="90"/>
                </a:cubicBezTo>
                <a:cubicBezTo>
                  <a:pt x="59" y="92"/>
                  <a:pt x="53" y="94"/>
                  <a:pt x="47" y="94"/>
                </a:cubicBezTo>
                <a:cubicBezTo>
                  <a:pt x="41" y="94"/>
                  <a:pt x="35" y="92"/>
                  <a:pt x="28" y="90"/>
                </a:cubicBezTo>
                <a:cubicBezTo>
                  <a:pt x="23" y="88"/>
                  <a:pt x="17" y="84"/>
                  <a:pt x="13" y="80"/>
                </a:cubicBezTo>
                <a:cubicBezTo>
                  <a:pt x="9" y="76"/>
                  <a:pt x="5" y="71"/>
                  <a:pt x="3" y="65"/>
                </a:cubicBezTo>
                <a:cubicBezTo>
                  <a:pt x="1" y="59"/>
                  <a:pt x="0" y="53"/>
                  <a:pt x="0" y="47"/>
                </a:cubicBezTo>
                <a:cubicBezTo>
                  <a:pt x="0" y="41"/>
                  <a:pt x="1" y="35"/>
                  <a:pt x="3" y="29"/>
                </a:cubicBezTo>
                <a:cubicBezTo>
                  <a:pt x="5" y="24"/>
                  <a:pt x="9" y="19"/>
                  <a:pt x="13" y="14"/>
                </a:cubicBezTo>
                <a:cubicBezTo>
                  <a:pt x="17" y="10"/>
                  <a:pt x="23" y="7"/>
                  <a:pt x="28" y="3"/>
                </a:cubicBezTo>
                <a:cubicBezTo>
                  <a:pt x="35" y="1"/>
                  <a:pt x="41" y="0"/>
                  <a:pt x="47" y="0"/>
                </a:cubicBezTo>
                <a:cubicBezTo>
                  <a:pt x="53" y="0"/>
                  <a:pt x="59" y="1"/>
                  <a:pt x="65" y="3"/>
                </a:cubicBezTo>
                <a:cubicBezTo>
                  <a:pt x="70" y="7"/>
                  <a:pt x="75" y="10"/>
                  <a:pt x="80" y="14"/>
                </a:cubicBezTo>
                <a:cubicBezTo>
                  <a:pt x="84" y="19"/>
                  <a:pt x="88" y="24"/>
                  <a:pt x="90" y="29"/>
                </a:cubicBezTo>
                <a:cubicBezTo>
                  <a:pt x="92" y="35"/>
                  <a:pt x="93" y="41"/>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47" name="文本框 1946"/>
          <p:cNvSpPr txBox="1"/>
          <p:nvPr/>
        </p:nvSpPr>
        <p:spPr>
          <a:xfrm>
            <a:off x="894240" y="3925440"/>
            <a:ext cx="15094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智能体开发关键考量</a:t>
            </a:r>
            <a:endParaRPr lang="en-US" sz="1320" b="0" u="none" strike="noStrike">
              <a:solidFill>
                <a:srgbClr val="000000"/>
              </a:solidFill>
              <a:effectLst/>
              <a:uFillTx/>
              <a:latin typeface="Times New Roman"/>
            </a:endParaRPr>
          </a:p>
        </p:txBody>
      </p:sp>
      <p:sp>
        <p:nvSpPr>
          <p:cNvPr id="1948" name="文本框 1947"/>
          <p:cNvSpPr txBox="1"/>
          <p:nvPr/>
        </p:nvSpPr>
        <p:spPr>
          <a:xfrm>
            <a:off x="827280" y="425772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结合</a:t>
            </a:r>
            <a:r>
              <a:rPr lang="zh-CN" sz="920" b="0" u="none" strike="noStrike">
                <a:solidFill>
                  <a:srgbClr val="BFDBFE"/>
                </a:solidFill>
                <a:effectLst/>
                <a:uFillTx/>
                <a:latin typeface="WenQuanYiZenHei"/>
                <a:ea typeface="WenQuanYiZenHei"/>
              </a:rPr>
              <a:t>搜索算法</a:t>
            </a:r>
            <a:r>
              <a:rPr lang="zh-CN" sz="920" b="0" u="none" strike="noStrike">
                <a:solidFill>
                  <a:srgbClr val="D1D5DB"/>
                </a:solidFill>
                <a:effectLst/>
                <a:uFillTx/>
                <a:latin typeface="WenQuanYiZenHei"/>
                <a:ea typeface="WenQuanYiZenHei"/>
              </a:rPr>
              <a:t>（如</a:t>
            </a:r>
            <a:endParaRPr lang="en-US" sz="920" b="0" u="none" strike="noStrike">
              <a:solidFill>
                <a:srgbClr val="000000"/>
              </a:solidFill>
              <a:effectLst/>
              <a:uFillTx/>
              <a:latin typeface="Times New Roman"/>
            </a:endParaRPr>
          </a:p>
        </p:txBody>
      </p:sp>
      <p:sp>
        <p:nvSpPr>
          <p:cNvPr id="1949" name="文本框 1948"/>
          <p:cNvSpPr txBox="1"/>
          <p:nvPr/>
        </p:nvSpPr>
        <p:spPr>
          <a:xfrm>
            <a:off x="1763280" y="4262040"/>
            <a:ext cx="1396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a:t>
            </a:r>
            <a:endParaRPr lang="en-US" sz="920" b="0" u="none" strike="noStrike">
              <a:solidFill>
                <a:srgbClr val="000000"/>
              </a:solidFill>
              <a:effectLst/>
              <a:uFillTx/>
              <a:latin typeface="Times New Roman"/>
            </a:endParaRPr>
          </a:p>
        </p:txBody>
      </p:sp>
      <p:sp>
        <p:nvSpPr>
          <p:cNvPr id="1950" name="任意多边形 1949"/>
          <p:cNvSpPr/>
          <p:nvPr/>
        </p:nvSpPr>
        <p:spPr>
          <a:xfrm>
            <a:off x="668520" y="4554360"/>
            <a:ext cx="33480" cy="33480"/>
          </a:xfrm>
          <a:custGeom>
            <a:avLst/>
            <a:gdLst/>
            <a:ahLst/>
            <a:cxnLst/>
            <a:rect l="0" t="0" r="r" b="b"/>
            <a:pathLst>
              <a:path w="93" h="93">
                <a:moveTo>
                  <a:pt x="93" y="46"/>
                </a:moveTo>
                <a:cubicBezTo>
                  <a:pt x="93" y="52"/>
                  <a:pt x="92" y="58"/>
                  <a:pt x="90" y="64"/>
                </a:cubicBezTo>
                <a:cubicBezTo>
                  <a:pt x="88" y="69"/>
                  <a:pt x="84" y="75"/>
                  <a:pt x="80" y="79"/>
                </a:cubicBezTo>
                <a:cubicBezTo>
                  <a:pt x="75" y="83"/>
                  <a:pt x="70" y="87"/>
                  <a:pt x="65" y="89"/>
                </a:cubicBezTo>
                <a:cubicBezTo>
                  <a:pt x="59" y="92"/>
                  <a:pt x="53" y="93"/>
                  <a:pt x="47" y="93"/>
                </a:cubicBezTo>
                <a:cubicBezTo>
                  <a:pt x="41" y="93"/>
                  <a:pt x="35" y="92"/>
                  <a:pt x="28" y="89"/>
                </a:cubicBezTo>
                <a:cubicBezTo>
                  <a:pt x="23" y="87"/>
                  <a:pt x="17" y="83"/>
                  <a:pt x="13" y="79"/>
                </a:cubicBezTo>
                <a:cubicBezTo>
                  <a:pt x="9" y="75"/>
                  <a:pt x="5" y="69"/>
                  <a:pt x="3" y="64"/>
                </a:cubicBezTo>
                <a:cubicBezTo>
                  <a:pt x="1" y="58"/>
                  <a:pt x="0" y="52"/>
                  <a:pt x="0" y="46"/>
                </a:cubicBezTo>
                <a:cubicBezTo>
                  <a:pt x="0" y="40"/>
                  <a:pt x="1" y="34"/>
                  <a:pt x="3" y="28"/>
                </a:cubicBezTo>
                <a:cubicBezTo>
                  <a:pt x="5" y="23"/>
                  <a:pt x="9" y="18"/>
                  <a:pt x="13" y="13"/>
                </a:cubicBezTo>
                <a:cubicBezTo>
                  <a:pt x="17" y="9"/>
                  <a:pt x="23" y="6"/>
                  <a:pt x="28" y="3"/>
                </a:cubicBezTo>
                <a:cubicBezTo>
                  <a:pt x="35" y="1"/>
                  <a:pt x="41" y="0"/>
                  <a:pt x="47" y="0"/>
                </a:cubicBezTo>
                <a:cubicBezTo>
                  <a:pt x="53" y="0"/>
                  <a:pt x="59" y="1"/>
                  <a:pt x="65" y="3"/>
                </a:cubicBezTo>
                <a:cubicBezTo>
                  <a:pt x="70" y="6"/>
                  <a:pt x="75" y="9"/>
                  <a:pt x="80" y="13"/>
                </a:cubicBezTo>
                <a:cubicBezTo>
                  <a:pt x="84" y="18"/>
                  <a:pt x="88" y="23"/>
                  <a:pt x="90" y="28"/>
                </a:cubicBezTo>
                <a:cubicBezTo>
                  <a:pt x="92" y="34"/>
                  <a:pt x="93" y="40"/>
                  <a:pt x="93"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51" name="文本框 1950"/>
          <p:cNvSpPr txBox="1"/>
          <p:nvPr/>
        </p:nvSpPr>
        <p:spPr>
          <a:xfrm>
            <a:off x="1901880" y="425772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）帮助智能体寻找最优路径</a:t>
            </a:r>
            <a:endParaRPr lang="en-US" sz="920" b="0" u="none" strike="noStrike">
              <a:solidFill>
                <a:srgbClr val="000000"/>
              </a:solidFill>
              <a:effectLst/>
              <a:uFillTx/>
              <a:latin typeface="Times New Roman"/>
            </a:endParaRPr>
          </a:p>
        </p:txBody>
      </p:sp>
      <p:sp>
        <p:nvSpPr>
          <p:cNvPr id="1952" name="任意多边形 1951"/>
          <p:cNvSpPr/>
          <p:nvPr/>
        </p:nvSpPr>
        <p:spPr>
          <a:xfrm>
            <a:off x="5481720" y="4320360"/>
            <a:ext cx="33840" cy="33840"/>
          </a:xfrm>
          <a:custGeom>
            <a:avLst/>
            <a:gdLst/>
            <a:ahLst/>
            <a:cxnLst/>
            <a:rect l="0" t="0" r="r" b="b"/>
            <a:pathLst>
              <a:path w="94" h="94">
                <a:moveTo>
                  <a:pt x="94" y="47"/>
                </a:moveTo>
                <a:cubicBezTo>
                  <a:pt x="94" y="53"/>
                  <a:pt x="93" y="59"/>
                  <a:pt x="90" y="65"/>
                </a:cubicBezTo>
                <a:cubicBezTo>
                  <a:pt x="87" y="71"/>
                  <a:pt x="84" y="76"/>
                  <a:pt x="80" y="80"/>
                </a:cubicBezTo>
                <a:cubicBezTo>
                  <a:pt x="75" y="84"/>
                  <a:pt x="70" y="88"/>
                  <a:pt x="64" y="90"/>
                </a:cubicBezTo>
                <a:cubicBezTo>
                  <a:pt x="59" y="92"/>
                  <a:pt x="53" y="94"/>
                  <a:pt x="47" y="94"/>
                </a:cubicBezTo>
                <a:cubicBezTo>
                  <a:pt x="41" y="94"/>
                  <a:pt x="35" y="92"/>
                  <a:pt x="29" y="90"/>
                </a:cubicBezTo>
                <a:cubicBezTo>
                  <a:pt x="23" y="88"/>
                  <a:pt x="18" y="84"/>
                  <a:pt x="14" y="80"/>
                </a:cubicBezTo>
                <a:cubicBezTo>
                  <a:pt x="10" y="76"/>
                  <a:pt x="6" y="71"/>
                  <a:pt x="4" y="65"/>
                </a:cubicBezTo>
                <a:cubicBezTo>
                  <a:pt x="1" y="59"/>
                  <a:pt x="0" y="53"/>
                  <a:pt x="0" y="47"/>
                </a:cubicBezTo>
                <a:cubicBezTo>
                  <a:pt x="0" y="41"/>
                  <a:pt x="1" y="35"/>
                  <a:pt x="4" y="29"/>
                </a:cubicBezTo>
                <a:cubicBezTo>
                  <a:pt x="6" y="24"/>
                  <a:pt x="10" y="19"/>
                  <a:pt x="14" y="14"/>
                </a:cubicBezTo>
                <a:cubicBezTo>
                  <a:pt x="18" y="10"/>
                  <a:pt x="23" y="7"/>
                  <a:pt x="29" y="3"/>
                </a:cubicBezTo>
                <a:cubicBezTo>
                  <a:pt x="35" y="1"/>
                  <a:pt x="41" y="0"/>
                  <a:pt x="47" y="0"/>
                </a:cubicBezTo>
                <a:cubicBezTo>
                  <a:pt x="53" y="0"/>
                  <a:pt x="59" y="1"/>
                  <a:pt x="64" y="3"/>
                </a:cubicBezTo>
                <a:cubicBezTo>
                  <a:pt x="70" y="7"/>
                  <a:pt x="75" y="10"/>
                  <a:pt x="80" y="14"/>
                </a:cubicBezTo>
                <a:cubicBezTo>
                  <a:pt x="84" y="19"/>
                  <a:pt x="87" y="24"/>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53" name="文本框 1952"/>
          <p:cNvSpPr txBox="1"/>
          <p:nvPr/>
        </p:nvSpPr>
        <p:spPr>
          <a:xfrm>
            <a:off x="827280" y="4491720"/>
            <a:ext cx="2465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应用</a:t>
            </a:r>
            <a:r>
              <a:rPr lang="zh-CN" sz="920" b="0" u="none" strike="noStrike">
                <a:solidFill>
                  <a:srgbClr val="BFDBFE"/>
                </a:solidFill>
                <a:effectLst/>
                <a:uFillTx/>
                <a:latin typeface="WenQuanYiZenHei"/>
                <a:ea typeface="WenQuanYiZenHei"/>
              </a:rPr>
              <a:t>规划算法</a:t>
            </a:r>
            <a:r>
              <a:rPr lang="zh-CN" sz="920" b="0" u="none" strike="noStrike">
                <a:solidFill>
                  <a:srgbClr val="D1D5DB"/>
                </a:solidFill>
                <a:effectLst/>
                <a:uFillTx/>
                <a:latin typeface="WenQuanYiZenHei"/>
                <a:ea typeface="WenQuanYiZenHei"/>
              </a:rPr>
              <a:t>（如拓扑排序）确定任务执行顺序</a:t>
            </a:r>
            <a:endParaRPr lang="en-US" sz="920" b="0" u="none" strike="noStrike">
              <a:solidFill>
                <a:srgbClr val="000000"/>
              </a:solidFill>
              <a:effectLst/>
              <a:uFillTx/>
              <a:latin typeface="Times New Roman"/>
            </a:endParaRPr>
          </a:p>
        </p:txBody>
      </p:sp>
      <p:sp>
        <p:nvSpPr>
          <p:cNvPr id="1954" name="任意多边形 1953"/>
          <p:cNvSpPr/>
          <p:nvPr/>
        </p:nvSpPr>
        <p:spPr>
          <a:xfrm>
            <a:off x="5481720" y="4554360"/>
            <a:ext cx="33840" cy="33480"/>
          </a:xfrm>
          <a:custGeom>
            <a:avLst/>
            <a:gdLst/>
            <a:ahLst/>
            <a:cxnLst/>
            <a:rect l="0" t="0" r="r" b="b"/>
            <a:pathLst>
              <a:path w="94" h="93">
                <a:moveTo>
                  <a:pt x="94" y="46"/>
                </a:moveTo>
                <a:cubicBezTo>
                  <a:pt x="94" y="52"/>
                  <a:pt x="93" y="58"/>
                  <a:pt x="90" y="64"/>
                </a:cubicBezTo>
                <a:cubicBezTo>
                  <a:pt x="87" y="69"/>
                  <a:pt x="84" y="75"/>
                  <a:pt x="80" y="79"/>
                </a:cubicBezTo>
                <a:cubicBezTo>
                  <a:pt x="75" y="83"/>
                  <a:pt x="70" y="87"/>
                  <a:pt x="64" y="89"/>
                </a:cubicBezTo>
                <a:cubicBezTo>
                  <a:pt x="59" y="92"/>
                  <a:pt x="53" y="93"/>
                  <a:pt x="47" y="93"/>
                </a:cubicBezTo>
                <a:cubicBezTo>
                  <a:pt x="41" y="93"/>
                  <a:pt x="35" y="92"/>
                  <a:pt x="29" y="89"/>
                </a:cubicBezTo>
                <a:cubicBezTo>
                  <a:pt x="23" y="87"/>
                  <a:pt x="18" y="83"/>
                  <a:pt x="14" y="79"/>
                </a:cubicBezTo>
                <a:cubicBezTo>
                  <a:pt x="10" y="75"/>
                  <a:pt x="6" y="69"/>
                  <a:pt x="4" y="64"/>
                </a:cubicBezTo>
                <a:cubicBezTo>
                  <a:pt x="1" y="58"/>
                  <a:pt x="0" y="52"/>
                  <a:pt x="0" y="46"/>
                </a:cubicBezTo>
                <a:cubicBezTo>
                  <a:pt x="0" y="40"/>
                  <a:pt x="1" y="34"/>
                  <a:pt x="4" y="28"/>
                </a:cubicBezTo>
                <a:cubicBezTo>
                  <a:pt x="6" y="23"/>
                  <a:pt x="10" y="18"/>
                  <a:pt x="14" y="13"/>
                </a:cubicBezTo>
                <a:cubicBezTo>
                  <a:pt x="18" y="9"/>
                  <a:pt x="23" y="6"/>
                  <a:pt x="29" y="3"/>
                </a:cubicBezTo>
                <a:cubicBezTo>
                  <a:pt x="35" y="1"/>
                  <a:pt x="41" y="0"/>
                  <a:pt x="47" y="0"/>
                </a:cubicBezTo>
                <a:cubicBezTo>
                  <a:pt x="53" y="0"/>
                  <a:pt x="59" y="1"/>
                  <a:pt x="64" y="3"/>
                </a:cubicBezTo>
                <a:cubicBezTo>
                  <a:pt x="70" y="6"/>
                  <a:pt x="75" y="9"/>
                  <a:pt x="80" y="13"/>
                </a:cubicBezTo>
                <a:cubicBezTo>
                  <a:pt x="84" y="18"/>
                  <a:pt x="87" y="23"/>
                  <a:pt x="90"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55" name="文本框 1954"/>
          <p:cNvSpPr txBox="1"/>
          <p:nvPr/>
        </p:nvSpPr>
        <p:spPr>
          <a:xfrm>
            <a:off x="5640840" y="4257720"/>
            <a:ext cx="2465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注重</a:t>
            </a:r>
            <a:r>
              <a:rPr lang="zh-CN" sz="920" b="0" u="none" strike="noStrike">
                <a:solidFill>
                  <a:srgbClr val="BFDBFE"/>
                </a:solidFill>
                <a:effectLst/>
                <a:uFillTx/>
                <a:latin typeface="WenQuanYiZenHei"/>
                <a:ea typeface="WenQuanYiZenHei"/>
              </a:rPr>
              <a:t>性能评估</a:t>
            </a:r>
            <a:r>
              <a:rPr lang="zh-CN" sz="920" b="0" u="none" strike="noStrike">
                <a:solidFill>
                  <a:srgbClr val="D1D5DB"/>
                </a:solidFill>
                <a:effectLst/>
                <a:uFillTx/>
                <a:latin typeface="WenQuanYiZenHei"/>
                <a:ea typeface="WenQuanYiZenHei"/>
              </a:rPr>
              <a:t>，通过多维度指标衡量智能体表现</a:t>
            </a:r>
            <a:endParaRPr lang="en-US" sz="920" b="0" u="none" strike="noStrike">
              <a:solidFill>
                <a:srgbClr val="000000"/>
              </a:solidFill>
              <a:effectLst/>
              <a:uFillTx/>
              <a:latin typeface="Times New Roman"/>
            </a:endParaRPr>
          </a:p>
        </p:txBody>
      </p:sp>
      <p:pic>
        <p:nvPicPr>
          <p:cNvPr id="1956" name="图片 1955"/>
          <p:cNvPicPr/>
          <p:nvPr/>
        </p:nvPicPr>
        <p:blipFill>
          <a:blip r:embed="rId13"/>
          <a:stretch/>
        </p:blipFill>
        <p:spPr>
          <a:xfrm>
            <a:off x="0" y="0"/>
            <a:ext cx="10696320" cy="6016320"/>
          </a:xfrm>
          <a:prstGeom prst="rect">
            <a:avLst/>
          </a:prstGeom>
          <a:noFill/>
          <a:ln w="0">
            <a:noFill/>
          </a:ln>
        </p:spPr>
      </p:pic>
      <p:sp>
        <p:nvSpPr>
          <p:cNvPr id="1957" name="任意多边形 1956"/>
          <p:cNvSpPr/>
          <p:nvPr/>
        </p:nvSpPr>
        <p:spPr>
          <a:xfrm>
            <a:off x="534600" y="5114160"/>
            <a:ext cx="9627480" cy="367920"/>
          </a:xfrm>
          <a:custGeom>
            <a:avLst/>
            <a:gdLst/>
            <a:ahLst/>
            <a:cxnLst/>
            <a:rect l="0" t="0" r="r" b="b"/>
            <a:pathLst>
              <a:path w="26743" h="1022">
                <a:moveTo>
                  <a:pt x="0" y="837"/>
                </a:moveTo>
                <a:lnTo>
                  <a:pt x="0" y="186"/>
                </a:lnTo>
                <a:cubicBezTo>
                  <a:pt x="0" y="173"/>
                  <a:pt x="1" y="161"/>
                  <a:pt x="4" y="149"/>
                </a:cubicBezTo>
                <a:cubicBezTo>
                  <a:pt x="6" y="137"/>
                  <a:pt x="10" y="126"/>
                  <a:pt x="14" y="115"/>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3"/>
                  <a:pt x="26724" y="103"/>
                  <a:pt x="26728" y="115"/>
                </a:cubicBezTo>
                <a:cubicBezTo>
                  <a:pt x="26733" y="126"/>
                  <a:pt x="26737" y="137"/>
                  <a:pt x="26739" y="149"/>
                </a:cubicBezTo>
                <a:cubicBezTo>
                  <a:pt x="26741" y="161"/>
                  <a:pt x="26743" y="173"/>
                  <a:pt x="26743" y="186"/>
                </a:cubicBezTo>
                <a:lnTo>
                  <a:pt x="26743" y="837"/>
                </a:lnTo>
                <a:cubicBezTo>
                  <a:pt x="26743" y="849"/>
                  <a:pt x="26741" y="861"/>
                  <a:pt x="26739" y="873"/>
                </a:cubicBezTo>
                <a:cubicBezTo>
                  <a:pt x="26737" y="885"/>
                  <a:pt x="26733" y="896"/>
                  <a:pt x="26728" y="908"/>
                </a:cubicBezTo>
                <a:cubicBezTo>
                  <a:pt x="26724" y="919"/>
                  <a:pt x="26718" y="930"/>
                  <a:pt x="26711" y="940"/>
                </a:cubicBezTo>
                <a:cubicBezTo>
                  <a:pt x="26704" y="950"/>
                  <a:pt x="26697" y="959"/>
                  <a:pt x="26688" y="968"/>
                </a:cubicBezTo>
                <a:cubicBezTo>
                  <a:pt x="26680" y="976"/>
                  <a:pt x="26670" y="984"/>
                  <a:pt x="26660" y="991"/>
                </a:cubicBezTo>
                <a:cubicBezTo>
                  <a:pt x="26650" y="998"/>
                  <a:pt x="26639" y="1003"/>
                  <a:pt x="26628" y="1008"/>
                </a:cubicBezTo>
                <a:cubicBezTo>
                  <a:pt x="26617" y="1013"/>
                  <a:pt x="26605" y="1016"/>
                  <a:pt x="26593" y="1019"/>
                </a:cubicBezTo>
                <a:cubicBezTo>
                  <a:pt x="26581" y="1021"/>
                  <a:pt x="26569" y="1022"/>
                  <a:pt x="26557" y="1022"/>
                </a:cubicBezTo>
                <a:lnTo>
                  <a:pt x="186" y="1022"/>
                </a:lnTo>
                <a:cubicBezTo>
                  <a:pt x="174" y="1022"/>
                  <a:pt x="162" y="1021"/>
                  <a:pt x="150" y="1019"/>
                </a:cubicBezTo>
                <a:cubicBezTo>
                  <a:pt x="138" y="1016"/>
                  <a:pt x="126" y="1013"/>
                  <a:pt x="115" y="1008"/>
                </a:cubicBezTo>
                <a:cubicBezTo>
                  <a:pt x="104" y="1003"/>
                  <a:pt x="93" y="998"/>
                  <a:pt x="83" y="991"/>
                </a:cubicBezTo>
                <a:cubicBezTo>
                  <a:pt x="73" y="984"/>
                  <a:pt x="63" y="976"/>
                  <a:pt x="55" y="968"/>
                </a:cubicBezTo>
                <a:cubicBezTo>
                  <a:pt x="46" y="959"/>
                  <a:pt x="38" y="950"/>
                  <a:pt x="31" y="940"/>
                </a:cubicBezTo>
                <a:cubicBezTo>
                  <a:pt x="25" y="930"/>
                  <a:pt x="19" y="919"/>
                  <a:pt x="14" y="908"/>
                </a:cubicBezTo>
                <a:cubicBezTo>
                  <a:pt x="10" y="896"/>
                  <a:pt x="6" y="885"/>
                  <a:pt x="4" y="873"/>
                </a:cubicBezTo>
                <a:cubicBezTo>
                  <a:pt x="1" y="861"/>
                  <a:pt x="0" y="849"/>
                  <a:pt x="0" y="837"/>
                </a:cubicBezTo>
                <a:close/>
              </a:path>
            </a:pathLst>
          </a:custGeom>
          <a:solidFill>
            <a:srgbClr val="1E40A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58" name="文本框 1957"/>
          <p:cNvSpPr txBox="1"/>
          <p:nvPr/>
        </p:nvSpPr>
        <p:spPr>
          <a:xfrm>
            <a:off x="5640840" y="4491720"/>
            <a:ext cx="2113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r>
              <a:rPr lang="zh-CN" sz="920" b="0" u="none" strike="noStrike">
                <a:solidFill>
                  <a:srgbClr val="BFDBFE"/>
                </a:solidFill>
                <a:effectLst/>
                <a:uFillTx/>
                <a:latin typeface="WenQuanYiZenHei"/>
                <a:ea typeface="WenQuanYiZenHei"/>
              </a:rPr>
              <a:t>可视化工具</a:t>
            </a:r>
            <a:r>
              <a:rPr lang="zh-CN" sz="920" b="0" u="none" strike="noStrike">
                <a:solidFill>
                  <a:srgbClr val="D1D5DB"/>
                </a:solidFill>
                <a:effectLst/>
                <a:uFillTx/>
                <a:latin typeface="WenQuanYiZenHei"/>
                <a:ea typeface="WenQuanYiZenHei"/>
              </a:rPr>
              <a:t>持续监控训练过程与结果</a:t>
            </a:r>
            <a:endParaRPr lang="en-US" sz="920" b="0" u="none" strike="noStrike">
              <a:solidFill>
                <a:srgbClr val="000000"/>
              </a:solidFill>
              <a:effectLst/>
              <a:uFillTx/>
              <a:latin typeface="Times New Roman"/>
            </a:endParaRPr>
          </a:p>
        </p:txBody>
      </p:sp>
      <p:sp>
        <p:nvSpPr>
          <p:cNvPr id="1959" name="文本框 1958"/>
          <p:cNvSpPr txBox="1"/>
          <p:nvPr/>
        </p:nvSpPr>
        <p:spPr>
          <a:xfrm>
            <a:off x="635040" y="522720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高效的智能体开发需要结合合适的环境、工具和方法，在</a:t>
            </a:r>
            <a:endParaRPr lang="en-US" sz="920" b="0" u="none" strike="noStrike">
              <a:solidFill>
                <a:srgbClr val="000000"/>
              </a:solidFill>
              <a:effectLst/>
              <a:uFillTx/>
              <a:latin typeface="Times New Roman"/>
            </a:endParaRPr>
          </a:p>
        </p:txBody>
      </p:sp>
      <p:sp>
        <p:nvSpPr>
          <p:cNvPr id="1960" name="文本框 1959"/>
          <p:cNvSpPr txBox="1"/>
          <p:nvPr/>
        </p:nvSpPr>
        <p:spPr>
          <a:xfrm>
            <a:off x="3560040" y="523152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1961" name="文本框 1960"/>
          <p:cNvSpPr txBox="1"/>
          <p:nvPr/>
        </p:nvSpPr>
        <p:spPr>
          <a:xfrm>
            <a:off x="3805200" y="5227200"/>
            <a:ext cx="5750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系统中，智能体能够通过检索增强生成技术获取更准确的信息支持，实现更高级别的智能交互和任务执行能力。</a:t>
            </a:r>
            <a:endParaRPr lang="en-US" sz="920" b="0" u="none" strike="noStrike">
              <a:solidFill>
                <a:srgbClr val="000000"/>
              </a:solidFill>
              <a:effectLst/>
              <a:uFillTx/>
              <a:latin typeface="Times New Roman"/>
            </a:endParaRPr>
          </a:p>
        </p:txBody>
      </p:sp>
      <p:sp>
        <p:nvSpPr>
          <p:cNvPr id="1962" name="文本框 1961"/>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24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3" name="图片 1962"/>
          <p:cNvPicPr/>
          <p:nvPr/>
        </p:nvPicPr>
        <p:blipFill>
          <a:blip r:embed="rId2"/>
          <a:stretch/>
        </p:blipFill>
        <p:spPr>
          <a:xfrm>
            <a:off x="0" y="0"/>
            <a:ext cx="10696320" cy="6217200"/>
          </a:xfrm>
          <a:prstGeom prst="rect">
            <a:avLst/>
          </a:prstGeom>
          <a:noFill/>
          <a:ln w="0">
            <a:noFill/>
          </a:ln>
        </p:spPr>
      </p:pic>
      <p:sp>
        <p:nvSpPr>
          <p:cNvPr id="1964" name="任意多边形 1963"/>
          <p:cNvSpPr/>
          <p:nvPr/>
        </p:nvSpPr>
        <p:spPr>
          <a:xfrm>
            <a:off x="534600" y="83556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65" name="任意多边形 1964"/>
          <p:cNvSpPr/>
          <p:nvPr/>
        </p:nvSpPr>
        <p:spPr>
          <a:xfrm>
            <a:off x="534600" y="1470600"/>
            <a:ext cx="4546440" cy="869400"/>
          </a:xfrm>
          <a:custGeom>
            <a:avLst/>
            <a:gdLst/>
            <a:ahLst/>
            <a:cxnLst/>
            <a:rect l="0" t="0" r="r" b="b"/>
            <a:pathLst>
              <a:path w="12629" h="2415">
                <a:moveTo>
                  <a:pt x="0" y="2229"/>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12443" y="0"/>
                </a:lnTo>
                <a:cubicBezTo>
                  <a:pt x="12468" y="0"/>
                  <a:pt x="12492" y="5"/>
                  <a:pt x="12514" y="14"/>
                </a:cubicBezTo>
                <a:cubicBezTo>
                  <a:pt x="12537" y="24"/>
                  <a:pt x="12557" y="37"/>
                  <a:pt x="12575" y="54"/>
                </a:cubicBezTo>
                <a:cubicBezTo>
                  <a:pt x="12592" y="72"/>
                  <a:pt x="12605" y="92"/>
                  <a:pt x="12615" y="115"/>
                </a:cubicBezTo>
                <a:cubicBezTo>
                  <a:pt x="12624" y="137"/>
                  <a:pt x="12629" y="161"/>
                  <a:pt x="12629" y="186"/>
                </a:cubicBezTo>
                <a:lnTo>
                  <a:pt x="12629" y="2229"/>
                </a:lnTo>
                <a:cubicBezTo>
                  <a:pt x="12629" y="2254"/>
                  <a:pt x="12624" y="2278"/>
                  <a:pt x="12615" y="2301"/>
                </a:cubicBezTo>
                <a:cubicBezTo>
                  <a:pt x="12605" y="2323"/>
                  <a:pt x="12592" y="2343"/>
                  <a:pt x="12575" y="2361"/>
                </a:cubicBezTo>
                <a:cubicBezTo>
                  <a:pt x="12557" y="2378"/>
                  <a:pt x="12537" y="2392"/>
                  <a:pt x="12514" y="2401"/>
                </a:cubicBezTo>
                <a:cubicBezTo>
                  <a:pt x="12492" y="2410"/>
                  <a:pt x="12468" y="2415"/>
                  <a:pt x="12443" y="2415"/>
                </a:cubicBezTo>
                <a:lnTo>
                  <a:pt x="186" y="2415"/>
                </a:lnTo>
                <a:cubicBezTo>
                  <a:pt x="161" y="2415"/>
                  <a:pt x="138" y="2410"/>
                  <a:pt x="115" y="2401"/>
                </a:cubicBezTo>
                <a:cubicBezTo>
                  <a:pt x="92" y="2392"/>
                  <a:pt x="72" y="2378"/>
                  <a:pt x="55" y="2361"/>
                </a:cubicBezTo>
                <a:cubicBezTo>
                  <a:pt x="37" y="2343"/>
                  <a:pt x="24" y="2323"/>
                  <a:pt x="14" y="2301"/>
                </a:cubicBezTo>
                <a:cubicBezTo>
                  <a:pt x="5" y="2278"/>
                  <a:pt x="0" y="2254"/>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66" name="任意多边形 1965"/>
          <p:cNvSpPr/>
          <p:nvPr/>
        </p:nvSpPr>
        <p:spPr>
          <a:xfrm>
            <a:off x="534600" y="2473560"/>
            <a:ext cx="4546440" cy="869400"/>
          </a:xfrm>
          <a:custGeom>
            <a:avLst/>
            <a:gdLst/>
            <a:ahLst/>
            <a:cxnLst/>
            <a:rect l="0" t="0" r="r" b="b"/>
            <a:pathLst>
              <a:path w="12629" h="2415">
                <a:moveTo>
                  <a:pt x="0" y="2229"/>
                </a:moveTo>
                <a:lnTo>
                  <a:pt x="0" y="185"/>
                </a:lnTo>
                <a:cubicBezTo>
                  <a:pt x="0" y="161"/>
                  <a:pt x="5" y="137"/>
                  <a:pt x="14" y="114"/>
                </a:cubicBezTo>
                <a:cubicBezTo>
                  <a:pt x="24" y="91"/>
                  <a:pt x="37" y="71"/>
                  <a:pt x="55" y="54"/>
                </a:cubicBezTo>
                <a:cubicBezTo>
                  <a:pt x="72" y="37"/>
                  <a:pt x="92" y="23"/>
                  <a:pt x="115" y="14"/>
                </a:cubicBezTo>
                <a:cubicBezTo>
                  <a:pt x="138" y="4"/>
                  <a:pt x="161" y="0"/>
                  <a:pt x="186" y="0"/>
                </a:cubicBezTo>
                <a:lnTo>
                  <a:pt x="12443" y="0"/>
                </a:lnTo>
                <a:cubicBezTo>
                  <a:pt x="12468" y="0"/>
                  <a:pt x="12492" y="4"/>
                  <a:pt x="12514" y="14"/>
                </a:cubicBezTo>
                <a:cubicBezTo>
                  <a:pt x="12537" y="23"/>
                  <a:pt x="12557" y="37"/>
                  <a:pt x="12575" y="54"/>
                </a:cubicBezTo>
                <a:cubicBezTo>
                  <a:pt x="12592" y="71"/>
                  <a:pt x="12605" y="91"/>
                  <a:pt x="12615" y="114"/>
                </a:cubicBezTo>
                <a:cubicBezTo>
                  <a:pt x="12624" y="137"/>
                  <a:pt x="12629" y="161"/>
                  <a:pt x="12629" y="185"/>
                </a:cubicBezTo>
                <a:lnTo>
                  <a:pt x="12629" y="2229"/>
                </a:lnTo>
                <a:cubicBezTo>
                  <a:pt x="12629" y="2254"/>
                  <a:pt x="12624" y="2277"/>
                  <a:pt x="12615" y="2300"/>
                </a:cubicBezTo>
                <a:cubicBezTo>
                  <a:pt x="12605" y="2323"/>
                  <a:pt x="12592" y="2343"/>
                  <a:pt x="12575" y="2360"/>
                </a:cubicBezTo>
                <a:cubicBezTo>
                  <a:pt x="12557" y="2378"/>
                  <a:pt x="12537" y="2391"/>
                  <a:pt x="12514" y="2401"/>
                </a:cubicBezTo>
                <a:cubicBezTo>
                  <a:pt x="12492" y="2410"/>
                  <a:pt x="12468" y="2415"/>
                  <a:pt x="12443" y="2415"/>
                </a:cubicBezTo>
                <a:lnTo>
                  <a:pt x="186" y="2415"/>
                </a:lnTo>
                <a:cubicBezTo>
                  <a:pt x="161" y="2415"/>
                  <a:pt x="138" y="2410"/>
                  <a:pt x="115" y="2401"/>
                </a:cubicBezTo>
                <a:cubicBezTo>
                  <a:pt x="92" y="2391"/>
                  <a:pt x="72" y="2378"/>
                  <a:pt x="55" y="2360"/>
                </a:cubicBezTo>
                <a:cubicBezTo>
                  <a:pt x="37" y="2343"/>
                  <a:pt x="24" y="2323"/>
                  <a:pt x="14" y="2300"/>
                </a:cubicBezTo>
                <a:cubicBezTo>
                  <a:pt x="5" y="2277"/>
                  <a:pt x="0" y="2254"/>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67" name="任意多边形 1966"/>
          <p:cNvSpPr/>
          <p:nvPr/>
        </p:nvSpPr>
        <p:spPr>
          <a:xfrm>
            <a:off x="534600" y="3476160"/>
            <a:ext cx="4546440" cy="869400"/>
          </a:xfrm>
          <a:custGeom>
            <a:avLst/>
            <a:gdLst/>
            <a:ahLst/>
            <a:cxnLst/>
            <a:rect l="0" t="0" r="r" b="b"/>
            <a:pathLst>
              <a:path w="12629" h="2415">
                <a:moveTo>
                  <a:pt x="0" y="2230"/>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12443" y="0"/>
                </a:lnTo>
                <a:cubicBezTo>
                  <a:pt x="12468" y="0"/>
                  <a:pt x="12492" y="5"/>
                  <a:pt x="12514" y="14"/>
                </a:cubicBezTo>
                <a:cubicBezTo>
                  <a:pt x="12537" y="24"/>
                  <a:pt x="12557" y="37"/>
                  <a:pt x="12575" y="55"/>
                </a:cubicBezTo>
                <a:cubicBezTo>
                  <a:pt x="12592" y="72"/>
                  <a:pt x="12605" y="92"/>
                  <a:pt x="12615" y="115"/>
                </a:cubicBezTo>
                <a:cubicBezTo>
                  <a:pt x="12624" y="138"/>
                  <a:pt x="12629" y="161"/>
                  <a:pt x="12629" y="186"/>
                </a:cubicBezTo>
                <a:lnTo>
                  <a:pt x="12629" y="2230"/>
                </a:lnTo>
                <a:cubicBezTo>
                  <a:pt x="12629" y="2254"/>
                  <a:pt x="12624" y="2278"/>
                  <a:pt x="12615" y="2301"/>
                </a:cubicBezTo>
                <a:cubicBezTo>
                  <a:pt x="12605" y="2323"/>
                  <a:pt x="12592" y="2343"/>
                  <a:pt x="12575" y="2361"/>
                </a:cubicBezTo>
                <a:cubicBezTo>
                  <a:pt x="12557" y="2378"/>
                  <a:pt x="12537" y="2392"/>
                  <a:pt x="12514" y="2401"/>
                </a:cubicBezTo>
                <a:cubicBezTo>
                  <a:pt x="12492" y="2411"/>
                  <a:pt x="12468" y="2415"/>
                  <a:pt x="12443" y="2415"/>
                </a:cubicBezTo>
                <a:lnTo>
                  <a:pt x="186" y="2415"/>
                </a:lnTo>
                <a:cubicBezTo>
                  <a:pt x="161" y="2415"/>
                  <a:pt x="138" y="2411"/>
                  <a:pt x="115" y="2401"/>
                </a:cubicBezTo>
                <a:cubicBezTo>
                  <a:pt x="92" y="2392"/>
                  <a:pt x="72" y="2378"/>
                  <a:pt x="55" y="2361"/>
                </a:cubicBezTo>
                <a:cubicBezTo>
                  <a:pt x="37" y="2343"/>
                  <a:pt x="24" y="2323"/>
                  <a:pt x="14" y="2301"/>
                </a:cubicBezTo>
                <a:cubicBezTo>
                  <a:pt x="5" y="2278"/>
                  <a:pt x="0" y="2254"/>
                  <a:pt x="0" y="223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68" name="任意多边形 1967"/>
          <p:cNvSpPr/>
          <p:nvPr/>
        </p:nvSpPr>
        <p:spPr>
          <a:xfrm>
            <a:off x="534600" y="4947120"/>
            <a:ext cx="4546440" cy="869400"/>
          </a:xfrm>
          <a:custGeom>
            <a:avLst/>
            <a:gdLst/>
            <a:ahLst/>
            <a:cxnLst/>
            <a:rect l="0" t="0" r="r" b="b"/>
            <a:pathLst>
              <a:path w="12629" h="2415">
                <a:moveTo>
                  <a:pt x="0" y="2229"/>
                </a:moveTo>
                <a:lnTo>
                  <a:pt x="0" y="185"/>
                </a:lnTo>
                <a:cubicBezTo>
                  <a:pt x="0" y="161"/>
                  <a:pt x="5" y="137"/>
                  <a:pt x="14" y="114"/>
                </a:cubicBezTo>
                <a:cubicBezTo>
                  <a:pt x="24" y="92"/>
                  <a:pt x="37" y="71"/>
                  <a:pt x="55" y="54"/>
                </a:cubicBezTo>
                <a:cubicBezTo>
                  <a:pt x="72" y="37"/>
                  <a:pt x="92" y="23"/>
                  <a:pt x="115" y="14"/>
                </a:cubicBezTo>
                <a:cubicBezTo>
                  <a:pt x="137" y="4"/>
                  <a:pt x="161" y="0"/>
                  <a:pt x="186" y="0"/>
                </a:cubicBezTo>
                <a:lnTo>
                  <a:pt x="12443" y="0"/>
                </a:lnTo>
                <a:cubicBezTo>
                  <a:pt x="12468" y="0"/>
                  <a:pt x="12492" y="4"/>
                  <a:pt x="12514" y="14"/>
                </a:cubicBezTo>
                <a:cubicBezTo>
                  <a:pt x="12537" y="23"/>
                  <a:pt x="12557" y="37"/>
                  <a:pt x="12575" y="54"/>
                </a:cubicBezTo>
                <a:cubicBezTo>
                  <a:pt x="12592" y="71"/>
                  <a:pt x="12605" y="92"/>
                  <a:pt x="12615" y="114"/>
                </a:cubicBezTo>
                <a:cubicBezTo>
                  <a:pt x="12624" y="137"/>
                  <a:pt x="12629" y="161"/>
                  <a:pt x="12629" y="185"/>
                </a:cubicBezTo>
                <a:lnTo>
                  <a:pt x="12629" y="2229"/>
                </a:lnTo>
                <a:cubicBezTo>
                  <a:pt x="12629" y="2254"/>
                  <a:pt x="12624" y="2277"/>
                  <a:pt x="12615" y="2300"/>
                </a:cubicBezTo>
                <a:cubicBezTo>
                  <a:pt x="12605" y="2323"/>
                  <a:pt x="12592" y="2343"/>
                  <a:pt x="12575" y="2360"/>
                </a:cubicBezTo>
                <a:cubicBezTo>
                  <a:pt x="12557" y="2378"/>
                  <a:pt x="12537" y="2391"/>
                  <a:pt x="12514" y="2401"/>
                </a:cubicBezTo>
                <a:cubicBezTo>
                  <a:pt x="12492" y="2410"/>
                  <a:pt x="12468" y="2415"/>
                  <a:pt x="12443" y="2415"/>
                </a:cubicBezTo>
                <a:lnTo>
                  <a:pt x="186" y="2415"/>
                </a:lnTo>
                <a:cubicBezTo>
                  <a:pt x="161" y="2415"/>
                  <a:pt x="138" y="2410"/>
                  <a:pt x="115" y="2401"/>
                </a:cubicBezTo>
                <a:cubicBezTo>
                  <a:pt x="92" y="2391"/>
                  <a:pt x="72" y="2378"/>
                  <a:pt x="55" y="2360"/>
                </a:cubicBezTo>
                <a:cubicBezTo>
                  <a:pt x="37" y="2343"/>
                  <a:pt x="24" y="2323"/>
                  <a:pt x="14" y="2300"/>
                </a:cubicBezTo>
                <a:cubicBezTo>
                  <a:pt x="5" y="2277"/>
                  <a:pt x="0" y="2254"/>
                  <a:pt x="0" y="22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69" name="图片 1968"/>
          <p:cNvPicPr/>
          <p:nvPr/>
        </p:nvPicPr>
        <p:blipFill>
          <a:blip r:embed="rId3"/>
          <a:stretch/>
        </p:blipFill>
        <p:spPr>
          <a:xfrm>
            <a:off x="534960" y="1094760"/>
            <a:ext cx="200160" cy="200160"/>
          </a:xfrm>
          <a:prstGeom prst="rect">
            <a:avLst/>
          </a:prstGeom>
          <a:noFill/>
          <a:ln w="0">
            <a:noFill/>
          </a:ln>
        </p:spPr>
      </p:pic>
      <p:sp>
        <p:nvSpPr>
          <p:cNvPr id="1970" name="文本框 1969"/>
          <p:cNvSpPr txBox="1"/>
          <p:nvPr/>
        </p:nvSpPr>
        <p:spPr>
          <a:xfrm>
            <a:off x="534960" y="37872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开发环境与工具</a:t>
            </a:r>
            <a:endParaRPr lang="en-US" sz="2370" b="0" u="none" strike="noStrike">
              <a:solidFill>
                <a:srgbClr val="000000"/>
              </a:solidFill>
              <a:effectLst/>
              <a:uFillTx/>
              <a:latin typeface="Times New Roman"/>
            </a:endParaRPr>
          </a:p>
        </p:txBody>
      </p:sp>
      <p:pic>
        <p:nvPicPr>
          <p:cNvPr id="1971" name="图片 1970"/>
          <p:cNvPicPr/>
          <p:nvPr/>
        </p:nvPicPr>
        <p:blipFill>
          <a:blip r:embed="rId4"/>
          <a:stretch/>
        </p:blipFill>
        <p:spPr>
          <a:xfrm>
            <a:off x="693720" y="1638000"/>
            <a:ext cx="191880" cy="166680"/>
          </a:xfrm>
          <a:prstGeom prst="rect">
            <a:avLst/>
          </a:prstGeom>
          <a:noFill/>
          <a:ln w="0">
            <a:noFill/>
          </a:ln>
        </p:spPr>
      </p:pic>
      <p:sp>
        <p:nvSpPr>
          <p:cNvPr id="1972" name="文本框 1971"/>
          <p:cNvSpPr txBox="1"/>
          <p:nvPr/>
        </p:nvSpPr>
        <p:spPr>
          <a:xfrm>
            <a:off x="802080" y="1077120"/>
            <a:ext cx="201240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控制框架与强化学习库</a:t>
            </a:r>
            <a:endParaRPr lang="en-US" sz="1580" b="0" u="none" strike="noStrike">
              <a:solidFill>
                <a:srgbClr val="000000"/>
              </a:solidFill>
              <a:effectLst/>
              <a:uFillTx/>
              <a:latin typeface="Times New Roman"/>
            </a:endParaRPr>
          </a:p>
        </p:txBody>
      </p:sp>
      <p:sp>
        <p:nvSpPr>
          <p:cNvPr id="1973" name="文本框 1972"/>
          <p:cNvSpPr txBox="1"/>
          <p:nvPr/>
        </p:nvSpPr>
        <p:spPr>
          <a:xfrm>
            <a:off x="986040" y="1631880"/>
            <a:ext cx="134748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Stable-Baselines3</a:t>
            </a:r>
            <a:endParaRPr lang="en-US" sz="1180" b="0" u="none" strike="noStrike">
              <a:solidFill>
                <a:srgbClr val="000000"/>
              </a:solidFill>
              <a:effectLst/>
              <a:uFillTx/>
              <a:latin typeface="Times New Roman"/>
            </a:endParaRPr>
          </a:p>
        </p:txBody>
      </p:sp>
      <p:sp>
        <p:nvSpPr>
          <p:cNvPr id="1974" name="文本框 1973"/>
          <p:cNvSpPr txBox="1"/>
          <p:nvPr/>
        </p:nvSpPr>
        <p:spPr>
          <a:xfrm>
            <a:off x="986040" y="18846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包含</a:t>
            </a:r>
            <a:endParaRPr lang="en-US" sz="920" b="0" u="none" strike="noStrike">
              <a:solidFill>
                <a:srgbClr val="000000"/>
              </a:solidFill>
              <a:effectLst/>
              <a:uFillTx/>
              <a:latin typeface="Times New Roman"/>
            </a:endParaRPr>
          </a:p>
        </p:txBody>
      </p:sp>
      <p:sp>
        <p:nvSpPr>
          <p:cNvPr id="1975" name="文本框 1974"/>
          <p:cNvSpPr txBox="1"/>
          <p:nvPr/>
        </p:nvSpPr>
        <p:spPr>
          <a:xfrm>
            <a:off x="1220040" y="1888560"/>
            <a:ext cx="2710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DQN</a:t>
            </a:r>
            <a:endParaRPr lang="en-US" sz="920" b="0" u="none" strike="noStrike">
              <a:solidFill>
                <a:srgbClr val="000000"/>
              </a:solidFill>
              <a:effectLst/>
              <a:uFillTx/>
              <a:latin typeface="Times New Roman"/>
            </a:endParaRPr>
          </a:p>
        </p:txBody>
      </p:sp>
      <p:sp>
        <p:nvSpPr>
          <p:cNvPr id="1976" name="文本框 1975"/>
          <p:cNvSpPr txBox="1"/>
          <p:nvPr/>
        </p:nvSpPr>
        <p:spPr>
          <a:xfrm>
            <a:off x="1489680" y="18846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1977" name="文本框 1976"/>
          <p:cNvSpPr txBox="1"/>
          <p:nvPr/>
        </p:nvSpPr>
        <p:spPr>
          <a:xfrm>
            <a:off x="1606680" y="1888560"/>
            <a:ext cx="2347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PPO</a:t>
            </a:r>
            <a:endParaRPr lang="en-US" sz="920" b="0" u="none" strike="noStrike">
              <a:solidFill>
                <a:srgbClr val="000000"/>
              </a:solidFill>
              <a:effectLst/>
              <a:uFillTx/>
              <a:latin typeface="Times New Roman"/>
            </a:endParaRPr>
          </a:p>
        </p:txBody>
      </p:sp>
      <p:sp>
        <p:nvSpPr>
          <p:cNvPr id="1978" name="文本框 1977"/>
          <p:cNvSpPr txBox="1"/>
          <p:nvPr/>
        </p:nvSpPr>
        <p:spPr>
          <a:xfrm>
            <a:off x="1839960" y="188460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等常见强化学习算法的库，支持</a:t>
            </a:r>
            <a:endParaRPr lang="en-US" sz="920" b="0" u="none" strike="noStrike">
              <a:solidFill>
                <a:srgbClr val="000000"/>
              </a:solidFill>
              <a:effectLst/>
              <a:uFillTx/>
              <a:latin typeface="Times New Roman"/>
            </a:endParaRPr>
          </a:p>
        </p:txBody>
      </p:sp>
      <p:sp>
        <p:nvSpPr>
          <p:cNvPr id="1979" name="文本框 1978"/>
          <p:cNvSpPr txBox="1"/>
          <p:nvPr/>
        </p:nvSpPr>
        <p:spPr>
          <a:xfrm>
            <a:off x="3477960" y="1888560"/>
            <a:ext cx="275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Gym</a:t>
            </a:r>
            <a:endParaRPr lang="en-US" sz="920" b="0" u="none" strike="noStrike">
              <a:solidFill>
                <a:srgbClr val="000000"/>
              </a:solidFill>
              <a:effectLst/>
              <a:uFillTx/>
              <a:latin typeface="Times New Roman"/>
            </a:endParaRPr>
          </a:p>
        </p:txBody>
      </p:sp>
      <p:sp>
        <p:nvSpPr>
          <p:cNvPr id="1980" name="文本框 1979"/>
          <p:cNvSpPr txBox="1"/>
          <p:nvPr/>
        </p:nvSpPr>
        <p:spPr>
          <a:xfrm>
            <a:off x="3751560" y="188460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接口，使智能体训练过</a:t>
            </a:r>
            <a:endParaRPr lang="en-US" sz="920" b="0" u="none" strike="noStrike">
              <a:solidFill>
                <a:srgbClr val="000000"/>
              </a:solidFill>
              <a:effectLst/>
              <a:uFillTx/>
              <a:latin typeface="Times New Roman"/>
            </a:endParaRPr>
          </a:p>
        </p:txBody>
      </p:sp>
      <p:pic>
        <p:nvPicPr>
          <p:cNvPr id="1981" name="图片 1980"/>
          <p:cNvPicPr/>
          <p:nvPr/>
        </p:nvPicPr>
        <p:blipFill>
          <a:blip r:embed="rId5"/>
          <a:stretch/>
        </p:blipFill>
        <p:spPr>
          <a:xfrm>
            <a:off x="693720" y="2640600"/>
            <a:ext cx="208440" cy="166680"/>
          </a:xfrm>
          <a:prstGeom prst="rect">
            <a:avLst/>
          </a:prstGeom>
          <a:noFill/>
          <a:ln w="0">
            <a:noFill/>
          </a:ln>
        </p:spPr>
      </p:pic>
      <p:sp>
        <p:nvSpPr>
          <p:cNvPr id="1982" name="文本框 1981"/>
          <p:cNvSpPr txBox="1"/>
          <p:nvPr/>
        </p:nvSpPr>
        <p:spPr>
          <a:xfrm>
            <a:off x="986040" y="20516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程便捷直观</a:t>
            </a:r>
            <a:endParaRPr lang="en-US" sz="920" b="0" u="none" strike="noStrike">
              <a:solidFill>
                <a:srgbClr val="000000"/>
              </a:solidFill>
              <a:effectLst/>
              <a:uFillTx/>
              <a:latin typeface="Times New Roman"/>
            </a:endParaRPr>
          </a:p>
        </p:txBody>
      </p:sp>
      <p:sp>
        <p:nvSpPr>
          <p:cNvPr id="1983" name="文本框 1982"/>
          <p:cNvSpPr txBox="1"/>
          <p:nvPr/>
        </p:nvSpPr>
        <p:spPr>
          <a:xfrm>
            <a:off x="1002960" y="2634840"/>
            <a:ext cx="70380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Ray RLlib</a:t>
            </a:r>
            <a:endParaRPr lang="en-US" sz="1180" b="0" u="none" strike="noStrike">
              <a:solidFill>
                <a:srgbClr val="000000"/>
              </a:solidFill>
              <a:effectLst/>
              <a:uFillTx/>
              <a:latin typeface="Times New Roman"/>
            </a:endParaRPr>
          </a:p>
        </p:txBody>
      </p:sp>
      <p:sp>
        <p:nvSpPr>
          <p:cNvPr id="1984" name="文本框 1983"/>
          <p:cNvSpPr txBox="1"/>
          <p:nvPr/>
        </p:nvSpPr>
        <p:spPr>
          <a:xfrm>
            <a:off x="1002960" y="2887560"/>
            <a:ext cx="3873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分布式强化学习框架，支持多种算法和并行训练，适合多智能体系统的开发</a:t>
            </a:r>
            <a:endParaRPr lang="en-US" sz="920" b="0" u="none" strike="noStrike">
              <a:solidFill>
                <a:srgbClr val="000000"/>
              </a:solidFill>
              <a:effectLst/>
              <a:uFillTx/>
              <a:latin typeface="Times New Roman"/>
            </a:endParaRPr>
          </a:p>
        </p:txBody>
      </p:sp>
      <p:pic>
        <p:nvPicPr>
          <p:cNvPr id="1985" name="图片 1984"/>
          <p:cNvPicPr/>
          <p:nvPr/>
        </p:nvPicPr>
        <p:blipFill>
          <a:blip r:embed="rId6"/>
          <a:stretch/>
        </p:blipFill>
        <p:spPr>
          <a:xfrm>
            <a:off x="693720" y="3643560"/>
            <a:ext cx="166680" cy="166680"/>
          </a:xfrm>
          <a:prstGeom prst="rect">
            <a:avLst/>
          </a:prstGeom>
          <a:noFill/>
          <a:ln w="0">
            <a:noFill/>
          </a:ln>
        </p:spPr>
      </p:pic>
      <p:sp>
        <p:nvSpPr>
          <p:cNvPr id="1986" name="文本框 1985"/>
          <p:cNvSpPr txBox="1"/>
          <p:nvPr/>
        </p:nvSpPr>
        <p:spPr>
          <a:xfrm>
            <a:off x="1002960" y="30546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与集群加速</a:t>
            </a:r>
            <a:endParaRPr lang="en-US" sz="920" b="0" u="none" strike="noStrike">
              <a:solidFill>
                <a:srgbClr val="000000"/>
              </a:solidFill>
              <a:effectLst/>
              <a:uFillTx/>
              <a:latin typeface="Times New Roman"/>
            </a:endParaRPr>
          </a:p>
        </p:txBody>
      </p:sp>
      <p:sp>
        <p:nvSpPr>
          <p:cNvPr id="1987" name="文本框 1986"/>
          <p:cNvSpPr txBox="1"/>
          <p:nvPr/>
        </p:nvSpPr>
        <p:spPr>
          <a:xfrm>
            <a:off x="961200" y="3637800"/>
            <a:ext cx="61596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PyBullet</a:t>
            </a:r>
            <a:endParaRPr lang="en-US" sz="1180" b="0" u="none" strike="noStrike">
              <a:solidFill>
                <a:srgbClr val="000000"/>
              </a:solidFill>
              <a:effectLst/>
              <a:uFillTx/>
              <a:latin typeface="Times New Roman"/>
            </a:endParaRPr>
          </a:p>
        </p:txBody>
      </p:sp>
      <p:sp>
        <p:nvSpPr>
          <p:cNvPr id="1988" name="文本框 1987"/>
          <p:cNvSpPr txBox="1"/>
          <p:nvPr/>
        </p:nvSpPr>
        <p:spPr>
          <a:xfrm>
            <a:off x="961200" y="389016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轻量级物理引擎，用于模拟物理环境中的智能体行为，支持基本控制算法与多</a:t>
            </a:r>
            <a:endParaRPr lang="en-US" sz="920" b="0" u="none" strike="noStrike">
              <a:solidFill>
                <a:srgbClr val="000000"/>
              </a:solidFill>
              <a:effectLst/>
              <a:uFillTx/>
              <a:latin typeface="Times New Roman"/>
            </a:endParaRPr>
          </a:p>
        </p:txBody>
      </p:sp>
      <p:pic>
        <p:nvPicPr>
          <p:cNvPr id="1989" name="图片 1988"/>
          <p:cNvPicPr/>
          <p:nvPr/>
        </p:nvPicPr>
        <p:blipFill>
          <a:blip r:embed="rId7"/>
          <a:stretch/>
        </p:blipFill>
        <p:spPr>
          <a:xfrm>
            <a:off x="534960" y="4571280"/>
            <a:ext cx="200160" cy="200160"/>
          </a:xfrm>
          <a:prstGeom prst="rect">
            <a:avLst/>
          </a:prstGeom>
          <a:noFill/>
          <a:ln w="0">
            <a:noFill/>
          </a:ln>
        </p:spPr>
      </p:pic>
      <p:sp>
        <p:nvSpPr>
          <p:cNvPr id="1990" name="文本框 1989"/>
          <p:cNvSpPr txBox="1"/>
          <p:nvPr/>
        </p:nvSpPr>
        <p:spPr>
          <a:xfrm>
            <a:off x="961200" y="405720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种机器人模型</a:t>
            </a:r>
            <a:endParaRPr lang="en-US" sz="920" b="0" u="none" strike="noStrike">
              <a:solidFill>
                <a:srgbClr val="000000"/>
              </a:solidFill>
              <a:effectLst/>
              <a:uFillTx/>
              <a:latin typeface="Times New Roman"/>
            </a:endParaRPr>
          </a:p>
        </p:txBody>
      </p:sp>
      <p:pic>
        <p:nvPicPr>
          <p:cNvPr id="1991" name="图片 1990"/>
          <p:cNvPicPr/>
          <p:nvPr/>
        </p:nvPicPr>
        <p:blipFill>
          <a:blip r:embed="rId8"/>
          <a:stretch/>
        </p:blipFill>
        <p:spPr>
          <a:xfrm>
            <a:off x="693720" y="5114160"/>
            <a:ext cx="166680" cy="166680"/>
          </a:xfrm>
          <a:prstGeom prst="rect">
            <a:avLst/>
          </a:prstGeom>
          <a:noFill/>
          <a:ln w="0">
            <a:noFill/>
          </a:ln>
        </p:spPr>
      </p:pic>
      <p:sp>
        <p:nvSpPr>
          <p:cNvPr id="1992" name="文本框 1991"/>
          <p:cNvSpPr txBox="1"/>
          <p:nvPr/>
        </p:nvSpPr>
        <p:spPr>
          <a:xfrm>
            <a:off x="802080" y="4553640"/>
            <a:ext cx="140904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调试与监控工具</a:t>
            </a:r>
            <a:endParaRPr lang="en-US" sz="1580" b="0" u="none" strike="noStrike">
              <a:solidFill>
                <a:srgbClr val="000000"/>
              </a:solidFill>
              <a:effectLst/>
              <a:uFillTx/>
              <a:latin typeface="Times New Roman"/>
            </a:endParaRPr>
          </a:p>
        </p:txBody>
      </p:sp>
      <p:sp>
        <p:nvSpPr>
          <p:cNvPr id="1993" name="文本框 1992"/>
          <p:cNvSpPr txBox="1"/>
          <p:nvPr/>
        </p:nvSpPr>
        <p:spPr>
          <a:xfrm>
            <a:off x="961200" y="5108400"/>
            <a:ext cx="96048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TensorBoard</a:t>
            </a:r>
            <a:endParaRPr lang="en-US" sz="1180" b="0" u="none" strike="noStrike">
              <a:solidFill>
                <a:srgbClr val="000000"/>
              </a:solidFill>
              <a:effectLst/>
              <a:uFillTx/>
              <a:latin typeface="Times New Roman"/>
            </a:endParaRPr>
          </a:p>
        </p:txBody>
      </p:sp>
      <p:sp>
        <p:nvSpPr>
          <p:cNvPr id="1994" name="文本框 1993"/>
          <p:cNvSpPr txBox="1"/>
          <p:nvPr/>
        </p:nvSpPr>
        <p:spPr>
          <a:xfrm>
            <a:off x="961200" y="536112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训练过程中数据可视化工具，实时查看智能体训练效果的曲线、损失、奖励等</a:t>
            </a:r>
            <a:endParaRPr lang="en-US" sz="920" b="0" u="none" strike="noStrike">
              <a:solidFill>
                <a:srgbClr val="000000"/>
              </a:solidFill>
              <a:effectLst/>
              <a:uFillTx/>
              <a:latin typeface="Times New Roman"/>
            </a:endParaRPr>
          </a:p>
        </p:txBody>
      </p:sp>
      <p:sp>
        <p:nvSpPr>
          <p:cNvPr id="1995" name="任意多边形 1994"/>
          <p:cNvSpPr/>
          <p:nvPr/>
        </p:nvSpPr>
        <p:spPr>
          <a:xfrm>
            <a:off x="5615640" y="1470600"/>
            <a:ext cx="4546440" cy="1437840"/>
          </a:xfrm>
          <a:custGeom>
            <a:avLst/>
            <a:gdLst/>
            <a:ahLst/>
            <a:cxnLst/>
            <a:rect l="0" t="0" r="r" b="b"/>
            <a:pathLst>
              <a:path w="12629" h="3994">
                <a:moveTo>
                  <a:pt x="14" y="115"/>
                </a:moveTo>
                <a:cubicBezTo>
                  <a:pt x="23" y="92"/>
                  <a:pt x="37" y="72"/>
                  <a:pt x="54" y="54"/>
                </a:cubicBezTo>
                <a:cubicBezTo>
                  <a:pt x="71" y="37"/>
                  <a:pt x="92" y="24"/>
                  <a:pt x="114" y="14"/>
                </a:cubicBezTo>
                <a:cubicBezTo>
                  <a:pt x="137" y="5"/>
                  <a:pt x="161" y="0"/>
                  <a:pt x="185" y="0"/>
                </a:cubicBezTo>
                <a:lnTo>
                  <a:pt x="12443" y="0"/>
                </a:lnTo>
                <a:cubicBezTo>
                  <a:pt x="12468" y="0"/>
                  <a:pt x="12491" y="5"/>
                  <a:pt x="12514" y="14"/>
                </a:cubicBezTo>
                <a:cubicBezTo>
                  <a:pt x="12537" y="24"/>
                  <a:pt x="12557" y="37"/>
                  <a:pt x="12574" y="54"/>
                </a:cubicBezTo>
                <a:cubicBezTo>
                  <a:pt x="12592" y="72"/>
                  <a:pt x="12605" y="92"/>
                  <a:pt x="12614" y="115"/>
                </a:cubicBezTo>
                <a:cubicBezTo>
                  <a:pt x="12624" y="137"/>
                  <a:pt x="12629" y="161"/>
                  <a:pt x="12629" y="186"/>
                </a:cubicBezTo>
                <a:lnTo>
                  <a:pt x="12629" y="3808"/>
                </a:lnTo>
                <a:cubicBezTo>
                  <a:pt x="12629" y="3833"/>
                  <a:pt x="12624" y="3856"/>
                  <a:pt x="12614" y="3879"/>
                </a:cubicBezTo>
                <a:cubicBezTo>
                  <a:pt x="12605" y="3902"/>
                  <a:pt x="12592" y="3922"/>
                  <a:pt x="12574" y="3939"/>
                </a:cubicBezTo>
                <a:cubicBezTo>
                  <a:pt x="12557" y="3957"/>
                  <a:pt x="12537" y="3970"/>
                  <a:pt x="12514" y="3980"/>
                </a:cubicBezTo>
                <a:cubicBezTo>
                  <a:pt x="12491" y="3989"/>
                  <a:pt x="12467" y="3994"/>
                  <a:pt x="12443" y="3994"/>
                </a:cubicBezTo>
                <a:lnTo>
                  <a:pt x="185" y="3994"/>
                </a:lnTo>
                <a:cubicBezTo>
                  <a:pt x="161" y="3994"/>
                  <a:pt x="137" y="3989"/>
                  <a:pt x="114" y="3980"/>
                </a:cubicBezTo>
                <a:cubicBezTo>
                  <a:pt x="92" y="3970"/>
                  <a:pt x="71" y="3957"/>
                  <a:pt x="54" y="3939"/>
                </a:cubicBezTo>
                <a:cubicBezTo>
                  <a:pt x="37" y="3922"/>
                  <a:pt x="23" y="3902"/>
                  <a:pt x="14" y="3879"/>
                </a:cubicBezTo>
                <a:cubicBezTo>
                  <a:pt x="4" y="3856"/>
                  <a:pt x="0" y="3833"/>
                  <a:pt x="0" y="3808"/>
                </a:cubicBezTo>
                <a:lnTo>
                  <a:pt x="0" y="186"/>
                </a:lnTo>
                <a:cubicBezTo>
                  <a:pt x="0" y="161"/>
                  <a:pt x="4" y="137"/>
                  <a:pt x="14" y="115"/>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96" name="任意多边形 1995"/>
          <p:cNvSpPr/>
          <p:nvPr/>
        </p:nvSpPr>
        <p:spPr>
          <a:xfrm>
            <a:off x="5615640" y="3041640"/>
            <a:ext cx="4546440" cy="1220400"/>
          </a:xfrm>
          <a:custGeom>
            <a:avLst/>
            <a:gdLst/>
            <a:ahLst/>
            <a:cxnLst/>
            <a:rect l="0" t="0" r="r" b="b"/>
            <a:pathLst>
              <a:path w="12629" h="3390">
                <a:moveTo>
                  <a:pt x="14" y="116"/>
                </a:moveTo>
                <a:cubicBezTo>
                  <a:pt x="23" y="93"/>
                  <a:pt x="37" y="73"/>
                  <a:pt x="54" y="55"/>
                </a:cubicBezTo>
                <a:cubicBezTo>
                  <a:pt x="71" y="38"/>
                  <a:pt x="92" y="25"/>
                  <a:pt x="114" y="14"/>
                </a:cubicBezTo>
                <a:cubicBezTo>
                  <a:pt x="137" y="5"/>
                  <a:pt x="161" y="0"/>
                  <a:pt x="185" y="0"/>
                </a:cubicBezTo>
                <a:lnTo>
                  <a:pt x="12443" y="0"/>
                </a:lnTo>
                <a:cubicBezTo>
                  <a:pt x="12468" y="0"/>
                  <a:pt x="12491" y="5"/>
                  <a:pt x="12514" y="14"/>
                </a:cubicBezTo>
                <a:cubicBezTo>
                  <a:pt x="12537" y="25"/>
                  <a:pt x="12557" y="38"/>
                  <a:pt x="12574" y="55"/>
                </a:cubicBezTo>
                <a:cubicBezTo>
                  <a:pt x="12592" y="73"/>
                  <a:pt x="12605" y="93"/>
                  <a:pt x="12614" y="116"/>
                </a:cubicBezTo>
                <a:cubicBezTo>
                  <a:pt x="12624" y="138"/>
                  <a:pt x="12629" y="162"/>
                  <a:pt x="12629" y="187"/>
                </a:cubicBezTo>
                <a:lnTo>
                  <a:pt x="12629" y="3204"/>
                </a:lnTo>
                <a:cubicBezTo>
                  <a:pt x="12629" y="3229"/>
                  <a:pt x="12624" y="3253"/>
                  <a:pt x="12614" y="3276"/>
                </a:cubicBezTo>
                <a:cubicBezTo>
                  <a:pt x="12605" y="3298"/>
                  <a:pt x="12592" y="3318"/>
                  <a:pt x="12574" y="3336"/>
                </a:cubicBezTo>
                <a:cubicBezTo>
                  <a:pt x="12557" y="3353"/>
                  <a:pt x="12537" y="3367"/>
                  <a:pt x="12514" y="3376"/>
                </a:cubicBezTo>
                <a:cubicBezTo>
                  <a:pt x="12491" y="3385"/>
                  <a:pt x="12467" y="3390"/>
                  <a:pt x="12443" y="3390"/>
                </a:cubicBezTo>
                <a:lnTo>
                  <a:pt x="185" y="3390"/>
                </a:lnTo>
                <a:cubicBezTo>
                  <a:pt x="161" y="3390"/>
                  <a:pt x="137" y="3385"/>
                  <a:pt x="114" y="3376"/>
                </a:cubicBezTo>
                <a:cubicBezTo>
                  <a:pt x="92" y="3367"/>
                  <a:pt x="71" y="3353"/>
                  <a:pt x="54" y="3336"/>
                </a:cubicBezTo>
                <a:cubicBezTo>
                  <a:pt x="37" y="3318"/>
                  <a:pt x="23" y="3298"/>
                  <a:pt x="14" y="3276"/>
                </a:cubicBezTo>
                <a:cubicBezTo>
                  <a:pt x="4" y="3253"/>
                  <a:pt x="0" y="3229"/>
                  <a:pt x="0" y="3205"/>
                </a:cubicBezTo>
                <a:lnTo>
                  <a:pt x="0" y="187"/>
                </a:lnTo>
                <a:cubicBezTo>
                  <a:pt x="0" y="162"/>
                  <a:pt x="4" y="138"/>
                  <a:pt x="14" y="116"/>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97" name="图片 1996"/>
          <p:cNvPicPr/>
          <p:nvPr/>
        </p:nvPicPr>
        <p:blipFill>
          <a:blip r:embed="rId9"/>
          <a:stretch/>
        </p:blipFill>
        <p:spPr>
          <a:xfrm>
            <a:off x="5615640" y="1094760"/>
            <a:ext cx="174960" cy="200160"/>
          </a:xfrm>
          <a:prstGeom prst="rect">
            <a:avLst/>
          </a:prstGeom>
          <a:noFill/>
          <a:ln w="0">
            <a:noFill/>
          </a:ln>
        </p:spPr>
      </p:pic>
      <p:sp>
        <p:nvSpPr>
          <p:cNvPr id="1998" name="文本框 1997"/>
          <p:cNvSpPr txBox="1"/>
          <p:nvPr/>
        </p:nvSpPr>
        <p:spPr>
          <a:xfrm>
            <a:off x="961200" y="5528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指标</a:t>
            </a:r>
            <a:endParaRPr lang="en-US" sz="920" b="0" u="none" strike="noStrike">
              <a:solidFill>
                <a:srgbClr val="000000"/>
              </a:solidFill>
              <a:effectLst/>
              <a:uFillTx/>
              <a:latin typeface="Times New Roman"/>
            </a:endParaRPr>
          </a:p>
        </p:txBody>
      </p:sp>
      <p:sp>
        <p:nvSpPr>
          <p:cNvPr id="1999" name="文本框 1998"/>
          <p:cNvSpPr txBox="1"/>
          <p:nvPr/>
        </p:nvSpPr>
        <p:spPr>
          <a:xfrm>
            <a:off x="5857920" y="1083960"/>
            <a:ext cx="98640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PyTorch </a:t>
            </a:r>
            <a:endParaRPr lang="en-US" sz="1580" b="0" u="none" strike="noStrike">
              <a:solidFill>
                <a:srgbClr val="000000"/>
              </a:solidFill>
              <a:effectLst/>
              <a:uFillTx/>
              <a:latin typeface="Times New Roman"/>
            </a:endParaRPr>
          </a:p>
        </p:txBody>
      </p:sp>
      <p:pic>
        <p:nvPicPr>
          <p:cNvPr id="2000" name="图片 1999"/>
          <p:cNvPicPr/>
          <p:nvPr/>
        </p:nvPicPr>
        <p:blipFill>
          <a:blip r:embed="rId10"/>
          <a:stretch/>
        </p:blipFill>
        <p:spPr>
          <a:xfrm>
            <a:off x="5774400" y="1638000"/>
            <a:ext cx="208440" cy="166680"/>
          </a:xfrm>
          <a:prstGeom prst="rect">
            <a:avLst/>
          </a:prstGeom>
          <a:noFill/>
          <a:ln w="0">
            <a:noFill/>
          </a:ln>
        </p:spPr>
      </p:pic>
      <p:sp>
        <p:nvSpPr>
          <p:cNvPr id="2001" name="文本框 2000"/>
          <p:cNvSpPr txBox="1"/>
          <p:nvPr/>
        </p:nvSpPr>
        <p:spPr>
          <a:xfrm>
            <a:off x="6817680" y="1077120"/>
            <a:ext cx="80532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安装配置</a:t>
            </a:r>
            <a:endParaRPr lang="en-US" sz="1580" b="0" u="none" strike="noStrike">
              <a:solidFill>
                <a:srgbClr val="000000"/>
              </a:solidFill>
              <a:effectLst/>
              <a:uFillTx/>
              <a:latin typeface="Times New Roman"/>
            </a:endParaRPr>
          </a:p>
        </p:txBody>
      </p:sp>
      <p:pic>
        <p:nvPicPr>
          <p:cNvPr id="2002" name="图片 2001"/>
          <p:cNvPicPr/>
          <p:nvPr/>
        </p:nvPicPr>
        <p:blipFill>
          <a:blip r:embed="rId11"/>
          <a:stretch/>
        </p:blipFill>
        <p:spPr>
          <a:xfrm>
            <a:off x="6083640" y="1930320"/>
            <a:ext cx="116640" cy="116640"/>
          </a:xfrm>
          <a:prstGeom prst="rect">
            <a:avLst/>
          </a:prstGeom>
          <a:noFill/>
          <a:ln w="0">
            <a:noFill/>
          </a:ln>
        </p:spPr>
      </p:pic>
      <p:sp>
        <p:nvSpPr>
          <p:cNvPr id="2003" name="文本框 2002"/>
          <p:cNvSpPr txBox="1"/>
          <p:nvPr/>
        </p:nvSpPr>
        <p:spPr>
          <a:xfrm>
            <a:off x="6083640" y="1626840"/>
            <a:ext cx="6040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环境准备</a:t>
            </a:r>
            <a:endParaRPr lang="en-US" sz="1180" b="0" u="none" strike="noStrike">
              <a:solidFill>
                <a:srgbClr val="000000"/>
              </a:solidFill>
              <a:effectLst/>
              <a:uFillTx/>
              <a:latin typeface="Times New Roman"/>
            </a:endParaRPr>
          </a:p>
        </p:txBody>
      </p:sp>
      <p:sp>
        <p:nvSpPr>
          <p:cNvPr id="2004" name="文本框 2003"/>
          <p:cNvSpPr txBox="1"/>
          <p:nvPr/>
        </p:nvSpPr>
        <p:spPr>
          <a:xfrm>
            <a:off x="6267600" y="19180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操作系统：</a:t>
            </a:r>
            <a:endParaRPr lang="en-US" sz="920" b="0" u="none" strike="noStrike">
              <a:solidFill>
                <a:srgbClr val="000000"/>
              </a:solidFill>
              <a:effectLst/>
              <a:uFillTx/>
              <a:latin typeface="Times New Roman"/>
            </a:endParaRPr>
          </a:p>
        </p:txBody>
      </p:sp>
      <p:sp>
        <p:nvSpPr>
          <p:cNvPr id="2005" name="文本框 2004"/>
          <p:cNvSpPr txBox="1"/>
          <p:nvPr/>
        </p:nvSpPr>
        <p:spPr>
          <a:xfrm>
            <a:off x="6852600" y="1922040"/>
            <a:ext cx="812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Windows 10+</a:t>
            </a:r>
            <a:endParaRPr lang="en-US" sz="920" b="0" u="none" strike="noStrike">
              <a:solidFill>
                <a:srgbClr val="000000"/>
              </a:solidFill>
              <a:effectLst/>
              <a:uFillTx/>
              <a:latin typeface="Times New Roman"/>
            </a:endParaRPr>
          </a:p>
        </p:txBody>
      </p:sp>
      <p:sp>
        <p:nvSpPr>
          <p:cNvPr id="2006" name="文本框 2005"/>
          <p:cNvSpPr txBox="1"/>
          <p:nvPr/>
        </p:nvSpPr>
        <p:spPr>
          <a:xfrm>
            <a:off x="7659000" y="19180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或</a:t>
            </a:r>
            <a:endParaRPr lang="en-US" sz="920" b="0" u="none" strike="noStrike">
              <a:solidFill>
                <a:srgbClr val="000000"/>
              </a:solidFill>
              <a:effectLst/>
              <a:uFillTx/>
              <a:latin typeface="Times New Roman"/>
            </a:endParaRPr>
          </a:p>
        </p:txBody>
      </p:sp>
      <p:pic>
        <p:nvPicPr>
          <p:cNvPr id="2007" name="图片 2006"/>
          <p:cNvPicPr/>
          <p:nvPr/>
        </p:nvPicPr>
        <p:blipFill>
          <a:blip r:embed="rId11"/>
          <a:stretch/>
        </p:blipFill>
        <p:spPr>
          <a:xfrm>
            <a:off x="6083640" y="2164320"/>
            <a:ext cx="116640" cy="116640"/>
          </a:xfrm>
          <a:prstGeom prst="rect">
            <a:avLst/>
          </a:prstGeom>
          <a:noFill/>
          <a:ln w="0">
            <a:noFill/>
          </a:ln>
        </p:spPr>
      </p:pic>
      <p:sp>
        <p:nvSpPr>
          <p:cNvPr id="2008" name="文本框 2007"/>
          <p:cNvSpPr txBox="1"/>
          <p:nvPr/>
        </p:nvSpPr>
        <p:spPr>
          <a:xfrm>
            <a:off x="7775640" y="1922040"/>
            <a:ext cx="9018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Ubuntu 20.04+</a:t>
            </a:r>
            <a:endParaRPr lang="en-US" sz="920" b="0" u="none" strike="noStrike">
              <a:solidFill>
                <a:srgbClr val="000000"/>
              </a:solidFill>
              <a:effectLst/>
              <a:uFillTx/>
              <a:latin typeface="Times New Roman"/>
            </a:endParaRPr>
          </a:p>
        </p:txBody>
      </p:sp>
      <p:sp>
        <p:nvSpPr>
          <p:cNvPr id="2009" name="文本框 2008"/>
          <p:cNvSpPr txBox="1"/>
          <p:nvPr/>
        </p:nvSpPr>
        <p:spPr>
          <a:xfrm>
            <a:off x="6267600" y="215604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2010" name="文本框 2009"/>
          <p:cNvSpPr txBox="1"/>
          <p:nvPr/>
        </p:nvSpPr>
        <p:spPr>
          <a:xfrm>
            <a:off x="6672960" y="215208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版本：</a:t>
            </a:r>
            <a:endParaRPr lang="en-US" sz="920" b="0" u="none" strike="noStrike">
              <a:solidFill>
                <a:srgbClr val="000000"/>
              </a:solidFill>
              <a:effectLst/>
              <a:uFillTx/>
              <a:latin typeface="Times New Roman"/>
            </a:endParaRPr>
          </a:p>
        </p:txBody>
      </p:sp>
      <p:sp>
        <p:nvSpPr>
          <p:cNvPr id="2011" name="文本框 2010"/>
          <p:cNvSpPr txBox="1"/>
          <p:nvPr/>
        </p:nvSpPr>
        <p:spPr>
          <a:xfrm>
            <a:off x="7023960" y="2156040"/>
            <a:ext cx="1872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3.8</a:t>
            </a:r>
            <a:endParaRPr lang="en-US" sz="920" b="0" u="none" strike="noStrike">
              <a:solidFill>
                <a:srgbClr val="000000"/>
              </a:solidFill>
              <a:effectLst/>
              <a:uFillTx/>
              <a:latin typeface="Times New Roman"/>
            </a:endParaRPr>
          </a:p>
        </p:txBody>
      </p:sp>
      <p:pic>
        <p:nvPicPr>
          <p:cNvPr id="2012" name="图片 2011"/>
          <p:cNvPicPr/>
          <p:nvPr/>
        </p:nvPicPr>
        <p:blipFill>
          <a:blip r:embed="rId11"/>
          <a:stretch/>
        </p:blipFill>
        <p:spPr>
          <a:xfrm>
            <a:off x="6083640" y="2398320"/>
            <a:ext cx="116640" cy="116640"/>
          </a:xfrm>
          <a:prstGeom prst="rect">
            <a:avLst/>
          </a:prstGeom>
          <a:noFill/>
          <a:ln w="0">
            <a:noFill/>
          </a:ln>
        </p:spPr>
      </p:pic>
      <p:sp>
        <p:nvSpPr>
          <p:cNvPr id="2013" name="文本框 2012"/>
          <p:cNvSpPr txBox="1"/>
          <p:nvPr/>
        </p:nvSpPr>
        <p:spPr>
          <a:xfrm>
            <a:off x="7210080" y="215208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或更高</a:t>
            </a:r>
            <a:endParaRPr lang="en-US" sz="920" b="0" u="none" strike="noStrike">
              <a:solidFill>
                <a:srgbClr val="000000"/>
              </a:solidFill>
              <a:effectLst/>
              <a:uFillTx/>
              <a:latin typeface="Times New Roman"/>
            </a:endParaRPr>
          </a:p>
        </p:txBody>
      </p:sp>
      <p:sp>
        <p:nvSpPr>
          <p:cNvPr id="2014" name="文本框 2013"/>
          <p:cNvSpPr txBox="1"/>
          <p:nvPr/>
        </p:nvSpPr>
        <p:spPr>
          <a:xfrm>
            <a:off x="6267600" y="23860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确保</a:t>
            </a:r>
            <a:endParaRPr lang="en-US" sz="920" b="0" u="none" strike="noStrike">
              <a:solidFill>
                <a:srgbClr val="000000"/>
              </a:solidFill>
              <a:effectLst/>
              <a:uFillTx/>
              <a:latin typeface="Times New Roman"/>
            </a:endParaRPr>
          </a:p>
        </p:txBody>
      </p:sp>
      <p:sp>
        <p:nvSpPr>
          <p:cNvPr id="2015" name="文本框 2014"/>
          <p:cNvSpPr txBox="1"/>
          <p:nvPr/>
        </p:nvSpPr>
        <p:spPr>
          <a:xfrm>
            <a:off x="6501600" y="2390040"/>
            <a:ext cx="182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pip</a:t>
            </a:r>
            <a:endParaRPr lang="en-US" sz="920" b="0" u="none" strike="noStrike">
              <a:solidFill>
                <a:srgbClr val="000000"/>
              </a:solidFill>
              <a:effectLst/>
              <a:uFillTx/>
              <a:latin typeface="Times New Roman"/>
            </a:endParaRPr>
          </a:p>
        </p:txBody>
      </p:sp>
      <p:pic>
        <p:nvPicPr>
          <p:cNvPr id="2016" name="图片 2015"/>
          <p:cNvPicPr/>
          <p:nvPr/>
        </p:nvPicPr>
        <p:blipFill>
          <a:blip r:embed="rId11"/>
          <a:stretch/>
        </p:blipFill>
        <p:spPr>
          <a:xfrm>
            <a:off x="6083640" y="2632320"/>
            <a:ext cx="116640" cy="116640"/>
          </a:xfrm>
          <a:prstGeom prst="rect">
            <a:avLst/>
          </a:prstGeom>
          <a:noFill/>
          <a:ln w="0">
            <a:noFill/>
          </a:ln>
        </p:spPr>
      </p:pic>
      <p:sp>
        <p:nvSpPr>
          <p:cNvPr id="2017" name="文本框 2016"/>
          <p:cNvSpPr txBox="1"/>
          <p:nvPr/>
        </p:nvSpPr>
        <p:spPr>
          <a:xfrm>
            <a:off x="6682680" y="23860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是最新版本</a:t>
            </a:r>
            <a:endParaRPr lang="en-US" sz="920" b="0" u="none" strike="noStrike">
              <a:solidFill>
                <a:srgbClr val="000000"/>
              </a:solidFill>
              <a:effectLst/>
              <a:uFillTx/>
              <a:latin typeface="Times New Roman"/>
            </a:endParaRPr>
          </a:p>
        </p:txBody>
      </p:sp>
      <p:sp>
        <p:nvSpPr>
          <p:cNvPr id="2018" name="文本框 2017"/>
          <p:cNvSpPr txBox="1"/>
          <p:nvPr/>
        </p:nvSpPr>
        <p:spPr>
          <a:xfrm>
            <a:off x="6267600" y="2624040"/>
            <a:ext cx="4086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NVIDIA</a:t>
            </a:r>
            <a:endParaRPr lang="en-US" sz="920" b="0" u="none" strike="noStrike">
              <a:solidFill>
                <a:srgbClr val="000000"/>
              </a:solidFill>
              <a:effectLst/>
              <a:uFillTx/>
              <a:latin typeface="Times New Roman"/>
            </a:endParaRPr>
          </a:p>
        </p:txBody>
      </p:sp>
      <p:sp>
        <p:nvSpPr>
          <p:cNvPr id="2019" name="文本框 2018"/>
          <p:cNvSpPr txBox="1"/>
          <p:nvPr/>
        </p:nvSpPr>
        <p:spPr>
          <a:xfrm>
            <a:off x="6674040" y="262008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显卡驱动支持</a:t>
            </a:r>
            <a:endParaRPr lang="en-US" sz="920" b="0" u="none" strike="noStrike">
              <a:solidFill>
                <a:srgbClr val="000000"/>
              </a:solidFill>
              <a:effectLst/>
              <a:uFillTx/>
              <a:latin typeface="Times New Roman"/>
            </a:endParaRPr>
          </a:p>
        </p:txBody>
      </p:sp>
      <p:pic>
        <p:nvPicPr>
          <p:cNvPr id="2020" name="图片 2019"/>
          <p:cNvPicPr/>
          <p:nvPr/>
        </p:nvPicPr>
        <p:blipFill>
          <a:blip r:embed="rId12"/>
          <a:stretch/>
        </p:blipFill>
        <p:spPr>
          <a:xfrm>
            <a:off x="5774400" y="3209040"/>
            <a:ext cx="166680" cy="166680"/>
          </a:xfrm>
          <a:prstGeom prst="rect">
            <a:avLst/>
          </a:prstGeom>
          <a:noFill/>
          <a:ln w="0">
            <a:noFill/>
          </a:ln>
        </p:spPr>
      </p:pic>
      <p:sp>
        <p:nvSpPr>
          <p:cNvPr id="2021" name="任意多边形 2020"/>
          <p:cNvSpPr/>
          <p:nvPr/>
        </p:nvSpPr>
        <p:spPr>
          <a:xfrm>
            <a:off x="6041880" y="3676680"/>
            <a:ext cx="3986280" cy="451800"/>
          </a:xfrm>
          <a:custGeom>
            <a:avLst/>
            <a:gdLst/>
            <a:ahLst/>
            <a:cxnLst/>
            <a:rect l="0" t="0" r="r" b="b"/>
            <a:pathLst>
              <a:path w="11073" h="1255">
                <a:moveTo>
                  <a:pt x="0" y="1162"/>
                </a:moveTo>
                <a:lnTo>
                  <a:pt x="0" y="93"/>
                </a:lnTo>
                <a:cubicBezTo>
                  <a:pt x="0" y="81"/>
                  <a:pt x="2" y="69"/>
                  <a:pt x="7" y="58"/>
                </a:cubicBezTo>
                <a:cubicBezTo>
                  <a:pt x="11" y="46"/>
                  <a:pt x="18" y="36"/>
                  <a:pt x="27" y="27"/>
                </a:cubicBezTo>
                <a:cubicBezTo>
                  <a:pt x="35" y="19"/>
                  <a:pt x="45" y="12"/>
                  <a:pt x="57" y="7"/>
                </a:cubicBezTo>
                <a:cubicBezTo>
                  <a:pt x="68" y="3"/>
                  <a:pt x="80" y="0"/>
                  <a:pt x="92" y="0"/>
                </a:cubicBezTo>
                <a:lnTo>
                  <a:pt x="10980" y="0"/>
                </a:lnTo>
                <a:cubicBezTo>
                  <a:pt x="10993" y="0"/>
                  <a:pt x="11004" y="3"/>
                  <a:pt x="11016" y="7"/>
                </a:cubicBezTo>
                <a:cubicBezTo>
                  <a:pt x="11027" y="12"/>
                  <a:pt x="11037" y="19"/>
                  <a:pt x="11046" y="27"/>
                </a:cubicBezTo>
                <a:cubicBezTo>
                  <a:pt x="11055" y="36"/>
                  <a:pt x="11061" y="46"/>
                  <a:pt x="11066" y="58"/>
                </a:cubicBezTo>
                <a:cubicBezTo>
                  <a:pt x="11071" y="69"/>
                  <a:pt x="11073" y="81"/>
                  <a:pt x="11073" y="93"/>
                </a:cubicBezTo>
                <a:lnTo>
                  <a:pt x="11073" y="1162"/>
                </a:lnTo>
                <a:cubicBezTo>
                  <a:pt x="11073" y="1174"/>
                  <a:pt x="11071" y="1186"/>
                  <a:pt x="11066" y="1197"/>
                </a:cubicBezTo>
                <a:cubicBezTo>
                  <a:pt x="11061" y="1209"/>
                  <a:pt x="11055" y="1219"/>
                  <a:pt x="11046" y="1228"/>
                </a:cubicBezTo>
                <a:cubicBezTo>
                  <a:pt x="11037" y="1236"/>
                  <a:pt x="11027" y="1243"/>
                  <a:pt x="11016" y="1248"/>
                </a:cubicBezTo>
                <a:cubicBezTo>
                  <a:pt x="11004" y="1252"/>
                  <a:pt x="10993" y="1255"/>
                  <a:pt x="10980" y="1255"/>
                </a:cubicBezTo>
                <a:lnTo>
                  <a:pt x="92" y="1255"/>
                </a:lnTo>
                <a:cubicBezTo>
                  <a:pt x="80" y="1255"/>
                  <a:pt x="68" y="1252"/>
                  <a:pt x="57" y="1248"/>
                </a:cubicBezTo>
                <a:cubicBezTo>
                  <a:pt x="45" y="1243"/>
                  <a:pt x="35" y="1236"/>
                  <a:pt x="27" y="1228"/>
                </a:cubicBezTo>
                <a:cubicBezTo>
                  <a:pt x="18" y="1219"/>
                  <a:pt x="11" y="1209"/>
                  <a:pt x="7" y="1197"/>
                </a:cubicBezTo>
                <a:cubicBezTo>
                  <a:pt x="2" y="1186"/>
                  <a:pt x="0" y="1174"/>
                  <a:pt x="0" y="1162"/>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22" name="文本框 2021"/>
          <p:cNvSpPr txBox="1"/>
          <p:nvPr/>
        </p:nvSpPr>
        <p:spPr>
          <a:xfrm>
            <a:off x="7376040" y="2624040"/>
            <a:ext cx="637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CUDA 11.7</a:t>
            </a:r>
            <a:endParaRPr lang="en-US" sz="920" b="0" u="none" strike="noStrike">
              <a:solidFill>
                <a:srgbClr val="000000"/>
              </a:solidFill>
              <a:effectLst/>
              <a:uFillTx/>
              <a:latin typeface="Times New Roman"/>
            </a:endParaRPr>
          </a:p>
        </p:txBody>
      </p:sp>
      <p:sp>
        <p:nvSpPr>
          <p:cNvPr id="2023" name="文本框 2022"/>
          <p:cNvSpPr txBox="1"/>
          <p:nvPr/>
        </p:nvSpPr>
        <p:spPr>
          <a:xfrm>
            <a:off x="6041880" y="3202920"/>
            <a:ext cx="43596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CUDA</a:t>
            </a:r>
            <a:endParaRPr lang="en-US" sz="1180" b="0" u="none" strike="noStrike">
              <a:solidFill>
                <a:srgbClr val="000000"/>
              </a:solidFill>
              <a:effectLst/>
              <a:uFillTx/>
              <a:latin typeface="Times New Roman"/>
            </a:endParaRPr>
          </a:p>
        </p:txBody>
      </p:sp>
      <p:sp>
        <p:nvSpPr>
          <p:cNvPr id="2024" name="文本框 2023"/>
          <p:cNvSpPr txBox="1"/>
          <p:nvPr/>
        </p:nvSpPr>
        <p:spPr>
          <a:xfrm>
            <a:off x="6473160" y="3197880"/>
            <a:ext cx="15156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与</a:t>
            </a:r>
            <a:endParaRPr lang="en-US" sz="1180" b="0" u="none" strike="noStrike">
              <a:solidFill>
                <a:srgbClr val="000000"/>
              </a:solidFill>
              <a:effectLst/>
              <a:uFillTx/>
              <a:latin typeface="Times New Roman"/>
            </a:endParaRPr>
          </a:p>
        </p:txBody>
      </p:sp>
      <p:sp>
        <p:nvSpPr>
          <p:cNvPr id="2025" name="文本框 2024"/>
          <p:cNvSpPr txBox="1"/>
          <p:nvPr/>
        </p:nvSpPr>
        <p:spPr>
          <a:xfrm>
            <a:off x="6623640" y="3202920"/>
            <a:ext cx="60624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PyTorch</a:t>
            </a:r>
            <a:endParaRPr lang="en-US" sz="1180" b="0" u="none" strike="noStrike">
              <a:solidFill>
                <a:srgbClr val="000000"/>
              </a:solidFill>
              <a:effectLst/>
              <a:uFillTx/>
              <a:latin typeface="Times New Roman"/>
            </a:endParaRPr>
          </a:p>
        </p:txBody>
      </p:sp>
      <p:sp>
        <p:nvSpPr>
          <p:cNvPr id="2026" name="文本框 2025"/>
          <p:cNvSpPr txBox="1"/>
          <p:nvPr/>
        </p:nvSpPr>
        <p:spPr>
          <a:xfrm>
            <a:off x="7198200" y="3197880"/>
            <a:ext cx="30240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安装</a:t>
            </a:r>
            <a:endParaRPr lang="en-US" sz="1180" b="0" u="none" strike="noStrike">
              <a:solidFill>
                <a:srgbClr val="000000"/>
              </a:solidFill>
              <a:effectLst/>
              <a:uFillTx/>
              <a:latin typeface="Times New Roman"/>
            </a:endParaRPr>
          </a:p>
        </p:txBody>
      </p:sp>
      <p:sp>
        <p:nvSpPr>
          <p:cNvPr id="2027" name="文本框 2026"/>
          <p:cNvSpPr txBox="1"/>
          <p:nvPr/>
        </p:nvSpPr>
        <p:spPr>
          <a:xfrm>
            <a:off x="6041880" y="345564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安装命令示例：</a:t>
            </a:r>
            <a:endParaRPr lang="en-US" sz="920" b="0" u="none" strike="noStrike">
              <a:solidFill>
                <a:srgbClr val="000000"/>
              </a:solidFill>
              <a:effectLst/>
              <a:uFillTx/>
              <a:latin typeface="Times New Roman"/>
            </a:endParaRPr>
          </a:p>
        </p:txBody>
      </p:sp>
      <p:sp>
        <p:nvSpPr>
          <p:cNvPr id="2028" name="文本框 2027"/>
          <p:cNvSpPr txBox="1"/>
          <p:nvPr/>
        </p:nvSpPr>
        <p:spPr>
          <a:xfrm>
            <a:off x="6125400" y="3746520"/>
            <a:ext cx="309924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conda install pytorch torchvision torchaudio</a:t>
            </a:r>
            <a:endParaRPr lang="en-US" sz="920" b="0" u="none" strike="noStrike">
              <a:solidFill>
                <a:srgbClr val="000000"/>
              </a:solidFill>
              <a:effectLst/>
              <a:uFillTx/>
              <a:latin typeface="Times New Roman"/>
            </a:endParaRPr>
          </a:p>
        </p:txBody>
      </p:sp>
      <p:pic>
        <p:nvPicPr>
          <p:cNvPr id="2029" name="图片 2028"/>
          <p:cNvPicPr/>
          <p:nvPr/>
        </p:nvPicPr>
        <p:blipFill>
          <a:blip r:embed="rId13"/>
          <a:stretch/>
        </p:blipFill>
        <p:spPr>
          <a:xfrm>
            <a:off x="0" y="0"/>
            <a:ext cx="10696320" cy="6217200"/>
          </a:xfrm>
          <a:prstGeom prst="rect">
            <a:avLst/>
          </a:prstGeom>
          <a:noFill/>
          <a:ln w="0">
            <a:noFill/>
          </a:ln>
        </p:spPr>
      </p:pic>
      <p:sp>
        <p:nvSpPr>
          <p:cNvPr id="2030" name="文本框 2029"/>
          <p:cNvSpPr txBox="1"/>
          <p:nvPr/>
        </p:nvSpPr>
        <p:spPr>
          <a:xfrm>
            <a:off x="6125400" y="3922200"/>
            <a:ext cx="1902240" cy="13284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Courier New"/>
                <a:ea typeface="Courier New"/>
              </a:rPr>
              <a:t>cudatoolkit=11.7 -c pytorch</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1" name="图片 2030"/>
          <p:cNvPicPr/>
          <p:nvPr/>
        </p:nvPicPr>
        <p:blipFill>
          <a:blip r:embed="rId2"/>
          <a:stretch/>
        </p:blipFill>
        <p:spPr>
          <a:xfrm>
            <a:off x="0" y="0"/>
            <a:ext cx="10696320" cy="6016320"/>
          </a:xfrm>
          <a:prstGeom prst="rect">
            <a:avLst/>
          </a:prstGeom>
          <a:noFill/>
          <a:ln w="0">
            <a:noFill/>
          </a:ln>
        </p:spPr>
      </p:pic>
      <p:sp>
        <p:nvSpPr>
          <p:cNvPr id="2032" name="任意多边形 2031"/>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33" name="文本框 2032"/>
          <p:cNvSpPr txBox="1"/>
          <p:nvPr/>
        </p:nvSpPr>
        <p:spPr>
          <a:xfrm>
            <a:off x="534960" y="389520"/>
            <a:ext cx="215640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TensorBoard</a:t>
            </a:r>
            <a:endParaRPr lang="en-US" sz="2370" b="0" u="none" strike="noStrike">
              <a:solidFill>
                <a:srgbClr val="000000"/>
              </a:solidFill>
              <a:effectLst/>
              <a:uFillTx/>
              <a:latin typeface="Times New Roman"/>
            </a:endParaRPr>
          </a:p>
        </p:txBody>
      </p:sp>
      <p:sp>
        <p:nvSpPr>
          <p:cNvPr id="2034" name="任意多边形 2033"/>
          <p:cNvSpPr/>
          <p:nvPr/>
        </p:nvSpPr>
        <p:spPr>
          <a:xfrm>
            <a:off x="534600" y="2506680"/>
            <a:ext cx="4546440" cy="2657880"/>
          </a:xfrm>
          <a:custGeom>
            <a:avLst/>
            <a:gdLst/>
            <a:ahLst/>
            <a:cxnLst/>
            <a:rect l="0" t="0" r="r" b="b"/>
            <a:pathLst>
              <a:path w="12629" h="7383">
                <a:moveTo>
                  <a:pt x="14" y="115"/>
                </a:moveTo>
                <a:cubicBezTo>
                  <a:pt x="24" y="92"/>
                  <a:pt x="37" y="72"/>
                  <a:pt x="55" y="55"/>
                </a:cubicBezTo>
                <a:cubicBezTo>
                  <a:pt x="72" y="37"/>
                  <a:pt x="92" y="24"/>
                  <a:pt x="115" y="15"/>
                </a:cubicBezTo>
                <a:cubicBezTo>
                  <a:pt x="138" y="5"/>
                  <a:pt x="161" y="0"/>
                  <a:pt x="186" y="0"/>
                </a:cubicBezTo>
                <a:lnTo>
                  <a:pt x="12443" y="0"/>
                </a:lnTo>
                <a:cubicBezTo>
                  <a:pt x="12468" y="0"/>
                  <a:pt x="12492" y="5"/>
                  <a:pt x="12514" y="15"/>
                </a:cubicBezTo>
                <a:cubicBezTo>
                  <a:pt x="12537" y="24"/>
                  <a:pt x="12557" y="37"/>
                  <a:pt x="12575" y="55"/>
                </a:cubicBezTo>
                <a:cubicBezTo>
                  <a:pt x="12592" y="72"/>
                  <a:pt x="12605" y="92"/>
                  <a:pt x="12615" y="115"/>
                </a:cubicBezTo>
                <a:cubicBezTo>
                  <a:pt x="12624" y="138"/>
                  <a:pt x="12629" y="161"/>
                  <a:pt x="12629" y="186"/>
                </a:cubicBezTo>
                <a:lnTo>
                  <a:pt x="12629" y="7197"/>
                </a:lnTo>
                <a:cubicBezTo>
                  <a:pt x="12629" y="7222"/>
                  <a:pt x="12624" y="7246"/>
                  <a:pt x="12615" y="7269"/>
                </a:cubicBezTo>
                <a:cubicBezTo>
                  <a:pt x="12605" y="7291"/>
                  <a:pt x="12592" y="7311"/>
                  <a:pt x="12575" y="7329"/>
                </a:cubicBezTo>
                <a:cubicBezTo>
                  <a:pt x="12557" y="7346"/>
                  <a:pt x="12537" y="7360"/>
                  <a:pt x="12514" y="7369"/>
                </a:cubicBezTo>
                <a:cubicBezTo>
                  <a:pt x="12492" y="7378"/>
                  <a:pt x="12468" y="7383"/>
                  <a:pt x="12443" y="7383"/>
                </a:cubicBezTo>
                <a:lnTo>
                  <a:pt x="186" y="7383"/>
                </a:lnTo>
                <a:cubicBezTo>
                  <a:pt x="161" y="7383"/>
                  <a:pt x="137" y="7378"/>
                  <a:pt x="115" y="7369"/>
                </a:cubicBezTo>
                <a:cubicBezTo>
                  <a:pt x="92" y="7360"/>
                  <a:pt x="72" y="7346"/>
                  <a:pt x="55" y="7329"/>
                </a:cubicBezTo>
                <a:cubicBezTo>
                  <a:pt x="37" y="7311"/>
                  <a:pt x="24" y="7291"/>
                  <a:pt x="14" y="7269"/>
                </a:cubicBezTo>
                <a:cubicBezTo>
                  <a:pt x="5" y="7246"/>
                  <a:pt x="0" y="7222"/>
                  <a:pt x="0" y="7197"/>
                </a:cubicBezTo>
                <a:lnTo>
                  <a:pt x="0" y="186"/>
                </a:lnTo>
                <a:cubicBezTo>
                  <a:pt x="0" y="161"/>
                  <a:pt x="5" y="138"/>
                  <a:pt x="14" y="11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035" name="图片 2034"/>
          <p:cNvPicPr/>
          <p:nvPr/>
        </p:nvPicPr>
        <p:blipFill>
          <a:blip r:embed="rId3"/>
          <a:stretch/>
        </p:blipFill>
        <p:spPr>
          <a:xfrm>
            <a:off x="534960" y="1103040"/>
            <a:ext cx="166680" cy="166680"/>
          </a:xfrm>
          <a:prstGeom prst="rect">
            <a:avLst/>
          </a:prstGeom>
          <a:noFill/>
          <a:ln w="0">
            <a:noFill/>
          </a:ln>
        </p:spPr>
      </p:pic>
      <p:sp>
        <p:nvSpPr>
          <p:cNvPr id="2036" name="文本框 2035"/>
          <p:cNvSpPr txBox="1"/>
          <p:nvPr/>
        </p:nvSpPr>
        <p:spPr>
          <a:xfrm>
            <a:off x="265500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：训练监控与调试</a:t>
            </a:r>
            <a:endParaRPr lang="en-US" sz="2370" b="0" u="none" strike="noStrike">
              <a:solidFill>
                <a:srgbClr val="000000"/>
              </a:solidFill>
              <a:effectLst/>
              <a:uFillTx/>
              <a:latin typeface="Times New Roman"/>
            </a:endParaRPr>
          </a:p>
        </p:txBody>
      </p:sp>
      <p:sp>
        <p:nvSpPr>
          <p:cNvPr id="2037" name="文本框 2036"/>
          <p:cNvSpPr txBox="1"/>
          <p:nvPr/>
        </p:nvSpPr>
        <p:spPr>
          <a:xfrm>
            <a:off x="802080" y="1090080"/>
            <a:ext cx="126288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TensorBoard </a:t>
            </a:r>
            <a:endParaRPr lang="en-US" sz="1320" b="0" u="none" strike="noStrike">
              <a:solidFill>
                <a:srgbClr val="000000"/>
              </a:solidFill>
              <a:effectLst/>
              <a:uFillTx/>
              <a:latin typeface="Times New Roman"/>
            </a:endParaRPr>
          </a:p>
        </p:txBody>
      </p:sp>
      <p:sp>
        <p:nvSpPr>
          <p:cNvPr id="2038" name="文本框 2037"/>
          <p:cNvSpPr txBox="1"/>
          <p:nvPr/>
        </p:nvSpPr>
        <p:spPr>
          <a:xfrm>
            <a:off x="2038320" y="1084320"/>
            <a:ext cx="33588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概述</a:t>
            </a:r>
            <a:endParaRPr lang="en-US" sz="1320" b="0" u="none" strike="noStrike">
              <a:solidFill>
                <a:srgbClr val="000000"/>
              </a:solidFill>
              <a:effectLst/>
              <a:uFillTx/>
              <a:latin typeface="Times New Roman"/>
            </a:endParaRPr>
          </a:p>
        </p:txBody>
      </p:sp>
      <p:sp>
        <p:nvSpPr>
          <p:cNvPr id="2039" name="文本框 2038"/>
          <p:cNvSpPr txBox="1"/>
          <p:nvPr/>
        </p:nvSpPr>
        <p:spPr>
          <a:xfrm>
            <a:off x="534960" y="1429200"/>
            <a:ext cx="784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TensorBoard </a:t>
            </a:r>
            <a:endParaRPr lang="en-US" sz="920" b="0" u="none" strike="noStrike">
              <a:solidFill>
                <a:srgbClr val="000000"/>
              </a:solidFill>
              <a:effectLst/>
              <a:uFillTx/>
              <a:latin typeface="Times New Roman"/>
            </a:endParaRPr>
          </a:p>
        </p:txBody>
      </p:sp>
      <p:sp>
        <p:nvSpPr>
          <p:cNvPr id="2040" name="文本框 2039"/>
          <p:cNvSpPr txBox="1"/>
          <p:nvPr/>
        </p:nvSpPr>
        <p:spPr>
          <a:xfrm>
            <a:off x="1294200" y="1424880"/>
            <a:ext cx="3755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是一个可视化工具，用于监控和分析智能体训练过程中的各项指标，帮助</a:t>
            </a:r>
            <a:endParaRPr lang="en-US" sz="920" b="0" u="none" strike="noStrike">
              <a:solidFill>
                <a:srgbClr val="000000"/>
              </a:solidFill>
              <a:effectLst/>
              <a:uFillTx/>
              <a:latin typeface="Times New Roman"/>
            </a:endParaRPr>
          </a:p>
        </p:txBody>
      </p:sp>
      <p:sp>
        <p:nvSpPr>
          <p:cNvPr id="2041" name="文本框 2040"/>
          <p:cNvSpPr txBox="1"/>
          <p:nvPr/>
        </p:nvSpPr>
        <p:spPr>
          <a:xfrm>
            <a:off x="534960" y="1617120"/>
            <a:ext cx="23475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开发者理解模型性能并进行有效调试。通常随</a:t>
            </a:r>
            <a:endParaRPr lang="en-US" sz="920" b="0" u="none" strike="noStrike">
              <a:solidFill>
                <a:srgbClr val="000000"/>
              </a:solidFill>
              <a:effectLst/>
              <a:uFillTx/>
              <a:latin typeface="Times New Roman"/>
            </a:endParaRPr>
          </a:p>
        </p:txBody>
      </p:sp>
      <p:sp>
        <p:nvSpPr>
          <p:cNvPr id="2042" name="文本框 2041"/>
          <p:cNvSpPr txBox="1"/>
          <p:nvPr/>
        </p:nvSpPr>
        <p:spPr>
          <a:xfrm>
            <a:off x="2874600" y="1621440"/>
            <a:ext cx="668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TensorFlow</a:t>
            </a:r>
            <a:endParaRPr lang="en-US" sz="920" b="0" u="none" strike="noStrike">
              <a:solidFill>
                <a:srgbClr val="000000"/>
              </a:solidFill>
              <a:effectLst/>
              <a:uFillTx/>
              <a:latin typeface="Times New Roman"/>
            </a:endParaRPr>
          </a:p>
        </p:txBody>
      </p:sp>
      <p:sp>
        <p:nvSpPr>
          <p:cNvPr id="2043" name="文本框 2042"/>
          <p:cNvSpPr txBox="1"/>
          <p:nvPr/>
        </p:nvSpPr>
        <p:spPr>
          <a:xfrm>
            <a:off x="3520080" y="161712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一起安装，也可单独安装使</a:t>
            </a:r>
            <a:endParaRPr lang="en-US" sz="920" b="0" u="none" strike="noStrike">
              <a:solidFill>
                <a:srgbClr val="000000"/>
              </a:solidFill>
              <a:effectLst/>
              <a:uFillTx/>
              <a:latin typeface="Times New Roman"/>
            </a:endParaRPr>
          </a:p>
        </p:txBody>
      </p:sp>
      <p:pic>
        <p:nvPicPr>
          <p:cNvPr id="2044" name="图片 2043"/>
          <p:cNvPicPr/>
          <p:nvPr/>
        </p:nvPicPr>
        <p:blipFill>
          <a:blip r:embed="rId4"/>
          <a:stretch/>
        </p:blipFill>
        <p:spPr>
          <a:xfrm>
            <a:off x="534960" y="2206080"/>
            <a:ext cx="208440" cy="166680"/>
          </a:xfrm>
          <a:prstGeom prst="rect">
            <a:avLst/>
          </a:prstGeom>
          <a:noFill/>
          <a:ln w="0">
            <a:noFill/>
          </a:ln>
        </p:spPr>
      </p:pic>
      <p:sp>
        <p:nvSpPr>
          <p:cNvPr id="2045" name="文本框 2044"/>
          <p:cNvSpPr txBox="1"/>
          <p:nvPr/>
        </p:nvSpPr>
        <p:spPr>
          <a:xfrm>
            <a:off x="534960" y="18093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a:t>
            </a:r>
            <a:endParaRPr lang="en-US" sz="920" b="0" u="none" strike="noStrike">
              <a:solidFill>
                <a:srgbClr val="000000"/>
              </a:solidFill>
              <a:effectLst/>
              <a:uFillTx/>
              <a:latin typeface="Times New Roman"/>
            </a:endParaRPr>
          </a:p>
        </p:txBody>
      </p:sp>
      <p:sp>
        <p:nvSpPr>
          <p:cNvPr id="2046" name="文本框 2045"/>
          <p:cNvSpPr txBox="1"/>
          <p:nvPr/>
        </p:nvSpPr>
        <p:spPr>
          <a:xfrm>
            <a:off x="844200" y="2187360"/>
            <a:ext cx="8388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设置与使用</a:t>
            </a:r>
            <a:endParaRPr lang="en-US" sz="1320" b="0" u="none" strike="noStrike">
              <a:solidFill>
                <a:srgbClr val="000000"/>
              </a:solidFill>
              <a:effectLst/>
              <a:uFillTx/>
              <a:latin typeface="Times New Roman"/>
            </a:endParaRPr>
          </a:p>
        </p:txBody>
      </p:sp>
      <p:sp>
        <p:nvSpPr>
          <p:cNvPr id="2047" name="文本框 2046"/>
          <p:cNvSpPr txBox="1"/>
          <p:nvPr/>
        </p:nvSpPr>
        <p:spPr>
          <a:xfrm>
            <a:off x="635040" y="2626920"/>
            <a:ext cx="162036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import tensorflow as tf</a:t>
            </a:r>
            <a:endParaRPr lang="en-US" sz="920" b="0" u="none" strike="noStrike">
              <a:solidFill>
                <a:srgbClr val="000000"/>
              </a:solidFill>
              <a:effectLst/>
              <a:uFillTx/>
              <a:latin typeface="Times New Roman"/>
            </a:endParaRPr>
          </a:p>
        </p:txBody>
      </p:sp>
      <p:sp>
        <p:nvSpPr>
          <p:cNvPr id="2048" name="文本框 2047"/>
          <p:cNvSpPr txBox="1"/>
          <p:nvPr/>
        </p:nvSpPr>
        <p:spPr>
          <a:xfrm>
            <a:off x="635040" y="2802240"/>
            <a:ext cx="105696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import datetime</a:t>
            </a:r>
            <a:endParaRPr lang="en-US" sz="920" b="0" u="none" strike="noStrike">
              <a:solidFill>
                <a:srgbClr val="000000"/>
              </a:solidFill>
              <a:effectLst/>
              <a:uFillTx/>
              <a:latin typeface="Times New Roman"/>
            </a:endParaRPr>
          </a:p>
        </p:txBody>
      </p:sp>
      <p:sp>
        <p:nvSpPr>
          <p:cNvPr id="2049" name="文本框 2048"/>
          <p:cNvSpPr txBox="1"/>
          <p:nvPr/>
        </p:nvSpPr>
        <p:spPr>
          <a:xfrm>
            <a:off x="635040" y="3153240"/>
            <a:ext cx="14148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050" name="文本框 2049"/>
          <p:cNvSpPr txBox="1"/>
          <p:nvPr/>
        </p:nvSpPr>
        <p:spPr>
          <a:xfrm>
            <a:off x="775440" y="3138120"/>
            <a:ext cx="235440" cy="148320"/>
          </a:xfrm>
          <a:prstGeom prst="rect">
            <a:avLst/>
          </a:prstGeom>
          <a:noFill/>
          <a:ln w="0">
            <a:noFill/>
          </a:ln>
        </p:spPr>
        <p:txBody>
          <a:bodyPr wrap="none" lIns="0" tIns="0" rIns="0" bIns="0" anchor="t">
            <a:spAutoFit/>
          </a:bodyPr>
          <a:lstStyle/>
          <a:p>
            <a:r>
              <a:rPr lang="zh-CN" sz="920" b="0" u="none" strike="noStrike">
                <a:solidFill>
                  <a:srgbClr val="E2E2E2"/>
                </a:solidFill>
                <a:effectLst/>
                <a:uFillTx/>
                <a:latin typeface="WenQuanYiZenHei"/>
                <a:ea typeface="WenQuanYiZenHei"/>
              </a:rPr>
              <a:t>设置</a:t>
            </a:r>
            <a:endParaRPr lang="en-US" sz="920" b="0" u="none" strike="noStrike">
              <a:solidFill>
                <a:srgbClr val="000000"/>
              </a:solidFill>
              <a:effectLst/>
              <a:uFillTx/>
              <a:latin typeface="Times New Roman"/>
            </a:endParaRPr>
          </a:p>
        </p:txBody>
      </p:sp>
      <p:sp>
        <p:nvSpPr>
          <p:cNvPr id="2051" name="文本框 2050"/>
          <p:cNvSpPr txBox="1"/>
          <p:nvPr/>
        </p:nvSpPr>
        <p:spPr>
          <a:xfrm>
            <a:off x="1009440" y="3153240"/>
            <a:ext cx="77544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TensorBoard</a:t>
            </a:r>
            <a:endParaRPr lang="en-US" sz="920" b="0" u="none" strike="noStrike">
              <a:solidFill>
                <a:srgbClr val="000000"/>
              </a:solidFill>
              <a:effectLst/>
              <a:uFillTx/>
              <a:latin typeface="Times New Roman"/>
            </a:endParaRPr>
          </a:p>
        </p:txBody>
      </p:sp>
      <p:sp>
        <p:nvSpPr>
          <p:cNvPr id="2052" name="文本框 2051"/>
          <p:cNvSpPr txBox="1"/>
          <p:nvPr/>
        </p:nvSpPr>
        <p:spPr>
          <a:xfrm>
            <a:off x="1781640" y="3138120"/>
            <a:ext cx="470160" cy="148320"/>
          </a:xfrm>
          <a:prstGeom prst="rect">
            <a:avLst/>
          </a:prstGeom>
          <a:noFill/>
          <a:ln w="0">
            <a:noFill/>
          </a:ln>
        </p:spPr>
        <p:txBody>
          <a:bodyPr wrap="none" lIns="0" tIns="0" rIns="0" bIns="0" anchor="t">
            <a:spAutoFit/>
          </a:bodyPr>
          <a:lstStyle/>
          <a:p>
            <a:r>
              <a:rPr lang="zh-CN" sz="920" b="0" u="none" strike="noStrike">
                <a:solidFill>
                  <a:srgbClr val="E2E2E2"/>
                </a:solidFill>
                <a:effectLst/>
                <a:uFillTx/>
                <a:latin typeface="WenQuanYiZenHei"/>
                <a:ea typeface="WenQuanYiZenHei"/>
              </a:rPr>
              <a:t>日志目录</a:t>
            </a:r>
            <a:endParaRPr lang="en-US" sz="920" b="0" u="none" strike="noStrike">
              <a:solidFill>
                <a:srgbClr val="000000"/>
              </a:solidFill>
              <a:effectLst/>
              <a:uFillTx/>
              <a:latin typeface="Times New Roman"/>
            </a:endParaRPr>
          </a:p>
        </p:txBody>
      </p:sp>
      <p:sp>
        <p:nvSpPr>
          <p:cNvPr id="2053" name="文本框 2052"/>
          <p:cNvSpPr txBox="1"/>
          <p:nvPr/>
        </p:nvSpPr>
        <p:spPr>
          <a:xfrm>
            <a:off x="635040" y="3328920"/>
            <a:ext cx="450756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log_dir = "logs/fit/" + datetime.datetime.now().strftime("%Y%m%d</a:t>
            </a:r>
            <a:endParaRPr lang="en-US" sz="920" b="0" u="none" strike="noStrike">
              <a:solidFill>
                <a:srgbClr val="000000"/>
              </a:solidFill>
              <a:effectLst/>
              <a:uFillTx/>
              <a:latin typeface="Times New Roman"/>
            </a:endParaRPr>
          </a:p>
        </p:txBody>
      </p:sp>
      <p:sp>
        <p:nvSpPr>
          <p:cNvPr id="2054" name="文本框 2053"/>
          <p:cNvSpPr txBox="1"/>
          <p:nvPr/>
        </p:nvSpPr>
        <p:spPr>
          <a:xfrm>
            <a:off x="635040" y="3504240"/>
            <a:ext cx="380340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tensorboard_callback = tf.keras.callbacks.TensorBoard(</a:t>
            </a:r>
            <a:endParaRPr lang="en-US" sz="920" b="0" u="none" strike="noStrike">
              <a:solidFill>
                <a:srgbClr val="000000"/>
              </a:solidFill>
              <a:effectLst/>
              <a:uFillTx/>
              <a:latin typeface="Times New Roman"/>
            </a:endParaRPr>
          </a:p>
        </p:txBody>
      </p:sp>
      <p:sp>
        <p:nvSpPr>
          <p:cNvPr id="2055" name="文本框 2054"/>
          <p:cNvSpPr txBox="1"/>
          <p:nvPr/>
        </p:nvSpPr>
        <p:spPr>
          <a:xfrm>
            <a:off x="635040" y="3679920"/>
            <a:ext cx="140904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log_dir=log_dir,</a:t>
            </a:r>
            <a:endParaRPr lang="en-US" sz="920" b="0" u="none" strike="noStrike">
              <a:solidFill>
                <a:srgbClr val="000000"/>
              </a:solidFill>
              <a:effectLst/>
              <a:uFillTx/>
              <a:latin typeface="Times New Roman"/>
            </a:endParaRPr>
          </a:p>
        </p:txBody>
      </p:sp>
      <p:sp>
        <p:nvSpPr>
          <p:cNvPr id="2056" name="文本框 2055"/>
          <p:cNvSpPr txBox="1"/>
          <p:nvPr/>
        </p:nvSpPr>
        <p:spPr>
          <a:xfrm>
            <a:off x="635040" y="3855240"/>
            <a:ext cx="140904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histogram_freq=1</a:t>
            </a:r>
            <a:endParaRPr lang="en-US" sz="920" b="0" u="none" strike="noStrike">
              <a:solidFill>
                <a:srgbClr val="000000"/>
              </a:solidFill>
              <a:effectLst/>
              <a:uFillTx/>
              <a:latin typeface="Times New Roman"/>
            </a:endParaRPr>
          </a:p>
        </p:txBody>
      </p:sp>
      <p:sp>
        <p:nvSpPr>
          <p:cNvPr id="2057" name="文本框 2056"/>
          <p:cNvSpPr txBox="1"/>
          <p:nvPr/>
        </p:nvSpPr>
        <p:spPr>
          <a:xfrm>
            <a:off x="635040" y="4030920"/>
            <a:ext cx="11664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2058" name="文本框 2057"/>
          <p:cNvSpPr txBox="1"/>
          <p:nvPr/>
        </p:nvSpPr>
        <p:spPr>
          <a:xfrm>
            <a:off x="635040" y="4381560"/>
            <a:ext cx="14148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059" name="文本框 2058"/>
          <p:cNvSpPr txBox="1"/>
          <p:nvPr/>
        </p:nvSpPr>
        <p:spPr>
          <a:xfrm>
            <a:off x="775440" y="4366440"/>
            <a:ext cx="1291680" cy="148320"/>
          </a:xfrm>
          <a:prstGeom prst="rect">
            <a:avLst/>
          </a:prstGeom>
          <a:noFill/>
          <a:ln w="0">
            <a:noFill/>
          </a:ln>
        </p:spPr>
        <p:txBody>
          <a:bodyPr wrap="none" lIns="0" tIns="0" rIns="0" bIns="0" anchor="t">
            <a:spAutoFit/>
          </a:bodyPr>
          <a:lstStyle/>
          <a:p>
            <a:r>
              <a:rPr lang="zh-CN" sz="920" b="0" u="none" strike="noStrike">
                <a:solidFill>
                  <a:srgbClr val="E2E2E2"/>
                </a:solidFill>
                <a:effectLst/>
                <a:uFillTx/>
                <a:latin typeface="WenQuanYiZenHei"/>
                <a:ea typeface="WenQuanYiZenHei"/>
              </a:rPr>
              <a:t>训练模型并记录日志数据</a:t>
            </a:r>
            <a:endParaRPr lang="en-US" sz="920" b="0" u="none" strike="noStrike">
              <a:solidFill>
                <a:srgbClr val="000000"/>
              </a:solidFill>
              <a:effectLst/>
              <a:uFillTx/>
              <a:latin typeface="Times New Roman"/>
            </a:endParaRPr>
          </a:p>
        </p:txBody>
      </p:sp>
      <p:sp>
        <p:nvSpPr>
          <p:cNvPr id="2060" name="文本框 2059"/>
          <p:cNvSpPr txBox="1"/>
          <p:nvPr/>
        </p:nvSpPr>
        <p:spPr>
          <a:xfrm>
            <a:off x="635040" y="4557240"/>
            <a:ext cx="267660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model.fit(x_train, y_train, epochs=5, </a:t>
            </a:r>
            <a:endParaRPr lang="en-US" sz="920" b="0" u="none" strike="noStrike">
              <a:solidFill>
                <a:srgbClr val="000000"/>
              </a:solidFill>
              <a:effectLst/>
              <a:uFillTx/>
              <a:latin typeface="Times New Roman"/>
            </a:endParaRPr>
          </a:p>
        </p:txBody>
      </p:sp>
      <p:sp>
        <p:nvSpPr>
          <p:cNvPr id="2061" name="文本框 2060"/>
          <p:cNvSpPr txBox="1"/>
          <p:nvPr/>
        </p:nvSpPr>
        <p:spPr>
          <a:xfrm>
            <a:off x="635040" y="4732560"/>
            <a:ext cx="302868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validation_data=(x_test, y_test),</a:t>
            </a:r>
            <a:endParaRPr lang="en-US" sz="920" b="0" u="none" strike="noStrike">
              <a:solidFill>
                <a:srgbClr val="000000"/>
              </a:solidFill>
              <a:effectLst/>
              <a:uFillTx/>
              <a:latin typeface="Times New Roman"/>
            </a:endParaRPr>
          </a:p>
        </p:txBody>
      </p:sp>
      <p:pic>
        <p:nvPicPr>
          <p:cNvPr id="2062" name="图片 2061"/>
          <p:cNvPicPr/>
          <p:nvPr/>
        </p:nvPicPr>
        <p:blipFill>
          <a:blip r:embed="rId5"/>
          <a:stretch/>
        </p:blipFill>
        <p:spPr>
          <a:xfrm>
            <a:off x="0" y="0"/>
            <a:ext cx="10696320" cy="6016320"/>
          </a:xfrm>
          <a:prstGeom prst="rect">
            <a:avLst/>
          </a:prstGeom>
          <a:noFill/>
          <a:ln w="0">
            <a:noFill/>
          </a:ln>
        </p:spPr>
      </p:pic>
      <p:sp>
        <p:nvSpPr>
          <p:cNvPr id="2063" name="文本框 2062"/>
          <p:cNvSpPr txBox="1"/>
          <p:nvPr/>
        </p:nvSpPr>
        <p:spPr>
          <a:xfrm>
            <a:off x="635040" y="4908240"/>
            <a:ext cx="3028680" cy="132840"/>
          </a:xfrm>
          <a:prstGeom prst="rect">
            <a:avLst/>
          </a:prstGeom>
          <a:noFill/>
          <a:ln w="0">
            <a:noFill/>
          </a:ln>
        </p:spPr>
        <p:txBody>
          <a:bodyPr wrap="none" lIns="0" tIns="0" rIns="0" bIns="0" anchor="t">
            <a:spAutoFit/>
          </a:bodyPr>
          <a:lstStyle/>
          <a:p>
            <a:r>
              <a:rPr lang="en-US" sz="920" b="0" u="none" strike="noStrike">
                <a:solidFill>
                  <a:srgbClr val="E2E2E2"/>
                </a:solidFill>
                <a:effectLst/>
                <a:uFillTx/>
                <a:latin typeface="Courier New"/>
                <a:ea typeface="Courier New"/>
              </a:rPr>
              <a:t>          callbacks=[tensorboard_callback])</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4" name="图片 2063"/>
          <p:cNvPicPr/>
          <p:nvPr/>
        </p:nvPicPr>
        <p:blipFill>
          <a:blip r:embed="rId2"/>
          <a:stretch/>
        </p:blipFill>
        <p:spPr>
          <a:xfrm>
            <a:off x="0" y="0"/>
            <a:ext cx="10696320" cy="6016320"/>
          </a:xfrm>
          <a:prstGeom prst="rect">
            <a:avLst/>
          </a:prstGeom>
          <a:noFill/>
          <a:ln w="0">
            <a:noFill/>
          </a:ln>
        </p:spPr>
      </p:pic>
      <p:sp>
        <p:nvSpPr>
          <p:cNvPr id="2065" name="任意多边形 2064"/>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66" name="任意多边形 2065"/>
          <p:cNvSpPr/>
          <p:nvPr/>
        </p:nvSpPr>
        <p:spPr>
          <a:xfrm>
            <a:off x="534600" y="1069560"/>
            <a:ext cx="4546440" cy="4245480"/>
          </a:xfrm>
          <a:custGeom>
            <a:avLst/>
            <a:gdLst/>
            <a:ahLst/>
            <a:cxnLst/>
            <a:rect l="0" t="0" r="r" b="b"/>
            <a:pathLst>
              <a:path w="12629" h="11793">
                <a:moveTo>
                  <a:pt x="0" y="11607"/>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2443" y="0"/>
                </a:lnTo>
                <a:cubicBezTo>
                  <a:pt x="12456" y="0"/>
                  <a:pt x="12468" y="1"/>
                  <a:pt x="12480" y="3"/>
                </a:cubicBezTo>
                <a:cubicBezTo>
                  <a:pt x="12492" y="6"/>
                  <a:pt x="12503" y="9"/>
                  <a:pt x="12514" y="14"/>
                </a:cubicBezTo>
                <a:cubicBezTo>
                  <a:pt x="12526" y="19"/>
                  <a:pt x="12536" y="24"/>
                  <a:pt x="12547" y="31"/>
                </a:cubicBezTo>
                <a:cubicBezTo>
                  <a:pt x="12557" y="38"/>
                  <a:pt x="12566" y="46"/>
                  <a:pt x="12575" y="54"/>
                </a:cubicBezTo>
                <a:cubicBezTo>
                  <a:pt x="12583" y="63"/>
                  <a:pt x="12591" y="72"/>
                  <a:pt x="12598" y="82"/>
                </a:cubicBezTo>
                <a:cubicBezTo>
                  <a:pt x="12605" y="92"/>
                  <a:pt x="12610" y="103"/>
                  <a:pt x="12615" y="114"/>
                </a:cubicBezTo>
                <a:cubicBezTo>
                  <a:pt x="12620" y="126"/>
                  <a:pt x="12623" y="137"/>
                  <a:pt x="12625" y="149"/>
                </a:cubicBezTo>
                <a:cubicBezTo>
                  <a:pt x="12628" y="161"/>
                  <a:pt x="12629" y="173"/>
                  <a:pt x="12629" y="185"/>
                </a:cubicBezTo>
                <a:lnTo>
                  <a:pt x="12629" y="11607"/>
                </a:lnTo>
                <a:cubicBezTo>
                  <a:pt x="12629" y="11619"/>
                  <a:pt x="12628" y="11632"/>
                  <a:pt x="12625" y="11644"/>
                </a:cubicBezTo>
                <a:cubicBezTo>
                  <a:pt x="12623" y="11655"/>
                  <a:pt x="12620" y="11667"/>
                  <a:pt x="12615" y="11678"/>
                </a:cubicBezTo>
                <a:cubicBezTo>
                  <a:pt x="12610" y="11690"/>
                  <a:pt x="12605" y="11700"/>
                  <a:pt x="12598" y="11710"/>
                </a:cubicBezTo>
                <a:cubicBezTo>
                  <a:pt x="12591" y="11721"/>
                  <a:pt x="12583" y="11730"/>
                  <a:pt x="12575" y="11739"/>
                </a:cubicBezTo>
                <a:cubicBezTo>
                  <a:pt x="12566" y="11747"/>
                  <a:pt x="12557" y="11755"/>
                  <a:pt x="12547" y="11762"/>
                </a:cubicBezTo>
                <a:cubicBezTo>
                  <a:pt x="12536" y="11768"/>
                  <a:pt x="12526" y="11774"/>
                  <a:pt x="12514" y="11779"/>
                </a:cubicBezTo>
                <a:cubicBezTo>
                  <a:pt x="12503" y="11784"/>
                  <a:pt x="12492" y="11787"/>
                  <a:pt x="12480" y="11789"/>
                </a:cubicBezTo>
                <a:cubicBezTo>
                  <a:pt x="12468" y="11792"/>
                  <a:pt x="12456" y="11793"/>
                  <a:pt x="12443" y="11793"/>
                </a:cubicBezTo>
                <a:lnTo>
                  <a:pt x="186" y="11793"/>
                </a:lnTo>
                <a:cubicBezTo>
                  <a:pt x="174" y="11793"/>
                  <a:pt x="162" y="11792"/>
                  <a:pt x="150" y="11789"/>
                </a:cubicBezTo>
                <a:cubicBezTo>
                  <a:pt x="138" y="11787"/>
                  <a:pt x="126" y="11784"/>
                  <a:pt x="115" y="11779"/>
                </a:cubicBezTo>
                <a:cubicBezTo>
                  <a:pt x="104" y="11774"/>
                  <a:pt x="93" y="11768"/>
                  <a:pt x="83" y="11762"/>
                </a:cubicBezTo>
                <a:cubicBezTo>
                  <a:pt x="73" y="11755"/>
                  <a:pt x="63" y="11747"/>
                  <a:pt x="55" y="11739"/>
                </a:cubicBezTo>
                <a:cubicBezTo>
                  <a:pt x="46" y="11730"/>
                  <a:pt x="38" y="11721"/>
                  <a:pt x="31" y="11710"/>
                </a:cubicBezTo>
                <a:cubicBezTo>
                  <a:pt x="25" y="11700"/>
                  <a:pt x="19" y="11690"/>
                  <a:pt x="14" y="11678"/>
                </a:cubicBezTo>
                <a:cubicBezTo>
                  <a:pt x="10" y="11667"/>
                  <a:pt x="6" y="11655"/>
                  <a:pt x="4" y="11644"/>
                </a:cubicBezTo>
                <a:cubicBezTo>
                  <a:pt x="1" y="11632"/>
                  <a:pt x="0" y="11619"/>
                  <a:pt x="0" y="11607"/>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67" name="任意多边形 2066"/>
          <p:cNvSpPr/>
          <p:nvPr/>
        </p:nvSpPr>
        <p:spPr>
          <a:xfrm>
            <a:off x="701640" y="2774160"/>
            <a:ext cx="4212360" cy="1003320"/>
          </a:xfrm>
          <a:custGeom>
            <a:avLst/>
            <a:gdLst/>
            <a:ahLst/>
            <a:cxnLst/>
            <a:rect l="0" t="0" r="r" b="b"/>
            <a:pathLst>
              <a:path w="11701" h="2787">
                <a:moveTo>
                  <a:pt x="28" y="27"/>
                </a:moveTo>
                <a:cubicBezTo>
                  <a:pt x="46" y="9"/>
                  <a:pt x="68" y="0"/>
                  <a:pt x="93" y="0"/>
                </a:cubicBezTo>
                <a:lnTo>
                  <a:pt x="11608" y="0"/>
                </a:lnTo>
                <a:cubicBezTo>
                  <a:pt x="11634" y="0"/>
                  <a:pt x="11655" y="9"/>
                  <a:pt x="11674" y="27"/>
                </a:cubicBezTo>
                <a:cubicBezTo>
                  <a:pt x="11692" y="46"/>
                  <a:pt x="11701" y="67"/>
                  <a:pt x="11701" y="93"/>
                </a:cubicBezTo>
                <a:lnTo>
                  <a:pt x="11701" y="2694"/>
                </a:lnTo>
                <a:cubicBezTo>
                  <a:pt x="11701" y="2720"/>
                  <a:pt x="11692" y="2741"/>
                  <a:pt x="11674" y="2760"/>
                </a:cubicBezTo>
                <a:cubicBezTo>
                  <a:pt x="11655" y="2778"/>
                  <a:pt x="11634" y="2787"/>
                  <a:pt x="11608" y="2787"/>
                </a:cubicBezTo>
                <a:lnTo>
                  <a:pt x="93" y="2787"/>
                </a:lnTo>
                <a:cubicBezTo>
                  <a:pt x="68" y="2787"/>
                  <a:pt x="46" y="2778"/>
                  <a:pt x="28" y="2760"/>
                </a:cubicBezTo>
                <a:cubicBezTo>
                  <a:pt x="9" y="2741"/>
                  <a:pt x="0" y="2720"/>
                  <a:pt x="0" y="2694"/>
                </a:cubicBezTo>
                <a:lnTo>
                  <a:pt x="0" y="93"/>
                </a:lnTo>
                <a:cubicBezTo>
                  <a:pt x="0" y="67"/>
                  <a:pt x="9" y="46"/>
                  <a:pt x="28" y="2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068" name="图片 2067"/>
          <p:cNvPicPr/>
          <p:nvPr/>
        </p:nvPicPr>
        <p:blipFill>
          <a:blip r:embed="rId3"/>
          <a:stretch/>
        </p:blipFill>
        <p:spPr>
          <a:xfrm>
            <a:off x="702000" y="1270080"/>
            <a:ext cx="200160" cy="200160"/>
          </a:xfrm>
          <a:prstGeom prst="rect">
            <a:avLst/>
          </a:prstGeom>
          <a:noFill/>
          <a:ln w="0">
            <a:noFill/>
          </a:ln>
        </p:spPr>
      </p:pic>
      <p:sp>
        <p:nvSpPr>
          <p:cNvPr id="2069" name="文本框 2068"/>
          <p:cNvSpPr txBox="1"/>
          <p:nvPr/>
        </p:nvSpPr>
        <p:spPr>
          <a:xfrm>
            <a:off x="534960" y="378720"/>
            <a:ext cx="33033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智能体开发中的关键算法</a:t>
            </a:r>
            <a:endParaRPr lang="en-US" sz="2370" b="0" u="none" strike="noStrike">
              <a:solidFill>
                <a:srgbClr val="000000"/>
              </a:solidFill>
              <a:effectLst/>
              <a:uFillTx/>
              <a:latin typeface="Times New Roman"/>
            </a:endParaRPr>
          </a:p>
        </p:txBody>
      </p:sp>
      <p:sp>
        <p:nvSpPr>
          <p:cNvPr id="2070" name="文本框 2069"/>
          <p:cNvSpPr txBox="1"/>
          <p:nvPr/>
        </p:nvSpPr>
        <p:spPr>
          <a:xfrm>
            <a:off x="1002960" y="1244160"/>
            <a:ext cx="100656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搜索算法：</a:t>
            </a:r>
            <a:endParaRPr lang="en-US" sz="1580" b="0" u="none" strike="noStrike">
              <a:solidFill>
                <a:srgbClr val="000000"/>
              </a:solidFill>
              <a:effectLst/>
              <a:uFillTx/>
              <a:latin typeface="Times New Roman"/>
            </a:endParaRPr>
          </a:p>
        </p:txBody>
      </p:sp>
      <p:sp>
        <p:nvSpPr>
          <p:cNvPr id="2071" name="文本框 2070"/>
          <p:cNvSpPr txBox="1"/>
          <p:nvPr/>
        </p:nvSpPr>
        <p:spPr>
          <a:xfrm>
            <a:off x="2005560" y="1251360"/>
            <a:ext cx="261720" cy="235080"/>
          </a:xfrm>
          <a:prstGeom prst="rect">
            <a:avLst/>
          </a:prstGeom>
          <a:noFill/>
          <a:ln w="0">
            <a:noFill/>
          </a:ln>
        </p:spPr>
        <p:txBody>
          <a:bodyPr wrap="none" lIns="0" tIns="0" rIns="0" bIns="0" anchor="t">
            <a:spAutoFit/>
          </a:bodyPr>
          <a:lstStyle/>
          <a:p>
            <a:r>
              <a:rPr lang="en-US" sz="1580" b="1" u="none" strike="noStrike">
                <a:solidFill>
                  <a:srgbClr val="DBEAFE"/>
                </a:solidFill>
                <a:effectLst/>
                <a:uFillTx/>
                <a:latin typeface="DejaVuSans"/>
                <a:ea typeface="DejaVuSans"/>
              </a:rPr>
              <a:t>A*</a:t>
            </a:r>
            <a:endParaRPr lang="en-US" sz="1580" b="0" u="none" strike="noStrike">
              <a:solidFill>
                <a:srgbClr val="000000"/>
              </a:solidFill>
              <a:effectLst/>
              <a:uFillTx/>
              <a:latin typeface="Times New Roman"/>
            </a:endParaRPr>
          </a:p>
        </p:txBody>
      </p:sp>
      <p:sp>
        <p:nvSpPr>
          <p:cNvPr id="2072" name="文本框 2071"/>
          <p:cNvSpPr txBox="1"/>
          <p:nvPr/>
        </p:nvSpPr>
        <p:spPr>
          <a:xfrm>
            <a:off x="2265840" y="1244160"/>
            <a:ext cx="40320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算法</a:t>
            </a:r>
            <a:endParaRPr lang="en-US" sz="1580" b="0" u="none" strike="noStrike">
              <a:solidFill>
                <a:srgbClr val="000000"/>
              </a:solidFill>
              <a:effectLst/>
              <a:uFillTx/>
              <a:latin typeface="Times New Roman"/>
            </a:endParaRPr>
          </a:p>
        </p:txBody>
      </p:sp>
      <p:sp>
        <p:nvSpPr>
          <p:cNvPr id="2073" name="文本框 2072"/>
          <p:cNvSpPr txBox="1"/>
          <p:nvPr/>
        </p:nvSpPr>
        <p:spPr>
          <a:xfrm>
            <a:off x="702000" y="1654560"/>
            <a:ext cx="1396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A*</a:t>
            </a:r>
            <a:endParaRPr lang="en-US" sz="920" b="0" u="none" strike="noStrike">
              <a:solidFill>
                <a:srgbClr val="000000"/>
              </a:solidFill>
              <a:effectLst/>
              <a:uFillTx/>
              <a:latin typeface="Times New Roman"/>
            </a:endParaRPr>
          </a:p>
        </p:txBody>
      </p:sp>
      <p:sp>
        <p:nvSpPr>
          <p:cNvPr id="2074" name="文本框 2073"/>
          <p:cNvSpPr txBox="1"/>
          <p:nvPr/>
        </p:nvSpPr>
        <p:spPr>
          <a:xfrm>
            <a:off x="840600" y="1650600"/>
            <a:ext cx="24649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算法是一种启发式搜索算法，结合路径已知代价</a:t>
            </a:r>
            <a:endParaRPr lang="en-US" sz="920" b="0" u="none" strike="noStrike">
              <a:solidFill>
                <a:srgbClr val="000000"/>
              </a:solidFill>
              <a:effectLst/>
              <a:uFillTx/>
              <a:latin typeface="Times New Roman"/>
            </a:endParaRPr>
          </a:p>
        </p:txBody>
      </p:sp>
      <p:sp>
        <p:nvSpPr>
          <p:cNvPr id="2075" name="文本框 2074"/>
          <p:cNvSpPr txBox="1"/>
          <p:nvPr/>
        </p:nvSpPr>
        <p:spPr>
          <a:xfrm>
            <a:off x="3297240" y="1654560"/>
            <a:ext cx="2412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g(n)</a:t>
            </a:r>
            <a:endParaRPr lang="en-US" sz="920" b="0" u="none" strike="noStrike">
              <a:solidFill>
                <a:srgbClr val="000000"/>
              </a:solidFill>
              <a:effectLst/>
              <a:uFillTx/>
              <a:latin typeface="Times New Roman"/>
            </a:endParaRPr>
          </a:p>
        </p:txBody>
      </p:sp>
      <p:sp>
        <p:nvSpPr>
          <p:cNvPr id="2076" name="文本框 2075"/>
          <p:cNvSpPr txBox="1"/>
          <p:nvPr/>
        </p:nvSpPr>
        <p:spPr>
          <a:xfrm>
            <a:off x="3537000" y="165060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和估算代价</a:t>
            </a:r>
            <a:endParaRPr lang="en-US" sz="920" b="0" u="none" strike="noStrike">
              <a:solidFill>
                <a:srgbClr val="000000"/>
              </a:solidFill>
              <a:effectLst/>
              <a:uFillTx/>
              <a:latin typeface="Times New Roman"/>
            </a:endParaRPr>
          </a:p>
        </p:txBody>
      </p:sp>
      <p:sp>
        <p:nvSpPr>
          <p:cNvPr id="2077" name="文本框 2076"/>
          <p:cNvSpPr txBox="1"/>
          <p:nvPr/>
        </p:nvSpPr>
        <p:spPr>
          <a:xfrm>
            <a:off x="4122000" y="1654560"/>
            <a:ext cx="2412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h(n)</a:t>
            </a:r>
            <a:endParaRPr lang="en-US" sz="920" b="0" u="none" strike="noStrike">
              <a:solidFill>
                <a:srgbClr val="000000"/>
              </a:solidFill>
              <a:effectLst/>
              <a:uFillTx/>
              <a:latin typeface="Times New Roman"/>
            </a:endParaRPr>
          </a:p>
        </p:txBody>
      </p:sp>
      <p:sp>
        <p:nvSpPr>
          <p:cNvPr id="2078" name="文本框 2077"/>
          <p:cNvSpPr txBox="1"/>
          <p:nvPr/>
        </p:nvSpPr>
        <p:spPr>
          <a:xfrm>
            <a:off x="4361760" y="165060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寻找最优</a:t>
            </a:r>
            <a:endParaRPr lang="en-US" sz="920" b="0" u="none" strike="noStrike">
              <a:solidFill>
                <a:srgbClr val="000000"/>
              </a:solidFill>
              <a:effectLst/>
              <a:uFillTx/>
              <a:latin typeface="Times New Roman"/>
            </a:endParaRPr>
          </a:p>
        </p:txBody>
      </p:sp>
      <p:sp>
        <p:nvSpPr>
          <p:cNvPr id="2079" name="任意多边形 2078"/>
          <p:cNvSpPr/>
          <p:nvPr/>
        </p:nvSpPr>
        <p:spPr>
          <a:xfrm>
            <a:off x="768600" y="2147400"/>
            <a:ext cx="33840" cy="33840"/>
          </a:xfrm>
          <a:custGeom>
            <a:avLst/>
            <a:gdLst/>
            <a:ahLst/>
            <a:cxnLst/>
            <a:rect l="0" t="0" r="r" b="b"/>
            <a:pathLst>
              <a:path w="94" h="94">
                <a:moveTo>
                  <a:pt x="94" y="47"/>
                </a:moveTo>
                <a:cubicBezTo>
                  <a:pt x="94" y="53"/>
                  <a:pt x="93" y="59"/>
                  <a:pt x="90" y="65"/>
                </a:cubicBezTo>
                <a:cubicBezTo>
                  <a:pt x="88" y="71"/>
                  <a:pt x="85" y="76"/>
                  <a:pt x="80" y="81"/>
                </a:cubicBezTo>
                <a:cubicBezTo>
                  <a:pt x="76" y="85"/>
                  <a:pt x="71" y="88"/>
                  <a:pt x="65" y="91"/>
                </a:cubicBezTo>
                <a:cubicBezTo>
                  <a:pt x="60" y="93"/>
                  <a:pt x="54" y="94"/>
                  <a:pt x="48" y="94"/>
                </a:cubicBezTo>
                <a:cubicBezTo>
                  <a:pt x="41" y="94"/>
                  <a:pt x="35" y="93"/>
                  <a:pt x="30" y="91"/>
                </a:cubicBezTo>
                <a:cubicBezTo>
                  <a:pt x="23" y="88"/>
                  <a:pt x="18" y="85"/>
                  <a:pt x="14" y="81"/>
                </a:cubicBezTo>
                <a:cubicBezTo>
                  <a:pt x="9" y="76"/>
                  <a:pt x="6" y="71"/>
                  <a:pt x="4" y="65"/>
                </a:cubicBezTo>
                <a:cubicBezTo>
                  <a:pt x="1" y="59"/>
                  <a:pt x="0" y="53"/>
                  <a:pt x="0" y="47"/>
                </a:cubicBezTo>
                <a:cubicBezTo>
                  <a:pt x="0" y="41"/>
                  <a:pt x="1" y="35"/>
                  <a:pt x="4" y="29"/>
                </a:cubicBezTo>
                <a:cubicBezTo>
                  <a:pt x="6" y="23"/>
                  <a:pt x="9" y="18"/>
                  <a:pt x="14" y="14"/>
                </a:cubicBezTo>
                <a:cubicBezTo>
                  <a:pt x="18" y="9"/>
                  <a:pt x="23" y="6"/>
                  <a:pt x="30" y="4"/>
                </a:cubicBezTo>
                <a:cubicBezTo>
                  <a:pt x="35" y="1"/>
                  <a:pt x="41" y="0"/>
                  <a:pt x="48" y="0"/>
                </a:cubicBezTo>
                <a:cubicBezTo>
                  <a:pt x="54" y="0"/>
                  <a:pt x="60" y="1"/>
                  <a:pt x="65" y="4"/>
                </a:cubicBezTo>
                <a:cubicBezTo>
                  <a:pt x="71" y="6"/>
                  <a:pt x="76" y="9"/>
                  <a:pt x="80" y="14"/>
                </a:cubicBezTo>
                <a:cubicBezTo>
                  <a:pt x="85" y="18"/>
                  <a:pt x="88"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80" name="文本框 2079"/>
          <p:cNvSpPr txBox="1"/>
          <p:nvPr/>
        </p:nvSpPr>
        <p:spPr>
          <a:xfrm>
            <a:off x="702000" y="181764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路径</a:t>
            </a:r>
            <a:endParaRPr lang="en-US" sz="920" b="0" u="none" strike="noStrike">
              <a:solidFill>
                <a:srgbClr val="000000"/>
              </a:solidFill>
              <a:effectLst/>
              <a:uFillTx/>
              <a:latin typeface="Times New Roman"/>
            </a:endParaRPr>
          </a:p>
        </p:txBody>
      </p:sp>
      <p:sp>
        <p:nvSpPr>
          <p:cNvPr id="2081" name="任意多边形 2080"/>
          <p:cNvSpPr/>
          <p:nvPr/>
        </p:nvSpPr>
        <p:spPr>
          <a:xfrm>
            <a:off x="768600" y="2347920"/>
            <a:ext cx="33840" cy="33840"/>
          </a:xfrm>
          <a:custGeom>
            <a:avLst/>
            <a:gdLst/>
            <a:ahLst/>
            <a:cxnLst/>
            <a:rect l="0" t="0" r="r" b="b"/>
            <a:pathLst>
              <a:path w="94" h="94">
                <a:moveTo>
                  <a:pt x="94" y="47"/>
                </a:moveTo>
                <a:cubicBezTo>
                  <a:pt x="94" y="53"/>
                  <a:pt x="93" y="60"/>
                  <a:pt x="90" y="66"/>
                </a:cubicBezTo>
                <a:cubicBezTo>
                  <a:pt x="88" y="71"/>
                  <a:pt x="85" y="76"/>
                  <a:pt x="80" y="81"/>
                </a:cubicBezTo>
                <a:cubicBezTo>
                  <a:pt x="76" y="85"/>
                  <a:pt x="71" y="88"/>
                  <a:pt x="65" y="91"/>
                </a:cubicBezTo>
                <a:cubicBezTo>
                  <a:pt x="60" y="93"/>
                  <a:pt x="54" y="94"/>
                  <a:pt x="48" y="94"/>
                </a:cubicBezTo>
                <a:cubicBezTo>
                  <a:pt x="41" y="94"/>
                  <a:pt x="35" y="93"/>
                  <a:pt x="30" y="91"/>
                </a:cubicBezTo>
                <a:cubicBezTo>
                  <a:pt x="23" y="88"/>
                  <a:pt x="18" y="85"/>
                  <a:pt x="14" y="81"/>
                </a:cubicBezTo>
                <a:cubicBezTo>
                  <a:pt x="9" y="76"/>
                  <a:pt x="6" y="71"/>
                  <a:pt x="4" y="66"/>
                </a:cubicBezTo>
                <a:cubicBezTo>
                  <a:pt x="1" y="60"/>
                  <a:pt x="0" y="53"/>
                  <a:pt x="0" y="47"/>
                </a:cubicBezTo>
                <a:cubicBezTo>
                  <a:pt x="0" y="41"/>
                  <a:pt x="1" y="35"/>
                  <a:pt x="4" y="29"/>
                </a:cubicBezTo>
                <a:cubicBezTo>
                  <a:pt x="6" y="23"/>
                  <a:pt x="9" y="18"/>
                  <a:pt x="14" y="14"/>
                </a:cubicBezTo>
                <a:cubicBezTo>
                  <a:pt x="18" y="10"/>
                  <a:pt x="23" y="6"/>
                  <a:pt x="30" y="4"/>
                </a:cubicBezTo>
                <a:cubicBezTo>
                  <a:pt x="35" y="2"/>
                  <a:pt x="41" y="0"/>
                  <a:pt x="48" y="0"/>
                </a:cubicBezTo>
                <a:cubicBezTo>
                  <a:pt x="54" y="0"/>
                  <a:pt x="60" y="2"/>
                  <a:pt x="65" y="4"/>
                </a:cubicBezTo>
                <a:cubicBezTo>
                  <a:pt x="71" y="6"/>
                  <a:pt x="76" y="10"/>
                  <a:pt x="80" y="14"/>
                </a:cubicBezTo>
                <a:cubicBezTo>
                  <a:pt x="85" y="18"/>
                  <a:pt x="88"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82" name="文本框 2081"/>
          <p:cNvSpPr txBox="1"/>
          <p:nvPr/>
        </p:nvSpPr>
        <p:spPr>
          <a:xfrm>
            <a:off x="927720" y="208512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使用启发函数（如曼哈顿距离）估算到目标的代价</a:t>
            </a:r>
            <a:endParaRPr lang="en-US" sz="920" b="0" u="none" strike="noStrike">
              <a:solidFill>
                <a:srgbClr val="000000"/>
              </a:solidFill>
              <a:effectLst/>
              <a:uFillTx/>
              <a:latin typeface="Times New Roman"/>
            </a:endParaRPr>
          </a:p>
        </p:txBody>
      </p:sp>
      <p:sp>
        <p:nvSpPr>
          <p:cNvPr id="2083" name="任意多边形 2082"/>
          <p:cNvSpPr/>
          <p:nvPr/>
        </p:nvSpPr>
        <p:spPr>
          <a:xfrm>
            <a:off x="768600" y="2548440"/>
            <a:ext cx="33840" cy="33840"/>
          </a:xfrm>
          <a:custGeom>
            <a:avLst/>
            <a:gdLst/>
            <a:ahLst/>
            <a:cxnLst/>
            <a:rect l="0" t="0" r="r" b="b"/>
            <a:pathLst>
              <a:path w="94" h="94">
                <a:moveTo>
                  <a:pt x="94" y="47"/>
                </a:moveTo>
                <a:cubicBezTo>
                  <a:pt x="94" y="54"/>
                  <a:pt x="93" y="60"/>
                  <a:pt x="90" y="66"/>
                </a:cubicBezTo>
                <a:cubicBezTo>
                  <a:pt x="88" y="71"/>
                  <a:pt x="85" y="76"/>
                  <a:pt x="80" y="81"/>
                </a:cubicBezTo>
                <a:cubicBezTo>
                  <a:pt x="76" y="85"/>
                  <a:pt x="71" y="88"/>
                  <a:pt x="65" y="91"/>
                </a:cubicBezTo>
                <a:cubicBezTo>
                  <a:pt x="60" y="93"/>
                  <a:pt x="54" y="94"/>
                  <a:pt x="48" y="94"/>
                </a:cubicBezTo>
                <a:cubicBezTo>
                  <a:pt x="41" y="94"/>
                  <a:pt x="35" y="93"/>
                  <a:pt x="30" y="91"/>
                </a:cubicBezTo>
                <a:cubicBezTo>
                  <a:pt x="23" y="88"/>
                  <a:pt x="18" y="85"/>
                  <a:pt x="14" y="81"/>
                </a:cubicBezTo>
                <a:cubicBezTo>
                  <a:pt x="9" y="76"/>
                  <a:pt x="6" y="71"/>
                  <a:pt x="4" y="66"/>
                </a:cubicBezTo>
                <a:cubicBezTo>
                  <a:pt x="1" y="60"/>
                  <a:pt x="0" y="54"/>
                  <a:pt x="0" y="47"/>
                </a:cubicBezTo>
                <a:cubicBezTo>
                  <a:pt x="0" y="41"/>
                  <a:pt x="1" y="35"/>
                  <a:pt x="4" y="29"/>
                </a:cubicBezTo>
                <a:cubicBezTo>
                  <a:pt x="6" y="23"/>
                  <a:pt x="9" y="18"/>
                  <a:pt x="14" y="14"/>
                </a:cubicBezTo>
                <a:cubicBezTo>
                  <a:pt x="18" y="10"/>
                  <a:pt x="23" y="6"/>
                  <a:pt x="30" y="4"/>
                </a:cubicBezTo>
                <a:cubicBezTo>
                  <a:pt x="35" y="2"/>
                  <a:pt x="41" y="0"/>
                  <a:pt x="48" y="0"/>
                </a:cubicBezTo>
                <a:cubicBezTo>
                  <a:pt x="54" y="0"/>
                  <a:pt x="60" y="2"/>
                  <a:pt x="65" y="4"/>
                </a:cubicBezTo>
                <a:cubicBezTo>
                  <a:pt x="71" y="6"/>
                  <a:pt x="76" y="10"/>
                  <a:pt x="80" y="14"/>
                </a:cubicBezTo>
                <a:cubicBezTo>
                  <a:pt x="85" y="18"/>
                  <a:pt x="88"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84" name="文本框 2083"/>
          <p:cNvSpPr txBox="1"/>
          <p:nvPr/>
        </p:nvSpPr>
        <p:spPr>
          <a:xfrm>
            <a:off x="927720" y="228564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结合已知路径代价和启发估计选择最优节点</a:t>
            </a:r>
            <a:endParaRPr lang="en-US" sz="920" b="0" u="none" strike="noStrike">
              <a:solidFill>
                <a:srgbClr val="000000"/>
              </a:solidFill>
              <a:effectLst/>
              <a:uFillTx/>
              <a:latin typeface="Times New Roman"/>
            </a:endParaRPr>
          </a:p>
        </p:txBody>
      </p:sp>
      <p:sp>
        <p:nvSpPr>
          <p:cNvPr id="2085" name="文本框 2084"/>
          <p:cNvSpPr txBox="1"/>
          <p:nvPr/>
        </p:nvSpPr>
        <p:spPr>
          <a:xfrm>
            <a:off x="927720" y="248616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适用于智能体路径规划和复杂环境导航</a:t>
            </a:r>
            <a:endParaRPr lang="en-US" sz="920" b="0" u="none" strike="noStrike">
              <a:solidFill>
                <a:srgbClr val="000000"/>
              </a:solidFill>
              <a:effectLst/>
              <a:uFillTx/>
              <a:latin typeface="Times New Roman"/>
            </a:endParaRPr>
          </a:p>
        </p:txBody>
      </p:sp>
      <p:sp>
        <p:nvSpPr>
          <p:cNvPr id="2086" name="文本框 2085"/>
          <p:cNvSpPr txBox="1"/>
          <p:nvPr/>
        </p:nvSpPr>
        <p:spPr>
          <a:xfrm>
            <a:off x="768960" y="2838600"/>
            <a:ext cx="288144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def a_star_search(start, goal, obstacles):</a:t>
            </a:r>
            <a:endParaRPr lang="en-US" sz="900" b="0" u="none" strike="noStrike">
              <a:solidFill>
                <a:srgbClr val="000000"/>
              </a:solidFill>
              <a:effectLst/>
              <a:uFillTx/>
              <a:latin typeface="Times New Roman"/>
            </a:endParaRPr>
          </a:p>
        </p:txBody>
      </p:sp>
      <p:sp>
        <p:nvSpPr>
          <p:cNvPr id="2087" name="文本框 2086"/>
          <p:cNvSpPr txBox="1"/>
          <p:nvPr/>
        </p:nvSpPr>
        <p:spPr>
          <a:xfrm>
            <a:off x="768960" y="2972160"/>
            <a:ext cx="123552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open_list = []</a:t>
            </a:r>
            <a:endParaRPr lang="en-US" sz="900" b="0" u="none" strike="noStrike">
              <a:solidFill>
                <a:srgbClr val="000000"/>
              </a:solidFill>
              <a:effectLst/>
              <a:uFillTx/>
              <a:latin typeface="Times New Roman"/>
            </a:endParaRPr>
          </a:p>
        </p:txBody>
      </p:sp>
      <p:sp>
        <p:nvSpPr>
          <p:cNvPr id="2088" name="文本框 2087"/>
          <p:cNvSpPr txBox="1"/>
          <p:nvPr/>
        </p:nvSpPr>
        <p:spPr>
          <a:xfrm>
            <a:off x="768960" y="3106080"/>
            <a:ext cx="281304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heapq.heappush(open_list, (0, start))</a:t>
            </a:r>
            <a:endParaRPr lang="en-US" sz="900" b="0" u="none" strike="noStrike">
              <a:solidFill>
                <a:srgbClr val="000000"/>
              </a:solidFill>
              <a:effectLst/>
              <a:uFillTx/>
              <a:latin typeface="Times New Roman"/>
            </a:endParaRPr>
          </a:p>
        </p:txBody>
      </p:sp>
      <p:sp>
        <p:nvSpPr>
          <p:cNvPr id="2089" name="文本框 2088"/>
          <p:cNvSpPr txBox="1"/>
          <p:nvPr/>
        </p:nvSpPr>
        <p:spPr>
          <a:xfrm>
            <a:off x="768960" y="3239640"/>
            <a:ext cx="198972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came_from = {start: None}</a:t>
            </a:r>
            <a:endParaRPr lang="en-US" sz="900" b="0" u="none" strike="noStrike">
              <a:solidFill>
                <a:srgbClr val="000000"/>
              </a:solidFill>
              <a:effectLst/>
              <a:uFillTx/>
              <a:latin typeface="Times New Roman"/>
            </a:endParaRPr>
          </a:p>
        </p:txBody>
      </p:sp>
      <p:sp>
        <p:nvSpPr>
          <p:cNvPr id="2090" name="文本框 2089"/>
          <p:cNvSpPr txBox="1"/>
          <p:nvPr/>
        </p:nvSpPr>
        <p:spPr>
          <a:xfrm>
            <a:off x="768960" y="3373200"/>
            <a:ext cx="164700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g_score = {start: 0}</a:t>
            </a:r>
            <a:endParaRPr lang="en-US" sz="900" b="0" u="none" strike="noStrike">
              <a:solidFill>
                <a:srgbClr val="000000"/>
              </a:solidFill>
              <a:effectLst/>
              <a:uFillTx/>
              <a:latin typeface="Times New Roman"/>
            </a:endParaRPr>
          </a:p>
        </p:txBody>
      </p:sp>
      <p:sp>
        <p:nvSpPr>
          <p:cNvPr id="2091" name="文本框 2090"/>
          <p:cNvSpPr txBox="1"/>
          <p:nvPr/>
        </p:nvSpPr>
        <p:spPr>
          <a:xfrm>
            <a:off x="768960" y="3507120"/>
            <a:ext cx="27504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a:t>
            </a:r>
            <a:endParaRPr lang="en-US" sz="900" b="0" u="none" strike="noStrike">
              <a:solidFill>
                <a:srgbClr val="000000"/>
              </a:solidFill>
              <a:effectLst/>
              <a:uFillTx/>
              <a:latin typeface="Times New Roman"/>
            </a:endParaRPr>
          </a:p>
        </p:txBody>
      </p:sp>
      <p:pic>
        <p:nvPicPr>
          <p:cNvPr id="2092" name="图片 2091"/>
          <p:cNvPicPr/>
          <p:nvPr/>
        </p:nvPicPr>
        <p:blipFill>
          <a:blip r:embed="rId4"/>
          <a:stretch/>
        </p:blipFill>
        <p:spPr>
          <a:xfrm>
            <a:off x="2256480" y="3911040"/>
            <a:ext cx="1102680" cy="1102680"/>
          </a:xfrm>
          <a:prstGeom prst="rect">
            <a:avLst/>
          </a:prstGeom>
          <a:noFill/>
          <a:ln w="0">
            <a:noFill/>
          </a:ln>
        </p:spPr>
      </p:pic>
      <p:sp>
        <p:nvSpPr>
          <p:cNvPr id="2093" name="任意多边形 2092"/>
          <p:cNvSpPr/>
          <p:nvPr/>
        </p:nvSpPr>
        <p:spPr>
          <a:xfrm>
            <a:off x="5615640" y="1069560"/>
            <a:ext cx="4546440" cy="4245480"/>
          </a:xfrm>
          <a:custGeom>
            <a:avLst/>
            <a:gdLst/>
            <a:ahLst/>
            <a:cxnLst/>
            <a:rect l="0" t="0" r="r" b="b"/>
            <a:pathLst>
              <a:path w="12629" h="11793">
                <a:moveTo>
                  <a:pt x="0" y="11607"/>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2443" y="0"/>
                </a:lnTo>
                <a:cubicBezTo>
                  <a:pt x="12455" y="0"/>
                  <a:pt x="12467" y="1"/>
                  <a:pt x="12479" y="3"/>
                </a:cubicBezTo>
                <a:cubicBezTo>
                  <a:pt x="12491" y="6"/>
                  <a:pt x="12503" y="9"/>
                  <a:pt x="12514" y="14"/>
                </a:cubicBezTo>
                <a:cubicBezTo>
                  <a:pt x="12525" y="19"/>
                  <a:pt x="12536" y="24"/>
                  <a:pt x="12546" y="31"/>
                </a:cubicBezTo>
                <a:cubicBezTo>
                  <a:pt x="12556" y="38"/>
                  <a:pt x="12566" y="46"/>
                  <a:pt x="12574" y="54"/>
                </a:cubicBezTo>
                <a:cubicBezTo>
                  <a:pt x="12583" y="63"/>
                  <a:pt x="12590" y="72"/>
                  <a:pt x="12597" y="82"/>
                </a:cubicBezTo>
                <a:cubicBezTo>
                  <a:pt x="12604" y="92"/>
                  <a:pt x="12610" y="103"/>
                  <a:pt x="12614" y="114"/>
                </a:cubicBezTo>
                <a:cubicBezTo>
                  <a:pt x="12619" y="126"/>
                  <a:pt x="12623" y="137"/>
                  <a:pt x="12625" y="149"/>
                </a:cubicBezTo>
                <a:cubicBezTo>
                  <a:pt x="12627" y="161"/>
                  <a:pt x="12629" y="173"/>
                  <a:pt x="12629" y="185"/>
                </a:cubicBezTo>
                <a:lnTo>
                  <a:pt x="12629" y="11607"/>
                </a:lnTo>
                <a:cubicBezTo>
                  <a:pt x="12629" y="11619"/>
                  <a:pt x="12627" y="11632"/>
                  <a:pt x="12625" y="11644"/>
                </a:cubicBezTo>
                <a:cubicBezTo>
                  <a:pt x="12623" y="11655"/>
                  <a:pt x="12619" y="11667"/>
                  <a:pt x="12614" y="11678"/>
                </a:cubicBezTo>
                <a:cubicBezTo>
                  <a:pt x="12610" y="11690"/>
                  <a:pt x="12604" y="11700"/>
                  <a:pt x="12597" y="11710"/>
                </a:cubicBezTo>
                <a:cubicBezTo>
                  <a:pt x="12590" y="11721"/>
                  <a:pt x="12583" y="11730"/>
                  <a:pt x="12574" y="11739"/>
                </a:cubicBezTo>
                <a:cubicBezTo>
                  <a:pt x="12566" y="11747"/>
                  <a:pt x="12556" y="11755"/>
                  <a:pt x="12546" y="11762"/>
                </a:cubicBezTo>
                <a:cubicBezTo>
                  <a:pt x="12536" y="11768"/>
                  <a:pt x="12525" y="11774"/>
                  <a:pt x="12514" y="11779"/>
                </a:cubicBezTo>
                <a:cubicBezTo>
                  <a:pt x="12503" y="11784"/>
                  <a:pt x="12491" y="11787"/>
                  <a:pt x="12479" y="11789"/>
                </a:cubicBezTo>
                <a:cubicBezTo>
                  <a:pt x="12467" y="11792"/>
                  <a:pt x="12455" y="11793"/>
                  <a:pt x="12443" y="11793"/>
                </a:cubicBezTo>
                <a:lnTo>
                  <a:pt x="185" y="11793"/>
                </a:lnTo>
                <a:cubicBezTo>
                  <a:pt x="173" y="11793"/>
                  <a:pt x="161" y="11792"/>
                  <a:pt x="149" y="11789"/>
                </a:cubicBezTo>
                <a:cubicBezTo>
                  <a:pt x="137" y="11787"/>
                  <a:pt x="126" y="11784"/>
                  <a:pt x="114" y="11779"/>
                </a:cubicBezTo>
                <a:cubicBezTo>
                  <a:pt x="103" y="11774"/>
                  <a:pt x="92" y="11768"/>
                  <a:pt x="82" y="11762"/>
                </a:cubicBezTo>
                <a:cubicBezTo>
                  <a:pt x="72" y="11755"/>
                  <a:pt x="63" y="11747"/>
                  <a:pt x="54" y="11739"/>
                </a:cubicBezTo>
                <a:cubicBezTo>
                  <a:pt x="45" y="11730"/>
                  <a:pt x="38" y="11721"/>
                  <a:pt x="31" y="11710"/>
                </a:cubicBezTo>
                <a:cubicBezTo>
                  <a:pt x="24" y="11700"/>
                  <a:pt x="18" y="11690"/>
                  <a:pt x="14" y="11678"/>
                </a:cubicBezTo>
                <a:cubicBezTo>
                  <a:pt x="9" y="11667"/>
                  <a:pt x="6" y="11655"/>
                  <a:pt x="3" y="11644"/>
                </a:cubicBezTo>
                <a:cubicBezTo>
                  <a:pt x="1" y="11632"/>
                  <a:pt x="0" y="11619"/>
                  <a:pt x="0" y="11607"/>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94" name="任意多边形 2093"/>
          <p:cNvSpPr/>
          <p:nvPr/>
        </p:nvSpPr>
        <p:spPr>
          <a:xfrm>
            <a:off x="5782680" y="2607120"/>
            <a:ext cx="4212000" cy="1003320"/>
          </a:xfrm>
          <a:custGeom>
            <a:avLst/>
            <a:gdLst/>
            <a:ahLst/>
            <a:cxnLst/>
            <a:rect l="0" t="0" r="r" b="b"/>
            <a:pathLst>
              <a:path w="11700" h="2787">
                <a:moveTo>
                  <a:pt x="27" y="27"/>
                </a:moveTo>
                <a:cubicBezTo>
                  <a:pt x="45" y="9"/>
                  <a:pt x="67" y="0"/>
                  <a:pt x="93" y="0"/>
                </a:cubicBezTo>
                <a:lnTo>
                  <a:pt x="11607" y="0"/>
                </a:lnTo>
                <a:cubicBezTo>
                  <a:pt x="11633" y="0"/>
                  <a:pt x="11655" y="9"/>
                  <a:pt x="11673" y="27"/>
                </a:cubicBezTo>
                <a:cubicBezTo>
                  <a:pt x="11691" y="45"/>
                  <a:pt x="11700" y="67"/>
                  <a:pt x="11700" y="93"/>
                </a:cubicBezTo>
                <a:lnTo>
                  <a:pt x="11700" y="2694"/>
                </a:lnTo>
                <a:cubicBezTo>
                  <a:pt x="11700" y="2719"/>
                  <a:pt x="11691" y="2741"/>
                  <a:pt x="11673" y="2759"/>
                </a:cubicBezTo>
                <a:cubicBezTo>
                  <a:pt x="11655" y="2777"/>
                  <a:pt x="11633" y="2787"/>
                  <a:pt x="11607" y="2787"/>
                </a:cubicBezTo>
                <a:lnTo>
                  <a:pt x="93" y="2787"/>
                </a:lnTo>
                <a:cubicBezTo>
                  <a:pt x="67" y="2787"/>
                  <a:pt x="45" y="2777"/>
                  <a:pt x="27" y="2759"/>
                </a:cubicBezTo>
                <a:cubicBezTo>
                  <a:pt x="9" y="2741"/>
                  <a:pt x="0" y="2719"/>
                  <a:pt x="0" y="2694"/>
                </a:cubicBezTo>
                <a:lnTo>
                  <a:pt x="0" y="93"/>
                </a:lnTo>
                <a:cubicBezTo>
                  <a:pt x="0" y="67"/>
                  <a:pt x="9" y="45"/>
                  <a:pt x="27" y="2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095" name="图片 2094"/>
          <p:cNvPicPr/>
          <p:nvPr/>
        </p:nvPicPr>
        <p:blipFill>
          <a:blip r:embed="rId5"/>
          <a:stretch/>
        </p:blipFill>
        <p:spPr>
          <a:xfrm>
            <a:off x="5782680" y="1270080"/>
            <a:ext cx="225360" cy="200160"/>
          </a:xfrm>
          <a:prstGeom prst="rect">
            <a:avLst/>
          </a:prstGeom>
          <a:noFill/>
          <a:ln w="0">
            <a:noFill/>
          </a:ln>
        </p:spPr>
      </p:pic>
      <p:sp>
        <p:nvSpPr>
          <p:cNvPr id="2096" name="文本框 2095"/>
          <p:cNvSpPr txBox="1"/>
          <p:nvPr/>
        </p:nvSpPr>
        <p:spPr>
          <a:xfrm>
            <a:off x="768960" y="3640680"/>
            <a:ext cx="137268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while open_list:</a:t>
            </a:r>
            <a:endParaRPr lang="en-US" sz="900" b="0" u="none" strike="noStrike">
              <a:solidFill>
                <a:srgbClr val="000000"/>
              </a:solidFill>
              <a:effectLst/>
              <a:uFillTx/>
              <a:latin typeface="Times New Roman"/>
            </a:endParaRPr>
          </a:p>
        </p:txBody>
      </p:sp>
      <p:sp>
        <p:nvSpPr>
          <p:cNvPr id="2097" name="文本框 2096"/>
          <p:cNvSpPr txBox="1"/>
          <p:nvPr/>
        </p:nvSpPr>
        <p:spPr>
          <a:xfrm>
            <a:off x="6108840" y="1244160"/>
            <a:ext cx="1811160" cy="253440"/>
          </a:xfrm>
          <a:prstGeom prst="rect">
            <a:avLst/>
          </a:prstGeom>
          <a:noFill/>
          <a:ln w="0">
            <a:noFill/>
          </a:ln>
        </p:spPr>
        <p:txBody>
          <a:bodyPr wrap="none" lIns="0" tIns="0" rIns="0" bIns="0" anchor="t">
            <a:spAutoFit/>
          </a:bodyPr>
          <a:lstStyle/>
          <a:p>
            <a:r>
              <a:rPr lang="zh-CN" sz="1580" b="0" u="none" strike="noStrike">
                <a:solidFill>
                  <a:srgbClr val="DBEAFE"/>
                </a:solidFill>
                <a:effectLst/>
                <a:uFillTx/>
                <a:latin typeface="WenQuanYiZenHei"/>
                <a:ea typeface="WenQuanYiZenHei"/>
              </a:rPr>
              <a:t>规划算法：拓扑排序</a:t>
            </a:r>
            <a:endParaRPr lang="en-US" sz="1580" b="0" u="none" strike="noStrike">
              <a:solidFill>
                <a:srgbClr val="000000"/>
              </a:solidFill>
              <a:effectLst/>
              <a:uFillTx/>
              <a:latin typeface="Times New Roman"/>
            </a:endParaRPr>
          </a:p>
        </p:txBody>
      </p:sp>
      <p:sp>
        <p:nvSpPr>
          <p:cNvPr id="2098" name="任意多边形 2097"/>
          <p:cNvSpPr/>
          <p:nvPr/>
        </p:nvSpPr>
        <p:spPr>
          <a:xfrm>
            <a:off x="5849640" y="1980360"/>
            <a:ext cx="33480" cy="33840"/>
          </a:xfrm>
          <a:custGeom>
            <a:avLst/>
            <a:gdLst/>
            <a:ahLst/>
            <a:cxnLst/>
            <a:rect l="0" t="0" r="r" b="b"/>
            <a:pathLst>
              <a:path w="93" h="94">
                <a:moveTo>
                  <a:pt x="93" y="46"/>
                </a:moveTo>
                <a:cubicBezTo>
                  <a:pt x="93" y="53"/>
                  <a:pt x="92" y="58"/>
                  <a:pt x="90" y="64"/>
                </a:cubicBezTo>
                <a:cubicBezTo>
                  <a:pt x="88" y="71"/>
                  <a:pt x="84" y="76"/>
                  <a:pt x="79" y="80"/>
                </a:cubicBezTo>
                <a:cubicBezTo>
                  <a:pt x="75" y="85"/>
                  <a:pt x="70" y="88"/>
                  <a:pt x="64" y="90"/>
                </a:cubicBezTo>
                <a:cubicBezTo>
                  <a:pt x="58" y="93"/>
                  <a:pt x="52" y="94"/>
                  <a:pt x="46" y="94"/>
                </a:cubicBezTo>
                <a:cubicBezTo>
                  <a:pt x="40" y="94"/>
                  <a:pt x="34" y="93"/>
                  <a:pt x="28" y="90"/>
                </a:cubicBezTo>
                <a:cubicBezTo>
                  <a:pt x="23" y="88"/>
                  <a:pt x="18" y="85"/>
                  <a:pt x="13" y="80"/>
                </a:cubicBezTo>
                <a:cubicBezTo>
                  <a:pt x="9" y="76"/>
                  <a:pt x="6" y="71"/>
                  <a:pt x="3" y="64"/>
                </a:cubicBezTo>
                <a:cubicBezTo>
                  <a:pt x="1" y="58"/>
                  <a:pt x="0" y="53"/>
                  <a:pt x="0" y="46"/>
                </a:cubicBezTo>
                <a:cubicBezTo>
                  <a:pt x="0" y="40"/>
                  <a:pt x="1" y="34"/>
                  <a:pt x="3" y="29"/>
                </a:cubicBezTo>
                <a:cubicBezTo>
                  <a:pt x="6" y="23"/>
                  <a:pt x="9" y="18"/>
                  <a:pt x="13" y="14"/>
                </a:cubicBezTo>
                <a:cubicBezTo>
                  <a:pt x="18" y="9"/>
                  <a:pt x="23" y="6"/>
                  <a:pt x="28" y="4"/>
                </a:cubicBezTo>
                <a:cubicBezTo>
                  <a:pt x="34" y="1"/>
                  <a:pt x="40" y="0"/>
                  <a:pt x="46" y="0"/>
                </a:cubicBezTo>
                <a:cubicBezTo>
                  <a:pt x="52" y="0"/>
                  <a:pt x="58" y="1"/>
                  <a:pt x="64" y="4"/>
                </a:cubicBezTo>
                <a:cubicBezTo>
                  <a:pt x="70" y="6"/>
                  <a:pt x="75" y="9"/>
                  <a:pt x="79" y="14"/>
                </a:cubicBezTo>
                <a:cubicBezTo>
                  <a:pt x="84" y="18"/>
                  <a:pt x="88" y="23"/>
                  <a:pt x="90" y="29"/>
                </a:cubicBezTo>
                <a:cubicBezTo>
                  <a:pt x="92" y="34"/>
                  <a:pt x="93" y="40"/>
                  <a:pt x="93"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99" name="文本框 2098"/>
          <p:cNvSpPr txBox="1"/>
          <p:nvPr/>
        </p:nvSpPr>
        <p:spPr>
          <a:xfrm>
            <a:off x="5782680" y="1650600"/>
            <a:ext cx="34038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拓扑排序用于智能体任务规划，确定具有依赖关系的任务执行顺序</a:t>
            </a:r>
            <a:endParaRPr lang="en-US" sz="920" b="0" u="none" strike="noStrike">
              <a:solidFill>
                <a:srgbClr val="000000"/>
              </a:solidFill>
              <a:effectLst/>
              <a:uFillTx/>
              <a:latin typeface="Times New Roman"/>
            </a:endParaRPr>
          </a:p>
        </p:txBody>
      </p:sp>
      <p:sp>
        <p:nvSpPr>
          <p:cNvPr id="2100" name="文本框 2099"/>
          <p:cNvSpPr txBox="1"/>
          <p:nvPr/>
        </p:nvSpPr>
        <p:spPr>
          <a:xfrm>
            <a:off x="6008400" y="19180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将任务表示为有向无环图</a:t>
            </a:r>
            <a:endParaRPr lang="en-US" sz="920" b="0" u="none" strike="noStrike">
              <a:solidFill>
                <a:srgbClr val="000000"/>
              </a:solidFill>
              <a:effectLst/>
              <a:uFillTx/>
              <a:latin typeface="Times New Roman"/>
            </a:endParaRPr>
          </a:p>
        </p:txBody>
      </p:sp>
      <p:sp>
        <p:nvSpPr>
          <p:cNvPr id="2101" name="文本框 2100"/>
          <p:cNvSpPr txBox="1"/>
          <p:nvPr/>
        </p:nvSpPr>
        <p:spPr>
          <a:xfrm>
            <a:off x="7295400" y="1922040"/>
            <a:ext cx="3538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(DAG)</a:t>
            </a:r>
            <a:endParaRPr lang="en-US" sz="920" b="0" u="none" strike="noStrike">
              <a:solidFill>
                <a:srgbClr val="000000"/>
              </a:solidFill>
              <a:effectLst/>
              <a:uFillTx/>
              <a:latin typeface="Times New Roman"/>
            </a:endParaRPr>
          </a:p>
        </p:txBody>
      </p:sp>
      <p:sp>
        <p:nvSpPr>
          <p:cNvPr id="2102" name="任意多边形 2101"/>
          <p:cNvSpPr/>
          <p:nvPr/>
        </p:nvSpPr>
        <p:spPr>
          <a:xfrm>
            <a:off x="5849640" y="2180880"/>
            <a:ext cx="33480" cy="33840"/>
          </a:xfrm>
          <a:custGeom>
            <a:avLst/>
            <a:gdLst/>
            <a:ahLst/>
            <a:cxnLst/>
            <a:rect l="0" t="0" r="r" b="b"/>
            <a:pathLst>
              <a:path w="93" h="94">
                <a:moveTo>
                  <a:pt x="93" y="47"/>
                </a:moveTo>
                <a:cubicBezTo>
                  <a:pt x="93" y="53"/>
                  <a:pt x="92" y="59"/>
                  <a:pt x="90" y="65"/>
                </a:cubicBezTo>
                <a:cubicBezTo>
                  <a:pt x="88" y="71"/>
                  <a:pt x="84" y="76"/>
                  <a:pt x="79" y="80"/>
                </a:cubicBezTo>
                <a:cubicBezTo>
                  <a:pt x="75" y="85"/>
                  <a:pt x="70" y="88"/>
                  <a:pt x="64" y="90"/>
                </a:cubicBezTo>
                <a:cubicBezTo>
                  <a:pt x="58" y="93"/>
                  <a:pt x="52" y="94"/>
                  <a:pt x="46" y="94"/>
                </a:cubicBezTo>
                <a:cubicBezTo>
                  <a:pt x="40" y="94"/>
                  <a:pt x="34" y="93"/>
                  <a:pt x="28" y="90"/>
                </a:cubicBezTo>
                <a:cubicBezTo>
                  <a:pt x="23" y="88"/>
                  <a:pt x="18" y="85"/>
                  <a:pt x="13" y="80"/>
                </a:cubicBezTo>
                <a:cubicBezTo>
                  <a:pt x="9" y="76"/>
                  <a:pt x="6" y="71"/>
                  <a:pt x="3" y="65"/>
                </a:cubicBezTo>
                <a:cubicBezTo>
                  <a:pt x="1" y="59"/>
                  <a:pt x="0" y="53"/>
                  <a:pt x="0" y="47"/>
                </a:cubicBezTo>
                <a:cubicBezTo>
                  <a:pt x="0" y="40"/>
                  <a:pt x="1" y="34"/>
                  <a:pt x="3" y="29"/>
                </a:cubicBezTo>
                <a:cubicBezTo>
                  <a:pt x="6" y="23"/>
                  <a:pt x="9" y="18"/>
                  <a:pt x="13" y="14"/>
                </a:cubicBezTo>
                <a:cubicBezTo>
                  <a:pt x="18" y="9"/>
                  <a:pt x="23" y="6"/>
                  <a:pt x="28" y="4"/>
                </a:cubicBezTo>
                <a:cubicBezTo>
                  <a:pt x="34" y="1"/>
                  <a:pt x="40" y="0"/>
                  <a:pt x="46" y="0"/>
                </a:cubicBezTo>
                <a:cubicBezTo>
                  <a:pt x="52" y="0"/>
                  <a:pt x="58" y="1"/>
                  <a:pt x="64" y="4"/>
                </a:cubicBezTo>
                <a:cubicBezTo>
                  <a:pt x="70" y="6"/>
                  <a:pt x="75" y="9"/>
                  <a:pt x="79" y="14"/>
                </a:cubicBezTo>
                <a:cubicBezTo>
                  <a:pt x="84" y="18"/>
                  <a:pt x="88" y="23"/>
                  <a:pt x="90" y="29"/>
                </a:cubicBezTo>
                <a:cubicBezTo>
                  <a:pt x="92" y="34"/>
                  <a:pt x="93" y="40"/>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03" name="文本框 2102"/>
          <p:cNvSpPr txBox="1"/>
          <p:nvPr/>
        </p:nvSpPr>
        <p:spPr>
          <a:xfrm>
            <a:off x="7643520" y="191808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的节点</a:t>
            </a:r>
            <a:endParaRPr lang="en-US" sz="920" b="0" u="none" strike="noStrike">
              <a:solidFill>
                <a:srgbClr val="000000"/>
              </a:solidFill>
              <a:effectLst/>
              <a:uFillTx/>
              <a:latin typeface="Times New Roman"/>
            </a:endParaRPr>
          </a:p>
        </p:txBody>
      </p:sp>
      <p:sp>
        <p:nvSpPr>
          <p:cNvPr id="2104" name="任意多边形 2103"/>
          <p:cNvSpPr/>
          <p:nvPr/>
        </p:nvSpPr>
        <p:spPr>
          <a:xfrm>
            <a:off x="5849640" y="2381400"/>
            <a:ext cx="33480" cy="33840"/>
          </a:xfrm>
          <a:custGeom>
            <a:avLst/>
            <a:gdLst/>
            <a:ahLst/>
            <a:cxnLst/>
            <a:rect l="0" t="0" r="r" b="b"/>
            <a:pathLst>
              <a:path w="93" h="94">
                <a:moveTo>
                  <a:pt x="93" y="47"/>
                </a:moveTo>
                <a:cubicBezTo>
                  <a:pt x="93" y="53"/>
                  <a:pt x="92" y="60"/>
                  <a:pt x="90" y="65"/>
                </a:cubicBezTo>
                <a:cubicBezTo>
                  <a:pt x="88" y="71"/>
                  <a:pt x="84" y="76"/>
                  <a:pt x="79" y="80"/>
                </a:cubicBezTo>
                <a:cubicBezTo>
                  <a:pt x="75" y="85"/>
                  <a:pt x="70" y="88"/>
                  <a:pt x="64" y="91"/>
                </a:cubicBezTo>
                <a:cubicBezTo>
                  <a:pt x="58" y="93"/>
                  <a:pt x="52" y="94"/>
                  <a:pt x="46" y="94"/>
                </a:cubicBezTo>
                <a:cubicBezTo>
                  <a:pt x="40" y="94"/>
                  <a:pt x="34" y="93"/>
                  <a:pt x="28" y="91"/>
                </a:cubicBezTo>
                <a:cubicBezTo>
                  <a:pt x="23" y="88"/>
                  <a:pt x="18" y="85"/>
                  <a:pt x="13" y="80"/>
                </a:cubicBezTo>
                <a:cubicBezTo>
                  <a:pt x="9" y="76"/>
                  <a:pt x="6" y="71"/>
                  <a:pt x="3" y="65"/>
                </a:cubicBezTo>
                <a:cubicBezTo>
                  <a:pt x="1" y="60"/>
                  <a:pt x="0" y="53"/>
                  <a:pt x="0" y="47"/>
                </a:cubicBezTo>
                <a:cubicBezTo>
                  <a:pt x="0" y="40"/>
                  <a:pt x="1" y="35"/>
                  <a:pt x="3" y="29"/>
                </a:cubicBezTo>
                <a:cubicBezTo>
                  <a:pt x="6" y="23"/>
                  <a:pt x="9" y="18"/>
                  <a:pt x="13" y="14"/>
                </a:cubicBezTo>
                <a:cubicBezTo>
                  <a:pt x="18" y="9"/>
                  <a:pt x="23" y="6"/>
                  <a:pt x="28" y="4"/>
                </a:cubicBezTo>
                <a:cubicBezTo>
                  <a:pt x="34" y="1"/>
                  <a:pt x="40" y="0"/>
                  <a:pt x="46" y="0"/>
                </a:cubicBezTo>
                <a:cubicBezTo>
                  <a:pt x="52" y="0"/>
                  <a:pt x="58" y="1"/>
                  <a:pt x="64" y="4"/>
                </a:cubicBezTo>
                <a:cubicBezTo>
                  <a:pt x="70" y="6"/>
                  <a:pt x="75" y="9"/>
                  <a:pt x="79" y="14"/>
                </a:cubicBezTo>
                <a:cubicBezTo>
                  <a:pt x="84" y="18"/>
                  <a:pt x="88" y="23"/>
                  <a:pt x="90" y="29"/>
                </a:cubicBezTo>
                <a:cubicBezTo>
                  <a:pt x="92" y="35"/>
                  <a:pt x="93" y="40"/>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05" name="文本框 2104"/>
          <p:cNvSpPr txBox="1"/>
          <p:nvPr/>
        </p:nvSpPr>
        <p:spPr>
          <a:xfrm>
            <a:off x="6008400" y="211860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根据依赖关系确定任务执行的先后顺序</a:t>
            </a:r>
            <a:endParaRPr lang="en-US" sz="920" b="0" u="none" strike="noStrike">
              <a:solidFill>
                <a:srgbClr val="000000"/>
              </a:solidFill>
              <a:effectLst/>
              <a:uFillTx/>
              <a:latin typeface="Times New Roman"/>
            </a:endParaRPr>
          </a:p>
        </p:txBody>
      </p:sp>
      <p:sp>
        <p:nvSpPr>
          <p:cNvPr id="2106" name="文本框 2105"/>
          <p:cNvSpPr txBox="1"/>
          <p:nvPr/>
        </p:nvSpPr>
        <p:spPr>
          <a:xfrm>
            <a:off x="6008400" y="231912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用于复杂多步骤任务的智能规划与调度</a:t>
            </a:r>
            <a:endParaRPr lang="en-US" sz="920" b="0" u="none" strike="noStrike">
              <a:solidFill>
                <a:srgbClr val="000000"/>
              </a:solidFill>
              <a:effectLst/>
              <a:uFillTx/>
              <a:latin typeface="Times New Roman"/>
            </a:endParaRPr>
          </a:p>
        </p:txBody>
      </p:sp>
      <p:sp>
        <p:nvSpPr>
          <p:cNvPr id="2107" name="文本框 2106"/>
          <p:cNvSpPr txBox="1"/>
          <p:nvPr/>
        </p:nvSpPr>
        <p:spPr>
          <a:xfrm>
            <a:off x="5849640" y="2671560"/>
            <a:ext cx="267588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def topological_sort(tasks, in_degree):</a:t>
            </a:r>
            <a:endParaRPr lang="en-US" sz="900" b="0" u="none" strike="noStrike">
              <a:solidFill>
                <a:srgbClr val="000000"/>
              </a:solidFill>
              <a:effectLst/>
              <a:uFillTx/>
              <a:latin typeface="Times New Roman"/>
            </a:endParaRPr>
          </a:p>
        </p:txBody>
      </p:sp>
      <p:sp>
        <p:nvSpPr>
          <p:cNvPr id="2108" name="文本框 2107"/>
          <p:cNvSpPr txBox="1"/>
          <p:nvPr/>
        </p:nvSpPr>
        <p:spPr>
          <a:xfrm>
            <a:off x="5849640" y="2805120"/>
            <a:ext cx="418464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queue = deque([task for task, degree in in_degree.items()</a:t>
            </a:r>
            <a:endParaRPr lang="en-US" sz="900" b="0" u="none" strike="noStrike">
              <a:solidFill>
                <a:srgbClr val="000000"/>
              </a:solidFill>
              <a:effectLst/>
              <a:uFillTx/>
              <a:latin typeface="Times New Roman"/>
            </a:endParaRPr>
          </a:p>
        </p:txBody>
      </p:sp>
      <p:sp>
        <p:nvSpPr>
          <p:cNvPr id="2109" name="文本框 2108"/>
          <p:cNvSpPr txBox="1"/>
          <p:nvPr/>
        </p:nvSpPr>
        <p:spPr>
          <a:xfrm>
            <a:off x="5849640" y="2938680"/>
            <a:ext cx="233280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if degree == 0])</a:t>
            </a:r>
            <a:endParaRPr lang="en-US" sz="900" b="0" u="none" strike="noStrike">
              <a:solidFill>
                <a:srgbClr val="000000"/>
              </a:solidFill>
              <a:effectLst/>
              <a:uFillTx/>
              <a:latin typeface="Times New Roman"/>
            </a:endParaRPr>
          </a:p>
        </p:txBody>
      </p:sp>
      <p:sp>
        <p:nvSpPr>
          <p:cNvPr id="2110" name="文本框 2109"/>
          <p:cNvSpPr txBox="1"/>
          <p:nvPr/>
        </p:nvSpPr>
        <p:spPr>
          <a:xfrm>
            <a:off x="5849640" y="3072600"/>
            <a:ext cx="96084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order = []</a:t>
            </a:r>
            <a:endParaRPr lang="en-US" sz="900" b="0" u="none" strike="noStrike">
              <a:solidFill>
                <a:srgbClr val="000000"/>
              </a:solidFill>
              <a:effectLst/>
              <a:uFillTx/>
              <a:latin typeface="Times New Roman"/>
            </a:endParaRPr>
          </a:p>
        </p:txBody>
      </p:sp>
      <p:sp>
        <p:nvSpPr>
          <p:cNvPr id="2111" name="文本框 2110"/>
          <p:cNvSpPr txBox="1"/>
          <p:nvPr/>
        </p:nvSpPr>
        <p:spPr>
          <a:xfrm>
            <a:off x="5849640" y="3206160"/>
            <a:ext cx="27504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2112" name="文本框 2111"/>
          <p:cNvSpPr txBox="1"/>
          <p:nvPr/>
        </p:nvSpPr>
        <p:spPr>
          <a:xfrm>
            <a:off x="5849640" y="3340080"/>
            <a:ext cx="109800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while queue:</a:t>
            </a:r>
            <a:endParaRPr lang="en-US" sz="900" b="0" u="none" strike="noStrike">
              <a:solidFill>
                <a:srgbClr val="000000"/>
              </a:solidFill>
              <a:effectLst/>
              <a:uFillTx/>
              <a:latin typeface="Times New Roman"/>
            </a:endParaRPr>
          </a:p>
        </p:txBody>
      </p:sp>
      <p:pic>
        <p:nvPicPr>
          <p:cNvPr id="2113" name="图片 2112"/>
          <p:cNvPicPr/>
          <p:nvPr/>
        </p:nvPicPr>
        <p:blipFill>
          <a:blip r:embed="rId6"/>
          <a:stretch/>
        </p:blipFill>
        <p:spPr>
          <a:xfrm>
            <a:off x="7053120" y="3743640"/>
            <a:ext cx="1671120" cy="1169640"/>
          </a:xfrm>
          <a:prstGeom prst="rect">
            <a:avLst/>
          </a:prstGeom>
          <a:noFill/>
          <a:ln w="0">
            <a:noFill/>
          </a:ln>
        </p:spPr>
      </p:pic>
      <p:sp>
        <p:nvSpPr>
          <p:cNvPr id="2114" name="任意多边形 2113"/>
          <p:cNvSpPr/>
          <p:nvPr/>
        </p:nvSpPr>
        <p:spPr>
          <a:xfrm>
            <a:off x="534600" y="5515200"/>
            <a:ext cx="9627480" cy="367920"/>
          </a:xfrm>
          <a:custGeom>
            <a:avLst/>
            <a:gdLst/>
            <a:ahLst/>
            <a:cxnLst/>
            <a:rect l="0" t="0" r="r" b="b"/>
            <a:pathLst>
              <a:path w="26743" h="1022">
                <a:moveTo>
                  <a:pt x="0" y="837"/>
                </a:moveTo>
                <a:lnTo>
                  <a:pt x="0" y="186"/>
                </a:lnTo>
                <a:cubicBezTo>
                  <a:pt x="0" y="174"/>
                  <a:pt x="1" y="162"/>
                  <a:pt x="4" y="150"/>
                </a:cubicBezTo>
                <a:cubicBezTo>
                  <a:pt x="6" y="138"/>
                  <a:pt x="10" y="126"/>
                  <a:pt x="14" y="115"/>
                </a:cubicBezTo>
                <a:cubicBezTo>
                  <a:pt x="19" y="103"/>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26557" y="0"/>
                </a:lnTo>
                <a:cubicBezTo>
                  <a:pt x="26569" y="0"/>
                  <a:pt x="26581" y="1"/>
                  <a:pt x="26593" y="4"/>
                </a:cubicBezTo>
                <a:cubicBezTo>
                  <a:pt x="26605" y="6"/>
                  <a:pt x="26617" y="10"/>
                  <a:pt x="26628" y="14"/>
                </a:cubicBezTo>
                <a:cubicBezTo>
                  <a:pt x="26639" y="19"/>
                  <a:pt x="26650" y="25"/>
                  <a:pt x="26660" y="31"/>
                </a:cubicBezTo>
                <a:cubicBezTo>
                  <a:pt x="26670" y="38"/>
                  <a:pt x="26680" y="46"/>
                  <a:pt x="26688" y="55"/>
                </a:cubicBezTo>
                <a:cubicBezTo>
                  <a:pt x="26697" y="63"/>
                  <a:pt x="26704" y="73"/>
                  <a:pt x="26711" y="83"/>
                </a:cubicBezTo>
                <a:cubicBezTo>
                  <a:pt x="26718" y="93"/>
                  <a:pt x="26724" y="103"/>
                  <a:pt x="26728" y="115"/>
                </a:cubicBezTo>
                <a:cubicBezTo>
                  <a:pt x="26733" y="126"/>
                  <a:pt x="26737" y="138"/>
                  <a:pt x="26739" y="150"/>
                </a:cubicBezTo>
                <a:cubicBezTo>
                  <a:pt x="26741" y="162"/>
                  <a:pt x="26743" y="174"/>
                  <a:pt x="26743" y="186"/>
                </a:cubicBezTo>
                <a:lnTo>
                  <a:pt x="26743" y="837"/>
                </a:lnTo>
                <a:cubicBezTo>
                  <a:pt x="26743" y="849"/>
                  <a:pt x="26741" y="861"/>
                  <a:pt x="26739" y="873"/>
                </a:cubicBezTo>
                <a:cubicBezTo>
                  <a:pt x="26737" y="885"/>
                  <a:pt x="26733" y="897"/>
                  <a:pt x="26728" y="908"/>
                </a:cubicBezTo>
                <a:cubicBezTo>
                  <a:pt x="26724" y="919"/>
                  <a:pt x="26718" y="930"/>
                  <a:pt x="26711" y="940"/>
                </a:cubicBezTo>
                <a:cubicBezTo>
                  <a:pt x="26704" y="950"/>
                  <a:pt x="26697" y="959"/>
                  <a:pt x="26688" y="968"/>
                </a:cubicBezTo>
                <a:cubicBezTo>
                  <a:pt x="26680" y="977"/>
                  <a:pt x="26670" y="984"/>
                  <a:pt x="26660" y="991"/>
                </a:cubicBezTo>
                <a:cubicBezTo>
                  <a:pt x="26650" y="998"/>
                  <a:pt x="26639" y="1004"/>
                  <a:pt x="26628" y="1008"/>
                </a:cubicBezTo>
                <a:cubicBezTo>
                  <a:pt x="26617" y="1013"/>
                  <a:pt x="26605" y="1017"/>
                  <a:pt x="26593" y="1019"/>
                </a:cubicBezTo>
                <a:cubicBezTo>
                  <a:pt x="26581" y="1021"/>
                  <a:pt x="26569" y="1022"/>
                  <a:pt x="26557" y="1022"/>
                </a:cubicBezTo>
                <a:lnTo>
                  <a:pt x="186" y="1022"/>
                </a:lnTo>
                <a:cubicBezTo>
                  <a:pt x="174" y="1022"/>
                  <a:pt x="162" y="1021"/>
                  <a:pt x="150" y="1019"/>
                </a:cubicBezTo>
                <a:cubicBezTo>
                  <a:pt x="138" y="1017"/>
                  <a:pt x="126" y="1013"/>
                  <a:pt x="115" y="1008"/>
                </a:cubicBezTo>
                <a:cubicBezTo>
                  <a:pt x="104" y="1004"/>
                  <a:pt x="93" y="998"/>
                  <a:pt x="83" y="991"/>
                </a:cubicBezTo>
                <a:cubicBezTo>
                  <a:pt x="73" y="984"/>
                  <a:pt x="63" y="977"/>
                  <a:pt x="55" y="968"/>
                </a:cubicBezTo>
                <a:cubicBezTo>
                  <a:pt x="46" y="959"/>
                  <a:pt x="38" y="950"/>
                  <a:pt x="31" y="940"/>
                </a:cubicBezTo>
                <a:cubicBezTo>
                  <a:pt x="25" y="930"/>
                  <a:pt x="19" y="919"/>
                  <a:pt x="14" y="908"/>
                </a:cubicBezTo>
                <a:cubicBezTo>
                  <a:pt x="10" y="897"/>
                  <a:pt x="6" y="885"/>
                  <a:pt x="4" y="873"/>
                </a:cubicBezTo>
                <a:cubicBezTo>
                  <a:pt x="1" y="861"/>
                  <a:pt x="0" y="849"/>
                  <a:pt x="0" y="837"/>
                </a:cubicBezTo>
                <a:close/>
              </a:path>
            </a:pathLst>
          </a:custGeom>
          <a:solidFill>
            <a:srgbClr val="1E40A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115" name="图片 2114"/>
          <p:cNvPicPr/>
          <p:nvPr/>
        </p:nvPicPr>
        <p:blipFill>
          <a:blip r:embed="rId7"/>
          <a:stretch/>
        </p:blipFill>
        <p:spPr>
          <a:xfrm>
            <a:off x="635040" y="5615640"/>
            <a:ext cx="124920" cy="166680"/>
          </a:xfrm>
          <a:prstGeom prst="rect">
            <a:avLst/>
          </a:prstGeom>
          <a:noFill/>
          <a:ln w="0">
            <a:noFill/>
          </a:ln>
        </p:spPr>
      </p:pic>
      <p:sp>
        <p:nvSpPr>
          <p:cNvPr id="2116" name="文本框 2115"/>
          <p:cNvSpPr txBox="1"/>
          <p:nvPr/>
        </p:nvSpPr>
        <p:spPr>
          <a:xfrm>
            <a:off x="5849640" y="3473640"/>
            <a:ext cx="2058480" cy="129960"/>
          </a:xfrm>
          <a:prstGeom prst="rect">
            <a:avLst/>
          </a:prstGeom>
          <a:noFill/>
          <a:ln w="0">
            <a:noFill/>
          </a:ln>
        </p:spPr>
        <p:txBody>
          <a:bodyPr wrap="none" lIns="0" tIns="0" rIns="0" bIns="0" anchor="t">
            <a:spAutoFit/>
          </a:bodyPr>
          <a:lstStyle/>
          <a:p>
            <a:r>
              <a:rPr lang="en-US" sz="900" b="0" u="none" strike="noStrike">
                <a:solidFill>
                  <a:srgbClr val="D1D5DB"/>
                </a:solidFill>
                <a:effectLst/>
                <a:uFillTx/>
                <a:latin typeface="Courier New"/>
                <a:ea typeface="Courier New"/>
              </a:rPr>
              <a:t>        task = queue.popleft()</a:t>
            </a:r>
            <a:endParaRPr lang="en-US" sz="900" b="0" u="none" strike="noStrike">
              <a:solidFill>
                <a:srgbClr val="000000"/>
              </a:solidFill>
              <a:effectLst/>
              <a:uFillTx/>
              <a:latin typeface="Times New Roman"/>
            </a:endParaRPr>
          </a:p>
        </p:txBody>
      </p:sp>
      <p:pic>
        <p:nvPicPr>
          <p:cNvPr id="2117" name="图片 2116"/>
          <p:cNvPicPr/>
          <p:nvPr/>
        </p:nvPicPr>
        <p:blipFill>
          <a:blip r:embed="rId8"/>
          <a:stretch/>
        </p:blipFill>
        <p:spPr>
          <a:xfrm>
            <a:off x="0" y="0"/>
            <a:ext cx="10696320" cy="6016320"/>
          </a:xfrm>
          <a:prstGeom prst="rect">
            <a:avLst/>
          </a:prstGeom>
          <a:noFill/>
          <a:ln w="0">
            <a:noFill/>
          </a:ln>
        </p:spPr>
      </p:pic>
      <p:sp>
        <p:nvSpPr>
          <p:cNvPr id="2118" name="文本框 2117"/>
          <p:cNvSpPr txBox="1"/>
          <p:nvPr/>
        </p:nvSpPr>
        <p:spPr>
          <a:xfrm>
            <a:off x="860760" y="5628240"/>
            <a:ext cx="668952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在智能体开发中，搜索算法帮助寻找最优路径，规划算法确保任务执行的合理顺序，两者结合提升智能体在复杂环境中的决策能力</a:t>
            </a:r>
            <a:endParaRPr lang="en-US" sz="920" b="0" u="none" strike="noStrike">
              <a:solidFill>
                <a:srgbClr val="000000"/>
              </a:solidFill>
              <a:effectLst/>
              <a:uFillTx/>
              <a:latin typeface="Times New Roman"/>
            </a:endParaRPr>
          </a:p>
        </p:txBody>
      </p:sp>
      <p:sp>
        <p:nvSpPr>
          <p:cNvPr id="2119" name="文本框 2118"/>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27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0" name="图片 2119"/>
          <p:cNvPicPr/>
          <p:nvPr/>
        </p:nvPicPr>
        <p:blipFill>
          <a:blip r:embed="rId2"/>
          <a:stretch/>
        </p:blipFill>
        <p:spPr>
          <a:xfrm>
            <a:off x="0" y="0"/>
            <a:ext cx="10696320" cy="6016320"/>
          </a:xfrm>
          <a:prstGeom prst="rect">
            <a:avLst/>
          </a:prstGeom>
          <a:noFill/>
          <a:ln w="0">
            <a:noFill/>
          </a:ln>
        </p:spPr>
      </p:pic>
      <p:sp>
        <p:nvSpPr>
          <p:cNvPr id="2121" name="任意多边形 2120"/>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22" name="任意多边形 2121"/>
          <p:cNvSpPr/>
          <p:nvPr/>
        </p:nvSpPr>
        <p:spPr>
          <a:xfrm>
            <a:off x="534600" y="4144680"/>
            <a:ext cx="4546440" cy="802800"/>
          </a:xfrm>
          <a:custGeom>
            <a:avLst/>
            <a:gdLst/>
            <a:ahLst/>
            <a:cxnLst/>
            <a:rect l="0" t="0" r="r" b="b"/>
            <a:pathLst>
              <a:path w="12629" h="2230">
                <a:moveTo>
                  <a:pt x="0" y="0"/>
                </a:moveTo>
                <a:lnTo>
                  <a:pt x="12629" y="0"/>
                </a:lnTo>
                <a:lnTo>
                  <a:pt x="12629" y="2230"/>
                </a:lnTo>
                <a:lnTo>
                  <a:pt x="0" y="2230"/>
                </a:lnTo>
                <a:lnTo>
                  <a:pt x="0" y="0"/>
                </a:ln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123" name="任意多边形 2122"/>
          <p:cNvSpPr/>
          <p:nvPr/>
        </p:nvSpPr>
        <p:spPr>
          <a:xfrm>
            <a:off x="534600" y="4144680"/>
            <a:ext cx="25560" cy="802800"/>
          </a:xfrm>
          <a:custGeom>
            <a:avLst/>
            <a:gdLst/>
            <a:ahLst/>
            <a:cxnLst/>
            <a:rect l="0" t="0" r="r" b="b"/>
            <a:pathLst>
              <a:path w="71" h="2230">
                <a:moveTo>
                  <a:pt x="0" y="0"/>
                </a:moveTo>
                <a:lnTo>
                  <a:pt x="71" y="0"/>
                </a:lnTo>
                <a:lnTo>
                  <a:pt x="71" y="2230"/>
                </a:lnTo>
                <a:lnTo>
                  <a:pt x="0" y="223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24" name="图片 2123"/>
          <p:cNvPicPr/>
          <p:nvPr/>
        </p:nvPicPr>
        <p:blipFill>
          <a:blip r:embed="rId3"/>
          <a:stretch/>
        </p:blipFill>
        <p:spPr>
          <a:xfrm>
            <a:off x="534960" y="1036080"/>
            <a:ext cx="166680" cy="166680"/>
          </a:xfrm>
          <a:prstGeom prst="rect">
            <a:avLst/>
          </a:prstGeom>
          <a:noFill/>
          <a:ln w="0">
            <a:noFill/>
          </a:ln>
        </p:spPr>
      </p:pic>
      <p:sp>
        <p:nvSpPr>
          <p:cNvPr id="2125" name="文本框 2124"/>
          <p:cNvSpPr txBox="1"/>
          <p:nvPr/>
        </p:nvSpPr>
        <p:spPr>
          <a:xfrm>
            <a:off x="534960" y="378720"/>
            <a:ext cx="39038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智能体的性能评估与调试方法</a:t>
            </a:r>
            <a:endParaRPr lang="en-US" sz="2370" b="0" u="none" strike="noStrike">
              <a:solidFill>
                <a:srgbClr val="000000"/>
              </a:solidFill>
              <a:effectLst/>
              <a:uFillTx/>
              <a:latin typeface="Times New Roman"/>
            </a:endParaRPr>
          </a:p>
        </p:txBody>
      </p:sp>
      <p:sp>
        <p:nvSpPr>
          <p:cNvPr id="2126" name="文本框 2125"/>
          <p:cNvSpPr txBox="1"/>
          <p:nvPr/>
        </p:nvSpPr>
        <p:spPr>
          <a:xfrm>
            <a:off x="768960" y="1023120"/>
            <a:ext cx="1045440" cy="195480"/>
          </a:xfrm>
          <a:prstGeom prst="rect">
            <a:avLst/>
          </a:prstGeom>
          <a:noFill/>
          <a:ln w="0">
            <a:noFill/>
          </a:ln>
        </p:spPr>
        <p:txBody>
          <a:bodyPr wrap="none" lIns="0" tIns="0" rIns="0" bIns="0" anchor="t">
            <a:spAutoFit/>
          </a:bodyPr>
          <a:lstStyle/>
          <a:p>
            <a:r>
              <a:rPr lang="en-US" sz="1320" b="1" u="none" strike="noStrike">
                <a:solidFill>
                  <a:srgbClr val="DBEAFE"/>
                </a:solidFill>
                <a:effectLst/>
                <a:uFillTx/>
                <a:latin typeface="DejaVuSans"/>
                <a:ea typeface="DejaVuSans"/>
              </a:rPr>
              <a:t>Q-Learning</a:t>
            </a:r>
            <a:endParaRPr lang="en-US" sz="1320" b="0" u="none" strike="noStrike">
              <a:solidFill>
                <a:srgbClr val="000000"/>
              </a:solidFill>
              <a:effectLst/>
              <a:uFillTx/>
              <a:latin typeface="Times New Roman"/>
            </a:endParaRPr>
          </a:p>
        </p:txBody>
      </p:sp>
      <p:sp>
        <p:nvSpPr>
          <p:cNvPr id="2127" name="文本框 2126"/>
          <p:cNvSpPr txBox="1"/>
          <p:nvPr/>
        </p:nvSpPr>
        <p:spPr>
          <a:xfrm>
            <a:off x="1813320" y="1017360"/>
            <a:ext cx="100656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路径规划案例</a:t>
            </a:r>
            <a:endParaRPr lang="en-US" sz="1320" b="0" u="none" strike="noStrike">
              <a:solidFill>
                <a:srgbClr val="000000"/>
              </a:solidFill>
              <a:effectLst/>
              <a:uFillTx/>
              <a:latin typeface="Times New Roman"/>
            </a:endParaRPr>
          </a:p>
        </p:txBody>
      </p:sp>
      <p:sp>
        <p:nvSpPr>
          <p:cNvPr id="2128" name="文本框 2127"/>
          <p:cNvSpPr txBox="1"/>
          <p:nvPr/>
        </p:nvSpPr>
        <p:spPr>
          <a:xfrm>
            <a:off x="534960" y="13496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a:t>
            </a:r>
            <a:endParaRPr lang="en-US" sz="920" b="0" u="none" strike="noStrike">
              <a:solidFill>
                <a:srgbClr val="000000"/>
              </a:solidFill>
              <a:effectLst/>
              <a:uFillTx/>
              <a:latin typeface="Times New Roman"/>
            </a:endParaRPr>
          </a:p>
        </p:txBody>
      </p:sp>
      <p:sp>
        <p:nvSpPr>
          <p:cNvPr id="2129" name="文本框 2128"/>
          <p:cNvSpPr txBox="1"/>
          <p:nvPr/>
        </p:nvSpPr>
        <p:spPr>
          <a:xfrm>
            <a:off x="768960" y="1353960"/>
            <a:ext cx="6490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Q-Learning</a:t>
            </a:r>
            <a:endParaRPr lang="en-US" sz="920" b="0" u="none" strike="noStrike">
              <a:solidFill>
                <a:srgbClr val="000000"/>
              </a:solidFill>
              <a:effectLst/>
              <a:uFillTx/>
              <a:latin typeface="Times New Roman"/>
            </a:endParaRPr>
          </a:p>
        </p:txBody>
      </p:sp>
      <p:sp>
        <p:nvSpPr>
          <p:cNvPr id="2130" name="文本框 2129"/>
          <p:cNvSpPr txBox="1"/>
          <p:nvPr/>
        </p:nvSpPr>
        <p:spPr>
          <a:xfrm>
            <a:off x="1414440" y="1349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算法实现智能体在</a:t>
            </a:r>
            <a:endParaRPr lang="en-US" sz="920" b="0" u="none" strike="noStrike">
              <a:solidFill>
                <a:srgbClr val="000000"/>
              </a:solidFill>
              <a:effectLst/>
              <a:uFillTx/>
              <a:latin typeface="Times New Roman"/>
            </a:endParaRPr>
          </a:p>
        </p:txBody>
      </p:sp>
      <p:sp>
        <p:nvSpPr>
          <p:cNvPr id="2131" name="文本框 2130"/>
          <p:cNvSpPr txBox="1"/>
          <p:nvPr/>
        </p:nvSpPr>
        <p:spPr>
          <a:xfrm>
            <a:off x="2350080" y="1353960"/>
            <a:ext cx="248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5×5</a:t>
            </a:r>
            <a:endParaRPr lang="en-US" sz="920" b="0" u="none" strike="noStrike">
              <a:solidFill>
                <a:srgbClr val="000000"/>
              </a:solidFill>
              <a:effectLst/>
              <a:uFillTx/>
              <a:latin typeface="Times New Roman"/>
            </a:endParaRPr>
          </a:p>
        </p:txBody>
      </p:sp>
      <p:sp>
        <p:nvSpPr>
          <p:cNvPr id="2132" name="文本框 2131"/>
          <p:cNvSpPr txBox="1"/>
          <p:nvPr/>
        </p:nvSpPr>
        <p:spPr>
          <a:xfrm>
            <a:off x="2597040" y="134964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网格中从起点</a:t>
            </a:r>
            <a:endParaRPr lang="en-US" sz="920" b="0" u="none" strike="noStrike">
              <a:solidFill>
                <a:srgbClr val="000000"/>
              </a:solidFill>
              <a:effectLst/>
              <a:uFillTx/>
              <a:latin typeface="Times New Roman"/>
            </a:endParaRPr>
          </a:p>
        </p:txBody>
      </p:sp>
      <p:sp>
        <p:nvSpPr>
          <p:cNvPr id="2133" name="文本框 2132"/>
          <p:cNvSpPr txBox="1"/>
          <p:nvPr/>
        </p:nvSpPr>
        <p:spPr>
          <a:xfrm>
            <a:off x="3299040" y="1353960"/>
            <a:ext cx="279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(0,0)</a:t>
            </a:r>
            <a:endParaRPr lang="en-US" sz="920" b="0" u="none" strike="noStrike">
              <a:solidFill>
                <a:srgbClr val="000000"/>
              </a:solidFill>
              <a:effectLst/>
              <a:uFillTx/>
              <a:latin typeface="Times New Roman"/>
            </a:endParaRPr>
          </a:p>
        </p:txBody>
      </p:sp>
      <p:sp>
        <p:nvSpPr>
          <p:cNvPr id="2134" name="文本框 2133"/>
          <p:cNvSpPr txBox="1"/>
          <p:nvPr/>
        </p:nvSpPr>
        <p:spPr>
          <a:xfrm>
            <a:off x="3576600" y="134964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到目标点</a:t>
            </a:r>
            <a:endParaRPr lang="en-US" sz="920" b="0" u="none" strike="noStrike">
              <a:solidFill>
                <a:srgbClr val="000000"/>
              </a:solidFill>
              <a:effectLst/>
              <a:uFillTx/>
              <a:latin typeface="Times New Roman"/>
            </a:endParaRPr>
          </a:p>
        </p:txBody>
      </p:sp>
      <p:sp>
        <p:nvSpPr>
          <p:cNvPr id="2135" name="文本框 2134"/>
          <p:cNvSpPr txBox="1"/>
          <p:nvPr/>
        </p:nvSpPr>
        <p:spPr>
          <a:xfrm>
            <a:off x="4044240" y="1353960"/>
            <a:ext cx="279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(4,4)</a:t>
            </a:r>
            <a:endParaRPr lang="en-US" sz="920" b="0" u="none" strike="noStrike">
              <a:solidFill>
                <a:srgbClr val="000000"/>
              </a:solidFill>
              <a:effectLst/>
              <a:uFillTx/>
              <a:latin typeface="Times New Roman"/>
            </a:endParaRPr>
          </a:p>
        </p:txBody>
      </p:sp>
      <p:sp>
        <p:nvSpPr>
          <p:cNvPr id="2136" name="文本框 2135"/>
          <p:cNvSpPr txBox="1"/>
          <p:nvPr/>
        </p:nvSpPr>
        <p:spPr>
          <a:xfrm>
            <a:off x="4321800" y="134964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的路径规划，</a:t>
            </a:r>
            <a:endParaRPr lang="en-US" sz="920" b="0" u="none" strike="noStrike">
              <a:solidFill>
                <a:srgbClr val="000000"/>
              </a:solidFill>
              <a:effectLst/>
              <a:uFillTx/>
              <a:latin typeface="Times New Roman"/>
            </a:endParaRPr>
          </a:p>
        </p:txBody>
      </p:sp>
      <p:sp>
        <p:nvSpPr>
          <p:cNvPr id="2137" name="文本框 2136"/>
          <p:cNvSpPr txBox="1"/>
          <p:nvPr/>
        </p:nvSpPr>
        <p:spPr>
          <a:xfrm>
            <a:off x="534960" y="151704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同时避开障碍物</a:t>
            </a:r>
            <a:endParaRPr lang="en-US" sz="920" b="0" u="none" strike="noStrike">
              <a:solidFill>
                <a:srgbClr val="000000"/>
              </a:solidFill>
              <a:effectLst/>
              <a:uFillTx/>
              <a:latin typeface="Times New Roman"/>
            </a:endParaRPr>
          </a:p>
        </p:txBody>
      </p:sp>
      <p:sp>
        <p:nvSpPr>
          <p:cNvPr id="2138" name="文本框 2137"/>
          <p:cNvSpPr txBox="1"/>
          <p:nvPr/>
        </p:nvSpPr>
        <p:spPr>
          <a:xfrm>
            <a:off x="1353960" y="1521000"/>
            <a:ext cx="279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(1,1)</a:t>
            </a:r>
            <a:endParaRPr lang="en-US" sz="920" b="0" u="none" strike="noStrike">
              <a:solidFill>
                <a:srgbClr val="000000"/>
              </a:solidFill>
              <a:effectLst/>
              <a:uFillTx/>
              <a:latin typeface="Times New Roman"/>
            </a:endParaRPr>
          </a:p>
        </p:txBody>
      </p:sp>
      <p:sp>
        <p:nvSpPr>
          <p:cNvPr id="2139" name="文本框 2138"/>
          <p:cNvSpPr txBox="1"/>
          <p:nvPr/>
        </p:nvSpPr>
        <p:spPr>
          <a:xfrm>
            <a:off x="1631160" y="15170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2140" name="文本框 2139"/>
          <p:cNvSpPr txBox="1"/>
          <p:nvPr/>
        </p:nvSpPr>
        <p:spPr>
          <a:xfrm>
            <a:off x="1748160" y="1521000"/>
            <a:ext cx="279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(2,2)</a:t>
            </a:r>
            <a:endParaRPr lang="en-US" sz="920" b="0" u="none" strike="noStrike">
              <a:solidFill>
                <a:srgbClr val="000000"/>
              </a:solidFill>
              <a:effectLst/>
              <a:uFillTx/>
              <a:latin typeface="Times New Roman"/>
            </a:endParaRPr>
          </a:p>
        </p:txBody>
      </p:sp>
      <p:sp>
        <p:nvSpPr>
          <p:cNvPr id="2141" name="文本框 2140"/>
          <p:cNvSpPr txBox="1"/>
          <p:nvPr/>
        </p:nvSpPr>
        <p:spPr>
          <a:xfrm>
            <a:off x="2025360" y="15170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sp>
        <p:nvSpPr>
          <p:cNvPr id="2142" name="文本框 2141"/>
          <p:cNvSpPr txBox="1"/>
          <p:nvPr/>
        </p:nvSpPr>
        <p:spPr>
          <a:xfrm>
            <a:off x="2142360" y="1521000"/>
            <a:ext cx="279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(3,3)</a:t>
            </a:r>
            <a:endParaRPr lang="en-US" sz="920" b="0" u="none" strike="noStrike">
              <a:solidFill>
                <a:srgbClr val="000000"/>
              </a:solidFill>
              <a:effectLst/>
              <a:uFillTx/>
              <a:latin typeface="Times New Roman"/>
            </a:endParaRPr>
          </a:p>
        </p:txBody>
      </p:sp>
      <p:pic>
        <p:nvPicPr>
          <p:cNvPr id="2143" name="图片 2142"/>
          <p:cNvPicPr/>
          <p:nvPr/>
        </p:nvPicPr>
        <p:blipFill>
          <a:blip r:embed="rId4"/>
          <a:stretch/>
        </p:blipFill>
        <p:spPr>
          <a:xfrm>
            <a:off x="534960" y="1905480"/>
            <a:ext cx="150120" cy="166680"/>
          </a:xfrm>
          <a:prstGeom prst="rect">
            <a:avLst/>
          </a:prstGeom>
          <a:noFill/>
          <a:ln w="0">
            <a:noFill/>
          </a:ln>
        </p:spPr>
      </p:pic>
      <p:sp>
        <p:nvSpPr>
          <p:cNvPr id="2144" name="文本框 2143"/>
          <p:cNvSpPr txBox="1"/>
          <p:nvPr/>
        </p:nvSpPr>
        <p:spPr>
          <a:xfrm>
            <a:off x="2419920" y="15170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a:t>
            </a:r>
            <a:endParaRPr lang="en-US" sz="920" b="0" u="none" strike="noStrike">
              <a:solidFill>
                <a:srgbClr val="000000"/>
              </a:solidFill>
              <a:effectLst/>
              <a:uFillTx/>
              <a:latin typeface="Times New Roman"/>
            </a:endParaRPr>
          </a:p>
        </p:txBody>
      </p:sp>
      <p:pic>
        <p:nvPicPr>
          <p:cNvPr id="2145" name="图片 2144"/>
          <p:cNvPicPr/>
          <p:nvPr/>
        </p:nvPicPr>
        <p:blipFill>
          <a:blip r:embed="rId5"/>
          <a:stretch/>
        </p:blipFill>
        <p:spPr>
          <a:xfrm>
            <a:off x="534960" y="2231280"/>
            <a:ext cx="116640" cy="116640"/>
          </a:xfrm>
          <a:prstGeom prst="rect">
            <a:avLst/>
          </a:prstGeom>
          <a:noFill/>
          <a:ln w="0">
            <a:noFill/>
          </a:ln>
        </p:spPr>
      </p:pic>
      <p:sp>
        <p:nvSpPr>
          <p:cNvPr id="2146" name="文本框 2145"/>
          <p:cNvSpPr txBox="1"/>
          <p:nvPr/>
        </p:nvSpPr>
        <p:spPr>
          <a:xfrm>
            <a:off x="752040" y="1886400"/>
            <a:ext cx="6714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评估指标</a:t>
            </a:r>
            <a:endParaRPr lang="en-US" sz="1320" b="0" u="none" strike="noStrike">
              <a:solidFill>
                <a:srgbClr val="000000"/>
              </a:solidFill>
              <a:effectLst/>
              <a:uFillTx/>
              <a:latin typeface="Times New Roman"/>
            </a:endParaRPr>
          </a:p>
        </p:txBody>
      </p:sp>
      <p:pic>
        <p:nvPicPr>
          <p:cNvPr id="2147" name="图片 2146"/>
          <p:cNvPicPr/>
          <p:nvPr/>
        </p:nvPicPr>
        <p:blipFill>
          <a:blip r:embed="rId5"/>
          <a:stretch/>
        </p:blipFill>
        <p:spPr>
          <a:xfrm>
            <a:off x="534960" y="2465280"/>
            <a:ext cx="116640" cy="116640"/>
          </a:xfrm>
          <a:prstGeom prst="rect">
            <a:avLst/>
          </a:prstGeom>
          <a:noFill/>
          <a:ln w="0">
            <a:noFill/>
          </a:ln>
        </p:spPr>
      </p:pic>
      <p:sp>
        <p:nvSpPr>
          <p:cNvPr id="2148" name="文本框 2147"/>
          <p:cNvSpPr txBox="1"/>
          <p:nvPr/>
        </p:nvSpPr>
        <p:spPr>
          <a:xfrm>
            <a:off x="718560" y="22186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路径长度：最短路径优先</a:t>
            </a:r>
            <a:endParaRPr lang="en-US" sz="920" b="0" u="none" strike="noStrike">
              <a:solidFill>
                <a:srgbClr val="000000"/>
              </a:solidFill>
              <a:effectLst/>
              <a:uFillTx/>
              <a:latin typeface="Times New Roman"/>
            </a:endParaRPr>
          </a:p>
        </p:txBody>
      </p:sp>
      <p:pic>
        <p:nvPicPr>
          <p:cNvPr id="2149" name="图片 2148"/>
          <p:cNvPicPr/>
          <p:nvPr/>
        </p:nvPicPr>
        <p:blipFill>
          <a:blip r:embed="rId5"/>
          <a:stretch/>
        </p:blipFill>
        <p:spPr>
          <a:xfrm>
            <a:off x="534960" y="2699280"/>
            <a:ext cx="116640" cy="116640"/>
          </a:xfrm>
          <a:prstGeom prst="rect">
            <a:avLst/>
          </a:prstGeom>
          <a:noFill/>
          <a:ln w="0">
            <a:noFill/>
          </a:ln>
        </p:spPr>
      </p:pic>
      <p:sp>
        <p:nvSpPr>
          <p:cNvPr id="2150" name="文本框 2149"/>
          <p:cNvSpPr txBox="1"/>
          <p:nvPr/>
        </p:nvSpPr>
        <p:spPr>
          <a:xfrm>
            <a:off x="718560" y="24526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路径有效性：避开障碍物</a:t>
            </a:r>
            <a:endParaRPr lang="en-US" sz="920" b="0" u="none" strike="noStrike">
              <a:solidFill>
                <a:srgbClr val="000000"/>
              </a:solidFill>
              <a:effectLst/>
              <a:uFillTx/>
              <a:latin typeface="Times New Roman"/>
            </a:endParaRPr>
          </a:p>
        </p:txBody>
      </p:sp>
      <p:sp>
        <p:nvSpPr>
          <p:cNvPr id="2151" name="文本框 2150"/>
          <p:cNvSpPr txBox="1"/>
          <p:nvPr/>
        </p:nvSpPr>
        <p:spPr>
          <a:xfrm>
            <a:off x="718560" y="268668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收敛速度：训练迭代次数（</a:t>
            </a:r>
            <a:endParaRPr lang="en-US" sz="920" b="0" u="none" strike="noStrike">
              <a:solidFill>
                <a:srgbClr val="000000"/>
              </a:solidFill>
              <a:effectLst/>
              <a:uFillTx/>
              <a:latin typeface="Times New Roman"/>
            </a:endParaRPr>
          </a:p>
        </p:txBody>
      </p:sp>
      <p:sp>
        <p:nvSpPr>
          <p:cNvPr id="2152" name="文本框 2151"/>
          <p:cNvSpPr txBox="1"/>
          <p:nvPr/>
        </p:nvSpPr>
        <p:spPr>
          <a:xfrm>
            <a:off x="2122560" y="2691000"/>
            <a:ext cx="299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1000</a:t>
            </a:r>
            <a:endParaRPr lang="en-US" sz="920" b="0" u="none" strike="noStrike">
              <a:solidFill>
                <a:srgbClr val="000000"/>
              </a:solidFill>
              <a:effectLst/>
              <a:uFillTx/>
              <a:latin typeface="Times New Roman"/>
            </a:endParaRPr>
          </a:p>
        </p:txBody>
      </p:sp>
      <p:pic>
        <p:nvPicPr>
          <p:cNvPr id="2153" name="图片 2152"/>
          <p:cNvPicPr/>
          <p:nvPr/>
        </p:nvPicPr>
        <p:blipFill>
          <a:blip r:embed="rId6"/>
          <a:stretch/>
        </p:blipFill>
        <p:spPr>
          <a:xfrm>
            <a:off x="534960" y="3075120"/>
            <a:ext cx="166680" cy="166680"/>
          </a:xfrm>
          <a:prstGeom prst="rect">
            <a:avLst/>
          </a:prstGeom>
          <a:noFill/>
          <a:ln w="0">
            <a:noFill/>
          </a:ln>
        </p:spPr>
      </p:pic>
      <p:sp>
        <p:nvSpPr>
          <p:cNvPr id="2154" name="文本框 2153"/>
          <p:cNvSpPr txBox="1"/>
          <p:nvPr/>
        </p:nvSpPr>
        <p:spPr>
          <a:xfrm>
            <a:off x="2420280" y="2686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轮）</a:t>
            </a:r>
            <a:endParaRPr lang="en-US" sz="920" b="0" u="none" strike="noStrike">
              <a:solidFill>
                <a:srgbClr val="000000"/>
              </a:solidFill>
              <a:effectLst/>
              <a:uFillTx/>
              <a:latin typeface="Times New Roman"/>
            </a:endParaRPr>
          </a:p>
        </p:txBody>
      </p:sp>
      <p:pic>
        <p:nvPicPr>
          <p:cNvPr id="2155" name="图片 2154"/>
          <p:cNvPicPr/>
          <p:nvPr/>
        </p:nvPicPr>
        <p:blipFill>
          <a:blip r:embed="rId7"/>
          <a:stretch/>
        </p:blipFill>
        <p:spPr>
          <a:xfrm>
            <a:off x="534960" y="3401280"/>
            <a:ext cx="116640" cy="116640"/>
          </a:xfrm>
          <a:prstGeom prst="rect">
            <a:avLst/>
          </a:prstGeom>
          <a:noFill/>
          <a:ln w="0">
            <a:noFill/>
          </a:ln>
        </p:spPr>
      </p:pic>
      <p:sp>
        <p:nvSpPr>
          <p:cNvPr id="2156" name="文本框 2155"/>
          <p:cNvSpPr txBox="1"/>
          <p:nvPr/>
        </p:nvSpPr>
        <p:spPr>
          <a:xfrm>
            <a:off x="768960" y="3056400"/>
            <a:ext cx="6714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调试技术</a:t>
            </a:r>
            <a:endParaRPr lang="en-US" sz="1320" b="0" u="none" strike="noStrike">
              <a:solidFill>
                <a:srgbClr val="000000"/>
              </a:solidFill>
              <a:effectLst/>
              <a:uFillTx/>
              <a:latin typeface="Times New Roman"/>
            </a:endParaRPr>
          </a:p>
        </p:txBody>
      </p:sp>
      <p:sp>
        <p:nvSpPr>
          <p:cNvPr id="2157" name="文本框 2156"/>
          <p:cNvSpPr txBox="1"/>
          <p:nvPr/>
        </p:nvSpPr>
        <p:spPr>
          <a:xfrm>
            <a:off x="718560" y="33930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Q</a:t>
            </a:r>
            <a:endParaRPr lang="en-US" sz="920" b="0" u="none" strike="noStrike">
              <a:solidFill>
                <a:srgbClr val="000000"/>
              </a:solidFill>
              <a:effectLst/>
              <a:uFillTx/>
              <a:latin typeface="Times New Roman"/>
            </a:endParaRPr>
          </a:p>
        </p:txBody>
      </p:sp>
      <p:sp>
        <p:nvSpPr>
          <p:cNvPr id="2158" name="文本框 2157"/>
          <p:cNvSpPr txBox="1"/>
          <p:nvPr/>
        </p:nvSpPr>
        <p:spPr>
          <a:xfrm>
            <a:off x="810720" y="338868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表可视化：观察状态</a:t>
            </a:r>
            <a:endParaRPr lang="en-US" sz="920" b="0" u="none" strike="noStrike">
              <a:solidFill>
                <a:srgbClr val="000000"/>
              </a:solidFill>
              <a:effectLst/>
              <a:uFillTx/>
              <a:latin typeface="Times New Roman"/>
            </a:endParaRPr>
          </a:p>
        </p:txBody>
      </p:sp>
      <p:sp>
        <p:nvSpPr>
          <p:cNvPr id="2159" name="文本框 2158"/>
          <p:cNvSpPr txBox="1"/>
          <p:nvPr/>
        </p:nvSpPr>
        <p:spPr>
          <a:xfrm>
            <a:off x="1863720" y="33930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2160" name="图片 2159"/>
          <p:cNvPicPr/>
          <p:nvPr/>
        </p:nvPicPr>
        <p:blipFill>
          <a:blip r:embed="rId8"/>
          <a:stretch/>
        </p:blipFill>
        <p:spPr>
          <a:xfrm>
            <a:off x="534960" y="3635280"/>
            <a:ext cx="133200" cy="116640"/>
          </a:xfrm>
          <a:prstGeom prst="rect">
            <a:avLst/>
          </a:prstGeom>
          <a:noFill/>
          <a:ln w="0">
            <a:noFill/>
          </a:ln>
        </p:spPr>
      </p:pic>
      <p:sp>
        <p:nvSpPr>
          <p:cNvPr id="2161" name="文本框 2160"/>
          <p:cNvSpPr txBox="1"/>
          <p:nvPr/>
        </p:nvSpPr>
        <p:spPr>
          <a:xfrm>
            <a:off x="1905840" y="3388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动作价值</a:t>
            </a:r>
            <a:endParaRPr lang="en-US" sz="920" b="0" u="none" strike="noStrike">
              <a:solidFill>
                <a:srgbClr val="000000"/>
              </a:solidFill>
              <a:effectLst/>
              <a:uFillTx/>
              <a:latin typeface="Times New Roman"/>
            </a:endParaRPr>
          </a:p>
        </p:txBody>
      </p:sp>
      <p:pic>
        <p:nvPicPr>
          <p:cNvPr id="2162" name="图片 2161"/>
          <p:cNvPicPr/>
          <p:nvPr/>
        </p:nvPicPr>
        <p:blipFill>
          <a:blip r:embed="rId9"/>
          <a:stretch/>
        </p:blipFill>
        <p:spPr>
          <a:xfrm>
            <a:off x="534960" y="3869280"/>
            <a:ext cx="116640" cy="116640"/>
          </a:xfrm>
          <a:prstGeom prst="rect">
            <a:avLst/>
          </a:prstGeom>
          <a:noFill/>
          <a:ln w="0">
            <a:noFill/>
          </a:ln>
        </p:spPr>
      </p:pic>
      <p:sp>
        <p:nvSpPr>
          <p:cNvPr id="2163" name="文本框 2162"/>
          <p:cNvSpPr txBox="1"/>
          <p:nvPr/>
        </p:nvSpPr>
        <p:spPr>
          <a:xfrm>
            <a:off x="735480" y="362268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路径可视化：直观展示规划结果</a:t>
            </a:r>
            <a:endParaRPr lang="en-US" sz="920" b="0" u="none" strike="noStrike">
              <a:solidFill>
                <a:srgbClr val="000000"/>
              </a:solidFill>
              <a:effectLst/>
              <a:uFillTx/>
              <a:latin typeface="Times New Roman"/>
            </a:endParaRPr>
          </a:p>
        </p:txBody>
      </p:sp>
      <p:sp>
        <p:nvSpPr>
          <p:cNvPr id="2164" name="文本框 2163"/>
          <p:cNvSpPr txBox="1"/>
          <p:nvPr/>
        </p:nvSpPr>
        <p:spPr>
          <a:xfrm>
            <a:off x="718560" y="385668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训练过程监控：记录奖励变化</a:t>
            </a:r>
            <a:endParaRPr lang="en-US" sz="920" b="0" u="none" strike="noStrike">
              <a:solidFill>
                <a:srgbClr val="000000"/>
              </a:solidFill>
              <a:effectLst/>
              <a:uFillTx/>
              <a:latin typeface="Times New Roman"/>
            </a:endParaRPr>
          </a:p>
        </p:txBody>
      </p:sp>
      <p:sp>
        <p:nvSpPr>
          <p:cNvPr id="2165" name="文本框 2164"/>
          <p:cNvSpPr txBox="1"/>
          <p:nvPr/>
        </p:nvSpPr>
        <p:spPr>
          <a:xfrm>
            <a:off x="693720" y="4342680"/>
            <a:ext cx="137880" cy="129960"/>
          </a:xfrm>
          <a:prstGeom prst="rect">
            <a:avLst/>
          </a:prstGeom>
          <a:noFill/>
          <a:ln w="0">
            <a:noFill/>
          </a:ln>
        </p:spPr>
        <p:txBody>
          <a:bodyPr wrap="none" lIns="0" tIns="0" rIns="0" bIns="0" anchor="t">
            <a:spAutoFit/>
          </a:bodyPr>
          <a:lstStyle/>
          <a:p>
            <a:r>
              <a:rPr lang="en-US" sz="900" b="0" u="none" strike="noStrike">
                <a:solidFill>
                  <a:srgbClr val="E2E8F0"/>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2166" name="文本框 2165"/>
          <p:cNvSpPr txBox="1"/>
          <p:nvPr/>
        </p:nvSpPr>
        <p:spPr>
          <a:xfrm>
            <a:off x="829800" y="4327920"/>
            <a:ext cx="801000" cy="143640"/>
          </a:xfrm>
          <a:prstGeom prst="rect">
            <a:avLst/>
          </a:prstGeom>
          <a:noFill/>
          <a:ln w="0">
            <a:noFill/>
          </a:ln>
        </p:spPr>
        <p:txBody>
          <a:bodyPr wrap="none" lIns="0" tIns="0" rIns="0" bIns="0" anchor="t">
            <a:spAutoFit/>
          </a:bodyPr>
          <a:lstStyle/>
          <a:p>
            <a:r>
              <a:rPr lang="zh-CN" sz="900" b="0" u="none" strike="noStrike">
                <a:solidFill>
                  <a:srgbClr val="E2E8F0"/>
                </a:solidFill>
                <a:effectLst/>
                <a:uFillTx/>
                <a:latin typeface="WenQuanYiZenHei"/>
                <a:ea typeface="WenQuanYiZenHei"/>
              </a:rPr>
              <a:t>智能体路径结果</a:t>
            </a:r>
            <a:endParaRPr lang="en-US" sz="900" b="0" u="none" strike="noStrike">
              <a:solidFill>
                <a:srgbClr val="000000"/>
              </a:solidFill>
              <a:effectLst/>
              <a:uFillTx/>
              <a:latin typeface="Times New Roman"/>
            </a:endParaRPr>
          </a:p>
        </p:txBody>
      </p:sp>
      <p:sp>
        <p:nvSpPr>
          <p:cNvPr id="2167" name="文本框 2166"/>
          <p:cNvSpPr txBox="1"/>
          <p:nvPr/>
        </p:nvSpPr>
        <p:spPr>
          <a:xfrm>
            <a:off x="693720" y="4461840"/>
            <a:ext cx="915120" cy="143640"/>
          </a:xfrm>
          <a:prstGeom prst="rect">
            <a:avLst/>
          </a:prstGeom>
          <a:noFill/>
          <a:ln w="0">
            <a:noFill/>
          </a:ln>
        </p:spPr>
        <p:txBody>
          <a:bodyPr wrap="none" lIns="0" tIns="0" rIns="0" bIns="0" anchor="t">
            <a:spAutoFit/>
          </a:bodyPr>
          <a:lstStyle/>
          <a:p>
            <a:r>
              <a:rPr lang="zh-CN" sz="900" b="0" u="none" strike="noStrike">
                <a:solidFill>
                  <a:srgbClr val="E2E8F0"/>
                </a:solidFill>
                <a:effectLst/>
                <a:uFillTx/>
                <a:latin typeface="WenQuanYiZenHei"/>
                <a:ea typeface="WenQuanYiZenHei"/>
              </a:rPr>
              <a:t>智能体最终的路径</a:t>
            </a:r>
            <a:endParaRPr lang="en-US" sz="900" b="0" u="none" strike="noStrike">
              <a:solidFill>
                <a:srgbClr val="000000"/>
              </a:solidFill>
              <a:effectLst/>
              <a:uFillTx/>
              <a:latin typeface="Times New Roman"/>
            </a:endParaRPr>
          </a:p>
        </p:txBody>
      </p:sp>
      <p:sp>
        <p:nvSpPr>
          <p:cNvPr id="2168" name="文本框 2167"/>
          <p:cNvSpPr txBox="1"/>
          <p:nvPr/>
        </p:nvSpPr>
        <p:spPr>
          <a:xfrm>
            <a:off x="1629720" y="4476600"/>
            <a:ext cx="1852560" cy="129960"/>
          </a:xfrm>
          <a:prstGeom prst="rect">
            <a:avLst/>
          </a:prstGeom>
          <a:noFill/>
          <a:ln w="0">
            <a:noFill/>
          </a:ln>
        </p:spPr>
        <p:txBody>
          <a:bodyPr wrap="none" lIns="0" tIns="0" rIns="0" bIns="0" anchor="t">
            <a:spAutoFit/>
          </a:bodyPr>
          <a:lstStyle/>
          <a:p>
            <a:r>
              <a:rPr lang="en-US" sz="900" b="0" u="none" strike="noStrike">
                <a:solidFill>
                  <a:srgbClr val="E2E8F0"/>
                </a:solidFill>
                <a:effectLst/>
                <a:uFillTx/>
                <a:latin typeface="Courier New"/>
                <a:ea typeface="Courier New"/>
              </a:rPr>
              <a:t>: [(0, 0), (1, 0), (2, 0), </a:t>
            </a:r>
            <a:endParaRPr lang="en-US" sz="900" b="0" u="none" strike="noStrike">
              <a:solidFill>
                <a:srgbClr val="000000"/>
              </a:solidFill>
              <a:effectLst/>
              <a:uFillTx/>
              <a:latin typeface="Times New Roman"/>
            </a:endParaRPr>
          </a:p>
        </p:txBody>
      </p:sp>
      <p:sp>
        <p:nvSpPr>
          <p:cNvPr id="2169" name="文本框 2168"/>
          <p:cNvSpPr txBox="1"/>
          <p:nvPr/>
        </p:nvSpPr>
        <p:spPr>
          <a:xfrm>
            <a:off x="693720" y="4610160"/>
            <a:ext cx="3224520" cy="129960"/>
          </a:xfrm>
          <a:prstGeom prst="rect">
            <a:avLst/>
          </a:prstGeom>
          <a:noFill/>
          <a:ln w="0">
            <a:noFill/>
          </a:ln>
        </p:spPr>
        <p:txBody>
          <a:bodyPr wrap="none" lIns="0" tIns="0" rIns="0" bIns="0" anchor="t">
            <a:spAutoFit/>
          </a:bodyPr>
          <a:lstStyle/>
          <a:p>
            <a:r>
              <a:rPr lang="en-US" sz="900" b="0" u="none" strike="noStrike">
                <a:solidFill>
                  <a:srgbClr val="E2E8F0"/>
                </a:solidFill>
                <a:effectLst/>
                <a:uFillTx/>
                <a:latin typeface="Courier New"/>
                <a:ea typeface="Courier New"/>
              </a:rPr>
              <a:t>(2, 1), (3, 1), (4, 1), (4, 2), (4, 3), (4, 4)]</a:t>
            </a:r>
            <a:endParaRPr lang="en-US" sz="900" b="0" u="none" strike="noStrike">
              <a:solidFill>
                <a:srgbClr val="000000"/>
              </a:solidFill>
              <a:effectLst/>
              <a:uFillTx/>
              <a:latin typeface="Times New Roman"/>
            </a:endParaRPr>
          </a:p>
        </p:txBody>
      </p:sp>
      <p:pic>
        <p:nvPicPr>
          <p:cNvPr id="2170" name="图片 2169"/>
          <p:cNvPicPr/>
          <p:nvPr/>
        </p:nvPicPr>
        <p:blipFill>
          <a:blip r:embed="rId10"/>
          <a:stretch/>
        </p:blipFill>
        <p:spPr>
          <a:xfrm>
            <a:off x="5615640" y="1036080"/>
            <a:ext cx="191880" cy="166680"/>
          </a:xfrm>
          <a:prstGeom prst="rect">
            <a:avLst/>
          </a:prstGeom>
          <a:noFill/>
          <a:ln w="0">
            <a:noFill/>
          </a:ln>
        </p:spPr>
      </p:pic>
      <p:sp>
        <p:nvSpPr>
          <p:cNvPr id="2171" name="文本框 2170"/>
          <p:cNvSpPr txBox="1"/>
          <p:nvPr/>
        </p:nvSpPr>
        <p:spPr>
          <a:xfrm>
            <a:off x="693720" y="4743720"/>
            <a:ext cx="1372680" cy="129960"/>
          </a:xfrm>
          <a:prstGeom prst="rect">
            <a:avLst/>
          </a:prstGeom>
          <a:noFill/>
          <a:ln w="0">
            <a:noFill/>
          </a:ln>
        </p:spPr>
        <p:txBody>
          <a:bodyPr wrap="none" lIns="0" tIns="0" rIns="0" bIns="0" anchor="t">
            <a:spAutoFit/>
          </a:bodyPr>
          <a:lstStyle/>
          <a:p>
            <a:r>
              <a:rPr lang="en-US" sz="900" b="0" u="none" strike="noStrike">
                <a:solidFill>
                  <a:srgbClr val="E2E8F0"/>
                </a:solidFill>
                <a:effectLst/>
                <a:uFillTx/>
                <a:latin typeface="Courier New"/>
                <a:ea typeface="Courier New"/>
              </a:rPr>
              <a:t>                    </a:t>
            </a:r>
            <a:endParaRPr lang="en-US" sz="900" b="0" u="none" strike="noStrike">
              <a:solidFill>
                <a:srgbClr val="000000"/>
              </a:solidFill>
              <a:effectLst/>
              <a:uFillTx/>
              <a:latin typeface="Times New Roman"/>
            </a:endParaRPr>
          </a:p>
        </p:txBody>
      </p:sp>
      <p:pic>
        <p:nvPicPr>
          <p:cNvPr id="2172" name="图片 2171"/>
          <p:cNvPicPr/>
          <p:nvPr/>
        </p:nvPicPr>
        <p:blipFill>
          <a:blip r:embed="rId11"/>
          <a:stretch/>
        </p:blipFill>
        <p:spPr>
          <a:xfrm>
            <a:off x="6676920" y="1470600"/>
            <a:ext cx="2423160" cy="2423160"/>
          </a:xfrm>
          <a:prstGeom prst="rect">
            <a:avLst/>
          </a:prstGeom>
          <a:noFill/>
          <a:ln w="0">
            <a:noFill/>
          </a:ln>
        </p:spPr>
      </p:pic>
      <p:sp>
        <p:nvSpPr>
          <p:cNvPr id="2173" name="任意多边形 2172"/>
          <p:cNvSpPr/>
          <p:nvPr/>
        </p:nvSpPr>
        <p:spPr>
          <a:xfrm>
            <a:off x="5615640" y="4027680"/>
            <a:ext cx="4546440" cy="1003320"/>
          </a:xfrm>
          <a:custGeom>
            <a:avLst/>
            <a:gdLst/>
            <a:ahLst/>
            <a:cxnLst/>
            <a:rect l="0" t="0" r="r" b="b"/>
            <a:pathLst>
              <a:path w="12629" h="2787">
                <a:moveTo>
                  <a:pt x="0" y="2601"/>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1"/>
                </a:cubicBezTo>
                <a:cubicBezTo>
                  <a:pt x="12556" y="38"/>
                  <a:pt x="12566" y="46"/>
                  <a:pt x="12574" y="55"/>
                </a:cubicBezTo>
                <a:cubicBezTo>
                  <a:pt x="12583" y="63"/>
                  <a:pt x="12590" y="73"/>
                  <a:pt x="12597" y="83"/>
                </a:cubicBezTo>
                <a:cubicBezTo>
                  <a:pt x="12604" y="93"/>
                  <a:pt x="12610" y="104"/>
                  <a:pt x="12614" y="115"/>
                </a:cubicBezTo>
                <a:cubicBezTo>
                  <a:pt x="12619" y="126"/>
                  <a:pt x="12623" y="138"/>
                  <a:pt x="12625" y="150"/>
                </a:cubicBezTo>
                <a:cubicBezTo>
                  <a:pt x="12627" y="162"/>
                  <a:pt x="12629" y="174"/>
                  <a:pt x="12629" y="186"/>
                </a:cubicBezTo>
                <a:lnTo>
                  <a:pt x="12629" y="2601"/>
                </a:lnTo>
                <a:cubicBezTo>
                  <a:pt x="12629" y="2613"/>
                  <a:pt x="12627" y="2625"/>
                  <a:pt x="12625" y="2637"/>
                </a:cubicBezTo>
                <a:cubicBezTo>
                  <a:pt x="12623" y="2649"/>
                  <a:pt x="12619" y="2661"/>
                  <a:pt x="12614" y="2672"/>
                </a:cubicBezTo>
                <a:cubicBezTo>
                  <a:pt x="12610" y="2683"/>
                  <a:pt x="12604" y="2694"/>
                  <a:pt x="12597" y="2704"/>
                </a:cubicBezTo>
                <a:cubicBezTo>
                  <a:pt x="12590" y="2714"/>
                  <a:pt x="12583" y="2724"/>
                  <a:pt x="12574" y="2732"/>
                </a:cubicBezTo>
                <a:cubicBezTo>
                  <a:pt x="12566" y="2741"/>
                  <a:pt x="12556" y="2749"/>
                  <a:pt x="12546" y="2755"/>
                </a:cubicBezTo>
                <a:cubicBezTo>
                  <a:pt x="12536" y="2762"/>
                  <a:pt x="12525" y="2768"/>
                  <a:pt x="12514" y="2773"/>
                </a:cubicBezTo>
                <a:cubicBezTo>
                  <a:pt x="12503" y="2777"/>
                  <a:pt x="12491" y="2781"/>
                  <a:pt x="12479" y="2783"/>
                </a:cubicBezTo>
                <a:cubicBezTo>
                  <a:pt x="12467" y="2786"/>
                  <a:pt x="12455" y="2787"/>
                  <a:pt x="12443" y="2787"/>
                </a:cubicBezTo>
                <a:lnTo>
                  <a:pt x="185" y="2787"/>
                </a:lnTo>
                <a:cubicBezTo>
                  <a:pt x="173" y="2787"/>
                  <a:pt x="161" y="2786"/>
                  <a:pt x="149" y="2783"/>
                </a:cubicBezTo>
                <a:cubicBezTo>
                  <a:pt x="137" y="2781"/>
                  <a:pt x="126" y="2777"/>
                  <a:pt x="114" y="2773"/>
                </a:cubicBezTo>
                <a:cubicBezTo>
                  <a:pt x="103" y="2768"/>
                  <a:pt x="92" y="2762"/>
                  <a:pt x="82" y="2755"/>
                </a:cubicBezTo>
                <a:cubicBezTo>
                  <a:pt x="72" y="2749"/>
                  <a:pt x="63" y="2741"/>
                  <a:pt x="54" y="2732"/>
                </a:cubicBezTo>
                <a:cubicBezTo>
                  <a:pt x="45" y="2724"/>
                  <a:pt x="38" y="2714"/>
                  <a:pt x="31" y="2704"/>
                </a:cubicBezTo>
                <a:cubicBezTo>
                  <a:pt x="24" y="2694"/>
                  <a:pt x="18" y="2683"/>
                  <a:pt x="14" y="2672"/>
                </a:cubicBezTo>
                <a:cubicBezTo>
                  <a:pt x="9" y="2661"/>
                  <a:pt x="6" y="2649"/>
                  <a:pt x="3" y="2637"/>
                </a:cubicBezTo>
                <a:cubicBezTo>
                  <a:pt x="1" y="2625"/>
                  <a:pt x="0" y="2613"/>
                  <a:pt x="0" y="2601"/>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174" name="文本框 2173"/>
          <p:cNvSpPr txBox="1"/>
          <p:nvPr/>
        </p:nvSpPr>
        <p:spPr>
          <a:xfrm>
            <a:off x="5874840" y="1017360"/>
            <a:ext cx="838800" cy="212400"/>
          </a:xfrm>
          <a:prstGeom prst="rect">
            <a:avLst/>
          </a:prstGeom>
          <a:noFill/>
          <a:ln w="0">
            <a:noFill/>
          </a:ln>
        </p:spPr>
        <p:txBody>
          <a:bodyPr wrap="none" lIns="0" tIns="0" rIns="0" bIns="0" anchor="t">
            <a:spAutoFit/>
          </a:bodyPr>
          <a:lstStyle/>
          <a:p>
            <a:r>
              <a:rPr lang="zh-CN" sz="1320" b="0" u="none" strike="noStrike">
                <a:solidFill>
                  <a:srgbClr val="DBEAFE"/>
                </a:solidFill>
                <a:effectLst/>
                <a:uFillTx/>
                <a:latin typeface="WenQuanYiZenHei"/>
                <a:ea typeface="WenQuanYiZenHei"/>
              </a:rPr>
              <a:t>路径可视化</a:t>
            </a:r>
            <a:endParaRPr lang="en-US" sz="1320" b="0" u="none" strike="noStrike">
              <a:solidFill>
                <a:srgbClr val="000000"/>
              </a:solidFill>
              <a:effectLst/>
              <a:uFillTx/>
              <a:latin typeface="Times New Roman"/>
            </a:endParaRPr>
          </a:p>
        </p:txBody>
      </p:sp>
      <p:pic>
        <p:nvPicPr>
          <p:cNvPr id="2175" name="图片 2174"/>
          <p:cNvPicPr/>
          <p:nvPr/>
        </p:nvPicPr>
        <p:blipFill>
          <a:blip r:embed="rId12"/>
          <a:stretch/>
        </p:blipFill>
        <p:spPr>
          <a:xfrm>
            <a:off x="5749560" y="4445640"/>
            <a:ext cx="133200" cy="133200"/>
          </a:xfrm>
          <a:prstGeom prst="rect">
            <a:avLst/>
          </a:prstGeom>
          <a:noFill/>
          <a:ln w="0">
            <a:noFill/>
          </a:ln>
        </p:spPr>
      </p:pic>
      <p:sp>
        <p:nvSpPr>
          <p:cNvPr id="2176" name="文本框 2175"/>
          <p:cNvSpPr txBox="1"/>
          <p:nvPr/>
        </p:nvSpPr>
        <p:spPr>
          <a:xfrm>
            <a:off x="5749560" y="4174920"/>
            <a:ext cx="537120" cy="16956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WenQuanYiZenHei"/>
                <a:ea typeface="WenQuanYiZenHei"/>
              </a:rPr>
              <a:t>实现要点</a:t>
            </a:r>
            <a:endParaRPr lang="en-US" sz="1050" b="0" u="none" strike="noStrike">
              <a:solidFill>
                <a:srgbClr val="000000"/>
              </a:solidFill>
              <a:effectLst/>
              <a:uFillTx/>
              <a:latin typeface="Times New Roman"/>
            </a:endParaRPr>
          </a:p>
        </p:txBody>
      </p:sp>
      <p:pic>
        <p:nvPicPr>
          <p:cNvPr id="2177" name="图片 2176"/>
          <p:cNvPicPr/>
          <p:nvPr/>
        </p:nvPicPr>
        <p:blipFill>
          <a:blip r:embed="rId13"/>
          <a:stretch/>
        </p:blipFill>
        <p:spPr>
          <a:xfrm>
            <a:off x="5749560" y="4679640"/>
            <a:ext cx="133200" cy="133200"/>
          </a:xfrm>
          <a:prstGeom prst="rect">
            <a:avLst/>
          </a:prstGeom>
          <a:noFill/>
          <a:ln w="0">
            <a:noFill/>
          </a:ln>
        </p:spPr>
      </p:pic>
      <p:sp>
        <p:nvSpPr>
          <p:cNvPr id="2178" name="文本框 2177"/>
          <p:cNvSpPr txBox="1"/>
          <p:nvPr/>
        </p:nvSpPr>
        <p:spPr>
          <a:xfrm>
            <a:off x="5950080" y="444168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状态空间构建</a:t>
            </a:r>
            <a:endParaRPr lang="en-US" sz="920" b="0" u="none" strike="noStrike">
              <a:solidFill>
                <a:srgbClr val="000000"/>
              </a:solidFill>
              <a:effectLst/>
              <a:uFillTx/>
              <a:latin typeface="Times New Roman"/>
            </a:endParaRPr>
          </a:p>
        </p:txBody>
      </p:sp>
      <p:pic>
        <p:nvPicPr>
          <p:cNvPr id="2179" name="图片 2178"/>
          <p:cNvPicPr/>
          <p:nvPr/>
        </p:nvPicPr>
        <p:blipFill>
          <a:blip r:embed="rId14"/>
          <a:stretch/>
        </p:blipFill>
        <p:spPr>
          <a:xfrm>
            <a:off x="7955640" y="4445640"/>
            <a:ext cx="133200" cy="133200"/>
          </a:xfrm>
          <a:prstGeom prst="rect">
            <a:avLst/>
          </a:prstGeom>
          <a:noFill/>
          <a:ln w="0">
            <a:noFill/>
          </a:ln>
        </p:spPr>
      </p:pic>
      <p:sp>
        <p:nvSpPr>
          <p:cNvPr id="2180" name="文本框 2179"/>
          <p:cNvSpPr txBox="1"/>
          <p:nvPr/>
        </p:nvSpPr>
        <p:spPr>
          <a:xfrm>
            <a:off x="5950080" y="467568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探索与利用平衡</a:t>
            </a:r>
            <a:endParaRPr lang="en-US" sz="920" b="0" u="none" strike="noStrike">
              <a:solidFill>
                <a:srgbClr val="000000"/>
              </a:solidFill>
              <a:effectLst/>
              <a:uFillTx/>
              <a:latin typeface="Times New Roman"/>
            </a:endParaRPr>
          </a:p>
        </p:txBody>
      </p:sp>
      <p:pic>
        <p:nvPicPr>
          <p:cNvPr id="2181" name="图片 2180"/>
          <p:cNvPicPr/>
          <p:nvPr/>
        </p:nvPicPr>
        <p:blipFill>
          <a:blip r:embed="rId15"/>
          <a:stretch/>
        </p:blipFill>
        <p:spPr>
          <a:xfrm>
            <a:off x="7955640" y="4679640"/>
            <a:ext cx="133200" cy="133200"/>
          </a:xfrm>
          <a:prstGeom prst="rect">
            <a:avLst/>
          </a:prstGeom>
          <a:noFill/>
          <a:ln w="0">
            <a:noFill/>
          </a:ln>
        </p:spPr>
      </p:pic>
      <p:sp>
        <p:nvSpPr>
          <p:cNvPr id="2182" name="文本框 2181"/>
          <p:cNvSpPr txBox="1"/>
          <p:nvPr/>
        </p:nvSpPr>
        <p:spPr>
          <a:xfrm>
            <a:off x="8156160" y="444168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奖励函数设计</a:t>
            </a:r>
            <a:endParaRPr lang="en-US" sz="920" b="0" u="none" strike="noStrike">
              <a:solidFill>
                <a:srgbClr val="000000"/>
              </a:solidFill>
              <a:effectLst/>
              <a:uFillTx/>
              <a:latin typeface="Times New Roman"/>
            </a:endParaRPr>
          </a:p>
        </p:txBody>
      </p:sp>
      <p:sp>
        <p:nvSpPr>
          <p:cNvPr id="2183" name="文本框 2182"/>
          <p:cNvSpPr txBox="1"/>
          <p:nvPr/>
        </p:nvSpPr>
        <p:spPr>
          <a:xfrm>
            <a:off x="8156160" y="467964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Q</a:t>
            </a:r>
            <a:endParaRPr lang="en-US" sz="920" b="0" u="none" strike="noStrike">
              <a:solidFill>
                <a:srgbClr val="000000"/>
              </a:solidFill>
              <a:effectLst/>
              <a:uFillTx/>
              <a:latin typeface="Times New Roman"/>
            </a:endParaRPr>
          </a:p>
        </p:txBody>
      </p:sp>
      <p:pic>
        <p:nvPicPr>
          <p:cNvPr id="2184" name="图片 2183"/>
          <p:cNvPicPr/>
          <p:nvPr/>
        </p:nvPicPr>
        <p:blipFill>
          <a:blip r:embed="rId16"/>
          <a:stretch/>
        </p:blipFill>
        <p:spPr>
          <a:xfrm>
            <a:off x="0" y="0"/>
            <a:ext cx="10696320" cy="6016320"/>
          </a:xfrm>
          <a:prstGeom prst="rect">
            <a:avLst/>
          </a:prstGeom>
          <a:noFill/>
          <a:ln w="0">
            <a:noFill/>
          </a:ln>
        </p:spPr>
      </p:pic>
      <p:sp>
        <p:nvSpPr>
          <p:cNvPr id="2185" name="文本框 2184"/>
          <p:cNvSpPr txBox="1"/>
          <p:nvPr/>
        </p:nvSpPr>
        <p:spPr>
          <a:xfrm>
            <a:off x="8248320" y="46756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值更新策略</a:t>
            </a:r>
            <a:endParaRPr lang="en-US" sz="920" b="0" u="none" strike="noStrike">
              <a:solidFill>
                <a:srgbClr val="000000"/>
              </a:solidFill>
              <a:effectLst/>
              <a:uFillTx/>
              <a:latin typeface="Times New Roman"/>
            </a:endParaRPr>
          </a:p>
        </p:txBody>
      </p:sp>
      <p:sp>
        <p:nvSpPr>
          <p:cNvPr id="2186" name="文本框 2185"/>
          <p:cNvSpPr txBox="1"/>
          <p:nvPr/>
        </p:nvSpPr>
        <p:spPr>
          <a:xfrm>
            <a:off x="10034280" y="569088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28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7" name="图片 2186"/>
          <p:cNvPicPr/>
          <p:nvPr/>
        </p:nvPicPr>
        <p:blipFill>
          <a:blip r:embed="rId2"/>
          <a:stretch/>
        </p:blipFill>
        <p:spPr>
          <a:xfrm>
            <a:off x="0" y="0"/>
            <a:ext cx="10696320" cy="6450840"/>
          </a:xfrm>
          <a:prstGeom prst="rect">
            <a:avLst/>
          </a:prstGeom>
          <a:noFill/>
          <a:ln w="0">
            <a:noFill/>
          </a:ln>
        </p:spPr>
      </p:pic>
      <p:sp>
        <p:nvSpPr>
          <p:cNvPr id="2188" name="任意多边形 2187"/>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89" name="图片 2188"/>
          <p:cNvPicPr/>
          <p:nvPr/>
        </p:nvPicPr>
        <p:blipFill>
          <a:blip r:embed="rId3"/>
          <a:stretch/>
        </p:blipFill>
        <p:spPr>
          <a:xfrm>
            <a:off x="534960" y="1094760"/>
            <a:ext cx="200160" cy="200160"/>
          </a:xfrm>
          <a:prstGeom prst="rect">
            <a:avLst/>
          </a:prstGeom>
          <a:noFill/>
          <a:ln w="0">
            <a:noFill/>
          </a:ln>
        </p:spPr>
      </p:pic>
      <p:sp>
        <p:nvSpPr>
          <p:cNvPr id="2190" name="文本框 2189"/>
          <p:cNvSpPr txBox="1"/>
          <p:nvPr/>
        </p:nvSpPr>
        <p:spPr>
          <a:xfrm>
            <a:off x="534960" y="378720"/>
            <a:ext cx="15019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总结与展望</a:t>
            </a:r>
            <a:endParaRPr lang="en-US" sz="2370" b="0" u="none" strike="noStrike">
              <a:solidFill>
                <a:srgbClr val="000000"/>
              </a:solidFill>
              <a:effectLst/>
              <a:uFillTx/>
              <a:latin typeface="Times New Roman"/>
            </a:endParaRPr>
          </a:p>
        </p:txBody>
      </p:sp>
      <p:sp>
        <p:nvSpPr>
          <p:cNvPr id="2191" name="任意多边形 2190"/>
          <p:cNvSpPr/>
          <p:nvPr/>
        </p:nvSpPr>
        <p:spPr>
          <a:xfrm>
            <a:off x="534600" y="1470600"/>
            <a:ext cx="4713480" cy="835920"/>
          </a:xfrm>
          <a:custGeom>
            <a:avLst/>
            <a:gdLst/>
            <a:ahLst/>
            <a:cxnLst/>
            <a:rect l="0" t="0" r="r" b="b"/>
            <a:pathLst>
              <a:path w="13093" h="2322">
                <a:moveTo>
                  <a:pt x="0" y="2137"/>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12908" y="0"/>
                </a:lnTo>
                <a:cubicBezTo>
                  <a:pt x="12932" y="0"/>
                  <a:pt x="12956" y="5"/>
                  <a:pt x="12979" y="14"/>
                </a:cubicBezTo>
                <a:cubicBezTo>
                  <a:pt x="13001" y="24"/>
                  <a:pt x="13021" y="37"/>
                  <a:pt x="13039" y="54"/>
                </a:cubicBezTo>
                <a:cubicBezTo>
                  <a:pt x="13056" y="72"/>
                  <a:pt x="13070" y="92"/>
                  <a:pt x="13079" y="115"/>
                </a:cubicBezTo>
                <a:cubicBezTo>
                  <a:pt x="13089" y="137"/>
                  <a:pt x="13093" y="161"/>
                  <a:pt x="13093" y="186"/>
                </a:cubicBezTo>
                <a:lnTo>
                  <a:pt x="13093" y="2137"/>
                </a:lnTo>
                <a:cubicBezTo>
                  <a:pt x="13093" y="2161"/>
                  <a:pt x="13089" y="2185"/>
                  <a:pt x="13079" y="2208"/>
                </a:cubicBezTo>
                <a:cubicBezTo>
                  <a:pt x="13070" y="2230"/>
                  <a:pt x="13056" y="2250"/>
                  <a:pt x="13039" y="2268"/>
                </a:cubicBezTo>
                <a:cubicBezTo>
                  <a:pt x="13021" y="2285"/>
                  <a:pt x="13001" y="2299"/>
                  <a:pt x="12979" y="2308"/>
                </a:cubicBezTo>
                <a:cubicBezTo>
                  <a:pt x="12956" y="2318"/>
                  <a:pt x="12932" y="2322"/>
                  <a:pt x="12908" y="2322"/>
                </a:cubicBezTo>
                <a:lnTo>
                  <a:pt x="186" y="2322"/>
                </a:lnTo>
                <a:cubicBezTo>
                  <a:pt x="161" y="2322"/>
                  <a:pt x="138" y="2318"/>
                  <a:pt x="115" y="2308"/>
                </a:cubicBezTo>
                <a:cubicBezTo>
                  <a:pt x="92" y="2299"/>
                  <a:pt x="72" y="2285"/>
                  <a:pt x="55" y="2268"/>
                </a:cubicBezTo>
                <a:cubicBezTo>
                  <a:pt x="37" y="2250"/>
                  <a:pt x="24" y="2230"/>
                  <a:pt x="14" y="2208"/>
                </a:cubicBezTo>
                <a:cubicBezTo>
                  <a:pt x="5" y="2185"/>
                  <a:pt x="0" y="2161"/>
                  <a:pt x="0" y="2137"/>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92" name="图片 2191"/>
          <p:cNvPicPr/>
          <p:nvPr/>
        </p:nvPicPr>
        <p:blipFill>
          <a:blip r:embed="rId4"/>
          <a:stretch/>
        </p:blipFill>
        <p:spPr>
          <a:xfrm>
            <a:off x="660240" y="1604520"/>
            <a:ext cx="166680" cy="166680"/>
          </a:xfrm>
          <a:prstGeom prst="rect">
            <a:avLst/>
          </a:prstGeom>
          <a:noFill/>
          <a:ln w="0">
            <a:noFill/>
          </a:ln>
        </p:spPr>
      </p:pic>
      <p:sp>
        <p:nvSpPr>
          <p:cNvPr id="2193" name="文本框 2192"/>
          <p:cNvSpPr txBox="1"/>
          <p:nvPr/>
        </p:nvSpPr>
        <p:spPr>
          <a:xfrm>
            <a:off x="802080" y="1077120"/>
            <a:ext cx="120780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关键要点回顾</a:t>
            </a:r>
            <a:endParaRPr lang="en-US" sz="1580" b="0" u="none" strike="noStrike">
              <a:solidFill>
                <a:srgbClr val="000000"/>
              </a:solidFill>
              <a:effectLst/>
              <a:uFillTx/>
              <a:latin typeface="Times New Roman"/>
            </a:endParaRPr>
          </a:p>
        </p:txBody>
      </p:sp>
      <p:sp>
        <p:nvSpPr>
          <p:cNvPr id="2194" name="文本框 2193"/>
          <p:cNvSpPr txBox="1"/>
          <p:nvPr/>
        </p:nvSpPr>
        <p:spPr>
          <a:xfrm>
            <a:off x="927720" y="159336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开发环境的重要性</a:t>
            </a:r>
            <a:endParaRPr lang="en-US" sz="1180" b="0" u="none" strike="noStrike">
              <a:solidFill>
                <a:srgbClr val="000000"/>
              </a:solidFill>
              <a:effectLst/>
              <a:uFillTx/>
              <a:latin typeface="Times New Roman"/>
            </a:endParaRPr>
          </a:p>
        </p:txBody>
      </p:sp>
      <p:sp>
        <p:nvSpPr>
          <p:cNvPr id="2195" name="文本框 2194"/>
          <p:cNvSpPr txBox="1"/>
          <p:nvPr/>
        </p:nvSpPr>
        <p:spPr>
          <a:xfrm>
            <a:off x="660240" y="188460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稳定、便捷的</a:t>
            </a:r>
            <a:endParaRPr lang="en-US" sz="920" b="0" u="none" strike="noStrike">
              <a:solidFill>
                <a:srgbClr val="000000"/>
              </a:solidFill>
              <a:effectLst/>
              <a:uFillTx/>
              <a:latin typeface="Times New Roman"/>
            </a:endParaRPr>
          </a:p>
        </p:txBody>
      </p:sp>
      <p:sp>
        <p:nvSpPr>
          <p:cNvPr id="2196" name="文本框 2195"/>
          <p:cNvSpPr txBox="1"/>
          <p:nvPr/>
        </p:nvSpPr>
        <p:spPr>
          <a:xfrm>
            <a:off x="1362240" y="188856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2197" name="文本框 2196"/>
          <p:cNvSpPr txBox="1"/>
          <p:nvPr/>
        </p:nvSpPr>
        <p:spPr>
          <a:xfrm>
            <a:off x="1767600" y="188460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环境与虚拟环境管理是</a:t>
            </a:r>
            <a:endParaRPr lang="en-US" sz="920" b="0" u="none" strike="noStrike">
              <a:solidFill>
                <a:srgbClr val="000000"/>
              </a:solidFill>
              <a:effectLst/>
              <a:uFillTx/>
              <a:latin typeface="Times New Roman"/>
            </a:endParaRPr>
          </a:p>
        </p:txBody>
      </p:sp>
      <p:sp>
        <p:nvSpPr>
          <p:cNvPr id="2198" name="文本框 2197"/>
          <p:cNvSpPr txBox="1"/>
          <p:nvPr/>
        </p:nvSpPr>
        <p:spPr>
          <a:xfrm>
            <a:off x="2937600" y="188856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2199" name="文本框 2198"/>
          <p:cNvSpPr txBox="1"/>
          <p:nvPr/>
        </p:nvSpPr>
        <p:spPr>
          <a:xfrm>
            <a:off x="3182760" y="188460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系统开发的坚实基础，能有效避免依</a:t>
            </a:r>
            <a:endParaRPr lang="en-US" sz="920" b="0" u="none" strike="noStrike">
              <a:solidFill>
                <a:srgbClr val="000000"/>
              </a:solidFill>
              <a:effectLst/>
              <a:uFillTx/>
              <a:latin typeface="Times New Roman"/>
            </a:endParaRPr>
          </a:p>
        </p:txBody>
      </p:sp>
      <p:sp>
        <p:nvSpPr>
          <p:cNvPr id="2200" name="任意多边形 2199"/>
          <p:cNvSpPr/>
          <p:nvPr/>
        </p:nvSpPr>
        <p:spPr>
          <a:xfrm>
            <a:off x="5448240" y="1470600"/>
            <a:ext cx="4713840" cy="835920"/>
          </a:xfrm>
          <a:custGeom>
            <a:avLst/>
            <a:gdLst/>
            <a:ahLst/>
            <a:cxnLst/>
            <a:rect l="0" t="0" r="r" b="b"/>
            <a:pathLst>
              <a:path w="13094" h="2322">
                <a:moveTo>
                  <a:pt x="15" y="115"/>
                </a:moveTo>
                <a:cubicBezTo>
                  <a:pt x="24" y="92"/>
                  <a:pt x="37" y="72"/>
                  <a:pt x="55" y="54"/>
                </a:cubicBezTo>
                <a:cubicBezTo>
                  <a:pt x="72" y="37"/>
                  <a:pt x="92" y="24"/>
                  <a:pt x="115" y="14"/>
                </a:cubicBezTo>
                <a:cubicBezTo>
                  <a:pt x="138" y="5"/>
                  <a:pt x="161" y="0"/>
                  <a:pt x="186" y="0"/>
                </a:cubicBezTo>
                <a:lnTo>
                  <a:pt x="12908" y="0"/>
                </a:lnTo>
                <a:cubicBezTo>
                  <a:pt x="12933" y="0"/>
                  <a:pt x="12956" y="5"/>
                  <a:pt x="12979" y="14"/>
                </a:cubicBezTo>
                <a:cubicBezTo>
                  <a:pt x="13002" y="24"/>
                  <a:pt x="13022" y="37"/>
                  <a:pt x="13039" y="54"/>
                </a:cubicBezTo>
                <a:cubicBezTo>
                  <a:pt x="13057" y="72"/>
                  <a:pt x="13070" y="92"/>
                  <a:pt x="13079" y="115"/>
                </a:cubicBezTo>
                <a:cubicBezTo>
                  <a:pt x="13089" y="137"/>
                  <a:pt x="13094" y="161"/>
                  <a:pt x="13094" y="186"/>
                </a:cubicBezTo>
                <a:lnTo>
                  <a:pt x="13094" y="2137"/>
                </a:lnTo>
                <a:cubicBezTo>
                  <a:pt x="13094" y="2161"/>
                  <a:pt x="13089" y="2185"/>
                  <a:pt x="13079" y="2208"/>
                </a:cubicBezTo>
                <a:cubicBezTo>
                  <a:pt x="13070" y="2230"/>
                  <a:pt x="13057" y="2250"/>
                  <a:pt x="13039" y="2268"/>
                </a:cubicBezTo>
                <a:cubicBezTo>
                  <a:pt x="13022" y="2285"/>
                  <a:pt x="13002" y="2299"/>
                  <a:pt x="12979" y="2308"/>
                </a:cubicBezTo>
                <a:cubicBezTo>
                  <a:pt x="12956" y="2318"/>
                  <a:pt x="12932" y="2322"/>
                  <a:pt x="12908" y="2322"/>
                </a:cubicBezTo>
                <a:lnTo>
                  <a:pt x="186" y="2322"/>
                </a:lnTo>
                <a:cubicBezTo>
                  <a:pt x="161" y="2322"/>
                  <a:pt x="138" y="2318"/>
                  <a:pt x="115" y="2308"/>
                </a:cubicBezTo>
                <a:cubicBezTo>
                  <a:pt x="92" y="2299"/>
                  <a:pt x="72" y="2285"/>
                  <a:pt x="55" y="2268"/>
                </a:cubicBezTo>
                <a:cubicBezTo>
                  <a:pt x="37" y="2250"/>
                  <a:pt x="24" y="2230"/>
                  <a:pt x="15" y="2208"/>
                </a:cubicBezTo>
                <a:cubicBezTo>
                  <a:pt x="5" y="2185"/>
                  <a:pt x="0" y="2161"/>
                  <a:pt x="0" y="2137"/>
                </a:cubicBezTo>
                <a:lnTo>
                  <a:pt x="0" y="186"/>
                </a:lnTo>
                <a:cubicBezTo>
                  <a:pt x="0" y="161"/>
                  <a:pt x="5" y="137"/>
                  <a:pt x="15" y="115"/>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01" name="图片 2200"/>
          <p:cNvPicPr/>
          <p:nvPr/>
        </p:nvPicPr>
        <p:blipFill>
          <a:blip r:embed="rId5"/>
          <a:stretch/>
        </p:blipFill>
        <p:spPr>
          <a:xfrm>
            <a:off x="5573880" y="1604520"/>
            <a:ext cx="150120" cy="166680"/>
          </a:xfrm>
          <a:prstGeom prst="rect">
            <a:avLst/>
          </a:prstGeom>
          <a:noFill/>
          <a:ln w="0">
            <a:noFill/>
          </a:ln>
        </p:spPr>
      </p:pic>
      <p:sp>
        <p:nvSpPr>
          <p:cNvPr id="2202" name="文本框 2201"/>
          <p:cNvSpPr txBox="1"/>
          <p:nvPr/>
        </p:nvSpPr>
        <p:spPr>
          <a:xfrm>
            <a:off x="660240" y="205164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赖冲突与版本兼容性问题</a:t>
            </a:r>
            <a:endParaRPr lang="en-US" sz="920" b="0" u="none" strike="noStrike">
              <a:solidFill>
                <a:srgbClr val="000000"/>
              </a:solidFill>
              <a:effectLst/>
              <a:uFillTx/>
              <a:latin typeface="Times New Roman"/>
            </a:endParaRPr>
          </a:p>
        </p:txBody>
      </p:sp>
      <p:sp>
        <p:nvSpPr>
          <p:cNvPr id="2203" name="文本框 2202"/>
          <p:cNvSpPr txBox="1"/>
          <p:nvPr/>
        </p:nvSpPr>
        <p:spPr>
          <a:xfrm>
            <a:off x="5824440" y="15933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数据处理技术</a:t>
            </a:r>
            <a:endParaRPr lang="en-US" sz="1180" b="0" u="none" strike="noStrike">
              <a:solidFill>
                <a:srgbClr val="000000"/>
              </a:solidFill>
              <a:effectLst/>
              <a:uFillTx/>
              <a:latin typeface="Times New Roman"/>
            </a:endParaRPr>
          </a:p>
        </p:txBody>
      </p:sp>
      <p:sp>
        <p:nvSpPr>
          <p:cNvPr id="2204" name="文本框 2203"/>
          <p:cNvSpPr txBox="1"/>
          <p:nvPr/>
        </p:nvSpPr>
        <p:spPr>
          <a:xfrm>
            <a:off x="5573880" y="1888560"/>
            <a:ext cx="425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Pandas</a:t>
            </a:r>
            <a:endParaRPr lang="en-US" sz="920" b="0" u="none" strike="noStrike">
              <a:solidFill>
                <a:srgbClr val="000000"/>
              </a:solidFill>
              <a:effectLst/>
              <a:uFillTx/>
              <a:latin typeface="Times New Roman"/>
            </a:endParaRPr>
          </a:p>
        </p:txBody>
      </p:sp>
      <p:sp>
        <p:nvSpPr>
          <p:cNvPr id="2205" name="文本框 2204"/>
          <p:cNvSpPr txBox="1"/>
          <p:nvPr/>
        </p:nvSpPr>
        <p:spPr>
          <a:xfrm>
            <a:off x="5991840" y="18846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与</a:t>
            </a:r>
            <a:endParaRPr lang="en-US" sz="920" b="0" u="none" strike="noStrike">
              <a:solidFill>
                <a:srgbClr val="000000"/>
              </a:solidFill>
              <a:effectLst/>
              <a:uFillTx/>
              <a:latin typeface="Times New Roman"/>
            </a:endParaRPr>
          </a:p>
        </p:txBody>
      </p:sp>
      <p:sp>
        <p:nvSpPr>
          <p:cNvPr id="2206" name="文本框 2205"/>
          <p:cNvSpPr txBox="1"/>
          <p:nvPr/>
        </p:nvSpPr>
        <p:spPr>
          <a:xfrm>
            <a:off x="6108840" y="1888560"/>
            <a:ext cx="4172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NumPy</a:t>
            </a:r>
            <a:endParaRPr lang="en-US" sz="920" b="0" u="none" strike="noStrike">
              <a:solidFill>
                <a:srgbClr val="000000"/>
              </a:solidFill>
              <a:effectLst/>
              <a:uFillTx/>
              <a:latin typeface="Times New Roman"/>
            </a:endParaRPr>
          </a:p>
        </p:txBody>
      </p:sp>
      <p:sp>
        <p:nvSpPr>
          <p:cNvPr id="2207" name="文本框 2206"/>
          <p:cNvSpPr txBox="1"/>
          <p:nvPr/>
        </p:nvSpPr>
        <p:spPr>
          <a:xfrm>
            <a:off x="6524280" y="188460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提供的数据清洗、特征提取与向量化计算能力为</a:t>
            </a:r>
            <a:endParaRPr lang="en-US" sz="920" b="0" u="none" strike="noStrike">
              <a:solidFill>
                <a:srgbClr val="000000"/>
              </a:solidFill>
              <a:effectLst/>
              <a:uFillTx/>
              <a:latin typeface="Times New Roman"/>
            </a:endParaRPr>
          </a:p>
        </p:txBody>
      </p:sp>
      <p:sp>
        <p:nvSpPr>
          <p:cNvPr id="2208" name="文本框 2207"/>
          <p:cNvSpPr txBox="1"/>
          <p:nvPr/>
        </p:nvSpPr>
        <p:spPr>
          <a:xfrm>
            <a:off x="8981280" y="188856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2209" name="文本框 2208"/>
          <p:cNvSpPr txBox="1"/>
          <p:nvPr/>
        </p:nvSpPr>
        <p:spPr>
          <a:xfrm>
            <a:off x="9226440" y="188460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系统的数据准备</a:t>
            </a:r>
            <a:endParaRPr lang="en-US" sz="920" b="0" u="none" strike="noStrike">
              <a:solidFill>
                <a:srgbClr val="000000"/>
              </a:solidFill>
              <a:effectLst/>
              <a:uFillTx/>
              <a:latin typeface="Times New Roman"/>
            </a:endParaRPr>
          </a:p>
        </p:txBody>
      </p:sp>
      <p:sp>
        <p:nvSpPr>
          <p:cNvPr id="2210" name="任意多边形 2209"/>
          <p:cNvSpPr/>
          <p:nvPr/>
        </p:nvSpPr>
        <p:spPr>
          <a:xfrm>
            <a:off x="534600" y="2506680"/>
            <a:ext cx="4713480" cy="836280"/>
          </a:xfrm>
          <a:custGeom>
            <a:avLst/>
            <a:gdLst/>
            <a:ahLst/>
            <a:cxnLst/>
            <a:rect l="0" t="0" r="r" b="b"/>
            <a:pathLst>
              <a:path w="13093" h="2323">
                <a:moveTo>
                  <a:pt x="0" y="2137"/>
                </a:moveTo>
                <a:lnTo>
                  <a:pt x="0" y="186"/>
                </a:lnTo>
                <a:cubicBezTo>
                  <a:pt x="0" y="161"/>
                  <a:pt x="5" y="138"/>
                  <a:pt x="14" y="115"/>
                </a:cubicBezTo>
                <a:cubicBezTo>
                  <a:pt x="24" y="92"/>
                  <a:pt x="37" y="72"/>
                  <a:pt x="55" y="55"/>
                </a:cubicBezTo>
                <a:cubicBezTo>
                  <a:pt x="72" y="37"/>
                  <a:pt x="92" y="24"/>
                  <a:pt x="115" y="15"/>
                </a:cubicBezTo>
                <a:cubicBezTo>
                  <a:pt x="138" y="5"/>
                  <a:pt x="161" y="0"/>
                  <a:pt x="186" y="0"/>
                </a:cubicBezTo>
                <a:lnTo>
                  <a:pt x="12908" y="0"/>
                </a:lnTo>
                <a:cubicBezTo>
                  <a:pt x="12932" y="0"/>
                  <a:pt x="12956" y="5"/>
                  <a:pt x="12979" y="15"/>
                </a:cubicBezTo>
                <a:cubicBezTo>
                  <a:pt x="13001" y="24"/>
                  <a:pt x="13021" y="37"/>
                  <a:pt x="13039" y="55"/>
                </a:cubicBezTo>
                <a:cubicBezTo>
                  <a:pt x="13056" y="72"/>
                  <a:pt x="13070" y="92"/>
                  <a:pt x="13079" y="115"/>
                </a:cubicBezTo>
                <a:cubicBezTo>
                  <a:pt x="13089" y="138"/>
                  <a:pt x="13093" y="161"/>
                  <a:pt x="13093" y="186"/>
                </a:cubicBezTo>
                <a:lnTo>
                  <a:pt x="13093" y="2137"/>
                </a:lnTo>
                <a:cubicBezTo>
                  <a:pt x="13093" y="2162"/>
                  <a:pt x="13089" y="2185"/>
                  <a:pt x="13079" y="2208"/>
                </a:cubicBezTo>
                <a:cubicBezTo>
                  <a:pt x="13070" y="2231"/>
                  <a:pt x="13056" y="2251"/>
                  <a:pt x="13039" y="2268"/>
                </a:cubicBezTo>
                <a:cubicBezTo>
                  <a:pt x="13021" y="2286"/>
                  <a:pt x="13001" y="2299"/>
                  <a:pt x="12979" y="2309"/>
                </a:cubicBezTo>
                <a:cubicBezTo>
                  <a:pt x="12956" y="2318"/>
                  <a:pt x="12932" y="2323"/>
                  <a:pt x="12908" y="2323"/>
                </a:cubicBezTo>
                <a:lnTo>
                  <a:pt x="186" y="2323"/>
                </a:lnTo>
                <a:cubicBezTo>
                  <a:pt x="161" y="2323"/>
                  <a:pt x="138" y="2318"/>
                  <a:pt x="115" y="2309"/>
                </a:cubicBezTo>
                <a:cubicBezTo>
                  <a:pt x="92" y="2299"/>
                  <a:pt x="72" y="2286"/>
                  <a:pt x="55" y="2268"/>
                </a:cubicBezTo>
                <a:cubicBezTo>
                  <a:pt x="37" y="2251"/>
                  <a:pt x="24" y="2231"/>
                  <a:pt x="14" y="2208"/>
                </a:cubicBezTo>
                <a:cubicBezTo>
                  <a:pt x="5" y="2185"/>
                  <a:pt x="0" y="2162"/>
                  <a:pt x="0" y="2137"/>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11" name="图片 2210"/>
          <p:cNvPicPr/>
          <p:nvPr/>
        </p:nvPicPr>
        <p:blipFill>
          <a:blip r:embed="rId6"/>
          <a:stretch/>
        </p:blipFill>
        <p:spPr>
          <a:xfrm>
            <a:off x="660240" y="2640600"/>
            <a:ext cx="208440" cy="166680"/>
          </a:xfrm>
          <a:prstGeom prst="rect">
            <a:avLst/>
          </a:prstGeom>
          <a:noFill/>
          <a:ln w="0">
            <a:noFill/>
          </a:ln>
        </p:spPr>
      </p:pic>
      <p:sp>
        <p:nvSpPr>
          <p:cNvPr id="2212" name="文本框 2211"/>
          <p:cNvSpPr txBox="1"/>
          <p:nvPr/>
        </p:nvSpPr>
        <p:spPr>
          <a:xfrm>
            <a:off x="5573880" y="205164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阶段提供了强大支持</a:t>
            </a:r>
            <a:endParaRPr lang="en-US" sz="920" b="0" u="none" strike="noStrike">
              <a:solidFill>
                <a:srgbClr val="000000"/>
              </a:solidFill>
              <a:effectLst/>
              <a:uFillTx/>
              <a:latin typeface="Times New Roman"/>
            </a:endParaRPr>
          </a:p>
        </p:txBody>
      </p:sp>
      <p:sp>
        <p:nvSpPr>
          <p:cNvPr id="2213" name="文本框 2212"/>
          <p:cNvSpPr txBox="1"/>
          <p:nvPr/>
        </p:nvSpPr>
        <p:spPr>
          <a:xfrm>
            <a:off x="969480" y="2634840"/>
            <a:ext cx="288720" cy="175680"/>
          </a:xfrm>
          <a:prstGeom prst="rect">
            <a:avLst/>
          </a:prstGeom>
          <a:noFill/>
          <a:ln w="0">
            <a:noFill/>
          </a:ln>
        </p:spPr>
        <p:txBody>
          <a:bodyPr wrap="none" lIns="0" tIns="0" rIns="0" bIns="0" anchor="t">
            <a:spAutoFit/>
          </a:bodyPr>
          <a:lstStyle/>
          <a:p>
            <a:r>
              <a:rPr lang="en-US" sz="1180" b="0" u="none" strike="noStrike">
                <a:solidFill>
                  <a:srgbClr val="FFFFFF"/>
                </a:solidFill>
                <a:effectLst/>
                <a:uFillTx/>
                <a:latin typeface="DejaVuSans"/>
                <a:ea typeface="DejaVuSans"/>
              </a:rPr>
              <a:t>NLP</a:t>
            </a:r>
            <a:endParaRPr lang="en-US" sz="1180" b="0" u="none" strike="noStrike">
              <a:solidFill>
                <a:srgbClr val="000000"/>
              </a:solidFill>
              <a:effectLst/>
              <a:uFillTx/>
              <a:latin typeface="Times New Roman"/>
            </a:endParaRPr>
          </a:p>
        </p:txBody>
      </p:sp>
      <p:sp>
        <p:nvSpPr>
          <p:cNvPr id="2214" name="文本框 2213"/>
          <p:cNvSpPr txBox="1"/>
          <p:nvPr/>
        </p:nvSpPr>
        <p:spPr>
          <a:xfrm>
            <a:off x="1256400" y="262944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工具的应用</a:t>
            </a:r>
            <a:endParaRPr lang="en-US" sz="1180" b="0" u="none" strike="noStrike">
              <a:solidFill>
                <a:srgbClr val="000000"/>
              </a:solidFill>
              <a:effectLst/>
              <a:uFillTx/>
              <a:latin typeface="Times New Roman"/>
            </a:endParaRPr>
          </a:p>
        </p:txBody>
      </p:sp>
      <p:sp>
        <p:nvSpPr>
          <p:cNvPr id="2215" name="文本框 2214"/>
          <p:cNvSpPr txBox="1"/>
          <p:nvPr/>
        </p:nvSpPr>
        <p:spPr>
          <a:xfrm>
            <a:off x="660240" y="2925000"/>
            <a:ext cx="302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NLTK</a:t>
            </a:r>
            <a:endParaRPr lang="en-US" sz="920" b="0" u="none" strike="noStrike">
              <a:solidFill>
                <a:srgbClr val="000000"/>
              </a:solidFill>
              <a:effectLst/>
              <a:uFillTx/>
              <a:latin typeface="Times New Roman"/>
            </a:endParaRPr>
          </a:p>
        </p:txBody>
      </p:sp>
      <p:sp>
        <p:nvSpPr>
          <p:cNvPr id="2216" name="文本框 2215"/>
          <p:cNvSpPr txBox="1"/>
          <p:nvPr/>
        </p:nvSpPr>
        <p:spPr>
          <a:xfrm>
            <a:off x="945000" y="29206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与</a:t>
            </a:r>
            <a:endParaRPr lang="en-US" sz="920" b="0" u="none" strike="noStrike">
              <a:solidFill>
                <a:srgbClr val="000000"/>
              </a:solidFill>
              <a:effectLst/>
              <a:uFillTx/>
              <a:latin typeface="Times New Roman"/>
            </a:endParaRPr>
          </a:p>
        </p:txBody>
      </p:sp>
      <p:sp>
        <p:nvSpPr>
          <p:cNvPr id="2217" name="文本框 2216"/>
          <p:cNvSpPr txBox="1"/>
          <p:nvPr/>
        </p:nvSpPr>
        <p:spPr>
          <a:xfrm>
            <a:off x="1062000" y="2925000"/>
            <a:ext cx="359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spaCy</a:t>
            </a:r>
            <a:endParaRPr lang="en-US" sz="920" b="0" u="none" strike="noStrike">
              <a:solidFill>
                <a:srgbClr val="000000"/>
              </a:solidFill>
              <a:effectLst/>
              <a:uFillTx/>
              <a:latin typeface="Times New Roman"/>
            </a:endParaRPr>
          </a:p>
        </p:txBody>
      </p:sp>
      <p:sp>
        <p:nvSpPr>
          <p:cNvPr id="2218" name="文本框 2217"/>
          <p:cNvSpPr txBox="1"/>
          <p:nvPr/>
        </p:nvSpPr>
        <p:spPr>
          <a:xfrm>
            <a:off x="1419840" y="292068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的文本预处理、实体识别等功能帮助</a:t>
            </a:r>
            <a:endParaRPr lang="en-US" sz="920" b="0" u="none" strike="noStrike">
              <a:solidFill>
                <a:srgbClr val="000000"/>
              </a:solidFill>
              <a:effectLst/>
              <a:uFillTx/>
              <a:latin typeface="Times New Roman"/>
            </a:endParaRPr>
          </a:p>
        </p:txBody>
      </p:sp>
      <p:sp>
        <p:nvSpPr>
          <p:cNvPr id="2219" name="文本框 2218"/>
          <p:cNvSpPr txBox="1"/>
          <p:nvPr/>
        </p:nvSpPr>
        <p:spPr>
          <a:xfrm>
            <a:off x="3291840" y="292500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2220" name="文本框 2219"/>
          <p:cNvSpPr txBox="1"/>
          <p:nvPr/>
        </p:nvSpPr>
        <p:spPr>
          <a:xfrm>
            <a:off x="3537000" y="292068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系统更好地理解和处理自然语</a:t>
            </a:r>
            <a:endParaRPr lang="en-US" sz="920" b="0" u="none" strike="noStrike">
              <a:solidFill>
                <a:srgbClr val="000000"/>
              </a:solidFill>
              <a:effectLst/>
              <a:uFillTx/>
              <a:latin typeface="Times New Roman"/>
            </a:endParaRPr>
          </a:p>
        </p:txBody>
      </p:sp>
      <p:sp>
        <p:nvSpPr>
          <p:cNvPr id="2221" name="任意多边形 2220"/>
          <p:cNvSpPr/>
          <p:nvPr/>
        </p:nvSpPr>
        <p:spPr>
          <a:xfrm>
            <a:off x="5448240" y="2506680"/>
            <a:ext cx="4713840" cy="836280"/>
          </a:xfrm>
          <a:custGeom>
            <a:avLst/>
            <a:gdLst/>
            <a:ahLst/>
            <a:cxnLst/>
            <a:rect l="0" t="0" r="r" b="b"/>
            <a:pathLst>
              <a:path w="13094" h="2323">
                <a:moveTo>
                  <a:pt x="15" y="115"/>
                </a:moveTo>
                <a:cubicBezTo>
                  <a:pt x="24" y="92"/>
                  <a:pt x="37" y="72"/>
                  <a:pt x="55" y="55"/>
                </a:cubicBezTo>
                <a:cubicBezTo>
                  <a:pt x="72" y="37"/>
                  <a:pt x="92" y="24"/>
                  <a:pt x="115" y="15"/>
                </a:cubicBezTo>
                <a:cubicBezTo>
                  <a:pt x="138" y="5"/>
                  <a:pt x="161" y="0"/>
                  <a:pt x="186" y="0"/>
                </a:cubicBezTo>
                <a:lnTo>
                  <a:pt x="12908" y="0"/>
                </a:lnTo>
                <a:cubicBezTo>
                  <a:pt x="12933" y="0"/>
                  <a:pt x="12956" y="5"/>
                  <a:pt x="12979" y="15"/>
                </a:cubicBezTo>
                <a:cubicBezTo>
                  <a:pt x="13002" y="24"/>
                  <a:pt x="13022" y="37"/>
                  <a:pt x="13039" y="55"/>
                </a:cubicBezTo>
                <a:cubicBezTo>
                  <a:pt x="13057" y="72"/>
                  <a:pt x="13070" y="92"/>
                  <a:pt x="13079" y="115"/>
                </a:cubicBezTo>
                <a:cubicBezTo>
                  <a:pt x="13089" y="138"/>
                  <a:pt x="13094" y="161"/>
                  <a:pt x="13094" y="186"/>
                </a:cubicBezTo>
                <a:lnTo>
                  <a:pt x="13094" y="2137"/>
                </a:lnTo>
                <a:cubicBezTo>
                  <a:pt x="13094" y="2162"/>
                  <a:pt x="13089" y="2185"/>
                  <a:pt x="13079" y="2208"/>
                </a:cubicBezTo>
                <a:cubicBezTo>
                  <a:pt x="13070" y="2231"/>
                  <a:pt x="13057" y="2251"/>
                  <a:pt x="13039" y="2268"/>
                </a:cubicBezTo>
                <a:cubicBezTo>
                  <a:pt x="13022" y="2286"/>
                  <a:pt x="13002" y="2299"/>
                  <a:pt x="12979" y="2309"/>
                </a:cubicBezTo>
                <a:cubicBezTo>
                  <a:pt x="12956" y="2318"/>
                  <a:pt x="12933" y="2323"/>
                  <a:pt x="12908" y="2323"/>
                </a:cubicBezTo>
                <a:lnTo>
                  <a:pt x="186" y="2323"/>
                </a:lnTo>
                <a:cubicBezTo>
                  <a:pt x="161" y="2323"/>
                  <a:pt x="138" y="2318"/>
                  <a:pt x="115" y="2309"/>
                </a:cubicBezTo>
                <a:cubicBezTo>
                  <a:pt x="92" y="2299"/>
                  <a:pt x="72" y="2286"/>
                  <a:pt x="55" y="2268"/>
                </a:cubicBezTo>
                <a:cubicBezTo>
                  <a:pt x="37" y="2251"/>
                  <a:pt x="24" y="2231"/>
                  <a:pt x="15" y="2208"/>
                </a:cubicBezTo>
                <a:cubicBezTo>
                  <a:pt x="5" y="2185"/>
                  <a:pt x="0" y="2162"/>
                  <a:pt x="0" y="2137"/>
                </a:cubicBezTo>
                <a:lnTo>
                  <a:pt x="0" y="186"/>
                </a:lnTo>
                <a:cubicBezTo>
                  <a:pt x="0" y="161"/>
                  <a:pt x="5" y="138"/>
                  <a:pt x="15" y="115"/>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22" name="图片 2221"/>
          <p:cNvPicPr/>
          <p:nvPr/>
        </p:nvPicPr>
        <p:blipFill>
          <a:blip r:embed="rId7"/>
          <a:stretch/>
        </p:blipFill>
        <p:spPr>
          <a:xfrm>
            <a:off x="5573880" y="2640600"/>
            <a:ext cx="150120" cy="166680"/>
          </a:xfrm>
          <a:prstGeom prst="rect">
            <a:avLst/>
          </a:prstGeom>
          <a:noFill/>
          <a:ln w="0">
            <a:noFill/>
          </a:ln>
        </p:spPr>
      </p:pic>
      <p:sp>
        <p:nvSpPr>
          <p:cNvPr id="2223" name="文本框 2222"/>
          <p:cNvSpPr txBox="1"/>
          <p:nvPr/>
        </p:nvSpPr>
        <p:spPr>
          <a:xfrm>
            <a:off x="660240" y="308808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言输入</a:t>
            </a:r>
            <a:endParaRPr lang="en-US" sz="920" b="0" u="none" strike="noStrike">
              <a:solidFill>
                <a:srgbClr val="000000"/>
              </a:solidFill>
              <a:effectLst/>
              <a:uFillTx/>
              <a:latin typeface="Times New Roman"/>
            </a:endParaRPr>
          </a:p>
        </p:txBody>
      </p:sp>
      <p:sp>
        <p:nvSpPr>
          <p:cNvPr id="2224" name="文本框 2223"/>
          <p:cNvSpPr txBox="1"/>
          <p:nvPr/>
        </p:nvSpPr>
        <p:spPr>
          <a:xfrm>
            <a:off x="5824440" y="2629440"/>
            <a:ext cx="135864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向量检索与模型处理</a:t>
            </a:r>
            <a:endParaRPr lang="en-US" sz="1180" b="0" u="none" strike="noStrike">
              <a:solidFill>
                <a:srgbClr val="000000"/>
              </a:solidFill>
              <a:effectLst/>
              <a:uFillTx/>
              <a:latin typeface="Times New Roman"/>
            </a:endParaRPr>
          </a:p>
        </p:txBody>
      </p:sp>
      <p:sp>
        <p:nvSpPr>
          <p:cNvPr id="2225" name="文本框 2224"/>
          <p:cNvSpPr txBox="1"/>
          <p:nvPr/>
        </p:nvSpPr>
        <p:spPr>
          <a:xfrm>
            <a:off x="5573880" y="292500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2226" name="文本框 2225"/>
          <p:cNvSpPr txBox="1"/>
          <p:nvPr/>
        </p:nvSpPr>
        <p:spPr>
          <a:xfrm>
            <a:off x="5893560" y="292068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高效的向量索引与</a:t>
            </a:r>
            <a:endParaRPr lang="en-US" sz="920" b="0" u="none" strike="noStrike">
              <a:solidFill>
                <a:srgbClr val="000000"/>
              </a:solidFill>
              <a:effectLst/>
              <a:uFillTx/>
              <a:latin typeface="Times New Roman"/>
            </a:endParaRPr>
          </a:p>
        </p:txBody>
      </p:sp>
      <p:sp>
        <p:nvSpPr>
          <p:cNvPr id="2227" name="文本框 2226"/>
          <p:cNvSpPr txBox="1"/>
          <p:nvPr/>
        </p:nvSpPr>
        <p:spPr>
          <a:xfrm>
            <a:off x="6829560" y="2925000"/>
            <a:ext cx="7851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Transformers</a:t>
            </a:r>
            <a:endParaRPr lang="en-US" sz="920" b="0" u="none" strike="noStrike">
              <a:solidFill>
                <a:srgbClr val="000000"/>
              </a:solidFill>
              <a:effectLst/>
              <a:uFillTx/>
              <a:latin typeface="Times New Roman"/>
            </a:endParaRPr>
          </a:p>
        </p:txBody>
      </p:sp>
      <p:sp>
        <p:nvSpPr>
          <p:cNvPr id="2228" name="文本框 2227"/>
          <p:cNvSpPr txBox="1"/>
          <p:nvPr/>
        </p:nvSpPr>
        <p:spPr>
          <a:xfrm>
            <a:off x="7592400" y="292068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的文本生成能力是</a:t>
            </a:r>
            <a:endParaRPr lang="en-US" sz="920" b="0" u="none" strike="noStrike">
              <a:solidFill>
                <a:srgbClr val="000000"/>
              </a:solidFill>
              <a:effectLst/>
              <a:uFillTx/>
              <a:latin typeface="Times New Roman"/>
            </a:endParaRPr>
          </a:p>
        </p:txBody>
      </p:sp>
      <p:sp>
        <p:nvSpPr>
          <p:cNvPr id="2229" name="文本框 2228"/>
          <p:cNvSpPr txBox="1"/>
          <p:nvPr/>
        </p:nvSpPr>
        <p:spPr>
          <a:xfrm>
            <a:off x="8528400" y="292500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2230" name="文本框 2229"/>
          <p:cNvSpPr txBox="1"/>
          <p:nvPr/>
        </p:nvSpPr>
        <p:spPr>
          <a:xfrm>
            <a:off x="8773560" y="29206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系统核心检索与生成环节</a:t>
            </a:r>
            <a:endParaRPr lang="en-US" sz="920" b="0" u="none" strike="noStrike">
              <a:solidFill>
                <a:srgbClr val="000000"/>
              </a:solidFill>
              <a:effectLst/>
              <a:uFillTx/>
              <a:latin typeface="Times New Roman"/>
            </a:endParaRPr>
          </a:p>
        </p:txBody>
      </p:sp>
      <p:sp>
        <p:nvSpPr>
          <p:cNvPr id="2231" name="任意多边形 2230"/>
          <p:cNvSpPr/>
          <p:nvPr/>
        </p:nvSpPr>
        <p:spPr>
          <a:xfrm>
            <a:off x="547200" y="4011120"/>
            <a:ext cx="9614880" cy="969480"/>
          </a:xfrm>
          <a:custGeom>
            <a:avLst/>
            <a:gdLst/>
            <a:ahLst/>
            <a:cxnLst/>
            <a:rect l="0" t="0" r="r" b="b"/>
            <a:pathLst>
              <a:path w="26708" h="2693">
                <a:moveTo>
                  <a:pt x="0" y="2508"/>
                </a:moveTo>
                <a:lnTo>
                  <a:pt x="0" y="185"/>
                </a:lnTo>
                <a:cubicBezTo>
                  <a:pt x="0" y="173"/>
                  <a:pt x="1" y="161"/>
                  <a:pt x="3" y="149"/>
                </a:cubicBezTo>
                <a:cubicBezTo>
                  <a:pt x="5" y="137"/>
                  <a:pt x="8" y="126"/>
                  <a:pt x="11" y="114"/>
                </a:cubicBezTo>
                <a:cubicBezTo>
                  <a:pt x="15" y="103"/>
                  <a:pt x="20" y="92"/>
                  <a:pt x="25" y="82"/>
                </a:cubicBezTo>
                <a:cubicBezTo>
                  <a:pt x="31" y="72"/>
                  <a:pt x="37" y="63"/>
                  <a:pt x="44" y="54"/>
                </a:cubicBezTo>
                <a:cubicBezTo>
                  <a:pt x="51" y="46"/>
                  <a:pt x="59" y="38"/>
                  <a:pt x="67" y="31"/>
                </a:cubicBezTo>
                <a:cubicBezTo>
                  <a:pt x="75" y="24"/>
                  <a:pt x="84" y="19"/>
                  <a:pt x="93" y="14"/>
                </a:cubicBezTo>
                <a:cubicBezTo>
                  <a:pt x="102" y="9"/>
                  <a:pt x="112" y="6"/>
                  <a:pt x="121" y="3"/>
                </a:cubicBezTo>
                <a:cubicBezTo>
                  <a:pt x="131" y="1"/>
                  <a:pt x="141" y="0"/>
                  <a:pt x="151" y="0"/>
                </a:cubicBezTo>
                <a:lnTo>
                  <a:pt x="26522" y="0"/>
                </a:lnTo>
                <a:cubicBezTo>
                  <a:pt x="26534" y="0"/>
                  <a:pt x="26546" y="1"/>
                  <a:pt x="26558" y="3"/>
                </a:cubicBezTo>
                <a:cubicBezTo>
                  <a:pt x="26570" y="6"/>
                  <a:pt x="26582" y="9"/>
                  <a:pt x="26593" y="14"/>
                </a:cubicBezTo>
                <a:cubicBezTo>
                  <a:pt x="26604" y="19"/>
                  <a:pt x="26615" y="24"/>
                  <a:pt x="26625" y="31"/>
                </a:cubicBezTo>
                <a:cubicBezTo>
                  <a:pt x="26635" y="38"/>
                  <a:pt x="26645" y="46"/>
                  <a:pt x="26653" y="54"/>
                </a:cubicBezTo>
                <a:cubicBezTo>
                  <a:pt x="26662" y="63"/>
                  <a:pt x="26669" y="72"/>
                  <a:pt x="26676" y="82"/>
                </a:cubicBezTo>
                <a:cubicBezTo>
                  <a:pt x="26683" y="92"/>
                  <a:pt x="26689" y="103"/>
                  <a:pt x="26693" y="114"/>
                </a:cubicBezTo>
                <a:cubicBezTo>
                  <a:pt x="26698" y="126"/>
                  <a:pt x="26702" y="137"/>
                  <a:pt x="26704" y="149"/>
                </a:cubicBezTo>
                <a:cubicBezTo>
                  <a:pt x="26706" y="161"/>
                  <a:pt x="26708" y="173"/>
                  <a:pt x="26708" y="185"/>
                </a:cubicBezTo>
                <a:lnTo>
                  <a:pt x="26708" y="2508"/>
                </a:lnTo>
                <a:cubicBezTo>
                  <a:pt x="26708" y="2520"/>
                  <a:pt x="26706" y="2532"/>
                  <a:pt x="26704" y="2544"/>
                </a:cubicBezTo>
                <a:cubicBezTo>
                  <a:pt x="26702" y="2556"/>
                  <a:pt x="26698" y="2568"/>
                  <a:pt x="26693" y="2579"/>
                </a:cubicBezTo>
                <a:cubicBezTo>
                  <a:pt x="26689" y="2590"/>
                  <a:pt x="26683" y="2601"/>
                  <a:pt x="26676" y="2611"/>
                </a:cubicBezTo>
                <a:cubicBezTo>
                  <a:pt x="26669" y="2621"/>
                  <a:pt x="26662" y="2630"/>
                  <a:pt x="26653" y="2639"/>
                </a:cubicBezTo>
                <a:cubicBezTo>
                  <a:pt x="26645" y="2648"/>
                  <a:pt x="26635" y="2655"/>
                  <a:pt x="26625" y="2662"/>
                </a:cubicBezTo>
                <a:cubicBezTo>
                  <a:pt x="26615" y="2669"/>
                  <a:pt x="26604" y="2675"/>
                  <a:pt x="26593" y="2679"/>
                </a:cubicBezTo>
                <a:cubicBezTo>
                  <a:pt x="26582" y="2684"/>
                  <a:pt x="26570" y="2688"/>
                  <a:pt x="26558" y="2690"/>
                </a:cubicBezTo>
                <a:cubicBezTo>
                  <a:pt x="26546" y="2692"/>
                  <a:pt x="26534" y="2693"/>
                  <a:pt x="26522" y="2693"/>
                </a:cubicBezTo>
                <a:lnTo>
                  <a:pt x="151" y="2693"/>
                </a:lnTo>
                <a:cubicBezTo>
                  <a:pt x="141" y="2693"/>
                  <a:pt x="131" y="2692"/>
                  <a:pt x="121" y="2690"/>
                </a:cubicBezTo>
                <a:cubicBezTo>
                  <a:pt x="112" y="2688"/>
                  <a:pt x="102" y="2684"/>
                  <a:pt x="93" y="2679"/>
                </a:cubicBezTo>
                <a:cubicBezTo>
                  <a:pt x="84" y="2675"/>
                  <a:pt x="75" y="2669"/>
                  <a:pt x="67" y="2662"/>
                </a:cubicBezTo>
                <a:cubicBezTo>
                  <a:pt x="59" y="2655"/>
                  <a:pt x="51" y="2648"/>
                  <a:pt x="44" y="2639"/>
                </a:cubicBezTo>
                <a:cubicBezTo>
                  <a:pt x="37" y="2630"/>
                  <a:pt x="31" y="2621"/>
                  <a:pt x="25" y="2611"/>
                </a:cubicBezTo>
                <a:cubicBezTo>
                  <a:pt x="20" y="2601"/>
                  <a:pt x="15" y="2590"/>
                  <a:pt x="11" y="2579"/>
                </a:cubicBezTo>
                <a:cubicBezTo>
                  <a:pt x="8" y="2568"/>
                  <a:pt x="5" y="2556"/>
                  <a:pt x="3" y="2544"/>
                </a:cubicBezTo>
                <a:cubicBezTo>
                  <a:pt x="1" y="2532"/>
                  <a:pt x="0" y="2520"/>
                  <a:pt x="0" y="2508"/>
                </a:cubicBezTo>
                <a:close/>
              </a:path>
            </a:pathLst>
          </a:custGeom>
          <a:solidFill>
            <a:srgbClr val="FF9900">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32" name="任意多边形 2231"/>
          <p:cNvSpPr/>
          <p:nvPr/>
        </p:nvSpPr>
        <p:spPr>
          <a:xfrm>
            <a:off x="534600" y="4011120"/>
            <a:ext cx="67320" cy="969480"/>
          </a:xfrm>
          <a:custGeom>
            <a:avLst/>
            <a:gdLst/>
            <a:ahLst/>
            <a:cxnLst/>
            <a:rect l="0" t="0" r="r" b="b"/>
            <a:pathLst>
              <a:path w="187" h="2693">
                <a:moveTo>
                  <a:pt x="0" y="0"/>
                </a:moveTo>
                <a:lnTo>
                  <a:pt x="187" y="0"/>
                </a:lnTo>
                <a:lnTo>
                  <a:pt x="187" y="2693"/>
                </a:lnTo>
                <a:lnTo>
                  <a:pt x="0" y="269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33" name="图片 2232"/>
          <p:cNvPicPr/>
          <p:nvPr/>
        </p:nvPicPr>
        <p:blipFill>
          <a:blip r:embed="rId8"/>
          <a:stretch/>
        </p:blipFill>
        <p:spPr>
          <a:xfrm>
            <a:off x="534960" y="3635280"/>
            <a:ext cx="150120" cy="200160"/>
          </a:xfrm>
          <a:prstGeom prst="rect">
            <a:avLst/>
          </a:prstGeom>
          <a:noFill/>
          <a:ln w="0">
            <a:noFill/>
          </a:ln>
        </p:spPr>
      </p:pic>
      <p:sp>
        <p:nvSpPr>
          <p:cNvPr id="2234" name="文本框 2233"/>
          <p:cNvSpPr txBox="1"/>
          <p:nvPr/>
        </p:nvSpPr>
        <p:spPr>
          <a:xfrm>
            <a:off x="5573880" y="30880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的关键技术</a:t>
            </a:r>
            <a:endParaRPr lang="en-US" sz="920" b="0" u="none" strike="noStrike">
              <a:solidFill>
                <a:srgbClr val="000000"/>
              </a:solidFill>
              <a:effectLst/>
              <a:uFillTx/>
              <a:latin typeface="Times New Roman"/>
            </a:endParaRPr>
          </a:p>
        </p:txBody>
      </p:sp>
      <p:pic>
        <p:nvPicPr>
          <p:cNvPr id="2235" name="图片 2234"/>
          <p:cNvPicPr/>
          <p:nvPr/>
        </p:nvPicPr>
        <p:blipFill>
          <a:blip r:embed="rId9"/>
          <a:stretch/>
        </p:blipFill>
        <p:spPr>
          <a:xfrm>
            <a:off x="693720" y="4178520"/>
            <a:ext cx="150120" cy="133200"/>
          </a:xfrm>
          <a:prstGeom prst="rect">
            <a:avLst/>
          </a:prstGeom>
          <a:noFill/>
          <a:ln w="0">
            <a:noFill/>
          </a:ln>
        </p:spPr>
      </p:pic>
      <p:sp>
        <p:nvSpPr>
          <p:cNvPr id="2236" name="文本框 2235"/>
          <p:cNvSpPr txBox="1"/>
          <p:nvPr/>
        </p:nvSpPr>
        <p:spPr>
          <a:xfrm>
            <a:off x="752040" y="3617640"/>
            <a:ext cx="80532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未来展望</a:t>
            </a:r>
            <a:endParaRPr lang="en-US" sz="1580" b="0" u="none" strike="noStrike">
              <a:solidFill>
                <a:srgbClr val="000000"/>
              </a:solidFill>
              <a:effectLst/>
              <a:uFillTx/>
              <a:latin typeface="Times New Roman"/>
            </a:endParaRPr>
          </a:p>
        </p:txBody>
      </p:sp>
      <p:sp>
        <p:nvSpPr>
          <p:cNvPr id="2237" name="文本框 2236"/>
          <p:cNvSpPr txBox="1"/>
          <p:nvPr/>
        </p:nvSpPr>
        <p:spPr>
          <a:xfrm>
            <a:off x="944280" y="4161600"/>
            <a:ext cx="253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pic>
        <p:nvPicPr>
          <p:cNvPr id="2238" name="图片 2237"/>
          <p:cNvPicPr/>
          <p:nvPr/>
        </p:nvPicPr>
        <p:blipFill>
          <a:blip r:embed="rId10"/>
          <a:stretch/>
        </p:blipFill>
        <p:spPr>
          <a:xfrm>
            <a:off x="693720" y="4445640"/>
            <a:ext cx="133200" cy="133200"/>
          </a:xfrm>
          <a:prstGeom prst="rect">
            <a:avLst/>
          </a:prstGeom>
          <a:noFill/>
          <a:ln w="0">
            <a:noFill/>
          </a:ln>
        </p:spPr>
      </p:pic>
      <p:sp>
        <p:nvSpPr>
          <p:cNvPr id="2239" name="文本框 2238"/>
          <p:cNvSpPr txBox="1"/>
          <p:nvPr/>
        </p:nvSpPr>
        <p:spPr>
          <a:xfrm>
            <a:off x="1189440" y="4157640"/>
            <a:ext cx="50468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技术将与智能代理深度融合，通过结合检索能力与代理的自主决策能力，创建更加智能的应用系统</a:t>
            </a:r>
            <a:endParaRPr lang="en-US" sz="920" b="0" u="none" strike="noStrike">
              <a:solidFill>
                <a:srgbClr val="000000"/>
              </a:solidFill>
              <a:effectLst/>
              <a:uFillTx/>
              <a:latin typeface="Times New Roman"/>
            </a:endParaRPr>
          </a:p>
        </p:txBody>
      </p:sp>
      <p:sp>
        <p:nvSpPr>
          <p:cNvPr id="2240" name="文本框 2239"/>
          <p:cNvSpPr txBox="1"/>
          <p:nvPr/>
        </p:nvSpPr>
        <p:spPr>
          <a:xfrm>
            <a:off x="927720" y="4425120"/>
            <a:ext cx="4107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向量数据库与高效索引技术将继续发展，支持更大规模知识库的实时检索，提升</a:t>
            </a:r>
            <a:endParaRPr lang="en-US" sz="920" b="0" u="none" strike="noStrike">
              <a:solidFill>
                <a:srgbClr val="000000"/>
              </a:solidFill>
              <a:effectLst/>
              <a:uFillTx/>
              <a:latin typeface="Times New Roman"/>
            </a:endParaRPr>
          </a:p>
        </p:txBody>
      </p:sp>
      <p:sp>
        <p:nvSpPr>
          <p:cNvPr id="2241" name="文本框 2240"/>
          <p:cNvSpPr txBox="1"/>
          <p:nvPr/>
        </p:nvSpPr>
        <p:spPr>
          <a:xfrm>
            <a:off x="5022360" y="4429080"/>
            <a:ext cx="253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pic>
        <p:nvPicPr>
          <p:cNvPr id="2242" name="图片 2241"/>
          <p:cNvPicPr/>
          <p:nvPr/>
        </p:nvPicPr>
        <p:blipFill>
          <a:blip r:embed="rId11"/>
          <a:stretch/>
        </p:blipFill>
        <p:spPr>
          <a:xfrm>
            <a:off x="693720" y="4713120"/>
            <a:ext cx="116640" cy="133200"/>
          </a:xfrm>
          <a:prstGeom prst="rect">
            <a:avLst/>
          </a:prstGeom>
          <a:noFill/>
          <a:ln w="0">
            <a:noFill/>
          </a:ln>
        </p:spPr>
      </p:pic>
      <p:sp>
        <p:nvSpPr>
          <p:cNvPr id="2243" name="文本框 2242"/>
          <p:cNvSpPr txBox="1"/>
          <p:nvPr/>
        </p:nvSpPr>
        <p:spPr>
          <a:xfrm>
            <a:off x="5267520" y="442512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系统的响应速度</a:t>
            </a:r>
            <a:endParaRPr lang="en-US" sz="920" b="0" u="none" strike="noStrike">
              <a:solidFill>
                <a:srgbClr val="000000"/>
              </a:solidFill>
              <a:effectLst/>
              <a:uFillTx/>
              <a:latin typeface="Times New Roman"/>
            </a:endParaRPr>
          </a:p>
        </p:txBody>
      </p:sp>
      <p:sp>
        <p:nvSpPr>
          <p:cNvPr id="2244" name="文本框 2243"/>
          <p:cNvSpPr txBox="1"/>
          <p:nvPr/>
        </p:nvSpPr>
        <p:spPr>
          <a:xfrm>
            <a:off x="910800" y="4692600"/>
            <a:ext cx="19954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开发工具将更加集成化，提供端到端的</a:t>
            </a:r>
            <a:endParaRPr lang="en-US" sz="920" b="0" u="none" strike="noStrike">
              <a:solidFill>
                <a:srgbClr val="000000"/>
              </a:solidFill>
              <a:effectLst/>
              <a:uFillTx/>
              <a:latin typeface="Times New Roman"/>
            </a:endParaRPr>
          </a:p>
        </p:txBody>
      </p:sp>
      <p:sp>
        <p:nvSpPr>
          <p:cNvPr id="2245" name="文本框 2244"/>
          <p:cNvSpPr txBox="1"/>
          <p:nvPr/>
        </p:nvSpPr>
        <p:spPr>
          <a:xfrm>
            <a:off x="2899800" y="4696560"/>
            <a:ext cx="253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2246" name="任意多边形 2245"/>
          <p:cNvSpPr/>
          <p:nvPr/>
        </p:nvSpPr>
        <p:spPr>
          <a:xfrm>
            <a:off x="534600" y="5181120"/>
            <a:ext cx="9627480" cy="735480"/>
          </a:xfrm>
          <a:custGeom>
            <a:avLst/>
            <a:gdLst/>
            <a:ahLst/>
            <a:cxnLst/>
            <a:rect l="0" t="0" r="r" b="b"/>
            <a:pathLst>
              <a:path w="26743" h="2043">
                <a:moveTo>
                  <a:pt x="0" y="1858"/>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8"/>
                  <a:pt x="26650" y="24"/>
                  <a:pt x="26660" y="31"/>
                </a:cubicBezTo>
                <a:cubicBezTo>
                  <a:pt x="26670" y="38"/>
                  <a:pt x="26680" y="45"/>
                  <a:pt x="26688" y="54"/>
                </a:cubicBezTo>
                <a:cubicBezTo>
                  <a:pt x="26697" y="63"/>
                  <a:pt x="26704" y="72"/>
                  <a:pt x="26711" y="82"/>
                </a:cubicBezTo>
                <a:cubicBezTo>
                  <a:pt x="26718" y="92"/>
                  <a:pt x="26724" y="103"/>
                  <a:pt x="26728" y="114"/>
                </a:cubicBezTo>
                <a:cubicBezTo>
                  <a:pt x="26733" y="125"/>
                  <a:pt x="26737" y="137"/>
                  <a:pt x="26739" y="149"/>
                </a:cubicBezTo>
                <a:cubicBezTo>
                  <a:pt x="26741" y="161"/>
                  <a:pt x="26743" y="173"/>
                  <a:pt x="26743" y="185"/>
                </a:cubicBezTo>
                <a:lnTo>
                  <a:pt x="26743" y="1858"/>
                </a:lnTo>
                <a:cubicBezTo>
                  <a:pt x="26743" y="1870"/>
                  <a:pt x="26741" y="1882"/>
                  <a:pt x="26739" y="1894"/>
                </a:cubicBezTo>
                <a:cubicBezTo>
                  <a:pt x="26737" y="1906"/>
                  <a:pt x="26733" y="1917"/>
                  <a:pt x="26728" y="1929"/>
                </a:cubicBezTo>
                <a:cubicBezTo>
                  <a:pt x="26724" y="1940"/>
                  <a:pt x="26718" y="1951"/>
                  <a:pt x="26711" y="1961"/>
                </a:cubicBezTo>
                <a:cubicBezTo>
                  <a:pt x="26704" y="1971"/>
                  <a:pt x="26697" y="1980"/>
                  <a:pt x="26688" y="1989"/>
                </a:cubicBezTo>
                <a:cubicBezTo>
                  <a:pt x="26680" y="1998"/>
                  <a:pt x="26670" y="2005"/>
                  <a:pt x="26660" y="2012"/>
                </a:cubicBezTo>
                <a:cubicBezTo>
                  <a:pt x="26650" y="2019"/>
                  <a:pt x="26639" y="2025"/>
                  <a:pt x="26628" y="2029"/>
                </a:cubicBezTo>
                <a:cubicBezTo>
                  <a:pt x="26617" y="2034"/>
                  <a:pt x="26605" y="2037"/>
                  <a:pt x="26593" y="2040"/>
                </a:cubicBezTo>
                <a:cubicBezTo>
                  <a:pt x="26581" y="2042"/>
                  <a:pt x="26569" y="2043"/>
                  <a:pt x="26557" y="2043"/>
                </a:cubicBezTo>
                <a:lnTo>
                  <a:pt x="186" y="2043"/>
                </a:lnTo>
                <a:cubicBezTo>
                  <a:pt x="174" y="2043"/>
                  <a:pt x="162" y="2042"/>
                  <a:pt x="150" y="2040"/>
                </a:cubicBezTo>
                <a:cubicBezTo>
                  <a:pt x="138" y="2037"/>
                  <a:pt x="126" y="2034"/>
                  <a:pt x="115" y="2029"/>
                </a:cubicBezTo>
                <a:cubicBezTo>
                  <a:pt x="104" y="2025"/>
                  <a:pt x="93" y="2019"/>
                  <a:pt x="83" y="2012"/>
                </a:cubicBezTo>
                <a:cubicBezTo>
                  <a:pt x="73" y="2005"/>
                  <a:pt x="63" y="1998"/>
                  <a:pt x="55" y="1989"/>
                </a:cubicBezTo>
                <a:cubicBezTo>
                  <a:pt x="46" y="1980"/>
                  <a:pt x="38" y="1971"/>
                  <a:pt x="31" y="1961"/>
                </a:cubicBezTo>
                <a:cubicBezTo>
                  <a:pt x="25" y="1951"/>
                  <a:pt x="19" y="1940"/>
                  <a:pt x="14" y="1929"/>
                </a:cubicBezTo>
                <a:cubicBezTo>
                  <a:pt x="10" y="1917"/>
                  <a:pt x="6" y="1906"/>
                  <a:pt x="4" y="1894"/>
                </a:cubicBezTo>
                <a:cubicBezTo>
                  <a:pt x="1" y="1882"/>
                  <a:pt x="0" y="1870"/>
                  <a:pt x="0" y="185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247" name="文本框 2246"/>
          <p:cNvSpPr txBox="1"/>
          <p:nvPr/>
        </p:nvSpPr>
        <p:spPr>
          <a:xfrm>
            <a:off x="3144960" y="4692600"/>
            <a:ext cx="23475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系统开发体验，降低技术门槛，加速应用落地</a:t>
            </a:r>
            <a:endParaRPr lang="en-US" sz="920" b="0" u="none" strike="noStrike">
              <a:solidFill>
                <a:srgbClr val="000000"/>
              </a:solidFill>
              <a:effectLst/>
              <a:uFillTx/>
              <a:latin typeface="Times New Roman"/>
            </a:endParaRPr>
          </a:p>
        </p:txBody>
      </p:sp>
      <p:sp>
        <p:nvSpPr>
          <p:cNvPr id="2248" name="文本框 2247"/>
          <p:cNvSpPr txBox="1"/>
          <p:nvPr/>
        </p:nvSpPr>
        <p:spPr>
          <a:xfrm>
            <a:off x="2332440" y="5337000"/>
            <a:ext cx="30240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掌握</a:t>
            </a:r>
            <a:endParaRPr lang="en-US" sz="1180" b="0" u="none" strike="noStrike">
              <a:solidFill>
                <a:srgbClr val="000000"/>
              </a:solidFill>
              <a:effectLst/>
              <a:uFillTx/>
              <a:latin typeface="Times New Roman"/>
            </a:endParaRPr>
          </a:p>
        </p:txBody>
      </p:sp>
      <p:sp>
        <p:nvSpPr>
          <p:cNvPr id="2249" name="文本框 2248"/>
          <p:cNvSpPr txBox="1"/>
          <p:nvPr/>
        </p:nvSpPr>
        <p:spPr>
          <a:xfrm>
            <a:off x="2633400" y="5342400"/>
            <a:ext cx="325800" cy="175680"/>
          </a:xfrm>
          <a:prstGeom prst="rect">
            <a:avLst/>
          </a:prstGeom>
          <a:noFill/>
          <a:ln w="0">
            <a:noFill/>
          </a:ln>
        </p:spPr>
        <p:txBody>
          <a:bodyPr wrap="none" lIns="0" tIns="0" rIns="0" bIns="0" anchor="t">
            <a:spAutoFit/>
          </a:bodyPr>
          <a:lstStyle/>
          <a:p>
            <a:r>
              <a:rPr lang="en-US" sz="1180" b="0" u="none" strike="noStrike">
                <a:solidFill>
                  <a:srgbClr val="DBEAFE"/>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2250" name="文本框 2249"/>
          <p:cNvSpPr txBox="1"/>
          <p:nvPr/>
        </p:nvSpPr>
        <p:spPr>
          <a:xfrm>
            <a:off x="2948760" y="5337000"/>
            <a:ext cx="543240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开发环境的关键组件和技术，是构建高效、精准、可靠的检索增强生成系统的基础</a:t>
            </a:r>
            <a:endParaRPr lang="en-US" sz="1180" b="0" u="none" strike="noStrike">
              <a:solidFill>
                <a:srgbClr val="000000"/>
              </a:solidFill>
              <a:effectLst/>
              <a:uFillTx/>
              <a:latin typeface="Times New Roman"/>
            </a:endParaRPr>
          </a:p>
        </p:txBody>
      </p:sp>
      <p:sp>
        <p:nvSpPr>
          <p:cNvPr id="2251" name="文本框 2250"/>
          <p:cNvSpPr txBox="1"/>
          <p:nvPr/>
        </p:nvSpPr>
        <p:spPr>
          <a:xfrm>
            <a:off x="3652920" y="5628240"/>
            <a:ext cx="234756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持续学习与实践，将帮助开发者在快速发展的</a:t>
            </a:r>
            <a:endParaRPr lang="en-US" sz="920" b="0" u="none" strike="noStrike">
              <a:solidFill>
                <a:srgbClr val="000000"/>
              </a:solidFill>
              <a:effectLst/>
              <a:uFillTx/>
              <a:latin typeface="Times New Roman"/>
            </a:endParaRPr>
          </a:p>
        </p:txBody>
      </p:sp>
      <p:sp>
        <p:nvSpPr>
          <p:cNvPr id="2252" name="文本框 2251"/>
          <p:cNvSpPr txBox="1"/>
          <p:nvPr/>
        </p:nvSpPr>
        <p:spPr>
          <a:xfrm>
            <a:off x="5992920" y="563256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AI</a:t>
            </a:r>
            <a:endParaRPr lang="en-US" sz="920" b="0" u="none" strike="noStrike">
              <a:solidFill>
                <a:srgbClr val="000000"/>
              </a:solidFill>
              <a:effectLst/>
              <a:uFillTx/>
              <a:latin typeface="Times New Roman"/>
            </a:endParaRPr>
          </a:p>
        </p:txBody>
      </p:sp>
      <p:pic>
        <p:nvPicPr>
          <p:cNvPr id="2253" name="图片 2252"/>
          <p:cNvPicPr/>
          <p:nvPr/>
        </p:nvPicPr>
        <p:blipFill>
          <a:blip r:embed="rId12"/>
          <a:stretch/>
        </p:blipFill>
        <p:spPr>
          <a:xfrm>
            <a:off x="0" y="0"/>
            <a:ext cx="10696320" cy="6450840"/>
          </a:xfrm>
          <a:prstGeom prst="rect">
            <a:avLst/>
          </a:prstGeom>
          <a:noFill/>
          <a:ln w="0">
            <a:noFill/>
          </a:ln>
        </p:spPr>
      </p:pic>
      <p:sp>
        <p:nvSpPr>
          <p:cNvPr id="2254" name="文本框 2253"/>
          <p:cNvSpPr txBox="1"/>
          <p:nvPr/>
        </p:nvSpPr>
        <p:spPr>
          <a:xfrm>
            <a:off x="6107400" y="5628240"/>
            <a:ext cx="93960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领域保持技术优势</a:t>
            </a:r>
            <a:endParaRPr lang="en-US" sz="920" b="0" u="none" strike="noStrike">
              <a:solidFill>
                <a:srgbClr val="000000"/>
              </a:solidFill>
              <a:effectLst/>
              <a:uFillTx/>
              <a:latin typeface="Times New Roman"/>
            </a:endParaRPr>
          </a:p>
        </p:txBody>
      </p:sp>
      <p:sp>
        <p:nvSpPr>
          <p:cNvPr id="2255" name="文本框 2254"/>
          <p:cNvSpPr txBox="1"/>
          <p:nvPr/>
        </p:nvSpPr>
        <p:spPr>
          <a:xfrm>
            <a:off x="10034280" y="6125400"/>
            <a:ext cx="4136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29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p:cNvPicPr/>
          <p:nvPr/>
        </p:nvPicPr>
        <p:blipFill>
          <a:blip r:embed="rId2"/>
          <a:stretch/>
        </p:blipFill>
        <p:spPr>
          <a:xfrm>
            <a:off x="0" y="0"/>
            <a:ext cx="10696320" cy="6852240"/>
          </a:xfrm>
          <a:prstGeom prst="rect">
            <a:avLst/>
          </a:prstGeom>
          <a:noFill/>
          <a:ln w="0">
            <a:noFill/>
          </a:ln>
        </p:spPr>
      </p:pic>
      <p:pic>
        <p:nvPicPr>
          <p:cNvPr id="144" name="图片 143"/>
          <p:cNvPicPr/>
          <p:nvPr/>
        </p:nvPicPr>
        <p:blipFill>
          <a:blip r:embed="rId3"/>
          <a:stretch/>
        </p:blipFill>
        <p:spPr>
          <a:xfrm>
            <a:off x="534960" y="1094760"/>
            <a:ext cx="200160" cy="200160"/>
          </a:xfrm>
          <a:prstGeom prst="rect">
            <a:avLst/>
          </a:prstGeom>
          <a:noFill/>
          <a:ln w="0">
            <a:noFill/>
          </a:ln>
        </p:spPr>
      </p:pic>
      <p:sp>
        <p:nvSpPr>
          <p:cNvPr id="146" name="文本框 145"/>
          <p:cNvSpPr txBox="1"/>
          <p:nvPr/>
        </p:nvSpPr>
        <p:spPr>
          <a:xfrm>
            <a:off x="802080" y="1083960"/>
            <a:ext cx="47628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RAG</a:t>
            </a:r>
            <a:endParaRPr lang="en-US" sz="1580" b="0" u="none" strike="noStrike">
              <a:solidFill>
                <a:srgbClr val="000000"/>
              </a:solidFill>
              <a:effectLst/>
              <a:uFillTx/>
              <a:latin typeface="Times New Roman"/>
            </a:endParaRPr>
          </a:p>
        </p:txBody>
      </p:sp>
      <p:sp>
        <p:nvSpPr>
          <p:cNvPr id="147" name="文本框 146"/>
          <p:cNvSpPr txBox="1"/>
          <p:nvPr/>
        </p:nvSpPr>
        <p:spPr>
          <a:xfrm>
            <a:off x="1276560" y="1077120"/>
            <a:ext cx="160992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系统开发的重要性</a:t>
            </a:r>
            <a:endParaRPr lang="en-US" sz="1580" b="0" u="none" strike="noStrike">
              <a:solidFill>
                <a:srgbClr val="000000"/>
              </a:solidFill>
              <a:effectLst/>
              <a:uFillTx/>
              <a:latin typeface="Times New Roman"/>
            </a:endParaRPr>
          </a:p>
        </p:txBody>
      </p:sp>
      <p:sp>
        <p:nvSpPr>
          <p:cNvPr id="148" name="文本框 147"/>
          <p:cNvSpPr txBox="1"/>
          <p:nvPr/>
        </p:nvSpPr>
        <p:spPr>
          <a:xfrm>
            <a:off x="534960" y="1488600"/>
            <a:ext cx="28944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149" name="文本框 148"/>
          <p:cNvSpPr txBox="1"/>
          <p:nvPr/>
        </p:nvSpPr>
        <p:spPr>
          <a:xfrm>
            <a:off x="815040" y="1483920"/>
            <a:ext cx="1350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a:t>
            </a:r>
            <a:endParaRPr lang="en-US" sz="1050" b="0" u="none" strike="noStrike">
              <a:solidFill>
                <a:srgbClr val="000000"/>
              </a:solidFill>
              <a:effectLst/>
              <a:uFillTx/>
              <a:latin typeface="Times New Roman"/>
            </a:endParaRPr>
          </a:p>
        </p:txBody>
      </p:sp>
      <p:sp>
        <p:nvSpPr>
          <p:cNvPr id="150" name="文本框 149"/>
          <p:cNvSpPr txBox="1"/>
          <p:nvPr/>
        </p:nvSpPr>
        <p:spPr>
          <a:xfrm>
            <a:off x="948600" y="1488600"/>
            <a:ext cx="222228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Retrieval-Augmented Generation</a:t>
            </a:r>
            <a:endParaRPr lang="en-US" sz="1050" b="0" u="none" strike="noStrike">
              <a:solidFill>
                <a:srgbClr val="000000"/>
              </a:solidFill>
              <a:effectLst/>
              <a:uFillTx/>
              <a:latin typeface="Times New Roman"/>
            </a:endParaRPr>
          </a:p>
        </p:txBody>
      </p:sp>
      <p:sp>
        <p:nvSpPr>
          <p:cNvPr id="151" name="文本框 150"/>
          <p:cNvSpPr txBox="1"/>
          <p:nvPr/>
        </p:nvSpPr>
        <p:spPr>
          <a:xfrm>
            <a:off x="3154680" y="1483920"/>
            <a:ext cx="40240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，检索增强生成）是提升大型语言模型准确性和可靠性的关键技术。</a:t>
            </a:r>
            <a:endParaRPr lang="en-US" sz="1050" b="0" u="none" strike="noStrike">
              <a:solidFill>
                <a:srgbClr val="000000"/>
              </a:solidFill>
              <a:effectLst/>
              <a:uFillTx/>
              <a:latin typeface="Times New Roman"/>
            </a:endParaRPr>
          </a:p>
        </p:txBody>
      </p:sp>
      <p:sp>
        <p:nvSpPr>
          <p:cNvPr id="152" name="文本框 151"/>
          <p:cNvSpPr txBox="1"/>
          <p:nvPr/>
        </p:nvSpPr>
        <p:spPr>
          <a:xfrm>
            <a:off x="7165800" y="148860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53" name="文本框 152"/>
          <p:cNvSpPr txBox="1"/>
          <p:nvPr/>
        </p:nvSpPr>
        <p:spPr>
          <a:xfrm>
            <a:off x="7208280" y="1483920"/>
            <a:ext cx="29512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搭建稳定、便捷的开发环境不仅能提高开发效率，</a:t>
            </a:r>
            <a:endParaRPr lang="en-US" sz="1050" b="0" u="none" strike="noStrike">
              <a:solidFill>
                <a:srgbClr val="000000"/>
              </a:solidFill>
              <a:effectLst/>
              <a:uFillTx/>
              <a:latin typeface="Times New Roman"/>
            </a:endParaRPr>
          </a:p>
        </p:txBody>
      </p:sp>
      <p:pic>
        <p:nvPicPr>
          <p:cNvPr id="154" name="图片 153"/>
          <p:cNvPicPr/>
          <p:nvPr/>
        </p:nvPicPr>
        <p:blipFill>
          <a:blip r:embed="rId4"/>
          <a:stretch/>
        </p:blipFill>
        <p:spPr>
          <a:xfrm>
            <a:off x="534960" y="3367800"/>
            <a:ext cx="200160" cy="200160"/>
          </a:xfrm>
          <a:prstGeom prst="rect">
            <a:avLst/>
          </a:prstGeom>
          <a:noFill/>
          <a:ln w="0">
            <a:noFill/>
          </a:ln>
        </p:spPr>
      </p:pic>
      <p:sp>
        <p:nvSpPr>
          <p:cNvPr id="155" name="文本框 154"/>
          <p:cNvSpPr txBox="1"/>
          <p:nvPr/>
        </p:nvSpPr>
        <p:spPr>
          <a:xfrm>
            <a:off x="534960" y="1684800"/>
            <a:ext cx="26830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还能避免依赖冲突、版本兼容性等常见问题。</a:t>
            </a:r>
            <a:endParaRPr lang="en-US" sz="1050" b="0" u="none" strike="noStrike">
              <a:solidFill>
                <a:srgbClr val="000000"/>
              </a:solidFill>
              <a:effectLst/>
              <a:uFillTx/>
              <a:latin typeface="Times New Roman"/>
            </a:endParaRPr>
          </a:p>
        </p:txBody>
      </p:sp>
      <p:pic>
        <p:nvPicPr>
          <p:cNvPr id="156" name="图片 155"/>
          <p:cNvPicPr/>
          <p:nvPr/>
        </p:nvPicPr>
        <p:blipFill>
          <a:blip r:embed="rId5"/>
          <a:stretch/>
        </p:blipFill>
        <p:spPr>
          <a:xfrm>
            <a:off x="534960" y="4637880"/>
            <a:ext cx="225360" cy="200160"/>
          </a:xfrm>
          <a:prstGeom prst="rect">
            <a:avLst/>
          </a:prstGeom>
          <a:noFill/>
          <a:ln w="0">
            <a:noFill/>
          </a:ln>
        </p:spPr>
      </p:pic>
      <p:sp>
        <p:nvSpPr>
          <p:cNvPr id="157" name="文本框 156"/>
          <p:cNvSpPr txBox="1"/>
          <p:nvPr/>
        </p:nvSpPr>
        <p:spPr>
          <a:xfrm>
            <a:off x="802080" y="3350160"/>
            <a:ext cx="1609920" cy="253440"/>
          </a:xfrm>
          <a:prstGeom prst="rect">
            <a:avLst/>
          </a:prstGeom>
          <a:noFill/>
          <a:ln w="0">
            <a:noFill/>
          </a:ln>
        </p:spPr>
        <p:txBody>
          <a:bodyPr wrap="none" lIns="0" tIns="0" rIns="0" bIns="0" anchor="t">
            <a:spAutoFit/>
          </a:bodyPr>
          <a:lstStyle/>
          <a:p>
            <a:r>
              <a:rPr lang="zh-CN" sz="1580" b="0" u="none" strike="noStrike" dirty="0">
                <a:solidFill>
                  <a:srgbClr val="BFDBFE"/>
                </a:solidFill>
                <a:effectLst/>
                <a:uFillTx/>
                <a:latin typeface="WenQuanYiZenHei"/>
                <a:ea typeface="WenQuanYiZenHei"/>
              </a:rPr>
              <a:t>虚拟环境的必要性</a:t>
            </a:r>
            <a:endParaRPr lang="en-US" sz="1580" b="0" u="none" strike="noStrike" dirty="0">
              <a:solidFill>
                <a:srgbClr val="000000"/>
              </a:solidFill>
              <a:effectLst/>
              <a:uFillTx/>
              <a:latin typeface="Times New Roman"/>
            </a:endParaRPr>
          </a:p>
        </p:txBody>
      </p:sp>
      <p:sp>
        <p:nvSpPr>
          <p:cNvPr id="158" name="任意多边形 157"/>
          <p:cNvSpPr/>
          <p:nvPr/>
        </p:nvSpPr>
        <p:spPr>
          <a:xfrm>
            <a:off x="534600" y="5013720"/>
            <a:ext cx="4680000" cy="401760"/>
          </a:xfrm>
          <a:custGeom>
            <a:avLst/>
            <a:gdLst/>
            <a:ahLst/>
            <a:cxnLst/>
            <a:rect l="0" t="0" r="r" b="b"/>
            <a:pathLst>
              <a:path w="13000" h="1116">
                <a:moveTo>
                  <a:pt x="0" y="929"/>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2815" y="0"/>
                </a:lnTo>
                <a:cubicBezTo>
                  <a:pt x="12827" y="0"/>
                  <a:pt x="12839" y="2"/>
                  <a:pt x="12851" y="4"/>
                </a:cubicBezTo>
                <a:cubicBezTo>
                  <a:pt x="12863" y="6"/>
                  <a:pt x="12875" y="10"/>
                  <a:pt x="12886" y="14"/>
                </a:cubicBezTo>
                <a:cubicBezTo>
                  <a:pt x="12897" y="19"/>
                  <a:pt x="12908" y="25"/>
                  <a:pt x="12918" y="32"/>
                </a:cubicBezTo>
                <a:cubicBezTo>
                  <a:pt x="12928" y="38"/>
                  <a:pt x="12937" y="46"/>
                  <a:pt x="12946" y="55"/>
                </a:cubicBezTo>
                <a:cubicBezTo>
                  <a:pt x="12955" y="63"/>
                  <a:pt x="12962" y="73"/>
                  <a:pt x="12969" y="83"/>
                </a:cubicBezTo>
                <a:cubicBezTo>
                  <a:pt x="12976" y="93"/>
                  <a:pt x="12982" y="104"/>
                  <a:pt x="12986" y="115"/>
                </a:cubicBezTo>
                <a:cubicBezTo>
                  <a:pt x="12991" y="126"/>
                  <a:pt x="12994" y="138"/>
                  <a:pt x="12997" y="150"/>
                </a:cubicBezTo>
                <a:cubicBezTo>
                  <a:pt x="12999" y="162"/>
                  <a:pt x="13000" y="174"/>
                  <a:pt x="13000" y="186"/>
                </a:cubicBezTo>
                <a:lnTo>
                  <a:pt x="13000" y="929"/>
                </a:lnTo>
                <a:cubicBezTo>
                  <a:pt x="13000" y="941"/>
                  <a:pt x="12999" y="953"/>
                  <a:pt x="12997" y="965"/>
                </a:cubicBezTo>
                <a:cubicBezTo>
                  <a:pt x="12994" y="977"/>
                  <a:pt x="12991" y="989"/>
                  <a:pt x="12986" y="1000"/>
                </a:cubicBezTo>
                <a:cubicBezTo>
                  <a:pt x="12982" y="1011"/>
                  <a:pt x="12976" y="1022"/>
                  <a:pt x="12969" y="1032"/>
                </a:cubicBezTo>
                <a:cubicBezTo>
                  <a:pt x="12962" y="1042"/>
                  <a:pt x="12955" y="1052"/>
                  <a:pt x="12946" y="1060"/>
                </a:cubicBezTo>
                <a:cubicBezTo>
                  <a:pt x="12937" y="1069"/>
                  <a:pt x="12928" y="1076"/>
                  <a:pt x="12918" y="1083"/>
                </a:cubicBezTo>
                <a:cubicBezTo>
                  <a:pt x="12908" y="1090"/>
                  <a:pt x="12897" y="1096"/>
                  <a:pt x="12886" y="1100"/>
                </a:cubicBezTo>
                <a:cubicBezTo>
                  <a:pt x="12875" y="1105"/>
                  <a:pt x="12863" y="1109"/>
                  <a:pt x="12851" y="1111"/>
                </a:cubicBezTo>
                <a:cubicBezTo>
                  <a:pt x="12839" y="1114"/>
                  <a:pt x="12827" y="1116"/>
                  <a:pt x="12815" y="1116"/>
                </a:cubicBezTo>
                <a:lnTo>
                  <a:pt x="186" y="1116"/>
                </a:lnTo>
                <a:cubicBezTo>
                  <a:pt x="174" y="1116"/>
                  <a:pt x="162" y="1114"/>
                  <a:pt x="150" y="1111"/>
                </a:cubicBezTo>
                <a:cubicBezTo>
                  <a:pt x="138" y="1109"/>
                  <a:pt x="126" y="1105"/>
                  <a:pt x="115" y="1100"/>
                </a:cubicBezTo>
                <a:cubicBezTo>
                  <a:pt x="104" y="1096"/>
                  <a:pt x="93" y="1090"/>
                  <a:pt x="83" y="1083"/>
                </a:cubicBezTo>
                <a:cubicBezTo>
                  <a:pt x="73" y="1076"/>
                  <a:pt x="63" y="1069"/>
                  <a:pt x="55" y="1060"/>
                </a:cubicBezTo>
                <a:cubicBezTo>
                  <a:pt x="46" y="1052"/>
                  <a:pt x="38" y="1042"/>
                  <a:pt x="31" y="1032"/>
                </a:cubicBezTo>
                <a:cubicBezTo>
                  <a:pt x="25" y="1022"/>
                  <a:pt x="19" y="1011"/>
                  <a:pt x="14" y="1000"/>
                </a:cubicBezTo>
                <a:cubicBezTo>
                  <a:pt x="10" y="989"/>
                  <a:pt x="6" y="977"/>
                  <a:pt x="4" y="965"/>
                </a:cubicBezTo>
                <a:cubicBezTo>
                  <a:pt x="1" y="953"/>
                  <a:pt x="0" y="941"/>
                  <a:pt x="0" y="9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9" name="任意多边形 158"/>
          <p:cNvSpPr/>
          <p:nvPr/>
        </p:nvSpPr>
        <p:spPr>
          <a:xfrm>
            <a:off x="534600" y="5515200"/>
            <a:ext cx="4680000" cy="401400"/>
          </a:xfrm>
          <a:custGeom>
            <a:avLst/>
            <a:gdLst/>
            <a:ahLst/>
            <a:cxnLst/>
            <a:rect l="0" t="0" r="r" b="b"/>
            <a:pathLst>
              <a:path w="13000" h="1115">
                <a:moveTo>
                  <a:pt x="0" y="930"/>
                </a:moveTo>
                <a:lnTo>
                  <a:pt x="0" y="186"/>
                </a:lnTo>
                <a:cubicBezTo>
                  <a:pt x="0" y="174"/>
                  <a:pt x="1" y="162"/>
                  <a:pt x="4" y="150"/>
                </a:cubicBezTo>
                <a:cubicBezTo>
                  <a:pt x="6" y="138"/>
                  <a:pt x="10" y="126"/>
                  <a:pt x="14" y="115"/>
                </a:cubicBezTo>
                <a:cubicBezTo>
                  <a:pt x="19" y="103"/>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2815" y="0"/>
                </a:lnTo>
                <a:cubicBezTo>
                  <a:pt x="12827" y="0"/>
                  <a:pt x="12839" y="1"/>
                  <a:pt x="12851" y="4"/>
                </a:cubicBezTo>
                <a:cubicBezTo>
                  <a:pt x="12863" y="6"/>
                  <a:pt x="12875" y="10"/>
                  <a:pt x="12886" y="14"/>
                </a:cubicBezTo>
                <a:cubicBezTo>
                  <a:pt x="12897" y="19"/>
                  <a:pt x="12908" y="25"/>
                  <a:pt x="12918" y="31"/>
                </a:cubicBezTo>
                <a:cubicBezTo>
                  <a:pt x="12928" y="38"/>
                  <a:pt x="12937" y="46"/>
                  <a:pt x="12946" y="55"/>
                </a:cubicBezTo>
                <a:cubicBezTo>
                  <a:pt x="12955" y="63"/>
                  <a:pt x="12962" y="73"/>
                  <a:pt x="12969" y="83"/>
                </a:cubicBezTo>
                <a:cubicBezTo>
                  <a:pt x="12976" y="93"/>
                  <a:pt x="12982" y="103"/>
                  <a:pt x="12986" y="115"/>
                </a:cubicBezTo>
                <a:cubicBezTo>
                  <a:pt x="12991" y="126"/>
                  <a:pt x="12994" y="138"/>
                  <a:pt x="12997" y="150"/>
                </a:cubicBezTo>
                <a:cubicBezTo>
                  <a:pt x="12999" y="162"/>
                  <a:pt x="13000" y="174"/>
                  <a:pt x="13000" y="186"/>
                </a:cubicBezTo>
                <a:lnTo>
                  <a:pt x="13000" y="930"/>
                </a:lnTo>
                <a:cubicBezTo>
                  <a:pt x="13000" y="942"/>
                  <a:pt x="12999" y="954"/>
                  <a:pt x="12997" y="966"/>
                </a:cubicBezTo>
                <a:cubicBezTo>
                  <a:pt x="12994" y="978"/>
                  <a:pt x="12991" y="989"/>
                  <a:pt x="12986" y="1001"/>
                </a:cubicBezTo>
                <a:cubicBezTo>
                  <a:pt x="12982" y="1012"/>
                  <a:pt x="12976" y="1023"/>
                  <a:pt x="12969" y="1033"/>
                </a:cubicBezTo>
                <a:cubicBezTo>
                  <a:pt x="12962" y="1043"/>
                  <a:pt x="12955" y="1052"/>
                  <a:pt x="12946" y="1061"/>
                </a:cubicBezTo>
                <a:cubicBezTo>
                  <a:pt x="12937" y="1070"/>
                  <a:pt x="12928" y="1077"/>
                  <a:pt x="12918" y="1084"/>
                </a:cubicBezTo>
                <a:cubicBezTo>
                  <a:pt x="12908" y="1091"/>
                  <a:pt x="12897" y="1097"/>
                  <a:pt x="12886" y="1101"/>
                </a:cubicBezTo>
                <a:cubicBezTo>
                  <a:pt x="12875" y="1106"/>
                  <a:pt x="12863" y="1109"/>
                  <a:pt x="12851" y="1112"/>
                </a:cubicBezTo>
                <a:cubicBezTo>
                  <a:pt x="12839" y="1114"/>
                  <a:pt x="12827" y="1115"/>
                  <a:pt x="12815" y="1115"/>
                </a:cubicBezTo>
                <a:lnTo>
                  <a:pt x="186" y="1115"/>
                </a:lnTo>
                <a:cubicBezTo>
                  <a:pt x="174" y="1115"/>
                  <a:pt x="162" y="1114"/>
                  <a:pt x="150" y="1112"/>
                </a:cubicBezTo>
                <a:cubicBezTo>
                  <a:pt x="138" y="1109"/>
                  <a:pt x="126" y="1106"/>
                  <a:pt x="115" y="1101"/>
                </a:cubicBezTo>
                <a:cubicBezTo>
                  <a:pt x="104" y="1097"/>
                  <a:pt x="93" y="1091"/>
                  <a:pt x="83" y="1084"/>
                </a:cubicBezTo>
                <a:cubicBezTo>
                  <a:pt x="73" y="1077"/>
                  <a:pt x="63" y="1070"/>
                  <a:pt x="55" y="1061"/>
                </a:cubicBezTo>
                <a:cubicBezTo>
                  <a:pt x="46" y="1052"/>
                  <a:pt x="38" y="1043"/>
                  <a:pt x="31" y="1033"/>
                </a:cubicBezTo>
                <a:cubicBezTo>
                  <a:pt x="25" y="1023"/>
                  <a:pt x="19" y="1012"/>
                  <a:pt x="14" y="1001"/>
                </a:cubicBezTo>
                <a:cubicBezTo>
                  <a:pt x="10" y="989"/>
                  <a:pt x="6" y="978"/>
                  <a:pt x="4" y="966"/>
                </a:cubicBezTo>
                <a:cubicBezTo>
                  <a:pt x="1" y="954"/>
                  <a:pt x="0" y="942"/>
                  <a:pt x="0" y="93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0" name="图片 159"/>
          <p:cNvPicPr/>
          <p:nvPr/>
        </p:nvPicPr>
        <p:blipFill>
          <a:blip r:embed="rId6"/>
          <a:stretch/>
        </p:blipFill>
        <p:spPr>
          <a:xfrm>
            <a:off x="635040" y="5131080"/>
            <a:ext cx="208440" cy="166680"/>
          </a:xfrm>
          <a:prstGeom prst="rect">
            <a:avLst/>
          </a:prstGeom>
          <a:noFill/>
          <a:ln w="0">
            <a:noFill/>
          </a:ln>
        </p:spPr>
      </p:pic>
      <p:sp>
        <p:nvSpPr>
          <p:cNvPr id="161" name="文本框 160"/>
          <p:cNvSpPr txBox="1"/>
          <p:nvPr/>
        </p:nvSpPr>
        <p:spPr>
          <a:xfrm>
            <a:off x="827280" y="4620240"/>
            <a:ext cx="120780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本章内容概览</a:t>
            </a:r>
            <a:endParaRPr lang="en-US" sz="1580" b="0" u="none" strike="noStrike">
              <a:solidFill>
                <a:srgbClr val="000000"/>
              </a:solidFill>
              <a:effectLst/>
              <a:uFillTx/>
              <a:latin typeface="Times New Roman"/>
            </a:endParaRPr>
          </a:p>
        </p:txBody>
      </p:sp>
      <p:sp>
        <p:nvSpPr>
          <p:cNvPr id="162" name="文本框 161"/>
          <p:cNvSpPr txBox="1"/>
          <p:nvPr/>
        </p:nvSpPr>
        <p:spPr>
          <a:xfrm>
            <a:off x="944280" y="5132160"/>
            <a:ext cx="465480" cy="157320"/>
          </a:xfrm>
          <a:prstGeom prst="rect">
            <a:avLst/>
          </a:prstGeom>
          <a:noFill/>
          <a:ln w="0">
            <a:noFill/>
          </a:ln>
        </p:spPr>
        <p:txBody>
          <a:bodyPr wrap="none" lIns="0" tIns="0" rIns="0" bIns="0" anchor="t">
            <a:spAutoFit/>
          </a:bodyPr>
          <a:lstStyle/>
          <a:p>
            <a:r>
              <a:rPr lang="en-US" sz="1050" b="0" u="none" strike="noStrike" dirty="0">
                <a:solidFill>
                  <a:srgbClr val="FFFFFF"/>
                </a:solidFill>
                <a:effectLst/>
                <a:uFillTx/>
                <a:latin typeface="DejaVuSans"/>
                <a:ea typeface="DejaVuSans"/>
              </a:rPr>
              <a:t>Python</a:t>
            </a:r>
            <a:endParaRPr lang="en-US" sz="1050" b="0" u="none" strike="noStrike" dirty="0">
              <a:solidFill>
                <a:srgbClr val="000000"/>
              </a:solidFill>
              <a:effectLst/>
              <a:uFillTx/>
              <a:latin typeface="Times New Roman"/>
            </a:endParaRPr>
          </a:p>
        </p:txBody>
      </p:sp>
      <p:pic>
        <p:nvPicPr>
          <p:cNvPr id="163" name="图片 162"/>
          <p:cNvPicPr/>
          <p:nvPr/>
        </p:nvPicPr>
        <p:blipFill>
          <a:blip r:embed="rId7"/>
          <a:stretch/>
        </p:blipFill>
        <p:spPr>
          <a:xfrm>
            <a:off x="635040" y="5632560"/>
            <a:ext cx="166680" cy="166680"/>
          </a:xfrm>
          <a:prstGeom prst="rect">
            <a:avLst/>
          </a:prstGeom>
          <a:noFill/>
          <a:ln w="0">
            <a:noFill/>
          </a:ln>
        </p:spPr>
      </p:pic>
      <p:sp>
        <p:nvSpPr>
          <p:cNvPr id="164" name="文本框 163"/>
          <p:cNvSpPr txBox="1"/>
          <p:nvPr/>
        </p:nvSpPr>
        <p:spPr>
          <a:xfrm>
            <a:off x="1407600" y="5127480"/>
            <a:ext cx="1207800" cy="169560"/>
          </a:xfrm>
          <a:prstGeom prst="rect">
            <a:avLst/>
          </a:prstGeom>
          <a:noFill/>
          <a:ln w="0">
            <a:noFill/>
          </a:ln>
        </p:spPr>
        <p:txBody>
          <a:bodyPr wrap="none" lIns="0" tIns="0" rIns="0" bIns="0" anchor="t">
            <a:spAutoFit/>
          </a:bodyPr>
          <a:lstStyle/>
          <a:p>
            <a:r>
              <a:rPr lang="zh-CN" sz="1050" b="0" u="none" strike="noStrike" dirty="0">
                <a:solidFill>
                  <a:srgbClr val="FFFFFF"/>
                </a:solidFill>
                <a:effectLst/>
                <a:uFillTx/>
                <a:latin typeface="WenQuanYiZenHei"/>
                <a:ea typeface="WenQuanYiZenHei"/>
              </a:rPr>
              <a:t>开发环境搭建与管理</a:t>
            </a:r>
            <a:endParaRPr lang="en-US" sz="1050" b="0" u="none" strike="noStrike" dirty="0">
              <a:solidFill>
                <a:srgbClr val="000000"/>
              </a:solidFill>
              <a:effectLst/>
              <a:uFillTx/>
              <a:latin typeface="Times New Roman"/>
            </a:endParaRPr>
          </a:p>
        </p:txBody>
      </p:sp>
      <p:sp>
        <p:nvSpPr>
          <p:cNvPr id="165" name="文本框 164"/>
          <p:cNvSpPr txBox="1"/>
          <p:nvPr/>
        </p:nvSpPr>
        <p:spPr>
          <a:xfrm>
            <a:off x="902520" y="5633640"/>
            <a:ext cx="228240" cy="157320"/>
          </a:xfrm>
          <a:prstGeom prst="rect">
            <a:avLst/>
          </a:prstGeom>
          <a:noFill/>
          <a:ln w="0">
            <a:noFill/>
          </a:ln>
        </p:spPr>
        <p:txBody>
          <a:bodyPr wrap="none" lIns="0" tIns="0" rIns="0" bIns="0" anchor="t">
            <a:spAutoFit/>
          </a:bodyPr>
          <a:lstStyle/>
          <a:p>
            <a:r>
              <a:rPr lang="en-US" sz="1050" b="0" u="none" strike="noStrike" dirty="0">
                <a:solidFill>
                  <a:srgbClr val="FFFFFF"/>
                </a:solidFill>
                <a:effectLst/>
                <a:uFillTx/>
                <a:latin typeface="DejaVuSans"/>
                <a:ea typeface="DejaVuSans"/>
              </a:rPr>
              <a:t>IDE</a:t>
            </a:r>
            <a:endParaRPr lang="en-US" sz="1050" b="0" u="none" strike="noStrike" dirty="0">
              <a:solidFill>
                <a:srgbClr val="000000"/>
              </a:solidFill>
              <a:effectLst/>
              <a:uFillTx/>
              <a:latin typeface="Times New Roman"/>
            </a:endParaRPr>
          </a:p>
        </p:txBody>
      </p:sp>
      <p:sp>
        <p:nvSpPr>
          <p:cNvPr id="166" name="任意多边形 165"/>
          <p:cNvSpPr/>
          <p:nvPr/>
        </p:nvSpPr>
        <p:spPr>
          <a:xfrm>
            <a:off x="5481720" y="5013720"/>
            <a:ext cx="4680360" cy="401760"/>
          </a:xfrm>
          <a:custGeom>
            <a:avLst/>
            <a:gdLst/>
            <a:ahLst/>
            <a:cxnLst/>
            <a:rect l="0" t="0" r="r" b="b"/>
            <a:pathLst>
              <a:path w="13001" h="1116">
                <a:moveTo>
                  <a:pt x="0" y="929"/>
                </a:moveTo>
                <a:lnTo>
                  <a:pt x="0" y="186"/>
                </a:lnTo>
                <a:cubicBezTo>
                  <a:pt x="0" y="174"/>
                  <a:pt x="1"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2815" y="0"/>
                </a:lnTo>
                <a:cubicBezTo>
                  <a:pt x="12827" y="0"/>
                  <a:pt x="12839" y="2"/>
                  <a:pt x="12851" y="4"/>
                </a:cubicBezTo>
                <a:cubicBezTo>
                  <a:pt x="12863" y="6"/>
                  <a:pt x="12875" y="10"/>
                  <a:pt x="12886" y="14"/>
                </a:cubicBezTo>
                <a:cubicBezTo>
                  <a:pt x="12897" y="19"/>
                  <a:pt x="12908" y="25"/>
                  <a:pt x="12918" y="32"/>
                </a:cubicBezTo>
                <a:cubicBezTo>
                  <a:pt x="12928" y="38"/>
                  <a:pt x="12938" y="46"/>
                  <a:pt x="12946" y="55"/>
                </a:cubicBezTo>
                <a:cubicBezTo>
                  <a:pt x="12955" y="63"/>
                  <a:pt x="12962" y="73"/>
                  <a:pt x="12969" y="83"/>
                </a:cubicBezTo>
                <a:cubicBezTo>
                  <a:pt x="12976" y="93"/>
                  <a:pt x="12982" y="104"/>
                  <a:pt x="12986" y="115"/>
                </a:cubicBezTo>
                <a:cubicBezTo>
                  <a:pt x="12991" y="126"/>
                  <a:pt x="12995" y="138"/>
                  <a:pt x="12997" y="150"/>
                </a:cubicBezTo>
                <a:cubicBezTo>
                  <a:pt x="12999" y="162"/>
                  <a:pt x="13001" y="174"/>
                  <a:pt x="13001" y="186"/>
                </a:cubicBezTo>
                <a:lnTo>
                  <a:pt x="13001" y="929"/>
                </a:lnTo>
                <a:cubicBezTo>
                  <a:pt x="13001" y="941"/>
                  <a:pt x="12999" y="953"/>
                  <a:pt x="12997" y="965"/>
                </a:cubicBezTo>
                <a:cubicBezTo>
                  <a:pt x="12995" y="977"/>
                  <a:pt x="12991" y="989"/>
                  <a:pt x="12986" y="1000"/>
                </a:cubicBezTo>
                <a:cubicBezTo>
                  <a:pt x="12982" y="1011"/>
                  <a:pt x="12976" y="1022"/>
                  <a:pt x="12969" y="1032"/>
                </a:cubicBezTo>
                <a:cubicBezTo>
                  <a:pt x="12962" y="1042"/>
                  <a:pt x="12955" y="1052"/>
                  <a:pt x="12946" y="1060"/>
                </a:cubicBezTo>
                <a:cubicBezTo>
                  <a:pt x="12938" y="1069"/>
                  <a:pt x="12928" y="1076"/>
                  <a:pt x="12918" y="1083"/>
                </a:cubicBezTo>
                <a:cubicBezTo>
                  <a:pt x="12908" y="1090"/>
                  <a:pt x="12897" y="1096"/>
                  <a:pt x="12886" y="1100"/>
                </a:cubicBezTo>
                <a:cubicBezTo>
                  <a:pt x="12875" y="1105"/>
                  <a:pt x="12863" y="1109"/>
                  <a:pt x="12851" y="1111"/>
                </a:cubicBezTo>
                <a:cubicBezTo>
                  <a:pt x="12839" y="1114"/>
                  <a:pt x="12827" y="1116"/>
                  <a:pt x="12815" y="1116"/>
                </a:cubicBezTo>
                <a:lnTo>
                  <a:pt x="186" y="1116"/>
                </a:lnTo>
                <a:cubicBezTo>
                  <a:pt x="174" y="1116"/>
                  <a:pt x="162" y="1114"/>
                  <a:pt x="150" y="1111"/>
                </a:cubicBezTo>
                <a:cubicBezTo>
                  <a:pt x="138" y="1109"/>
                  <a:pt x="126" y="1105"/>
                  <a:pt x="115" y="1100"/>
                </a:cubicBezTo>
                <a:cubicBezTo>
                  <a:pt x="104" y="1096"/>
                  <a:pt x="93" y="1090"/>
                  <a:pt x="83" y="1083"/>
                </a:cubicBezTo>
                <a:cubicBezTo>
                  <a:pt x="73" y="1076"/>
                  <a:pt x="63" y="1069"/>
                  <a:pt x="55" y="1060"/>
                </a:cubicBezTo>
                <a:cubicBezTo>
                  <a:pt x="46" y="1052"/>
                  <a:pt x="38" y="1042"/>
                  <a:pt x="32" y="1032"/>
                </a:cubicBezTo>
                <a:cubicBezTo>
                  <a:pt x="25" y="1022"/>
                  <a:pt x="19" y="1011"/>
                  <a:pt x="14" y="1000"/>
                </a:cubicBezTo>
                <a:cubicBezTo>
                  <a:pt x="10" y="989"/>
                  <a:pt x="6" y="977"/>
                  <a:pt x="4" y="965"/>
                </a:cubicBezTo>
                <a:cubicBezTo>
                  <a:pt x="1" y="953"/>
                  <a:pt x="0" y="941"/>
                  <a:pt x="0" y="929"/>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7" name="任意多边形 166"/>
          <p:cNvSpPr/>
          <p:nvPr/>
        </p:nvSpPr>
        <p:spPr>
          <a:xfrm>
            <a:off x="5481720" y="5515200"/>
            <a:ext cx="4680360" cy="401400"/>
          </a:xfrm>
          <a:custGeom>
            <a:avLst/>
            <a:gdLst/>
            <a:ahLst/>
            <a:cxnLst/>
            <a:rect l="0" t="0" r="r" b="b"/>
            <a:pathLst>
              <a:path w="13001" h="1115">
                <a:moveTo>
                  <a:pt x="0" y="930"/>
                </a:moveTo>
                <a:lnTo>
                  <a:pt x="0" y="186"/>
                </a:lnTo>
                <a:cubicBezTo>
                  <a:pt x="0" y="174"/>
                  <a:pt x="1" y="162"/>
                  <a:pt x="4" y="150"/>
                </a:cubicBezTo>
                <a:cubicBezTo>
                  <a:pt x="6" y="138"/>
                  <a:pt x="10" y="126"/>
                  <a:pt x="14" y="115"/>
                </a:cubicBezTo>
                <a:cubicBezTo>
                  <a:pt x="19" y="103"/>
                  <a:pt x="25" y="93"/>
                  <a:pt x="32"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12815" y="0"/>
                </a:lnTo>
                <a:cubicBezTo>
                  <a:pt x="12827" y="0"/>
                  <a:pt x="12839" y="1"/>
                  <a:pt x="12851" y="4"/>
                </a:cubicBezTo>
                <a:cubicBezTo>
                  <a:pt x="12863" y="6"/>
                  <a:pt x="12875" y="10"/>
                  <a:pt x="12886" y="14"/>
                </a:cubicBezTo>
                <a:cubicBezTo>
                  <a:pt x="12897" y="19"/>
                  <a:pt x="12908" y="25"/>
                  <a:pt x="12918" y="31"/>
                </a:cubicBezTo>
                <a:cubicBezTo>
                  <a:pt x="12928" y="38"/>
                  <a:pt x="12938" y="46"/>
                  <a:pt x="12946" y="55"/>
                </a:cubicBezTo>
                <a:cubicBezTo>
                  <a:pt x="12955" y="63"/>
                  <a:pt x="12962" y="73"/>
                  <a:pt x="12969" y="83"/>
                </a:cubicBezTo>
                <a:cubicBezTo>
                  <a:pt x="12976" y="93"/>
                  <a:pt x="12982" y="103"/>
                  <a:pt x="12986" y="115"/>
                </a:cubicBezTo>
                <a:cubicBezTo>
                  <a:pt x="12991" y="126"/>
                  <a:pt x="12995" y="138"/>
                  <a:pt x="12997" y="150"/>
                </a:cubicBezTo>
                <a:cubicBezTo>
                  <a:pt x="12999" y="162"/>
                  <a:pt x="13001" y="174"/>
                  <a:pt x="13001" y="186"/>
                </a:cubicBezTo>
                <a:lnTo>
                  <a:pt x="13001" y="930"/>
                </a:lnTo>
                <a:cubicBezTo>
                  <a:pt x="13001" y="942"/>
                  <a:pt x="12999" y="954"/>
                  <a:pt x="12997" y="966"/>
                </a:cubicBezTo>
                <a:cubicBezTo>
                  <a:pt x="12995" y="978"/>
                  <a:pt x="12991" y="989"/>
                  <a:pt x="12986" y="1001"/>
                </a:cubicBezTo>
                <a:cubicBezTo>
                  <a:pt x="12982" y="1012"/>
                  <a:pt x="12976" y="1023"/>
                  <a:pt x="12969" y="1033"/>
                </a:cubicBezTo>
                <a:cubicBezTo>
                  <a:pt x="12962" y="1043"/>
                  <a:pt x="12955" y="1052"/>
                  <a:pt x="12946" y="1061"/>
                </a:cubicBezTo>
                <a:cubicBezTo>
                  <a:pt x="12938" y="1070"/>
                  <a:pt x="12928" y="1077"/>
                  <a:pt x="12918" y="1084"/>
                </a:cubicBezTo>
                <a:cubicBezTo>
                  <a:pt x="12908" y="1091"/>
                  <a:pt x="12897" y="1097"/>
                  <a:pt x="12886" y="1101"/>
                </a:cubicBezTo>
                <a:cubicBezTo>
                  <a:pt x="12875" y="1106"/>
                  <a:pt x="12863" y="1109"/>
                  <a:pt x="12851" y="1112"/>
                </a:cubicBezTo>
                <a:cubicBezTo>
                  <a:pt x="12839" y="1114"/>
                  <a:pt x="12827" y="1115"/>
                  <a:pt x="12815" y="1115"/>
                </a:cubicBezTo>
                <a:lnTo>
                  <a:pt x="186" y="1115"/>
                </a:lnTo>
                <a:cubicBezTo>
                  <a:pt x="174" y="1115"/>
                  <a:pt x="162" y="1114"/>
                  <a:pt x="150" y="1112"/>
                </a:cubicBezTo>
                <a:cubicBezTo>
                  <a:pt x="138" y="1109"/>
                  <a:pt x="126" y="1106"/>
                  <a:pt x="115" y="1101"/>
                </a:cubicBezTo>
                <a:cubicBezTo>
                  <a:pt x="104" y="1097"/>
                  <a:pt x="93" y="1091"/>
                  <a:pt x="83" y="1084"/>
                </a:cubicBezTo>
                <a:cubicBezTo>
                  <a:pt x="73" y="1077"/>
                  <a:pt x="63" y="1070"/>
                  <a:pt x="55" y="1061"/>
                </a:cubicBezTo>
                <a:cubicBezTo>
                  <a:pt x="46" y="1052"/>
                  <a:pt x="38" y="1043"/>
                  <a:pt x="32" y="1033"/>
                </a:cubicBezTo>
                <a:cubicBezTo>
                  <a:pt x="25" y="1023"/>
                  <a:pt x="19" y="1012"/>
                  <a:pt x="14" y="1001"/>
                </a:cubicBezTo>
                <a:cubicBezTo>
                  <a:pt x="10" y="989"/>
                  <a:pt x="6" y="978"/>
                  <a:pt x="4" y="966"/>
                </a:cubicBezTo>
                <a:cubicBezTo>
                  <a:pt x="1" y="954"/>
                  <a:pt x="0" y="942"/>
                  <a:pt x="0" y="93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8" name="图片 167"/>
          <p:cNvPicPr/>
          <p:nvPr/>
        </p:nvPicPr>
        <p:blipFill>
          <a:blip r:embed="rId8"/>
          <a:stretch/>
        </p:blipFill>
        <p:spPr>
          <a:xfrm>
            <a:off x="5582160" y="5131080"/>
            <a:ext cx="191880" cy="166680"/>
          </a:xfrm>
          <a:prstGeom prst="rect">
            <a:avLst/>
          </a:prstGeom>
          <a:noFill/>
          <a:ln w="0">
            <a:noFill/>
          </a:ln>
        </p:spPr>
      </p:pic>
      <p:sp>
        <p:nvSpPr>
          <p:cNvPr id="169" name="文本框 168"/>
          <p:cNvSpPr txBox="1"/>
          <p:nvPr/>
        </p:nvSpPr>
        <p:spPr>
          <a:xfrm>
            <a:off x="1129320" y="5628960"/>
            <a:ext cx="1073520" cy="169560"/>
          </a:xfrm>
          <a:prstGeom prst="rect">
            <a:avLst/>
          </a:prstGeom>
          <a:noFill/>
          <a:ln w="0">
            <a:noFill/>
          </a:ln>
        </p:spPr>
        <p:txBody>
          <a:bodyPr wrap="none" lIns="0" tIns="0" rIns="0" bIns="0" anchor="t">
            <a:spAutoFit/>
          </a:bodyPr>
          <a:lstStyle/>
          <a:p>
            <a:r>
              <a:rPr lang="zh-CN" sz="1050" b="0" u="none" strike="noStrike" dirty="0">
                <a:solidFill>
                  <a:srgbClr val="FFFFFF"/>
                </a:solidFill>
                <a:effectLst/>
                <a:uFillTx/>
                <a:latin typeface="WenQuanYiZenHei"/>
                <a:ea typeface="WenQuanYiZenHei"/>
              </a:rPr>
              <a:t>选择与工作流搭建</a:t>
            </a:r>
            <a:endParaRPr lang="en-US" sz="1050" b="0" u="none" strike="noStrike" dirty="0">
              <a:solidFill>
                <a:srgbClr val="000000"/>
              </a:solidFill>
              <a:effectLst/>
              <a:uFillTx/>
              <a:latin typeface="Times New Roman"/>
            </a:endParaRPr>
          </a:p>
        </p:txBody>
      </p:sp>
      <p:sp>
        <p:nvSpPr>
          <p:cNvPr id="170" name="文本框 169"/>
          <p:cNvSpPr txBox="1"/>
          <p:nvPr/>
        </p:nvSpPr>
        <p:spPr>
          <a:xfrm>
            <a:off x="5874840" y="5132160"/>
            <a:ext cx="2894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171" name="文本框 170"/>
          <p:cNvSpPr txBox="1"/>
          <p:nvPr/>
        </p:nvSpPr>
        <p:spPr>
          <a:xfrm>
            <a:off x="6154920" y="512748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开发常用</a:t>
            </a:r>
            <a:endParaRPr lang="en-US" sz="1050" b="0" u="none" strike="noStrike">
              <a:solidFill>
                <a:srgbClr val="000000"/>
              </a:solidFill>
              <a:effectLst/>
              <a:uFillTx/>
              <a:latin typeface="Times New Roman"/>
            </a:endParaRPr>
          </a:p>
        </p:txBody>
      </p:sp>
      <p:sp>
        <p:nvSpPr>
          <p:cNvPr id="172" name="文本框 171"/>
          <p:cNvSpPr txBox="1"/>
          <p:nvPr/>
        </p:nvSpPr>
        <p:spPr>
          <a:xfrm>
            <a:off x="6689880" y="5132160"/>
            <a:ext cx="46548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Python</a:t>
            </a:r>
            <a:endParaRPr lang="en-US" sz="1050" b="0" u="none" strike="noStrike">
              <a:solidFill>
                <a:srgbClr val="000000"/>
              </a:solidFill>
              <a:effectLst/>
              <a:uFillTx/>
              <a:latin typeface="Times New Roman"/>
            </a:endParaRPr>
          </a:p>
        </p:txBody>
      </p:sp>
      <p:pic>
        <p:nvPicPr>
          <p:cNvPr id="173" name="图片 172"/>
          <p:cNvPicPr/>
          <p:nvPr/>
        </p:nvPicPr>
        <p:blipFill>
          <a:blip r:embed="rId9"/>
          <a:stretch/>
        </p:blipFill>
        <p:spPr>
          <a:xfrm>
            <a:off x="5582160" y="5632560"/>
            <a:ext cx="208440" cy="166680"/>
          </a:xfrm>
          <a:prstGeom prst="rect">
            <a:avLst/>
          </a:prstGeom>
          <a:noFill/>
          <a:ln w="0">
            <a:noFill/>
          </a:ln>
        </p:spPr>
      </p:pic>
      <p:sp>
        <p:nvSpPr>
          <p:cNvPr id="174" name="文本框 173"/>
          <p:cNvSpPr txBox="1"/>
          <p:nvPr/>
        </p:nvSpPr>
        <p:spPr>
          <a:xfrm>
            <a:off x="7153200" y="5127480"/>
            <a:ext cx="403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依赖库</a:t>
            </a:r>
            <a:endParaRPr lang="en-US" sz="1050" b="0" u="none" strike="noStrike">
              <a:solidFill>
                <a:srgbClr val="000000"/>
              </a:solidFill>
              <a:effectLst/>
              <a:uFillTx/>
              <a:latin typeface="Times New Roman"/>
            </a:endParaRPr>
          </a:p>
        </p:txBody>
      </p:sp>
      <p:sp>
        <p:nvSpPr>
          <p:cNvPr id="175" name="文本框 174"/>
          <p:cNvSpPr txBox="1"/>
          <p:nvPr/>
        </p:nvSpPr>
        <p:spPr>
          <a:xfrm>
            <a:off x="5891400" y="5633640"/>
            <a:ext cx="2894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176" name="任意多边形 175"/>
          <p:cNvSpPr/>
          <p:nvPr/>
        </p:nvSpPr>
        <p:spPr>
          <a:xfrm>
            <a:off x="534600" y="6016680"/>
            <a:ext cx="9627480" cy="434880"/>
          </a:xfrm>
          <a:custGeom>
            <a:avLst/>
            <a:gdLst/>
            <a:ahLst/>
            <a:cxnLst/>
            <a:rect l="0" t="0" r="r" b="b"/>
            <a:pathLst>
              <a:path w="26743" h="1208">
                <a:moveTo>
                  <a:pt x="0" y="1022"/>
                </a:moveTo>
                <a:lnTo>
                  <a:pt x="0" y="186"/>
                </a:lnTo>
                <a:cubicBezTo>
                  <a:pt x="0" y="173"/>
                  <a:pt x="1" y="161"/>
                  <a:pt x="4" y="149"/>
                </a:cubicBezTo>
                <a:cubicBezTo>
                  <a:pt x="6" y="137"/>
                  <a:pt x="10" y="126"/>
                  <a:pt x="14" y="115"/>
                </a:cubicBezTo>
                <a:cubicBezTo>
                  <a:pt x="19" y="103"/>
                  <a:pt x="25" y="93"/>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3"/>
                  <a:pt x="26724" y="103"/>
                  <a:pt x="26728" y="115"/>
                </a:cubicBezTo>
                <a:cubicBezTo>
                  <a:pt x="26733" y="126"/>
                  <a:pt x="26737" y="137"/>
                  <a:pt x="26739" y="149"/>
                </a:cubicBezTo>
                <a:cubicBezTo>
                  <a:pt x="26741" y="161"/>
                  <a:pt x="26743" y="173"/>
                  <a:pt x="26743" y="186"/>
                </a:cubicBezTo>
                <a:lnTo>
                  <a:pt x="26743" y="1022"/>
                </a:lnTo>
                <a:cubicBezTo>
                  <a:pt x="26743" y="1034"/>
                  <a:pt x="26741" y="1047"/>
                  <a:pt x="26739" y="1059"/>
                </a:cubicBezTo>
                <a:cubicBezTo>
                  <a:pt x="26737" y="1070"/>
                  <a:pt x="26733" y="1082"/>
                  <a:pt x="26728" y="1093"/>
                </a:cubicBezTo>
                <a:cubicBezTo>
                  <a:pt x="26724" y="1105"/>
                  <a:pt x="26718" y="1115"/>
                  <a:pt x="26711" y="1125"/>
                </a:cubicBezTo>
                <a:cubicBezTo>
                  <a:pt x="26704" y="1136"/>
                  <a:pt x="26697" y="1145"/>
                  <a:pt x="26688" y="1154"/>
                </a:cubicBezTo>
                <a:cubicBezTo>
                  <a:pt x="26680" y="1162"/>
                  <a:pt x="26670" y="1170"/>
                  <a:pt x="26660" y="1177"/>
                </a:cubicBezTo>
                <a:cubicBezTo>
                  <a:pt x="26650" y="1183"/>
                  <a:pt x="26639" y="1189"/>
                  <a:pt x="26628" y="1194"/>
                </a:cubicBezTo>
                <a:cubicBezTo>
                  <a:pt x="26617" y="1199"/>
                  <a:pt x="26605" y="1202"/>
                  <a:pt x="26593" y="1204"/>
                </a:cubicBezTo>
                <a:cubicBezTo>
                  <a:pt x="26581" y="1207"/>
                  <a:pt x="26569" y="1208"/>
                  <a:pt x="26557" y="1208"/>
                </a:cubicBezTo>
                <a:lnTo>
                  <a:pt x="186" y="1208"/>
                </a:lnTo>
                <a:cubicBezTo>
                  <a:pt x="174" y="1208"/>
                  <a:pt x="162" y="1207"/>
                  <a:pt x="150" y="1204"/>
                </a:cubicBezTo>
                <a:cubicBezTo>
                  <a:pt x="138" y="1202"/>
                  <a:pt x="126" y="1199"/>
                  <a:pt x="115" y="1194"/>
                </a:cubicBezTo>
                <a:cubicBezTo>
                  <a:pt x="104" y="1189"/>
                  <a:pt x="93" y="1183"/>
                  <a:pt x="83" y="1177"/>
                </a:cubicBezTo>
                <a:cubicBezTo>
                  <a:pt x="73" y="1170"/>
                  <a:pt x="63" y="1162"/>
                  <a:pt x="55" y="1154"/>
                </a:cubicBezTo>
                <a:cubicBezTo>
                  <a:pt x="46" y="1145"/>
                  <a:pt x="38" y="1136"/>
                  <a:pt x="31" y="1125"/>
                </a:cubicBezTo>
                <a:cubicBezTo>
                  <a:pt x="25" y="1115"/>
                  <a:pt x="19" y="1105"/>
                  <a:pt x="14" y="1093"/>
                </a:cubicBezTo>
                <a:cubicBezTo>
                  <a:pt x="10" y="1082"/>
                  <a:pt x="6" y="1070"/>
                  <a:pt x="4" y="1059"/>
                </a:cubicBezTo>
                <a:cubicBezTo>
                  <a:pt x="1" y="1047"/>
                  <a:pt x="0" y="1034"/>
                  <a:pt x="0" y="102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7" name="图片 176"/>
          <p:cNvPicPr/>
          <p:nvPr/>
        </p:nvPicPr>
        <p:blipFill>
          <a:blip r:embed="rId10"/>
          <a:stretch/>
        </p:blipFill>
        <p:spPr>
          <a:xfrm>
            <a:off x="668520" y="6175440"/>
            <a:ext cx="108360" cy="116640"/>
          </a:xfrm>
          <a:prstGeom prst="rect">
            <a:avLst/>
          </a:prstGeom>
          <a:noFill/>
          <a:ln w="0">
            <a:noFill/>
          </a:ln>
        </p:spPr>
      </p:pic>
      <p:sp>
        <p:nvSpPr>
          <p:cNvPr id="178" name="文本框 177"/>
          <p:cNvSpPr txBox="1"/>
          <p:nvPr/>
        </p:nvSpPr>
        <p:spPr>
          <a:xfrm>
            <a:off x="6171840" y="5628960"/>
            <a:ext cx="1207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与智能体的相关知识</a:t>
            </a:r>
            <a:endParaRPr lang="en-US" sz="1050" b="0" u="none" strike="noStrike">
              <a:solidFill>
                <a:srgbClr val="000000"/>
              </a:solidFill>
              <a:effectLst/>
              <a:uFillTx/>
              <a:latin typeface="Times New Roman"/>
            </a:endParaRPr>
          </a:p>
        </p:txBody>
      </p:sp>
      <p:sp>
        <p:nvSpPr>
          <p:cNvPr id="179" name="文本框 178"/>
          <p:cNvSpPr txBox="1"/>
          <p:nvPr/>
        </p:nvSpPr>
        <p:spPr>
          <a:xfrm>
            <a:off x="871200" y="6167160"/>
            <a:ext cx="116640" cy="140400"/>
          </a:xfrm>
          <a:prstGeom prst="rect">
            <a:avLst/>
          </a:prstGeom>
          <a:noFill/>
          <a:ln w="0">
            <a:noFill/>
          </a:ln>
        </p:spPr>
        <p:txBody>
          <a:bodyPr wrap="none" lIns="0" tIns="0" rIns="0" bIns="0" anchor="t">
            <a:spAutoFit/>
          </a:bodyPr>
          <a:lstStyle/>
          <a:p>
            <a:r>
              <a:rPr lang="en-US" sz="950" b="0" u="none" strike="noStrike">
                <a:solidFill>
                  <a:srgbClr val="D1D5DB"/>
                </a:solidFill>
                <a:effectLst/>
                <a:uFillTx/>
                <a:latin typeface="DejaVuSans"/>
                <a:ea typeface="DejaVuSans"/>
              </a:rPr>
              <a:t> </a:t>
            </a:r>
            <a:endParaRPr lang="en-US" sz="950" b="0" u="none" strike="noStrike">
              <a:solidFill>
                <a:srgbClr val="000000"/>
              </a:solidFill>
              <a:effectLst/>
              <a:uFillTx/>
              <a:latin typeface="Times New Roman"/>
            </a:endParaRPr>
          </a:p>
        </p:txBody>
      </p:sp>
      <p:sp>
        <p:nvSpPr>
          <p:cNvPr id="180" name="文本框 179"/>
          <p:cNvSpPr txBox="1"/>
          <p:nvPr/>
        </p:nvSpPr>
        <p:spPr>
          <a:xfrm>
            <a:off x="909360" y="6163200"/>
            <a:ext cx="2047320" cy="151200"/>
          </a:xfrm>
          <a:prstGeom prst="rect">
            <a:avLst/>
          </a:prstGeom>
          <a:noFill/>
          <a:ln w="0">
            <a:noFill/>
          </a:ln>
        </p:spPr>
        <p:txBody>
          <a:bodyPr wrap="none" lIns="0" tIns="0" rIns="0" bIns="0" anchor="t">
            <a:spAutoFit/>
          </a:bodyPr>
          <a:lstStyle/>
          <a:p>
            <a:r>
              <a:rPr lang="zh-CN" sz="950" b="0" u="none" strike="noStrike">
                <a:solidFill>
                  <a:srgbClr val="D1D5DB"/>
                </a:solidFill>
                <a:effectLst/>
                <a:uFillTx/>
                <a:latin typeface="WenQuanYiZenHei"/>
                <a:ea typeface="WenQuanYiZenHei"/>
              </a:rPr>
              <a:t>通过本章的学习，读者将学会如何构建</a:t>
            </a:r>
            <a:endParaRPr lang="en-US" sz="950" b="0" u="none" strike="noStrike">
              <a:solidFill>
                <a:srgbClr val="000000"/>
              </a:solidFill>
              <a:effectLst/>
              <a:uFillTx/>
              <a:latin typeface="Times New Roman"/>
            </a:endParaRPr>
          </a:p>
        </p:txBody>
      </p:sp>
      <p:sp>
        <p:nvSpPr>
          <p:cNvPr id="181" name="文本框 180"/>
          <p:cNvSpPr txBox="1"/>
          <p:nvPr/>
        </p:nvSpPr>
        <p:spPr>
          <a:xfrm>
            <a:off x="2897280" y="6167160"/>
            <a:ext cx="259920" cy="140400"/>
          </a:xfrm>
          <a:prstGeom prst="rect">
            <a:avLst/>
          </a:prstGeom>
          <a:noFill/>
          <a:ln w="0">
            <a:noFill/>
          </a:ln>
        </p:spPr>
        <p:txBody>
          <a:bodyPr wrap="none" lIns="0" tIns="0" rIns="0" bIns="0" anchor="t">
            <a:spAutoFit/>
          </a:bodyPr>
          <a:lstStyle/>
          <a:p>
            <a:r>
              <a:rPr lang="en-US" sz="950" b="0" u="none" strike="noStrike">
                <a:solidFill>
                  <a:srgbClr val="D1D5DB"/>
                </a:solidFill>
                <a:effectLst/>
                <a:uFillTx/>
                <a:latin typeface="DejaVuSans"/>
                <a:ea typeface="DejaVuSans"/>
              </a:rPr>
              <a:t>RAG</a:t>
            </a:r>
            <a:endParaRPr lang="en-US" sz="950" b="0" u="none" strike="noStrike">
              <a:solidFill>
                <a:srgbClr val="000000"/>
              </a:solidFill>
              <a:effectLst/>
              <a:uFillTx/>
              <a:latin typeface="Times New Roman"/>
            </a:endParaRPr>
          </a:p>
        </p:txBody>
      </p:sp>
      <p:sp>
        <p:nvSpPr>
          <p:cNvPr id="182" name="文本框 181"/>
          <p:cNvSpPr txBox="1"/>
          <p:nvPr/>
        </p:nvSpPr>
        <p:spPr>
          <a:xfrm>
            <a:off x="3143520" y="6163200"/>
            <a:ext cx="2288160" cy="151200"/>
          </a:xfrm>
          <a:prstGeom prst="rect">
            <a:avLst/>
          </a:prstGeom>
          <a:noFill/>
          <a:ln w="0">
            <a:noFill/>
          </a:ln>
        </p:spPr>
        <p:txBody>
          <a:bodyPr wrap="none" lIns="0" tIns="0" rIns="0" bIns="0" anchor="t">
            <a:spAutoFit/>
          </a:bodyPr>
          <a:lstStyle/>
          <a:p>
            <a:r>
              <a:rPr lang="zh-CN" sz="950" b="0" u="none" strike="noStrike">
                <a:solidFill>
                  <a:srgbClr val="D1D5DB"/>
                </a:solidFill>
                <a:effectLst/>
                <a:uFillTx/>
                <a:latin typeface="WenQuanYiZenHei"/>
                <a:ea typeface="WenQuanYiZenHei"/>
              </a:rPr>
              <a:t>开发环境，了解其必备的开发知识，为后续</a:t>
            </a:r>
            <a:endParaRPr lang="en-US" sz="950" b="0" u="none" strike="noStrike">
              <a:solidFill>
                <a:srgbClr val="000000"/>
              </a:solidFill>
              <a:effectLst/>
              <a:uFillTx/>
              <a:latin typeface="Times New Roman"/>
            </a:endParaRPr>
          </a:p>
        </p:txBody>
      </p:sp>
      <p:sp>
        <p:nvSpPr>
          <p:cNvPr id="183" name="文本框 182"/>
          <p:cNvSpPr txBox="1"/>
          <p:nvPr/>
        </p:nvSpPr>
        <p:spPr>
          <a:xfrm>
            <a:off x="5365440" y="6167160"/>
            <a:ext cx="259920" cy="140400"/>
          </a:xfrm>
          <a:prstGeom prst="rect">
            <a:avLst/>
          </a:prstGeom>
          <a:noFill/>
          <a:ln w="0">
            <a:noFill/>
          </a:ln>
        </p:spPr>
        <p:txBody>
          <a:bodyPr wrap="none" lIns="0" tIns="0" rIns="0" bIns="0" anchor="t">
            <a:spAutoFit/>
          </a:bodyPr>
          <a:lstStyle/>
          <a:p>
            <a:r>
              <a:rPr lang="en-US" sz="950" b="0" u="none" strike="noStrike">
                <a:solidFill>
                  <a:srgbClr val="D1D5DB"/>
                </a:solidFill>
                <a:effectLst/>
                <a:uFillTx/>
                <a:latin typeface="DejaVuSans"/>
                <a:ea typeface="DejaVuSans"/>
              </a:rPr>
              <a:t>RAG</a:t>
            </a:r>
            <a:endParaRPr lang="en-US" sz="950" b="0" u="none" strike="noStrike">
              <a:solidFill>
                <a:srgbClr val="000000"/>
              </a:solidFill>
              <a:effectLst/>
              <a:uFillTx/>
              <a:latin typeface="Times New Roman"/>
            </a:endParaRPr>
          </a:p>
        </p:txBody>
      </p:sp>
      <p:sp>
        <p:nvSpPr>
          <p:cNvPr id="185" name="任意多边形 184"/>
          <p:cNvSpPr/>
          <p:nvPr/>
        </p:nvSpPr>
        <p:spPr>
          <a:xfrm>
            <a:off x="534600" y="2072160"/>
            <a:ext cx="1504440" cy="668880"/>
          </a:xfrm>
          <a:custGeom>
            <a:avLst/>
            <a:gdLst/>
            <a:ahLst/>
            <a:cxnLst/>
            <a:rect l="0" t="0" r="r" b="b"/>
            <a:pathLst>
              <a:path w="4179" h="1858">
                <a:moveTo>
                  <a:pt x="0" y="1626"/>
                </a:moveTo>
                <a:lnTo>
                  <a:pt x="0" y="232"/>
                </a:lnTo>
                <a:cubicBezTo>
                  <a:pt x="0" y="202"/>
                  <a:pt x="6" y="172"/>
                  <a:pt x="18" y="144"/>
                </a:cubicBezTo>
                <a:cubicBezTo>
                  <a:pt x="30" y="115"/>
                  <a:pt x="46" y="90"/>
                  <a:pt x="68" y="68"/>
                </a:cubicBezTo>
                <a:cubicBezTo>
                  <a:pt x="90" y="47"/>
                  <a:pt x="115" y="30"/>
                  <a:pt x="143" y="18"/>
                </a:cubicBezTo>
                <a:cubicBezTo>
                  <a:pt x="172" y="6"/>
                  <a:pt x="201" y="0"/>
                  <a:pt x="232" y="0"/>
                </a:cubicBezTo>
                <a:lnTo>
                  <a:pt x="3947" y="0"/>
                </a:lnTo>
                <a:cubicBezTo>
                  <a:pt x="3978" y="0"/>
                  <a:pt x="4008" y="6"/>
                  <a:pt x="4036" y="18"/>
                </a:cubicBezTo>
                <a:cubicBezTo>
                  <a:pt x="4065" y="30"/>
                  <a:pt x="4090" y="47"/>
                  <a:pt x="4111" y="68"/>
                </a:cubicBezTo>
                <a:cubicBezTo>
                  <a:pt x="4133" y="90"/>
                  <a:pt x="4150" y="115"/>
                  <a:pt x="4162" y="144"/>
                </a:cubicBezTo>
                <a:cubicBezTo>
                  <a:pt x="4174" y="172"/>
                  <a:pt x="4179" y="202"/>
                  <a:pt x="4179" y="232"/>
                </a:cubicBezTo>
                <a:lnTo>
                  <a:pt x="4179" y="1626"/>
                </a:lnTo>
                <a:cubicBezTo>
                  <a:pt x="4179" y="1657"/>
                  <a:pt x="4174" y="1687"/>
                  <a:pt x="4162" y="1715"/>
                </a:cubicBezTo>
                <a:cubicBezTo>
                  <a:pt x="4150" y="1744"/>
                  <a:pt x="4133" y="1769"/>
                  <a:pt x="4111" y="1790"/>
                </a:cubicBezTo>
                <a:cubicBezTo>
                  <a:pt x="4090" y="1812"/>
                  <a:pt x="4065" y="1829"/>
                  <a:pt x="4036" y="1841"/>
                </a:cubicBezTo>
                <a:cubicBezTo>
                  <a:pt x="4008" y="1852"/>
                  <a:pt x="3978" y="1858"/>
                  <a:pt x="3947" y="1858"/>
                </a:cubicBezTo>
                <a:lnTo>
                  <a:pt x="232" y="1858"/>
                </a:lnTo>
                <a:cubicBezTo>
                  <a:pt x="201" y="1858"/>
                  <a:pt x="172" y="1852"/>
                  <a:pt x="143" y="1841"/>
                </a:cubicBezTo>
                <a:cubicBezTo>
                  <a:pt x="115" y="1829"/>
                  <a:pt x="90" y="1812"/>
                  <a:pt x="68" y="1790"/>
                </a:cubicBezTo>
                <a:cubicBezTo>
                  <a:pt x="46" y="1769"/>
                  <a:pt x="30" y="1744"/>
                  <a:pt x="18" y="1715"/>
                </a:cubicBezTo>
                <a:cubicBezTo>
                  <a:pt x="6" y="1687"/>
                  <a:pt x="0" y="1657"/>
                  <a:pt x="0" y="1626"/>
                </a:cubicBezTo>
                <a:close/>
              </a:path>
            </a:pathLst>
          </a:custGeom>
          <a:solidFill>
            <a:srgbClr val="00336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6" name="任意多边形 185"/>
          <p:cNvSpPr/>
          <p:nvPr/>
        </p:nvSpPr>
        <p:spPr>
          <a:xfrm>
            <a:off x="534600" y="2072160"/>
            <a:ext cx="1504440" cy="668880"/>
          </a:xfrm>
          <a:custGeom>
            <a:avLst/>
            <a:gdLst/>
            <a:ahLst/>
            <a:cxnLst/>
            <a:rect l="0" t="0" r="r" b="b"/>
            <a:pathLst>
              <a:path w="4179" h="1858">
                <a:moveTo>
                  <a:pt x="0" y="1626"/>
                </a:moveTo>
                <a:lnTo>
                  <a:pt x="0" y="232"/>
                </a:lnTo>
                <a:cubicBezTo>
                  <a:pt x="0" y="202"/>
                  <a:pt x="6" y="172"/>
                  <a:pt x="18" y="144"/>
                </a:cubicBezTo>
                <a:cubicBezTo>
                  <a:pt x="30" y="115"/>
                  <a:pt x="46" y="90"/>
                  <a:pt x="68" y="68"/>
                </a:cubicBezTo>
                <a:cubicBezTo>
                  <a:pt x="90" y="47"/>
                  <a:pt x="115" y="30"/>
                  <a:pt x="143" y="18"/>
                </a:cubicBezTo>
                <a:cubicBezTo>
                  <a:pt x="172" y="6"/>
                  <a:pt x="201" y="0"/>
                  <a:pt x="232" y="0"/>
                </a:cubicBezTo>
                <a:lnTo>
                  <a:pt x="3947" y="0"/>
                </a:lnTo>
                <a:cubicBezTo>
                  <a:pt x="3978" y="0"/>
                  <a:pt x="4008" y="6"/>
                  <a:pt x="4036" y="18"/>
                </a:cubicBezTo>
                <a:cubicBezTo>
                  <a:pt x="4065" y="30"/>
                  <a:pt x="4090" y="47"/>
                  <a:pt x="4111" y="68"/>
                </a:cubicBezTo>
                <a:cubicBezTo>
                  <a:pt x="4133" y="90"/>
                  <a:pt x="4150" y="115"/>
                  <a:pt x="4162" y="144"/>
                </a:cubicBezTo>
                <a:cubicBezTo>
                  <a:pt x="4174" y="172"/>
                  <a:pt x="4179" y="202"/>
                  <a:pt x="4179" y="232"/>
                </a:cubicBezTo>
                <a:lnTo>
                  <a:pt x="4179" y="1626"/>
                </a:lnTo>
                <a:cubicBezTo>
                  <a:pt x="4179" y="1657"/>
                  <a:pt x="4174" y="1687"/>
                  <a:pt x="4162" y="1715"/>
                </a:cubicBezTo>
                <a:cubicBezTo>
                  <a:pt x="4150" y="1744"/>
                  <a:pt x="4133" y="1769"/>
                  <a:pt x="4111" y="1790"/>
                </a:cubicBezTo>
                <a:cubicBezTo>
                  <a:pt x="4090" y="1812"/>
                  <a:pt x="4065" y="1829"/>
                  <a:pt x="4036" y="1841"/>
                </a:cubicBezTo>
                <a:cubicBezTo>
                  <a:pt x="4008" y="1852"/>
                  <a:pt x="3978" y="1858"/>
                  <a:pt x="3947" y="1858"/>
                </a:cubicBezTo>
                <a:lnTo>
                  <a:pt x="232" y="1858"/>
                </a:lnTo>
                <a:cubicBezTo>
                  <a:pt x="201" y="1858"/>
                  <a:pt x="172" y="1852"/>
                  <a:pt x="143" y="1841"/>
                </a:cubicBezTo>
                <a:cubicBezTo>
                  <a:pt x="115" y="1829"/>
                  <a:pt x="90" y="1812"/>
                  <a:pt x="68" y="1790"/>
                </a:cubicBezTo>
                <a:cubicBezTo>
                  <a:pt x="46" y="1769"/>
                  <a:pt x="30" y="1744"/>
                  <a:pt x="18" y="1715"/>
                </a:cubicBezTo>
                <a:cubicBezTo>
                  <a:pt x="6" y="1687"/>
                  <a:pt x="0" y="1657"/>
                  <a:pt x="0" y="1626"/>
                </a:cubicBezTo>
                <a:moveTo>
                  <a:pt x="47" y="232"/>
                </a:moveTo>
                <a:lnTo>
                  <a:pt x="47" y="1626"/>
                </a:lnTo>
                <a:cubicBezTo>
                  <a:pt x="47" y="1638"/>
                  <a:pt x="48" y="1651"/>
                  <a:pt x="50" y="1662"/>
                </a:cubicBezTo>
                <a:cubicBezTo>
                  <a:pt x="53" y="1674"/>
                  <a:pt x="56" y="1686"/>
                  <a:pt x="61" y="1697"/>
                </a:cubicBezTo>
                <a:cubicBezTo>
                  <a:pt x="65" y="1709"/>
                  <a:pt x="71" y="1719"/>
                  <a:pt x="78" y="1729"/>
                </a:cubicBezTo>
                <a:cubicBezTo>
                  <a:pt x="85" y="1740"/>
                  <a:pt x="92" y="1749"/>
                  <a:pt x="101" y="1758"/>
                </a:cubicBezTo>
                <a:cubicBezTo>
                  <a:pt x="110" y="1766"/>
                  <a:pt x="119" y="1774"/>
                  <a:pt x="129" y="1781"/>
                </a:cubicBezTo>
                <a:cubicBezTo>
                  <a:pt x="139" y="1787"/>
                  <a:pt x="150" y="1793"/>
                  <a:pt x="161" y="1798"/>
                </a:cubicBezTo>
                <a:cubicBezTo>
                  <a:pt x="172" y="1802"/>
                  <a:pt x="184" y="1806"/>
                  <a:pt x="196" y="1808"/>
                </a:cubicBezTo>
                <a:cubicBezTo>
                  <a:pt x="208" y="1811"/>
                  <a:pt x="220" y="1812"/>
                  <a:pt x="232" y="1812"/>
                </a:cubicBezTo>
                <a:lnTo>
                  <a:pt x="3947" y="1812"/>
                </a:lnTo>
                <a:cubicBezTo>
                  <a:pt x="3960" y="1812"/>
                  <a:pt x="3972" y="1811"/>
                  <a:pt x="3984" y="1808"/>
                </a:cubicBezTo>
                <a:cubicBezTo>
                  <a:pt x="3996" y="1806"/>
                  <a:pt x="4007" y="1802"/>
                  <a:pt x="4018" y="1798"/>
                </a:cubicBezTo>
                <a:cubicBezTo>
                  <a:pt x="4030" y="1793"/>
                  <a:pt x="4040" y="1787"/>
                  <a:pt x="4051" y="1781"/>
                </a:cubicBezTo>
                <a:cubicBezTo>
                  <a:pt x="4061" y="1774"/>
                  <a:pt x="4070" y="1766"/>
                  <a:pt x="4079" y="1758"/>
                </a:cubicBezTo>
                <a:cubicBezTo>
                  <a:pt x="4087" y="1749"/>
                  <a:pt x="4095" y="1740"/>
                  <a:pt x="4102" y="1729"/>
                </a:cubicBezTo>
                <a:cubicBezTo>
                  <a:pt x="4109" y="1719"/>
                  <a:pt x="4114" y="1709"/>
                  <a:pt x="4119" y="1697"/>
                </a:cubicBezTo>
                <a:cubicBezTo>
                  <a:pt x="4124" y="1686"/>
                  <a:pt x="4127" y="1674"/>
                  <a:pt x="4129" y="1662"/>
                </a:cubicBezTo>
                <a:cubicBezTo>
                  <a:pt x="4132" y="1651"/>
                  <a:pt x="4133" y="1638"/>
                  <a:pt x="4133" y="1626"/>
                </a:cubicBezTo>
                <a:lnTo>
                  <a:pt x="4133" y="232"/>
                </a:lnTo>
                <a:cubicBezTo>
                  <a:pt x="4133" y="220"/>
                  <a:pt x="4132" y="208"/>
                  <a:pt x="4129" y="196"/>
                </a:cubicBezTo>
                <a:cubicBezTo>
                  <a:pt x="4127" y="184"/>
                  <a:pt x="4124" y="173"/>
                  <a:pt x="4119" y="161"/>
                </a:cubicBezTo>
                <a:cubicBezTo>
                  <a:pt x="4114" y="150"/>
                  <a:pt x="4109" y="139"/>
                  <a:pt x="4102" y="129"/>
                </a:cubicBezTo>
                <a:cubicBezTo>
                  <a:pt x="4095" y="119"/>
                  <a:pt x="4087" y="110"/>
                  <a:pt x="4079" y="101"/>
                </a:cubicBezTo>
                <a:cubicBezTo>
                  <a:pt x="4070" y="93"/>
                  <a:pt x="4061" y="85"/>
                  <a:pt x="4051" y="78"/>
                </a:cubicBezTo>
                <a:cubicBezTo>
                  <a:pt x="4040" y="71"/>
                  <a:pt x="4030" y="66"/>
                  <a:pt x="4018" y="61"/>
                </a:cubicBezTo>
                <a:cubicBezTo>
                  <a:pt x="4007" y="56"/>
                  <a:pt x="3996" y="53"/>
                  <a:pt x="3984" y="50"/>
                </a:cubicBezTo>
                <a:cubicBezTo>
                  <a:pt x="3972" y="48"/>
                  <a:pt x="3960" y="47"/>
                  <a:pt x="3947" y="47"/>
                </a:cubicBezTo>
                <a:lnTo>
                  <a:pt x="232" y="47"/>
                </a:lnTo>
                <a:cubicBezTo>
                  <a:pt x="220" y="47"/>
                  <a:pt x="208" y="48"/>
                  <a:pt x="196" y="50"/>
                </a:cubicBezTo>
                <a:cubicBezTo>
                  <a:pt x="184" y="53"/>
                  <a:pt x="172" y="56"/>
                  <a:pt x="161" y="61"/>
                </a:cubicBezTo>
                <a:cubicBezTo>
                  <a:pt x="150" y="66"/>
                  <a:pt x="139" y="71"/>
                  <a:pt x="129" y="78"/>
                </a:cubicBezTo>
                <a:cubicBezTo>
                  <a:pt x="119" y="85"/>
                  <a:pt x="110" y="93"/>
                  <a:pt x="101" y="101"/>
                </a:cubicBezTo>
                <a:cubicBezTo>
                  <a:pt x="92" y="110"/>
                  <a:pt x="85" y="119"/>
                  <a:pt x="78" y="129"/>
                </a:cubicBezTo>
                <a:cubicBezTo>
                  <a:pt x="71" y="139"/>
                  <a:pt x="65" y="150"/>
                  <a:pt x="61" y="161"/>
                </a:cubicBezTo>
                <a:cubicBezTo>
                  <a:pt x="56" y="173"/>
                  <a:pt x="53" y="184"/>
                  <a:pt x="50" y="196"/>
                </a:cubicBezTo>
                <a:cubicBezTo>
                  <a:pt x="48" y="208"/>
                  <a:pt x="47" y="220"/>
                  <a:pt x="47" y="232"/>
                </a:cubicBez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7" name="图片 186"/>
          <p:cNvPicPr/>
          <p:nvPr/>
        </p:nvPicPr>
        <p:blipFill>
          <a:blip r:embed="rId11"/>
          <a:stretch/>
        </p:blipFill>
        <p:spPr>
          <a:xfrm>
            <a:off x="1203480" y="2206080"/>
            <a:ext cx="174960" cy="200160"/>
          </a:xfrm>
          <a:prstGeom prst="rect">
            <a:avLst/>
          </a:prstGeom>
          <a:noFill/>
          <a:ln w="0">
            <a:noFill/>
          </a:ln>
        </p:spPr>
      </p:pic>
      <p:sp>
        <p:nvSpPr>
          <p:cNvPr id="188" name="文本框 187"/>
          <p:cNvSpPr txBox="1"/>
          <p:nvPr/>
        </p:nvSpPr>
        <p:spPr>
          <a:xfrm>
            <a:off x="5611680" y="6163200"/>
            <a:ext cx="1084320" cy="151200"/>
          </a:xfrm>
          <a:prstGeom prst="rect">
            <a:avLst/>
          </a:prstGeom>
          <a:noFill/>
          <a:ln w="0">
            <a:noFill/>
          </a:ln>
        </p:spPr>
        <p:txBody>
          <a:bodyPr wrap="none" lIns="0" tIns="0" rIns="0" bIns="0" anchor="t">
            <a:spAutoFit/>
          </a:bodyPr>
          <a:lstStyle/>
          <a:p>
            <a:r>
              <a:rPr lang="zh-CN" sz="950" b="0" u="none" strike="noStrike">
                <a:solidFill>
                  <a:srgbClr val="D1D5DB"/>
                </a:solidFill>
                <a:effectLst/>
                <a:uFillTx/>
                <a:latin typeface="WenQuanYiZenHei"/>
                <a:ea typeface="WenQuanYiZenHei"/>
              </a:rPr>
              <a:t>模型开发奠定基础。</a:t>
            </a:r>
            <a:endParaRPr lang="en-US" sz="950" b="0" u="none" strike="noStrike">
              <a:solidFill>
                <a:srgbClr val="000000"/>
              </a:solidFill>
              <a:effectLst/>
              <a:uFillTx/>
              <a:latin typeface="Times New Roman"/>
            </a:endParaRPr>
          </a:p>
        </p:txBody>
      </p:sp>
      <p:sp>
        <p:nvSpPr>
          <p:cNvPr id="189" name="任意多边形 188"/>
          <p:cNvSpPr/>
          <p:nvPr/>
        </p:nvSpPr>
        <p:spPr>
          <a:xfrm>
            <a:off x="2038680" y="2406600"/>
            <a:ext cx="836280" cy="16920"/>
          </a:xfrm>
          <a:custGeom>
            <a:avLst/>
            <a:gdLst/>
            <a:ahLst/>
            <a:cxnLst/>
            <a:rect l="0" t="0" r="r" b="b"/>
            <a:pathLst>
              <a:path w="2323" h="47">
                <a:moveTo>
                  <a:pt x="0" y="0"/>
                </a:moveTo>
                <a:lnTo>
                  <a:pt x="2323" y="0"/>
                </a:lnTo>
                <a:lnTo>
                  <a:pt x="2323" y="47"/>
                </a:lnTo>
                <a:lnTo>
                  <a:pt x="0" y="4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0" name="任意多边形 189"/>
          <p:cNvSpPr/>
          <p:nvPr/>
        </p:nvSpPr>
        <p:spPr>
          <a:xfrm>
            <a:off x="2791080" y="2373120"/>
            <a:ext cx="83880" cy="83880"/>
          </a:xfrm>
          <a:custGeom>
            <a:avLst/>
            <a:gdLst/>
            <a:ahLst/>
            <a:cxnLst/>
            <a:rect l="0" t="0" r="r" b="b"/>
            <a:pathLst>
              <a:path w="233" h="233">
                <a:moveTo>
                  <a:pt x="0" y="0"/>
                </a:moveTo>
                <a:lnTo>
                  <a:pt x="0" y="233"/>
                </a:lnTo>
                <a:lnTo>
                  <a:pt x="233" y="11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1" name="任意多边形 190"/>
          <p:cNvSpPr/>
          <p:nvPr/>
        </p:nvSpPr>
        <p:spPr>
          <a:xfrm>
            <a:off x="2874600" y="2072160"/>
            <a:ext cx="1504440" cy="668880"/>
          </a:xfrm>
          <a:custGeom>
            <a:avLst/>
            <a:gdLst/>
            <a:ahLst/>
            <a:cxnLst/>
            <a:rect l="0" t="0" r="r" b="b"/>
            <a:pathLst>
              <a:path w="4179" h="1858">
                <a:moveTo>
                  <a:pt x="17" y="144"/>
                </a:moveTo>
                <a:cubicBezTo>
                  <a:pt x="29" y="115"/>
                  <a:pt x="46" y="90"/>
                  <a:pt x="68" y="68"/>
                </a:cubicBezTo>
                <a:cubicBezTo>
                  <a:pt x="90" y="47"/>
                  <a:pt x="115" y="30"/>
                  <a:pt x="143" y="18"/>
                </a:cubicBezTo>
                <a:cubicBezTo>
                  <a:pt x="172" y="6"/>
                  <a:pt x="201" y="0"/>
                  <a:pt x="232" y="0"/>
                </a:cubicBezTo>
                <a:lnTo>
                  <a:pt x="3947" y="0"/>
                </a:lnTo>
                <a:cubicBezTo>
                  <a:pt x="3978" y="0"/>
                  <a:pt x="4007" y="6"/>
                  <a:pt x="4036" y="18"/>
                </a:cubicBezTo>
                <a:cubicBezTo>
                  <a:pt x="4064" y="30"/>
                  <a:pt x="4089" y="47"/>
                  <a:pt x="4111" y="68"/>
                </a:cubicBezTo>
                <a:cubicBezTo>
                  <a:pt x="4133" y="90"/>
                  <a:pt x="4150" y="115"/>
                  <a:pt x="4161" y="144"/>
                </a:cubicBezTo>
                <a:cubicBezTo>
                  <a:pt x="4173" y="172"/>
                  <a:pt x="4179" y="202"/>
                  <a:pt x="4179" y="232"/>
                </a:cubicBezTo>
                <a:lnTo>
                  <a:pt x="4179" y="1626"/>
                </a:lnTo>
                <a:cubicBezTo>
                  <a:pt x="4179" y="1657"/>
                  <a:pt x="4173" y="1687"/>
                  <a:pt x="4161" y="1715"/>
                </a:cubicBezTo>
                <a:cubicBezTo>
                  <a:pt x="4150" y="1744"/>
                  <a:pt x="4133" y="1769"/>
                  <a:pt x="4111" y="1790"/>
                </a:cubicBezTo>
                <a:cubicBezTo>
                  <a:pt x="4089" y="1812"/>
                  <a:pt x="4064" y="1829"/>
                  <a:pt x="4036" y="1841"/>
                </a:cubicBezTo>
                <a:cubicBezTo>
                  <a:pt x="4007" y="1852"/>
                  <a:pt x="3978" y="1858"/>
                  <a:pt x="3947" y="1858"/>
                </a:cubicBezTo>
                <a:lnTo>
                  <a:pt x="232" y="1858"/>
                </a:lnTo>
                <a:cubicBezTo>
                  <a:pt x="201" y="1858"/>
                  <a:pt x="172" y="1852"/>
                  <a:pt x="143" y="1841"/>
                </a:cubicBezTo>
                <a:cubicBezTo>
                  <a:pt x="115" y="1829"/>
                  <a:pt x="90" y="1812"/>
                  <a:pt x="68" y="1790"/>
                </a:cubicBezTo>
                <a:cubicBezTo>
                  <a:pt x="46" y="1769"/>
                  <a:pt x="29" y="1744"/>
                  <a:pt x="17" y="1715"/>
                </a:cubicBezTo>
                <a:cubicBezTo>
                  <a:pt x="6" y="1687"/>
                  <a:pt x="0" y="1657"/>
                  <a:pt x="0" y="1626"/>
                </a:cubicBezTo>
                <a:lnTo>
                  <a:pt x="0" y="232"/>
                </a:lnTo>
                <a:cubicBezTo>
                  <a:pt x="0" y="202"/>
                  <a:pt x="6" y="172"/>
                  <a:pt x="17" y="144"/>
                </a:cubicBezTo>
                <a:close/>
              </a:path>
            </a:pathLst>
          </a:custGeom>
          <a:solidFill>
            <a:srgbClr val="00336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2" name="任意多边形 191"/>
          <p:cNvSpPr/>
          <p:nvPr/>
        </p:nvSpPr>
        <p:spPr>
          <a:xfrm>
            <a:off x="2874600" y="2072160"/>
            <a:ext cx="1504440" cy="668880"/>
          </a:xfrm>
          <a:custGeom>
            <a:avLst/>
            <a:gdLst/>
            <a:ahLst/>
            <a:cxnLst/>
            <a:rect l="0" t="0" r="r" b="b"/>
            <a:pathLst>
              <a:path w="4179" h="1858">
                <a:moveTo>
                  <a:pt x="0" y="1626"/>
                </a:moveTo>
                <a:lnTo>
                  <a:pt x="0" y="232"/>
                </a:lnTo>
                <a:cubicBezTo>
                  <a:pt x="0" y="202"/>
                  <a:pt x="6" y="172"/>
                  <a:pt x="17" y="144"/>
                </a:cubicBezTo>
                <a:cubicBezTo>
                  <a:pt x="29" y="115"/>
                  <a:pt x="46" y="90"/>
                  <a:pt x="68" y="68"/>
                </a:cubicBezTo>
                <a:cubicBezTo>
                  <a:pt x="90" y="47"/>
                  <a:pt x="115" y="30"/>
                  <a:pt x="143" y="18"/>
                </a:cubicBezTo>
                <a:cubicBezTo>
                  <a:pt x="172" y="6"/>
                  <a:pt x="201" y="0"/>
                  <a:pt x="232" y="0"/>
                </a:cubicBezTo>
                <a:lnTo>
                  <a:pt x="3947" y="0"/>
                </a:lnTo>
                <a:cubicBezTo>
                  <a:pt x="3978" y="0"/>
                  <a:pt x="4007" y="6"/>
                  <a:pt x="4036" y="18"/>
                </a:cubicBezTo>
                <a:cubicBezTo>
                  <a:pt x="4064" y="30"/>
                  <a:pt x="4089" y="47"/>
                  <a:pt x="4111" y="68"/>
                </a:cubicBezTo>
                <a:cubicBezTo>
                  <a:pt x="4133" y="90"/>
                  <a:pt x="4150" y="115"/>
                  <a:pt x="4161" y="144"/>
                </a:cubicBezTo>
                <a:cubicBezTo>
                  <a:pt x="4173" y="172"/>
                  <a:pt x="4179" y="202"/>
                  <a:pt x="4179" y="232"/>
                </a:cubicBezTo>
                <a:lnTo>
                  <a:pt x="4179" y="1626"/>
                </a:lnTo>
                <a:cubicBezTo>
                  <a:pt x="4179" y="1657"/>
                  <a:pt x="4173" y="1687"/>
                  <a:pt x="4161" y="1715"/>
                </a:cubicBezTo>
                <a:cubicBezTo>
                  <a:pt x="4150" y="1744"/>
                  <a:pt x="4133" y="1769"/>
                  <a:pt x="4111" y="1790"/>
                </a:cubicBezTo>
                <a:cubicBezTo>
                  <a:pt x="4089" y="1812"/>
                  <a:pt x="4064" y="1829"/>
                  <a:pt x="4036" y="1841"/>
                </a:cubicBezTo>
                <a:cubicBezTo>
                  <a:pt x="4007" y="1852"/>
                  <a:pt x="3978" y="1858"/>
                  <a:pt x="3947" y="1858"/>
                </a:cubicBezTo>
                <a:lnTo>
                  <a:pt x="232" y="1858"/>
                </a:lnTo>
                <a:cubicBezTo>
                  <a:pt x="201" y="1858"/>
                  <a:pt x="172" y="1852"/>
                  <a:pt x="143" y="1841"/>
                </a:cubicBezTo>
                <a:cubicBezTo>
                  <a:pt x="115" y="1829"/>
                  <a:pt x="90" y="1812"/>
                  <a:pt x="68" y="1790"/>
                </a:cubicBezTo>
                <a:cubicBezTo>
                  <a:pt x="46" y="1769"/>
                  <a:pt x="29" y="1744"/>
                  <a:pt x="17" y="1715"/>
                </a:cubicBezTo>
                <a:cubicBezTo>
                  <a:pt x="6" y="1687"/>
                  <a:pt x="0" y="1657"/>
                  <a:pt x="0" y="1626"/>
                </a:cubicBezTo>
                <a:moveTo>
                  <a:pt x="46" y="232"/>
                </a:moveTo>
                <a:lnTo>
                  <a:pt x="46" y="1626"/>
                </a:lnTo>
                <a:cubicBezTo>
                  <a:pt x="46" y="1638"/>
                  <a:pt x="47" y="1651"/>
                  <a:pt x="50" y="1662"/>
                </a:cubicBezTo>
                <a:cubicBezTo>
                  <a:pt x="52" y="1674"/>
                  <a:pt x="56" y="1686"/>
                  <a:pt x="60" y="1697"/>
                </a:cubicBezTo>
                <a:cubicBezTo>
                  <a:pt x="65" y="1709"/>
                  <a:pt x="71" y="1719"/>
                  <a:pt x="78" y="1729"/>
                </a:cubicBezTo>
                <a:cubicBezTo>
                  <a:pt x="84" y="1740"/>
                  <a:pt x="92" y="1749"/>
                  <a:pt x="101" y="1758"/>
                </a:cubicBezTo>
                <a:cubicBezTo>
                  <a:pt x="109" y="1766"/>
                  <a:pt x="119" y="1774"/>
                  <a:pt x="129" y="1781"/>
                </a:cubicBezTo>
                <a:cubicBezTo>
                  <a:pt x="139" y="1787"/>
                  <a:pt x="150" y="1793"/>
                  <a:pt x="161" y="1798"/>
                </a:cubicBezTo>
                <a:cubicBezTo>
                  <a:pt x="172" y="1802"/>
                  <a:pt x="184" y="1806"/>
                  <a:pt x="196" y="1808"/>
                </a:cubicBezTo>
                <a:cubicBezTo>
                  <a:pt x="208" y="1811"/>
                  <a:pt x="220" y="1812"/>
                  <a:pt x="232" y="1812"/>
                </a:cubicBezTo>
                <a:lnTo>
                  <a:pt x="3947" y="1812"/>
                </a:lnTo>
                <a:cubicBezTo>
                  <a:pt x="3959" y="1812"/>
                  <a:pt x="3971" y="1811"/>
                  <a:pt x="3983" y="1808"/>
                </a:cubicBezTo>
                <a:cubicBezTo>
                  <a:pt x="3995" y="1806"/>
                  <a:pt x="4007" y="1802"/>
                  <a:pt x="4018" y="1798"/>
                </a:cubicBezTo>
                <a:cubicBezTo>
                  <a:pt x="4029" y="1793"/>
                  <a:pt x="4040" y="1787"/>
                  <a:pt x="4050" y="1781"/>
                </a:cubicBezTo>
                <a:cubicBezTo>
                  <a:pt x="4060" y="1774"/>
                  <a:pt x="4070" y="1766"/>
                  <a:pt x="4078" y="1758"/>
                </a:cubicBezTo>
                <a:cubicBezTo>
                  <a:pt x="4087" y="1749"/>
                  <a:pt x="4095" y="1740"/>
                  <a:pt x="4101" y="1729"/>
                </a:cubicBezTo>
                <a:cubicBezTo>
                  <a:pt x="4108" y="1719"/>
                  <a:pt x="4114" y="1709"/>
                  <a:pt x="4119" y="1697"/>
                </a:cubicBezTo>
                <a:cubicBezTo>
                  <a:pt x="4123" y="1686"/>
                  <a:pt x="4127" y="1674"/>
                  <a:pt x="4129" y="1662"/>
                </a:cubicBezTo>
                <a:cubicBezTo>
                  <a:pt x="4132" y="1651"/>
                  <a:pt x="4133" y="1638"/>
                  <a:pt x="4133" y="1626"/>
                </a:cubicBezTo>
                <a:lnTo>
                  <a:pt x="4133" y="232"/>
                </a:lnTo>
                <a:cubicBezTo>
                  <a:pt x="4133" y="220"/>
                  <a:pt x="4132" y="208"/>
                  <a:pt x="4129" y="196"/>
                </a:cubicBezTo>
                <a:cubicBezTo>
                  <a:pt x="4127" y="184"/>
                  <a:pt x="4123" y="173"/>
                  <a:pt x="4119" y="161"/>
                </a:cubicBezTo>
                <a:cubicBezTo>
                  <a:pt x="4114" y="150"/>
                  <a:pt x="4108" y="139"/>
                  <a:pt x="4101" y="129"/>
                </a:cubicBezTo>
                <a:cubicBezTo>
                  <a:pt x="4095" y="119"/>
                  <a:pt x="4087" y="110"/>
                  <a:pt x="4078" y="101"/>
                </a:cubicBezTo>
                <a:cubicBezTo>
                  <a:pt x="4070" y="93"/>
                  <a:pt x="4060" y="85"/>
                  <a:pt x="4050" y="78"/>
                </a:cubicBezTo>
                <a:cubicBezTo>
                  <a:pt x="4040" y="71"/>
                  <a:pt x="4029" y="66"/>
                  <a:pt x="4018" y="61"/>
                </a:cubicBezTo>
                <a:cubicBezTo>
                  <a:pt x="4007" y="56"/>
                  <a:pt x="3995" y="53"/>
                  <a:pt x="3983" y="50"/>
                </a:cubicBezTo>
                <a:cubicBezTo>
                  <a:pt x="3971" y="48"/>
                  <a:pt x="3959" y="47"/>
                  <a:pt x="3947" y="47"/>
                </a:cubicBezTo>
                <a:lnTo>
                  <a:pt x="232" y="47"/>
                </a:lnTo>
                <a:cubicBezTo>
                  <a:pt x="220" y="47"/>
                  <a:pt x="208" y="48"/>
                  <a:pt x="196" y="50"/>
                </a:cubicBezTo>
                <a:cubicBezTo>
                  <a:pt x="184" y="53"/>
                  <a:pt x="172" y="56"/>
                  <a:pt x="161" y="61"/>
                </a:cubicBezTo>
                <a:cubicBezTo>
                  <a:pt x="150" y="66"/>
                  <a:pt x="139" y="71"/>
                  <a:pt x="129" y="78"/>
                </a:cubicBezTo>
                <a:cubicBezTo>
                  <a:pt x="119" y="85"/>
                  <a:pt x="109" y="93"/>
                  <a:pt x="101" y="101"/>
                </a:cubicBezTo>
                <a:cubicBezTo>
                  <a:pt x="92" y="110"/>
                  <a:pt x="84" y="119"/>
                  <a:pt x="78" y="129"/>
                </a:cubicBezTo>
                <a:cubicBezTo>
                  <a:pt x="71" y="139"/>
                  <a:pt x="65" y="150"/>
                  <a:pt x="60" y="161"/>
                </a:cubicBezTo>
                <a:cubicBezTo>
                  <a:pt x="56" y="173"/>
                  <a:pt x="52" y="184"/>
                  <a:pt x="50" y="196"/>
                </a:cubicBezTo>
                <a:cubicBezTo>
                  <a:pt x="47" y="208"/>
                  <a:pt x="46" y="220"/>
                  <a:pt x="46" y="232"/>
                </a:cubicBez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3" name="图片 192"/>
          <p:cNvPicPr/>
          <p:nvPr/>
        </p:nvPicPr>
        <p:blipFill>
          <a:blip r:embed="rId12"/>
          <a:stretch/>
        </p:blipFill>
        <p:spPr>
          <a:xfrm>
            <a:off x="3526560" y="2206080"/>
            <a:ext cx="200160" cy="200160"/>
          </a:xfrm>
          <a:prstGeom prst="rect">
            <a:avLst/>
          </a:prstGeom>
          <a:noFill/>
          <a:ln w="0">
            <a:noFill/>
          </a:ln>
        </p:spPr>
      </p:pic>
      <p:sp>
        <p:nvSpPr>
          <p:cNvPr id="194" name="文本框 193"/>
          <p:cNvSpPr txBox="1"/>
          <p:nvPr/>
        </p:nvSpPr>
        <p:spPr>
          <a:xfrm>
            <a:off x="994320" y="245268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知识库检索</a:t>
            </a:r>
            <a:endParaRPr lang="en-US" sz="920" b="0" u="none" strike="noStrike">
              <a:solidFill>
                <a:srgbClr val="000000"/>
              </a:solidFill>
              <a:effectLst/>
              <a:uFillTx/>
              <a:latin typeface="Times New Roman"/>
            </a:endParaRPr>
          </a:p>
        </p:txBody>
      </p:sp>
      <p:sp>
        <p:nvSpPr>
          <p:cNvPr id="195" name="任意多边形 194"/>
          <p:cNvSpPr/>
          <p:nvPr/>
        </p:nvSpPr>
        <p:spPr>
          <a:xfrm>
            <a:off x="4378680" y="2406600"/>
            <a:ext cx="835920" cy="16920"/>
          </a:xfrm>
          <a:custGeom>
            <a:avLst/>
            <a:gdLst/>
            <a:ahLst/>
            <a:cxnLst/>
            <a:rect l="0" t="0" r="r" b="b"/>
            <a:pathLst>
              <a:path w="2322" h="47">
                <a:moveTo>
                  <a:pt x="0" y="0"/>
                </a:moveTo>
                <a:lnTo>
                  <a:pt x="2322" y="0"/>
                </a:lnTo>
                <a:lnTo>
                  <a:pt x="2322" y="47"/>
                </a:lnTo>
                <a:lnTo>
                  <a:pt x="0" y="4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6" name="任意多边形 195"/>
          <p:cNvSpPr/>
          <p:nvPr/>
        </p:nvSpPr>
        <p:spPr>
          <a:xfrm>
            <a:off x="5130720" y="2373120"/>
            <a:ext cx="83880" cy="83880"/>
          </a:xfrm>
          <a:custGeom>
            <a:avLst/>
            <a:gdLst/>
            <a:ahLst/>
            <a:cxnLst/>
            <a:rect l="0" t="0" r="r" b="b"/>
            <a:pathLst>
              <a:path w="233" h="233">
                <a:moveTo>
                  <a:pt x="0" y="0"/>
                </a:moveTo>
                <a:lnTo>
                  <a:pt x="0" y="233"/>
                </a:lnTo>
                <a:lnTo>
                  <a:pt x="233" y="11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7" name="任意多边形 196"/>
          <p:cNvSpPr/>
          <p:nvPr/>
        </p:nvSpPr>
        <p:spPr>
          <a:xfrm>
            <a:off x="5214240" y="2072160"/>
            <a:ext cx="1504800" cy="668880"/>
          </a:xfrm>
          <a:custGeom>
            <a:avLst/>
            <a:gdLst/>
            <a:ahLst/>
            <a:cxnLst/>
            <a:rect l="0" t="0" r="r" b="b"/>
            <a:pathLst>
              <a:path w="4180" h="1858">
                <a:moveTo>
                  <a:pt x="18" y="144"/>
                </a:moveTo>
                <a:cubicBezTo>
                  <a:pt x="30" y="115"/>
                  <a:pt x="47" y="90"/>
                  <a:pt x="68" y="68"/>
                </a:cubicBezTo>
                <a:cubicBezTo>
                  <a:pt x="90" y="47"/>
                  <a:pt x="115" y="30"/>
                  <a:pt x="145" y="18"/>
                </a:cubicBezTo>
                <a:cubicBezTo>
                  <a:pt x="173" y="6"/>
                  <a:pt x="203" y="0"/>
                  <a:pt x="234" y="0"/>
                </a:cubicBezTo>
                <a:lnTo>
                  <a:pt x="3948" y="0"/>
                </a:lnTo>
                <a:cubicBezTo>
                  <a:pt x="3978" y="0"/>
                  <a:pt x="4008" y="6"/>
                  <a:pt x="4036" y="18"/>
                </a:cubicBezTo>
                <a:cubicBezTo>
                  <a:pt x="4065" y="30"/>
                  <a:pt x="4090" y="47"/>
                  <a:pt x="4112" y="68"/>
                </a:cubicBezTo>
                <a:cubicBezTo>
                  <a:pt x="4134" y="90"/>
                  <a:pt x="4150" y="115"/>
                  <a:pt x="4162" y="144"/>
                </a:cubicBezTo>
                <a:cubicBezTo>
                  <a:pt x="4174" y="172"/>
                  <a:pt x="4180" y="202"/>
                  <a:pt x="4180" y="232"/>
                </a:cubicBezTo>
                <a:lnTo>
                  <a:pt x="4180" y="1626"/>
                </a:lnTo>
                <a:cubicBezTo>
                  <a:pt x="4180" y="1657"/>
                  <a:pt x="4174" y="1687"/>
                  <a:pt x="4162" y="1715"/>
                </a:cubicBezTo>
                <a:cubicBezTo>
                  <a:pt x="4150" y="1744"/>
                  <a:pt x="4134" y="1769"/>
                  <a:pt x="4112" y="1790"/>
                </a:cubicBezTo>
                <a:cubicBezTo>
                  <a:pt x="4090" y="1812"/>
                  <a:pt x="4065" y="1829"/>
                  <a:pt x="4036" y="1841"/>
                </a:cubicBezTo>
                <a:cubicBezTo>
                  <a:pt x="4008" y="1852"/>
                  <a:pt x="3978" y="1858"/>
                  <a:pt x="3948" y="1858"/>
                </a:cubicBezTo>
                <a:lnTo>
                  <a:pt x="234" y="1858"/>
                </a:lnTo>
                <a:cubicBezTo>
                  <a:pt x="203" y="1858"/>
                  <a:pt x="173" y="1852"/>
                  <a:pt x="145" y="1841"/>
                </a:cubicBezTo>
                <a:cubicBezTo>
                  <a:pt x="115" y="1829"/>
                  <a:pt x="90" y="1812"/>
                  <a:pt x="68" y="1790"/>
                </a:cubicBezTo>
                <a:cubicBezTo>
                  <a:pt x="47" y="1769"/>
                  <a:pt x="30" y="1744"/>
                  <a:pt x="18" y="1715"/>
                </a:cubicBezTo>
                <a:cubicBezTo>
                  <a:pt x="6" y="1687"/>
                  <a:pt x="0" y="1657"/>
                  <a:pt x="0" y="1626"/>
                </a:cubicBezTo>
                <a:lnTo>
                  <a:pt x="0" y="232"/>
                </a:lnTo>
                <a:cubicBezTo>
                  <a:pt x="0" y="202"/>
                  <a:pt x="6" y="172"/>
                  <a:pt x="18" y="144"/>
                </a:cubicBezTo>
                <a:close/>
              </a:path>
            </a:pathLst>
          </a:custGeom>
          <a:solidFill>
            <a:srgbClr val="00336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8" name="任意多边形 197"/>
          <p:cNvSpPr/>
          <p:nvPr/>
        </p:nvSpPr>
        <p:spPr>
          <a:xfrm>
            <a:off x="5214240" y="2072160"/>
            <a:ext cx="1504800" cy="668880"/>
          </a:xfrm>
          <a:custGeom>
            <a:avLst/>
            <a:gdLst/>
            <a:ahLst/>
            <a:cxnLst/>
            <a:rect l="0" t="0" r="r" b="b"/>
            <a:pathLst>
              <a:path w="4180" h="1858">
                <a:moveTo>
                  <a:pt x="0" y="1626"/>
                </a:moveTo>
                <a:lnTo>
                  <a:pt x="0" y="232"/>
                </a:lnTo>
                <a:cubicBezTo>
                  <a:pt x="0" y="202"/>
                  <a:pt x="6" y="172"/>
                  <a:pt x="18" y="144"/>
                </a:cubicBezTo>
                <a:cubicBezTo>
                  <a:pt x="30" y="115"/>
                  <a:pt x="47" y="90"/>
                  <a:pt x="68" y="68"/>
                </a:cubicBezTo>
                <a:cubicBezTo>
                  <a:pt x="90" y="47"/>
                  <a:pt x="115" y="30"/>
                  <a:pt x="145" y="18"/>
                </a:cubicBezTo>
                <a:cubicBezTo>
                  <a:pt x="173" y="6"/>
                  <a:pt x="203" y="0"/>
                  <a:pt x="234" y="0"/>
                </a:cubicBezTo>
                <a:lnTo>
                  <a:pt x="3948" y="0"/>
                </a:lnTo>
                <a:cubicBezTo>
                  <a:pt x="3978" y="0"/>
                  <a:pt x="4008" y="6"/>
                  <a:pt x="4036" y="18"/>
                </a:cubicBezTo>
                <a:cubicBezTo>
                  <a:pt x="4065" y="30"/>
                  <a:pt x="4090" y="47"/>
                  <a:pt x="4112" y="68"/>
                </a:cubicBezTo>
                <a:cubicBezTo>
                  <a:pt x="4134" y="90"/>
                  <a:pt x="4150" y="115"/>
                  <a:pt x="4162" y="144"/>
                </a:cubicBezTo>
                <a:cubicBezTo>
                  <a:pt x="4174" y="172"/>
                  <a:pt x="4180" y="202"/>
                  <a:pt x="4180" y="232"/>
                </a:cubicBezTo>
                <a:lnTo>
                  <a:pt x="4180" y="1626"/>
                </a:lnTo>
                <a:cubicBezTo>
                  <a:pt x="4180" y="1657"/>
                  <a:pt x="4174" y="1687"/>
                  <a:pt x="4162" y="1715"/>
                </a:cubicBezTo>
                <a:cubicBezTo>
                  <a:pt x="4150" y="1744"/>
                  <a:pt x="4134" y="1769"/>
                  <a:pt x="4112" y="1790"/>
                </a:cubicBezTo>
                <a:cubicBezTo>
                  <a:pt x="4090" y="1812"/>
                  <a:pt x="4065" y="1829"/>
                  <a:pt x="4036" y="1841"/>
                </a:cubicBezTo>
                <a:cubicBezTo>
                  <a:pt x="4008" y="1852"/>
                  <a:pt x="3978" y="1858"/>
                  <a:pt x="3948" y="1858"/>
                </a:cubicBezTo>
                <a:lnTo>
                  <a:pt x="234" y="1858"/>
                </a:lnTo>
                <a:cubicBezTo>
                  <a:pt x="203" y="1858"/>
                  <a:pt x="173" y="1852"/>
                  <a:pt x="145" y="1841"/>
                </a:cubicBezTo>
                <a:cubicBezTo>
                  <a:pt x="115" y="1829"/>
                  <a:pt x="90" y="1812"/>
                  <a:pt x="68" y="1790"/>
                </a:cubicBezTo>
                <a:cubicBezTo>
                  <a:pt x="47" y="1769"/>
                  <a:pt x="30" y="1744"/>
                  <a:pt x="18" y="1715"/>
                </a:cubicBezTo>
                <a:cubicBezTo>
                  <a:pt x="6" y="1687"/>
                  <a:pt x="0" y="1657"/>
                  <a:pt x="0" y="1626"/>
                </a:cubicBezTo>
                <a:moveTo>
                  <a:pt x="47" y="232"/>
                </a:moveTo>
                <a:lnTo>
                  <a:pt x="47" y="1626"/>
                </a:lnTo>
                <a:cubicBezTo>
                  <a:pt x="47" y="1638"/>
                  <a:pt x="48" y="1651"/>
                  <a:pt x="50" y="1662"/>
                </a:cubicBezTo>
                <a:cubicBezTo>
                  <a:pt x="53" y="1674"/>
                  <a:pt x="56" y="1686"/>
                  <a:pt x="61" y="1697"/>
                </a:cubicBezTo>
                <a:cubicBezTo>
                  <a:pt x="66" y="1709"/>
                  <a:pt x="71" y="1719"/>
                  <a:pt x="78" y="1729"/>
                </a:cubicBezTo>
                <a:cubicBezTo>
                  <a:pt x="85" y="1740"/>
                  <a:pt x="93" y="1749"/>
                  <a:pt x="101" y="1758"/>
                </a:cubicBezTo>
                <a:cubicBezTo>
                  <a:pt x="110" y="1766"/>
                  <a:pt x="119" y="1774"/>
                  <a:pt x="129" y="1781"/>
                </a:cubicBezTo>
                <a:cubicBezTo>
                  <a:pt x="141" y="1787"/>
                  <a:pt x="151" y="1793"/>
                  <a:pt x="163" y="1798"/>
                </a:cubicBezTo>
                <a:cubicBezTo>
                  <a:pt x="174" y="1802"/>
                  <a:pt x="185" y="1806"/>
                  <a:pt x="197" y="1808"/>
                </a:cubicBezTo>
                <a:cubicBezTo>
                  <a:pt x="209" y="1811"/>
                  <a:pt x="221" y="1812"/>
                  <a:pt x="234" y="1812"/>
                </a:cubicBezTo>
                <a:lnTo>
                  <a:pt x="3948" y="1812"/>
                </a:lnTo>
                <a:cubicBezTo>
                  <a:pt x="3960" y="1812"/>
                  <a:pt x="3972" y="1811"/>
                  <a:pt x="3984" y="1808"/>
                </a:cubicBezTo>
                <a:cubicBezTo>
                  <a:pt x="3996" y="1806"/>
                  <a:pt x="4007" y="1802"/>
                  <a:pt x="4019" y="1798"/>
                </a:cubicBezTo>
                <a:cubicBezTo>
                  <a:pt x="4030" y="1793"/>
                  <a:pt x="4041" y="1787"/>
                  <a:pt x="4051" y="1781"/>
                </a:cubicBezTo>
                <a:cubicBezTo>
                  <a:pt x="4061" y="1774"/>
                  <a:pt x="4070" y="1766"/>
                  <a:pt x="4079" y="1758"/>
                </a:cubicBezTo>
                <a:cubicBezTo>
                  <a:pt x="4088" y="1749"/>
                  <a:pt x="4095" y="1740"/>
                  <a:pt x="4102" y="1729"/>
                </a:cubicBezTo>
                <a:cubicBezTo>
                  <a:pt x="4109" y="1719"/>
                  <a:pt x="4115" y="1709"/>
                  <a:pt x="4119" y="1697"/>
                </a:cubicBezTo>
                <a:cubicBezTo>
                  <a:pt x="4124" y="1686"/>
                  <a:pt x="4127" y="1674"/>
                  <a:pt x="4130" y="1662"/>
                </a:cubicBezTo>
                <a:cubicBezTo>
                  <a:pt x="4132" y="1651"/>
                  <a:pt x="4133" y="1638"/>
                  <a:pt x="4133" y="1626"/>
                </a:cubicBezTo>
                <a:lnTo>
                  <a:pt x="4133" y="232"/>
                </a:lnTo>
                <a:cubicBezTo>
                  <a:pt x="4133" y="220"/>
                  <a:pt x="4132" y="208"/>
                  <a:pt x="4130" y="196"/>
                </a:cubicBezTo>
                <a:cubicBezTo>
                  <a:pt x="4127" y="184"/>
                  <a:pt x="4124" y="173"/>
                  <a:pt x="4119" y="161"/>
                </a:cubicBezTo>
                <a:cubicBezTo>
                  <a:pt x="4115" y="150"/>
                  <a:pt x="4109" y="139"/>
                  <a:pt x="4102" y="129"/>
                </a:cubicBezTo>
                <a:cubicBezTo>
                  <a:pt x="4095" y="119"/>
                  <a:pt x="4088" y="110"/>
                  <a:pt x="4079" y="101"/>
                </a:cubicBezTo>
                <a:cubicBezTo>
                  <a:pt x="4070" y="93"/>
                  <a:pt x="4061" y="85"/>
                  <a:pt x="4051" y="78"/>
                </a:cubicBezTo>
                <a:cubicBezTo>
                  <a:pt x="4041" y="71"/>
                  <a:pt x="4030" y="66"/>
                  <a:pt x="4019" y="61"/>
                </a:cubicBezTo>
                <a:cubicBezTo>
                  <a:pt x="4007" y="56"/>
                  <a:pt x="3996" y="53"/>
                  <a:pt x="3984" y="50"/>
                </a:cubicBezTo>
                <a:cubicBezTo>
                  <a:pt x="3972" y="48"/>
                  <a:pt x="3960" y="47"/>
                  <a:pt x="3948" y="47"/>
                </a:cubicBezTo>
                <a:lnTo>
                  <a:pt x="234" y="47"/>
                </a:lnTo>
                <a:cubicBezTo>
                  <a:pt x="221" y="47"/>
                  <a:pt x="209" y="48"/>
                  <a:pt x="197" y="50"/>
                </a:cubicBezTo>
                <a:cubicBezTo>
                  <a:pt x="185" y="53"/>
                  <a:pt x="174" y="56"/>
                  <a:pt x="163" y="61"/>
                </a:cubicBezTo>
                <a:cubicBezTo>
                  <a:pt x="151" y="66"/>
                  <a:pt x="141" y="71"/>
                  <a:pt x="129" y="78"/>
                </a:cubicBezTo>
                <a:cubicBezTo>
                  <a:pt x="119" y="85"/>
                  <a:pt x="110" y="93"/>
                  <a:pt x="101" y="101"/>
                </a:cubicBezTo>
                <a:cubicBezTo>
                  <a:pt x="93" y="110"/>
                  <a:pt x="85" y="119"/>
                  <a:pt x="78" y="129"/>
                </a:cubicBezTo>
                <a:cubicBezTo>
                  <a:pt x="71" y="139"/>
                  <a:pt x="66" y="150"/>
                  <a:pt x="61" y="161"/>
                </a:cubicBezTo>
                <a:cubicBezTo>
                  <a:pt x="56" y="173"/>
                  <a:pt x="53" y="184"/>
                  <a:pt x="50" y="196"/>
                </a:cubicBezTo>
                <a:cubicBezTo>
                  <a:pt x="48" y="208"/>
                  <a:pt x="47" y="220"/>
                  <a:pt x="47" y="232"/>
                </a:cubicBez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9" name="图片 198"/>
          <p:cNvPicPr/>
          <p:nvPr/>
        </p:nvPicPr>
        <p:blipFill>
          <a:blip r:embed="rId13"/>
          <a:stretch/>
        </p:blipFill>
        <p:spPr>
          <a:xfrm>
            <a:off x="5866560" y="2206080"/>
            <a:ext cx="200160" cy="200160"/>
          </a:xfrm>
          <a:prstGeom prst="rect">
            <a:avLst/>
          </a:prstGeom>
          <a:noFill/>
          <a:ln w="0">
            <a:noFill/>
          </a:ln>
        </p:spPr>
      </p:pic>
      <p:sp>
        <p:nvSpPr>
          <p:cNvPr id="200" name="文本框 199"/>
          <p:cNvSpPr txBox="1"/>
          <p:nvPr/>
        </p:nvSpPr>
        <p:spPr>
          <a:xfrm>
            <a:off x="3276000" y="2452680"/>
            <a:ext cx="704880" cy="148320"/>
          </a:xfrm>
          <a:prstGeom prst="rect">
            <a:avLst/>
          </a:prstGeom>
          <a:noFill/>
          <a:ln w="0">
            <a:noFill/>
          </a:ln>
        </p:spPr>
        <p:txBody>
          <a:bodyPr wrap="none" lIns="0" tIns="0" rIns="0" bIns="0" anchor="t">
            <a:spAutoFit/>
          </a:bodyPr>
          <a:lstStyle/>
          <a:p>
            <a:r>
              <a:rPr lang="zh-CN" sz="920" b="0" u="none" strike="noStrike" dirty="0">
                <a:solidFill>
                  <a:srgbClr val="FFFFFF"/>
                </a:solidFill>
                <a:effectLst/>
                <a:uFillTx/>
                <a:latin typeface="WenQuanYiZenHei"/>
                <a:ea typeface="WenQuanYiZenHei"/>
              </a:rPr>
              <a:t>大型语言模型</a:t>
            </a:r>
            <a:endParaRPr lang="en-US" sz="920" b="0" u="none" strike="noStrike" dirty="0">
              <a:solidFill>
                <a:srgbClr val="000000"/>
              </a:solidFill>
              <a:effectLst/>
              <a:uFillTx/>
              <a:latin typeface="Times New Roman"/>
            </a:endParaRPr>
          </a:p>
        </p:txBody>
      </p:sp>
      <p:sp>
        <p:nvSpPr>
          <p:cNvPr id="201" name="文本框 200"/>
          <p:cNvSpPr txBox="1"/>
          <p:nvPr/>
        </p:nvSpPr>
        <p:spPr>
          <a:xfrm>
            <a:off x="5615640" y="245268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增强生成回答</a:t>
            </a:r>
            <a:endParaRPr lang="en-US" sz="920" b="0" u="none" strike="noStrike">
              <a:solidFill>
                <a:srgbClr val="000000"/>
              </a:solidFill>
              <a:effectLst/>
              <a:uFillTx/>
              <a:latin typeface="Times New Roman"/>
            </a:endParaRPr>
          </a:p>
        </p:txBody>
      </p:sp>
      <p:sp>
        <p:nvSpPr>
          <p:cNvPr id="202" name="文本框 201"/>
          <p:cNvSpPr txBox="1"/>
          <p:nvPr/>
        </p:nvSpPr>
        <p:spPr>
          <a:xfrm>
            <a:off x="768960" y="3756960"/>
            <a:ext cx="2280600" cy="169560"/>
          </a:xfrm>
          <a:prstGeom prst="rect">
            <a:avLst/>
          </a:prstGeom>
          <a:noFill/>
          <a:ln w="0">
            <a:noFill/>
          </a:ln>
        </p:spPr>
        <p:txBody>
          <a:bodyPr wrap="none" lIns="0" tIns="0" rIns="0" bIns="0" anchor="t">
            <a:spAutoFit/>
          </a:bodyPr>
          <a:lstStyle/>
          <a:p>
            <a:r>
              <a:rPr lang="zh-CN" sz="1050" b="0" u="none" strike="noStrike" dirty="0">
                <a:solidFill>
                  <a:srgbClr val="E5E7EB"/>
                </a:solidFill>
                <a:effectLst/>
                <a:uFillTx/>
                <a:latin typeface="WenQuanYiZenHei"/>
                <a:ea typeface="WenQuanYiZenHei"/>
              </a:rPr>
              <a:t>隔离项目依赖，使每个项目拥有独立的</a:t>
            </a:r>
            <a:endParaRPr lang="en-US" sz="1050" b="0" u="none" strike="noStrike" dirty="0">
              <a:solidFill>
                <a:srgbClr val="000000"/>
              </a:solidFill>
              <a:effectLst/>
              <a:uFillTx/>
              <a:latin typeface="Times New Roman"/>
            </a:endParaRPr>
          </a:p>
        </p:txBody>
      </p:sp>
      <p:sp>
        <p:nvSpPr>
          <p:cNvPr id="203" name="文本框 202"/>
          <p:cNvSpPr txBox="1"/>
          <p:nvPr/>
        </p:nvSpPr>
        <p:spPr>
          <a:xfrm>
            <a:off x="3042000" y="3761640"/>
            <a:ext cx="46548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Python</a:t>
            </a:r>
            <a:endParaRPr lang="en-US" sz="1050" b="0" u="none" strike="noStrike">
              <a:solidFill>
                <a:srgbClr val="000000"/>
              </a:solidFill>
              <a:effectLst/>
              <a:uFillTx/>
              <a:latin typeface="Times New Roman"/>
            </a:endParaRPr>
          </a:p>
        </p:txBody>
      </p:sp>
      <p:sp>
        <p:nvSpPr>
          <p:cNvPr id="204" name="任意多边形 203"/>
          <p:cNvSpPr/>
          <p:nvPr/>
        </p:nvSpPr>
        <p:spPr>
          <a:xfrm>
            <a:off x="534600" y="3827160"/>
            <a:ext cx="67320" cy="67320"/>
          </a:xfrm>
          <a:custGeom>
            <a:avLst/>
            <a:gdLst/>
            <a:ahLst/>
            <a:cxnLst/>
            <a:rect l="0" t="0" r="r" b="b"/>
            <a:pathLst>
              <a:path w="187" h="187">
                <a:moveTo>
                  <a:pt x="187" y="94"/>
                </a:moveTo>
                <a:cubicBezTo>
                  <a:pt x="187" y="106"/>
                  <a:pt x="184" y="118"/>
                  <a:pt x="180" y="129"/>
                </a:cubicBezTo>
                <a:cubicBezTo>
                  <a:pt x="175" y="141"/>
                  <a:pt x="168" y="151"/>
                  <a:pt x="160" y="160"/>
                </a:cubicBezTo>
                <a:cubicBezTo>
                  <a:pt x="151" y="168"/>
                  <a:pt x="141" y="175"/>
                  <a:pt x="130" y="180"/>
                </a:cubicBezTo>
                <a:cubicBezTo>
                  <a:pt x="118" y="184"/>
                  <a:pt x="106" y="187"/>
                  <a:pt x="94" y="187"/>
                </a:cubicBezTo>
                <a:cubicBezTo>
                  <a:pt x="81" y="187"/>
                  <a:pt x="69" y="184"/>
                  <a:pt x="57" y="180"/>
                </a:cubicBezTo>
                <a:cubicBezTo>
                  <a:pt x="46" y="175"/>
                  <a:pt x="36" y="168"/>
                  <a:pt x="27" y="160"/>
                </a:cubicBezTo>
                <a:cubicBezTo>
                  <a:pt x="19" y="151"/>
                  <a:pt x="12" y="141"/>
                  <a:pt x="7" y="129"/>
                </a:cubicBezTo>
                <a:cubicBezTo>
                  <a:pt x="2" y="118"/>
                  <a:pt x="0" y="106"/>
                  <a:pt x="0" y="94"/>
                </a:cubicBezTo>
                <a:cubicBezTo>
                  <a:pt x="0" y="82"/>
                  <a:pt x="2" y="70"/>
                  <a:pt x="7" y="58"/>
                </a:cubicBezTo>
                <a:cubicBezTo>
                  <a:pt x="12" y="47"/>
                  <a:pt x="19" y="37"/>
                  <a:pt x="27" y="28"/>
                </a:cubicBezTo>
                <a:cubicBezTo>
                  <a:pt x="36" y="20"/>
                  <a:pt x="46" y="13"/>
                  <a:pt x="57" y="8"/>
                </a:cubicBezTo>
                <a:cubicBezTo>
                  <a:pt x="69" y="2"/>
                  <a:pt x="81" y="0"/>
                  <a:pt x="94" y="0"/>
                </a:cubicBezTo>
                <a:cubicBezTo>
                  <a:pt x="106" y="0"/>
                  <a:pt x="118" y="2"/>
                  <a:pt x="130" y="8"/>
                </a:cubicBezTo>
                <a:cubicBezTo>
                  <a:pt x="141" y="13"/>
                  <a:pt x="151" y="20"/>
                  <a:pt x="160" y="28"/>
                </a:cubicBezTo>
                <a:cubicBezTo>
                  <a:pt x="168" y="37"/>
                  <a:pt x="175" y="47"/>
                  <a:pt x="180" y="58"/>
                </a:cubicBezTo>
                <a:cubicBezTo>
                  <a:pt x="184" y="70"/>
                  <a:pt x="187" y="82"/>
                  <a:pt x="187"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5" name="文本框 204"/>
          <p:cNvSpPr txBox="1"/>
          <p:nvPr/>
        </p:nvSpPr>
        <p:spPr>
          <a:xfrm>
            <a:off x="3505320" y="3756960"/>
            <a:ext cx="5371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版本和库</a:t>
            </a:r>
            <a:endParaRPr lang="en-US" sz="1050" b="0" u="none" strike="noStrike">
              <a:solidFill>
                <a:srgbClr val="000000"/>
              </a:solidFill>
              <a:effectLst/>
              <a:uFillTx/>
              <a:latin typeface="Times New Roman"/>
            </a:endParaRPr>
          </a:p>
        </p:txBody>
      </p:sp>
      <p:sp>
        <p:nvSpPr>
          <p:cNvPr id="206" name="任意多边形 205"/>
          <p:cNvSpPr/>
          <p:nvPr/>
        </p:nvSpPr>
        <p:spPr>
          <a:xfrm>
            <a:off x="5448240" y="3827160"/>
            <a:ext cx="67320" cy="67320"/>
          </a:xfrm>
          <a:custGeom>
            <a:avLst/>
            <a:gdLst/>
            <a:ahLst/>
            <a:cxnLst/>
            <a:rect l="0" t="0" r="r" b="b"/>
            <a:pathLst>
              <a:path w="187" h="187">
                <a:moveTo>
                  <a:pt x="187" y="94"/>
                </a:moveTo>
                <a:cubicBezTo>
                  <a:pt x="187" y="106"/>
                  <a:pt x="185" y="118"/>
                  <a:pt x="180" y="129"/>
                </a:cubicBezTo>
                <a:cubicBezTo>
                  <a:pt x="175" y="141"/>
                  <a:pt x="169" y="151"/>
                  <a:pt x="160" y="160"/>
                </a:cubicBezTo>
                <a:cubicBezTo>
                  <a:pt x="151" y="168"/>
                  <a:pt x="141" y="175"/>
                  <a:pt x="130" y="180"/>
                </a:cubicBezTo>
                <a:cubicBezTo>
                  <a:pt x="117" y="184"/>
                  <a:pt x="106" y="187"/>
                  <a:pt x="93" y="187"/>
                </a:cubicBezTo>
                <a:cubicBezTo>
                  <a:pt x="81" y="187"/>
                  <a:pt x="69" y="184"/>
                  <a:pt x="58" y="180"/>
                </a:cubicBezTo>
                <a:cubicBezTo>
                  <a:pt x="46" y="175"/>
                  <a:pt x="36" y="168"/>
                  <a:pt x="28" y="160"/>
                </a:cubicBezTo>
                <a:cubicBezTo>
                  <a:pt x="19" y="151"/>
                  <a:pt x="12" y="141"/>
                  <a:pt x="7" y="129"/>
                </a:cubicBezTo>
                <a:cubicBezTo>
                  <a:pt x="3" y="118"/>
                  <a:pt x="0" y="106"/>
                  <a:pt x="0" y="94"/>
                </a:cubicBezTo>
                <a:cubicBezTo>
                  <a:pt x="0" y="82"/>
                  <a:pt x="3" y="70"/>
                  <a:pt x="7" y="58"/>
                </a:cubicBezTo>
                <a:cubicBezTo>
                  <a:pt x="12" y="47"/>
                  <a:pt x="19" y="37"/>
                  <a:pt x="28" y="28"/>
                </a:cubicBezTo>
                <a:cubicBezTo>
                  <a:pt x="36" y="20"/>
                  <a:pt x="46" y="13"/>
                  <a:pt x="58" y="8"/>
                </a:cubicBezTo>
                <a:cubicBezTo>
                  <a:pt x="69" y="2"/>
                  <a:pt x="81" y="0"/>
                  <a:pt x="93" y="0"/>
                </a:cubicBezTo>
                <a:cubicBezTo>
                  <a:pt x="106" y="0"/>
                  <a:pt x="117" y="2"/>
                  <a:pt x="130" y="8"/>
                </a:cubicBezTo>
                <a:cubicBezTo>
                  <a:pt x="141" y="13"/>
                  <a:pt x="151" y="20"/>
                  <a:pt x="160" y="28"/>
                </a:cubicBezTo>
                <a:cubicBezTo>
                  <a:pt x="169" y="37"/>
                  <a:pt x="175" y="47"/>
                  <a:pt x="180" y="58"/>
                </a:cubicBezTo>
                <a:cubicBezTo>
                  <a:pt x="185" y="70"/>
                  <a:pt x="187" y="82"/>
                  <a:pt x="187"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7" name="文本框 206"/>
          <p:cNvSpPr txBox="1"/>
          <p:nvPr/>
        </p:nvSpPr>
        <p:spPr>
          <a:xfrm>
            <a:off x="5682600" y="3756960"/>
            <a:ext cx="2012400" cy="169560"/>
          </a:xfrm>
          <a:prstGeom prst="rect">
            <a:avLst/>
          </a:prstGeom>
          <a:noFill/>
          <a:ln w="0">
            <a:noFill/>
          </a:ln>
        </p:spPr>
        <p:txBody>
          <a:bodyPr wrap="none" lIns="0" tIns="0" rIns="0" bIns="0" anchor="t">
            <a:spAutoFit/>
          </a:bodyPr>
          <a:lstStyle/>
          <a:p>
            <a:r>
              <a:rPr lang="zh-CN" sz="1050" b="0" u="none" strike="noStrike" dirty="0">
                <a:solidFill>
                  <a:srgbClr val="E5E7EB"/>
                </a:solidFill>
                <a:effectLst/>
                <a:uFillTx/>
                <a:latin typeface="WenQuanYiZenHei"/>
                <a:ea typeface="WenQuanYiZenHei"/>
              </a:rPr>
              <a:t>避免不同项目间的库版本冲突问题</a:t>
            </a:r>
            <a:endParaRPr lang="en-US" sz="1050" b="0" u="none" strike="noStrike" dirty="0">
              <a:solidFill>
                <a:srgbClr val="000000"/>
              </a:solidFill>
              <a:effectLst/>
              <a:uFillTx/>
              <a:latin typeface="Times New Roman"/>
            </a:endParaRPr>
          </a:p>
        </p:txBody>
      </p:sp>
      <p:sp>
        <p:nvSpPr>
          <p:cNvPr id="208" name="任意多边形 207"/>
          <p:cNvSpPr/>
          <p:nvPr/>
        </p:nvSpPr>
        <p:spPr>
          <a:xfrm>
            <a:off x="534600" y="4228200"/>
            <a:ext cx="67320" cy="67320"/>
          </a:xfrm>
          <a:custGeom>
            <a:avLst/>
            <a:gdLst/>
            <a:ahLst/>
            <a:cxnLst/>
            <a:rect l="0" t="0" r="r" b="b"/>
            <a:pathLst>
              <a:path w="187" h="187">
                <a:moveTo>
                  <a:pt x="187" y="94"/>
                </a:moveTo>
                <a:cubicBezTo>
                  <a:pt x="187" y="106"/>
                  <a:pt x="184" y="118"/>
                  <a:pt x="180" y="130"/>
                </a:cubicBezTo>
                <a:cubicBezTo>
                  <a:pt x="175" y="141"/>
                  <a:pt x="168" y="151"/>
                  <a:pt x="160" y="160"/>
                </a:cubicBezTo>
                <a:cubicBezTo>
                  <a:pt x="151" y="169"/>
                  <a:pt x="141" y="175"/>
                  <a:pt x="130" y="180"/>
                </a:cubicBezTo>
                <a:cubicBezTo>
                  <a:pt x="118" y="185"/>
                  <a:pt x="106" y="187"/>
                  <a:pt x="94" y="187"/>
                </a:cubicBezTo>
                <a:cubicBezTo>
                  <a:pt x="81" y="187"/>
                  <a:pt x="69" y="185"/>
                  <a:pt x="57" y="180"/>
                </a:cubicBezTo>
                <a:cubicBezTo>
                  <a:pt x="46" y="175"/>
                  <a:pt x="36" y="169"/>
                  <a:pt x="27" y="160"/>
                </a:cubicBezTo>
                <a:cubicBezTo>
                  <a:pt x="19" y="151"/>
                  <a:pt x="12" y="141"/>
                  <a:pt x="7" y="130"/>
                </a:cubicBezTo>
                <a:cubicBezTo>
                  <a:pt x="2" y="118"/>
                  <a:pt x="0" y="106"/>
                  <a:pt x="0" y="94"/>
                </a:cubicBezTo>
                <a:cubicBezTo>
                  <a:pt x="0" y="82"/>
                  <a:pt x="2" y="70"/>
                  <a:pt x="7" y="59"/>
                </a:cubicBezTo>
                <a:cubicBezTo>
                  <a:pt x="12" y="47"/>
                  <a:pt x="19" y="37"/>
                  <a:pt x="27" y="29"/>
                </a:cubicBezTo>
                <a:cubicBezTo>
                  <a:pt x="36" y="20"/>
                  <a:pt x="46" y="13"/>
                  <a:pt x="57" y="8"/>
                </a:cubicBezTo>
                <a:cubicBezTo>
                  <a:pt x="69" y="4"/>
                  <a:pt x="81" y="0"/>
                  <a:pt x="94" y="0"/>
                </a:cubicBezTo>
                <a:cubicBezTo>
                  <a:pt x="106" y="0"/>
                  <a:pt x="118" y="4"/>
                  <a:pt x="130" y="8"/>
                </a:cubicBezTo>
                <a:cubicBezTo>
                  <a:pt x="141" y="13"/>
                  <a:pt x="151" y="20"/>
                  <a:pt x="160" y="29"/>
                </a:cubicBezTo>
                <a:cubicBezTo>
                  <a:pt x="168" y="37"/>
                  <a:pt x="175" y="47"/>
                  <a:pt x="180" y="59"/>
                </a:cubicBezTo>
                <a:cubicBezTo>
                  <a:pt x="184" y="70"/>
                  <a:pt x="187" y="82"/>
                  <a:pt x="187"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9" name="文本框 208"/>
          <p:cNvSpPr txBox="1"/>
          <p:nvPr/>
        </p:nvSpPr>
        <p:spPr>
          <a:xfrm>
            <a:off x="768960" y="4158360"/>
            <a:ext cx="2548800" cy="169560"/>
          </a:xfrm>
          <a:prstGeom prst="rect">
            <a:avLst/>
          </a:prstGeom>
          <a:noFill/>
          <a:ln w="0">
            <a:noFill/>
          </a:ln>
        </p:spPr>
        <p:txBody>
          <a:bodyPr wrap="none" lIns="0" tIns="0" rIns="0" bIns="0" anchor="t">
            <a:spAutoFit/>
          </a:bodyPr>
          <a:lstStyle/>
          <a:p>
            <a:r>
              <a:rPr lang="zh-CN" sz="1050" b="0" u="none" strike="noStrike" dirty="0">
                <a:solidFill>
                  <a:srgbClr val="E5E7EB"/>
                </a:solidFill>
                <a:effectLst/>
                <a:uFillTx/>
                <a:latin typeface="WenQuanYiZenHei"/>
                <a:ea typeface="WenQuanYiZenHei"/>
              </a:rPr>
              <a:t>便于团队协作和项目部署，确保环境一致性</a:t>
            </a:r>
            <a:endParaRPr lang="en-US" sz="1050" b="0" u="none" strike="noStrike" dirty="0">
              <a:solidFill>
                <a:srgbClr val="000000"/>
              </a:solidFill>
              <a:effectLst/>
              <a:uFillTx/>
              <a:latin typeface="Times New Roman"/>
            </a:endParaRPr>
          </a:p>
        </p:txBody>
      </p:sp>
      <p:sp>
        <p:nvSpPr>
          <p:cNvPr id="210" name="任意多边形 209"/>
          <p:cNvSpPr/>
          <p:nvPr/>
        </p:nvSpPr>
        <p:spPr>
          <a:xfrm>
            <a:off x="5448240" y="4228200"/>
            <a:ext cx="67320" cy="67320"/>
          </a:xfrm>
          <a:custGeom>
            <a:avLst/>
            <a:gdLst/>
            <a:ahLst/>
            <a:cxnLst/>
            <a:rect l="0" t="0" r="r" b="b"/>
            <a:pathLst>
              <a:path w="187" h="187">
                <a:moveTo>
                  <a:pt x="187" y="94"/>
                </a:moveTo>
                <a:cubicBezTo>
                  <a:pt x="187" y="106"/>
                  <a:pt x="185" y="118"/>
                  <a:pt x="180" y="130"/>
                </a:cubicBezTo>
                <a:cubicBezTo>
                  <a:pt x="175" y="141"/>
                  <a:pt x="169" y="151"/>
                  <a:pt x="160" y="160"/>
                </a:cubicBezTo>
                <a:cubicBezTo>
                  <a:pt x="151" y="169"/>
                  <a:pt x="141" y="175"/>
                  <a:pt x="130" y="180"/>
                </a:cubicBezTo>
                <a:cubicBezTo>
                  <a:pt x="117" y="185"/>
                  <a:pt x="106" y="187"/>
                  <a:pt x="93" y="187"/>
                </a:cubicBezTo>
                <a:cubicBezTo>
                  <a:pt x="81" y="187"/>
                  <a:pt x="69" y="185"/>
                  <a:pt x="58" y="180"/>
                </a:cubicBezTo>
                <a:cubicBezTo>
                  <a:pt x="46" y="175"/>
                  <a:pt x="36" y="169"/>
                  <a:pt x="28" y="160"/>
                </a:cubicBezTo>
                <a:cubicBezTo>
                  <a:pt x="19" y="151"/>
                  <a:pt x="12" y="141"/>
                  <a:pt x="7" y="130"/>
                </a:cubicBezTo>
                <a:cubicBezTo>
                  <a:pt x="3" y="118"/>
                  <a:pt x="0" y="106"/>
                  <a:pt x="0" y="94"/>
                </a:cubicBezTo>
                <a:cubicBezTo>
                  <a:pt x="0" y="82"/>
                  <a:pt x="3" y="70"/>
                  <a:pt x="7" y="59"/>
                </a:cubicBezTo>
                <a:cubicBezTo>
                  <a:pt x="12" y="47"/>
                  <a:pt x="19" y="37"/>
                  <a:pt x="28" y="29"/>
                </a:cubicBezTo>
                <a:cubicBezTo>
                  <a:pt x="36" y="20"/>
                  <a:pt x="46" y="13"/>
                  <a:pt x="58" y="8"/>
                </a:cubicBezTo>
                <a:cubicBezTo>
                  <a:pt x="69" y="4"/>
                  <a:pt x="81" y="0"/>
                  <a:pt x="93" y="0"/>
                </a:cubicBezTo>
                <a:cubicBezTo>
                  <a:pt x="106" y="0"/>
                  <a:pt x="117" y="4"/>
                  <a:pt x="130" y="8"/>
                </a:cubicBezTo>
                <a:cubicBezTo>
                  <a:pt x="141" y="13"/>
                  <a:pt x="151" y="20"/>
                  <a:pt x="160" y="29"/>
                </a:cubicBezTo>
                <a:cubicBezTo>
                  <a:pt x="169" y="37"/>
                  <a:pt x="175" y="47"/>
                  <a:pt x="180" y="59"/>
                </a:cubicBezTo>
                <a:cubicBezTo>
                  <a:pt x="185" y="70"/>
                  <a:pt x="187" y="82"/>
                  <a:pt x="187" y="9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1" name="文本框 210"/>
          <p:cNvSpPr txBox="1"/>
          <p:nvPr/>
        </p:nvSpPr>
        <p:spPr>
          <a:xfrm>
            <a:off x="5682600" y="4158360"/>
            <a:ext cx="2146680" cy="169560"/>
          </a:xfrm>
          <a:prstGeom prst="rect">
            <a:avLst/>
          </a:prstGeom>
          <a:noFill/>
          <a:ln w="0">
            <a:noFill/>
          </a:ln>
        </p:spPr>
        <p:txBody>
          <a:bodyPr wrap="none" lIns="0" tIns="0" rIns="0" bIns="0" anchor="t">
            <a:spAutoFit/>
          </a:bodyPr>
          <a:lstStyle/>
          <a:p>
            <a:r>
              <a:rPr lang="zh-CN" sz="1050" b="0" u="none" strike="noStrike" dirty="0">
                <a:solidFill>
                  <a:srgbClr val="E5E7EB"/>
                </a:solidFill>
                <a:effectLst/>
                <a:uFillTx/>
                <a:latin typeface="WenQuanYiZenHei"/>
                <a:ea typeface="WenQuanYiZenHei"/>
              </a:rPr>
              <a:t>简化依赖管理，提高开发与测试效率</a:t>
            </a:r>
            <a:endParaRPr lang="en-US" sz="1050" b="0" u="none" strike="noStrike" dirty="0">
              <a:solidFill>
                <a:srgbClr val="000000"/>
              </a:solidFill>
              <a:effectLst/>
              <a:uFillTx/>
              <a:latin typeface="Times New Roman"/>
            </a:endParaRPr>
          </a:p>
        </p:txBody>
      </p:sp>
      <p:sp>
        <p:nvSpPr>
          <p:cNvPr id="212" name="文本框 211"/>
          <p:cNvSpPr txBox="1"/>
          <p:nvPr/>
        </p:nvSpPr>
        <p:spPr>
          <a:xfrm>
            <a:off x="10108800" y="652680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3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3" name="图片 212"/>
          <p:cNvPicPr/>
          <p:nvPr/>
        </p:nvPicPr>
        <p:blipFill>
          <a:blip r:embed="rId2"/>
          <a:stretch/>
        </p:blipFill>
        <p:spPr>
          <a:xfrm>
            <a:off x="0" y="0"/>
            <a:ext cx="10696320" cy="6459480"/>
          </a:xfrm>
          <a:prstGeom prst="rect">
            <a:avLst/>
          </a:prstGeom>
          <a:noFill/>
          <a:ln w="0">
            <a:noFill/>
          </a:ln>
        </p:spPr>
      </p:pic>
      <p:sp>
        <p:nvSpPr>
          <p:cNvPr id="214" name="任意多边形 213"/>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5" name="文本框 214"/>
          <p:cNvSpPr txBox="1"/>
          <p:nvPr/>
        </p:nvSpPr>
        <p:spPr>
          <a:xfrm>
            <a:off x="534960" y="389520"/>
            <a:ext cx="119376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Python</a:t>
            </a:r>
            <a:endParaRPr lang="en-US" sz="2370" b="0" u="none" strike="noStrike">
              <a:solidFill>
                <a:srgbClr val="000000"/>
              </a:solidFill>
              <a:effectLst/>
              <a:uFillTx/>
              <a:latin typeface="Times New Roman"/>
            </a:endParaRPr>
          </a:p>
        </p:txBody>
      </p:sp>
      <p:sp>
        <p:nvSpPr>
          <p:cNvPr id="216" name="文本框 215"/>
          <p:cNvSpPr txBox="1"/>
          <p:nvPr/>
        </p:nvSpPr>
        <p:spPr>
          <a:xfrm>
            <a:off x="1735920" y="378720"/>
            <a:ext cx="18021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开发环境搭建</a:t>
            </a:r>
            <a:endParaRPr lang="en-US" sz="2370" b="0" u="none" strike="noStrike">
              <a:solidFill>
                <a:srgbClr val="000000"/>
              </a:solidFill>
              <a:effectLst/>
              <a:uFillTx/>
              <a:latin typeface="Times New Roman"/>
            </a:endParaRPr>
          </a:p>
        </p:txBody>
      </p:sp>
      <p:sp>
        <p:nvSpPr>
          <p:cNvPr id="217" name="文本框 216"/>
          <p:cNvSpPr txBox="1"/>
          <p:nvPr/>
        </p:nvSpPr>
        <p:spPr>
          <a:xfrm>
            <a:off x="534960" y="10162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a:t>
            </a:r>
            <a:endParaRPr lang="en-US" sz="1050" b="0" u="none" strike="noStrike">
              <a:solidFill>
                <a:srgbClr val="000000"/>
              </a:solidFill>
              <a:effectLst/>
              <a:uFillTx/>
              <a:latin typeface="Times New Roman"/>
            </a:endParaRPr>
          </a:p>
        </p:txBody>
      </p:sp>
      <p:sp>
        <p:nvSpPr>
          <p:cNvPr id="218" name="文本框 217"/>
          <p:cNvSpPr txBox="1"/>
          <p:nvPr/>
        </p:nvSpPr>
        <p:spPr>
          <a:xfrm>
            <a:off x="668520" y="10209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219" name="文本框 218"/>
          <p:cNvSpPr txBox="1"/>
          <p:nvPr/>
        </p:nvSpPr>
        <p:spPr>
          <a:xfrm>
            <a:off x="948600" y="101628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系统开发创建稳定、隔离的</a:t>
            </a:r>
            <a:endParaRPr lang="en-US" sz="1050" b="0" u="none" strike="noStrike">
              <a:solidFill>
                <a:srgbClr val="000000"/>
              </a:solidFill>
              <a:effectLst/>
              <a:uFillTx/>
              <a:latin typeface="Times New Roman"/>
            </a:endParaRPr>
          </a:p>
        </p:txBody>
      </p:sp>
      <p:sp>
        <p:nvSpPr>
          <p:cNvPr id="220" name="文本框 219"/>
          <p:cNvSpPr txBox="1"/>
          <p:nvPr/>
        </p:nvSpPr>
        <p:spPr>
          <a:xfrm>
            <a:off x="2553120" y="1020960"/>
            <a:ext cx="4654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Python</a:t>
            </a:r>
            <a:endParaRPr lang="en-US" sz="1050" b="0" u="none" strike="noStrike">
              <a:solidFill>
                <a:srgbClr val="000000"/>
              </a:solidFill>
              <a:effectLst/>
              <a:uFillTx/>
              <a:latin typeface="Times New Roman"/>
            </a:endParaRPr>
          </a:p>
        </p:txBody>
      </p:sp>
      <p:sp>
        <p:nvSpPr>
          <p:cNvPr id="221" name="任意多边形 220"/>
          <p:cNvSpPr/>
          <p:nvPr/>
        </p:nvSpPr>
        <p:spPr>
          <a:xfrm>
            <a:off x="534600" y="1470600"/>
            <a:ext cx="4613400" cy="3752640"/>
          </a:xfrm>
          <a:custGeom>
            <a:avLst/>
            <a:gdLst/>
            <a:ahLst/>
            <a:cxnLst/>
            <a:rect l="0" t="0" r="r" b="b"/>
            <a:pathLst>
              <a:path w="12815" h="10424">
                <a:moveTo>
                  <a:pt x="0" y="10238"/>
                </a:moveTo>
                <a:lnTo>
                  <a:pt x="0" y="186"/>
                </a:lnTo>
                <a:cubicBezTo>
                  <a:pt x="0" y="174"/>
                  <a:pt x="1" y="161"/>
                  <a:pt x="4" y="149"/>
                </a:cubicBezTo>
                <a:cubicBezTo>
                  <a:pt x="6" y="138"/>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9"/>
                  <a:pt x="138" y="6"/>
                  <a:pt x="150" y="4"/>
                </a:cubicBezTo>
                <a:cubicBezTo>
                  <a:pt x="162" y="1"/>
                  <a:pt x="174" y="0"/>
                  <a:pt x="186" y="0"/>
                </a:cubicBezTo>
                <a:lnTo>
                  <a:pt x="12629" y="0"/>
                </a:lnTo>
                <a:cubicBezTo>
                  <a:pt x="12641" y="0"/>
                  <a:pt x="12653" y="1"/>
                  <a:pt x="12665" y="4"/>
                </a:cubicBezTo>
                <a:cubicBezTo>
                  <a:pt x="12677" y="6"/>
                  <a:pt x="12689" y="9"/>
                  <a:pt x="12700" y="14"/>
                </a:cubicBezTo>
                <a:cubicBezTo>
                  <a:pt x="12711" y="19"/>
                  <a:pt x="12722" y="25"/>
                  <a:pt x="12732" y="31"/>
                </a:cubicBezTo>
                <a:cubicBezTo>
                  <a:pt x="12742" y="38"/>
                  <a:pt x="12752" y="46"/>
                  <a:pt x="12760" y="54"/>
                </a:cubicBezTo>
                <a:cubicBezTo>
                  <a:pt x="12769" y="63"/>
                  <a:pt x="12777" y="72"/>
                  <a:pt x="12783" y="83"/>
                </a:cubicBezTo>
                <a:cubicBezTo>
                  <a:pt x="12790" y="93"/>
                  <a:pt x="12796" y="103"/>
                  <a:pt x="12801" y="115"/>
                </a:cubicBezTo>
                <a:cubicBezTo>
                  <a:pt x="12805" y="126"/>
                  <a:pt x="12809" y="138"/>
                  <a:pt x="12811" y="149"/>
                </a:cubicBezTo>
                <a:cubicBezTo>
                  <a:pt x="12814" y="161"/>
                  <a:pt x="12815" y="174"/>
                  <a:pt x="12815" y="186"/>
                </a:cubicBezTo>
                <a:lnTo>
                  <a:pt x="12815" y="10238"/>
                </a:lnTo>
                <a:cubicBezTo>
                  <a:pt x="12815" y="10250"/>
                  <a:pt x="12814" y="10262"/>
                  <a:pt x="12811" y="10274"/>
                </a:cubicBezTo>
                <a:cubicBezTo>
                  <a:pt x="12809" y="10286"/>
                  <a:pt x="12805" y="10298"/>
                  <a:pt x="12801" y="10309"/>
                </a:cubicBezTo>
                <a:cubicBezTo>
                  <a:pt x="12796" y="10320"/>
                  <a:pt x="12790" y="10331"/>
                  <a:pt x="12783" y="10341"/>
                </a:cubicBezTo>
                <a:cubicBezTo>
                  <a:pt x="12777" y="10351"/>
                  <a:pt x="12769" y="10361"/>
                  <a:pt x="12760" y="10369"/>
                </a:cubicBezTo>
                <a:cubicBezTo>
                  <a:pt x="12752" y="10378"/>
                  <a:pt x="12742" y="10386"/>
                  <a:pt x="12732" y="10392"/>
                </a:cubicBezTo>
                <a:cubicBezTo>
                  <a:pt x="12722" y="10399"/>
                  <a:pt x="12711" y="10405"/>
                  <a:pt x="12700" y="10410"/>
                </a:cubicBezTo>
                <a:cubicBezTo>
                  <a:pt x="12689" y="10414"/>
                  <a:pt x="12677" y="10418"/>
                  <a:pt x="12665" y="10420"/>
                </a:cubicBezTo>
                <a:cubicBezTo>
                  <a:pt x="12653" y="10422"/>
                  <a:pt x="12641" y="10424"/>
                  <a:pt x="12629" y="10424"/>
                </a:cubicBezTo>
                <a:lnTo>
                  <a:pt x="186" y="10424"/>
                </a:lnTo>
                <a:cubicBezTo>
                  <a:pt x="174" y="10424"/>
                  <a:pt x="162" y="10422"/>
                  <a:pt x="150" y="10420"/>
                </a:cubicBezTo>
                <a:cubicBezTo>
                  <a:pt x="138" y="10418"/>
                  <a:pt x="126" y="10414"/>
                  <a:pt x="115" y="10410"/>
                </a:cubicBezTo>
                <a:cubicBezTo>
                  <a:pt x="104" y="10405"/>
                  <a:pt x="93" y="10399"/>
                  <a:pt x="83" y="10392"/>
                </a:cubicBezTo>
                <a:cubicBezTo>
                  <a:pt x="73" y="10386"/>
                  <a:pt x="63" y="10378"/>
                  <a:pt x="55" y="10369"/>
                </a:cubicBezTo>
                <a:cubicBezTo>
                  <a:pt x="46" y="10361"/>
                  <a:pt x="38" y="10351"/>
                  <a:pt x="31" y="10341"/>
                </a:cubicBezTo>
                <a:cubicBezTo>
                  <a:pt x="25" y="10331"/>
                  <a:pt x="19" y="10320"/>
                  <a:pt x="14" y="10309"/>
                </a:cubicBezTo>
                <a:cubicBezTo>
                  <a:pt x="10" y="10298"/>
                  <a:pt x="6" y="10286"/>
                  <a:pt x="4" y="10274"/>
                </a:cubicBezTo>
                <a:cubicBezTo>
                  <a:pt x="1" y="10262"/>
                  <a:pt x="0" y="10250"/>
                  <a:pt x="0" y="10238"/>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22" name="任意多边形 221"/>
          <p:cNvSpPr/>
          <p:nvPr/>
        </p:nvSpPr>
        <p:spPr>
          <a:xfrm>
            <a:off x="701640" y="1637640"/>
            <a:ext cx="451800" cy="434880"/>
          </a:xfrm>
          <a:custGeom>
            <a:avLst/>
            <a:gdLst/>
            <a:ahLst/>
            <a:cxnLst/>
            <a:rect l="0" t="0" r="r" b="b"/>
            <a:pathLst>
              <a:path w="1255" h="1208">
                <a:moveTo>
                  <a:pt x="0" y="604"/>
                </a:moveTo>
                <a:cubicBezTo>
                  <a:pt x="0" y="584"/>
                  <a:pt x="1" y="564"/>
                  <a:pt x="3" y="545"/>
                </a:cubicBezTo>
                <a:cubicBezTo>
                  <a:pt x="5" y="525"/>
                  <a:pt x="8" y="505"/>
                  <a:pt x="12" y="486"/>
                </a:cubicBezTo>
                <a:cubicBezTo>
                  <a:pt x="16" y="467"/>
                  <a:pt x="21" y="448"/>
                  <a:pt x="26" y="429"/>
                </a:cubicBezTo>
                <a:cubicBezTo>
                  <a:pt x="32" y="410"/>
                  <a:pt x="39" y="391"/>
                  <a:pt x="46" y="373"/>
                </a:cubicBezTo>
                <a:cubicBezTo>
                  <a:pt x="54" y="355"/>
                  <a:pt x="62" y="337"/>
                  <a:pt x="72" y="319"/>
                </a:cubicBezTo>
                <a:cubicBezTo>
                  <a:pt x="81" y="302"/>
                  <a:pt x="91" y="285"/>
                  <a:pt x="102" y="268"/>
                </a:cubicBezTo>
                <a:cubicBezTo>
                  <a:pt x="113" y="252"/>
                  <a:pt x="125" y="236"/>
                  <a:pt x="137" y="221"/>
                </a:cubicBezTo>
                <a:cubicBezTo>
                  <a:pt x="150" y="206"/>
                  <a:pt x="163" y="191"/>
                  <a:pt x="177" y="177"/>
                </a:cubicBezTo>
                <a:cubicBezTo>
                  <a:pt x="191" y="163"/>
                  <a:pt x="206" y="150"/>
                  <a:pt x="221" y="137"/>
                </a:cubicBezTo>
                <a:cubicBezTo>
                  <a:pt x="236" y="125"/>
                  <a:pt x="252" y="113"/>
                  <a:pt x="269" y="102"/>
                </a:cubicBezTo>
                <a:cubicBezTo>
                  <a:pt x="285" y="91"/>
                  <a:pt x="302" y="81"/>
                  <a:pt x="319" y="72"/>
                </a:cubicBezTo>
                <a:cubicBezTo>
                  <a:pt x="337" y="62"/>
                  <a:pt x="355" y="54"/>
                  <a:pt x="373" y="46"/>
                </a:cubicBezTo>
                <a:cubicBezTo>
                  <a:pt x="391" y="39"/>
                  <a:pt x="410" y="32"/>
                  <a:pt x="429" y="26"/>
                </a:cubicBezTo>
                <a:cubicBezTo>
                  <a:pt x="448" y="21"/>
                  <a:pt x="467" y="16"/>
                  <a:pt x="486" y="12"/>
                </a:cubicBezTo>
                <a:cubicBezTo>
                  <a:pt x="506" y="8"/>
                  <a:pt x="525" y="5"/>
                  <a:pt x="545" y="3"/>
                </a:cubicBezTo>
                <a:cubicBezTo>
                  <a:pt x="564" y="1"/>
                  <a:pt x="584" y="0"/>
                  <a:pt x="604" y="0"/>
                </a:cubicBezTo>
                <a:lnTo>
                  <a:pt x="650" y="0"/>
                </a:lnTo>
                <a:cubicBezTo>
                  <a:pt x="670" y="0"/>
                  <a:pt x="690" y="1"/>
                  <a:pt x="710" y="3"/>
                </a:cubicBezTo>
                <a:cubicBezTo>
                  <a:pt x="729" y="5"/>
                  <a:pt x="749" y="8"/>
                  <a:pt x="768" y="12"/>
                </a:cubicBezTo>
                <a:cubicBezTo>
                  <a:pt x="787" y="16"/>
                  <a:pt x="807" y="21"/>
                  <a:pt x="826" y="26"/>
                </a:cubicBezTo>
                <a:cubicBezTo>
                  <a:pt x="844" y="32"/>
                  <a:pt x="863" y="39"/>
                  <a:pt x="881" y="46"/>
                </a:cubicBezTo>
                <a:cubicBezTo>
                  <a:pt x="900" y="54"/>
                  <a:pt x="917" y="62"/>
                  <a:pt x="935" y="72"/>
                </a:cubicBezTo>
                <a:cubicBezTo>
                  <a:pt x="952" y="81"/>
                  <a:pt x="969" y="91"/>
                  <a:pt x="986" y="102"/>
                </a:cubicBezTo>
                <a:cubicBezTo>
                  <a:pt x="1002" y="113"/>
                  <a:pt x="1018" y="125"/>
                  <a:pt x="1033" y="137"/>
                </a:cubicBezTo>
                <a:cubicBezTo>
                  <a:pt x="1049" y="150"/>
                  <a:pt x="1063" y="163"/>
                  <a:pt x="1077" y="177"/>
                </a:cubicBezTo>
                <a:cubicBezTo>
                  <a:pt x="1091" y="191"/>
                  <a:pt x="1104" y="206"/>
                  <a:pt x="1117" y="221"/>
                </a:cubicBezTo>
                <a:cubicBezTo>
                  <a:pt x="1129" y="236"/>
                  <a:pt x="1141" y="252"/>
                  <a:pt x="1152" y="268"/>
                </a:cubicBezTo>
                <a:cubicBezTo>
                  <a:pt x="1163" y="285"/>
                  <a:pt x="1173" y="302"/>
                  <a:pt x="1183" y="319"/>
                </a:cubicBezTo>
                <a:cubicBezTo>
                  <a:pt x="1193" y="337"/>
                  <a:pt x="1201" y="355"/>
                  <a:pt x="1209" y="373"/>
                </a:cubicBezTo>
                <a:cubicBezTo>
                  <a:pt x="1217" y="391"/>
                  <a:pt x="1223" y="410"/>
                  <a:pt x="1229" y="429"/>
                </a:cubicBezTo>
                <a:cubicBezTo>
                  <a:pt x="1235" y="448"/>
                  <a:pt x="1239" y="467"/>
                  <a:pt x="1243" y="486"/>
                </a:cubicBezTo>
                <a:cubicBezTo>
                  <a:pt x="1247" y="505"/>
                  <a:pt x="1250" y="525"/>
                  <a:pt x="1252" y="545"/>
                </a:cubicBezTo>
                <a:cubicBezTo>
                  <a:pt x="1254" y="564"/>
                  <a:pt x="1255" y="584"/>
                  <a:pt x="1255" y="604"/>
                </a:cubicBezTo>
                <a:cubicBezTo>
                  <a:pt x="1255" y="624"/>
                  <a:pt x="1254" y="643"/>
                  <a:pt x="1252" y="663"/>
                </a:cubicBezTo>
                <a:cubicBezTo>
                  <a:pt x="1250" y="683"/>
                  <a:pt x="1247" y="702"/>
                  <a:pt x="1243" y="722"/>
                </a:cubicBezTo>
                <a:cubicBezTo>
                  <a:pt x="1239" y="741"/>
                  <a:pt x="1235" y="760"/>
                  <a:pt x="1229" y="779"/>
                </a:cubicBezTo>
                <a:cubicBezTo>
                  <a:pt x="1223" y="798"/>
                  <a:pt x="1217" y="817"/>
                  <a:pt x="1209" y="835"/>
                </a:cubicBezTo>
                <a:cubicBezTo>
                  <a:pt x="1201" y="853"/>
                  <a:pt x="1193" y="871"/>
                  <a:pt x="1183" y="889"/>
                </a:cubicBezTo>
                <a:cubicBezTo>
                  <a:pt x="1173" y="907"/>
                  <a:pt x="1163" y="924"/>
                  <a:pt x="1152" y="940"/>
                </a:cubicBezTo>
                <a:cubicBezTo>
                  <a:pt x="1141" y="957"/>
                  <a:pt x="1129" y="972"/>
                  <a:pt x="1117" y="988"/>
                </a:cubicBezTo>
                <a:cubicBezTo>
                  <a:pt x="1104" y="1003"/>
                  <a:pt x="1091" y="1018"/>
                  <a:pt x="1077" y="1032"/>
                </a:cubicBezTo>
                <a:cubicBezTo>
                  <a:pt x="1063" y="1046"/>
                  <a:pt x="1049" y="1059"/>
                  <a:pt x="1033" y="1071"/>
                </a:cubicBezTo>
                <a:cubicBezTo>
                  <a:pt x="1018" y="1084"/>
                  <a:pt x="1002" y="1096"/>
                  <a:pt x="986" y="1107"/>
                </a:cubicBezTo>
                <a:cubicBezTo>
                  <a:pt x="969" y="1118"/>
                  <a:pt x="952" y="1128"/>
                  <a:pt x="935" y="1137"/>
                </a:cubicBezTo>
                <a:cubicBezTo>
                  <a:pt x="917" y="1146"/>
                  <a:pt x="900" y="1155"/>
                  <a:pt x="881" y="1162"/>
                </a:cubicBezTo>
                <a:cubicBezTo>
                  <a:pt x="863" y="1170"/>
                  <a:pt x="844" y="1177"/>
                  <a:pt x="826" y="1182"/>
                </a:cubicBezTo>
                <a:cubicBezTo>
                  <a:pt x="807" y="1188"/>
                  <a:pt x="787" y="1193"/>
                  <a:pt x="768" y="1197"/>
                </a:cubicBezTo>
                <a:cubicBezTo>
                  <a:pt x="749" y="1201"/>
                  <a:pt x="729" y="1203"/>
                  <a:pt x="710" y="1205"/>
                </a:cubicBezTo>
                <a:cubicBezTo>
                  <a:pt x="690" y="1207"/>
                  <a:pt x="670" y="1208"/>
                  <a:pt x="650" y="1208"/>
                </a:cubicBezTo>
                <a:lnTo>
                  <a:pt x="604" y="1208"/>
                </a:lnTo>
                <a:cubicBezTo>
                  <a:pt x="584" y="1208"/>
                  <a:pt x="564" y="1207"/>
                  <a:pt x="545" y="1205"/>
                </a:cubicBezTo>
                <a:cubicBezTo>
                  <a:pt x="525" y="1203"/>
                  <a:pt x="506" y="1201"/>
                  <a:pt x="486" y="1197"/>
                </a:cubicBezTo>
                <a:cubicBezTo>
                  <a:pt x="467" y="1193"/>
                  <a:pt x="448" y="1188"/>
                  <a:pt x="429" y="1182"/>
                </a:cubicBezTo>
                <a:cubicBezTo>
                  <a:pt x="410" y="1177"/>
                  <a:pt x="391" y="1170"/>
                  <a:pt x="373" y="1162"/>
                </a:cubicBezTo>
                <a:cubicBezTo>
                  <a:pt x="355" y="1155"/>
                  <a:pt x="337" y="1146"/>
                  <a:pt x="319" y="1137"/>
                </a:cubicBezTo>
                <a:cubicBezTo>
                  <a:pt x="302" y="1128"/>
                  <a:pt x="285" y="1118"/>
                  <a:pt x="269" y="1107"/>
                </a:cubicBezTo>
                <a:cubicBezTo>
                  <a:pt x="252" y="1096"/>
                  <a:pt x="236" y="1084"/>
                  <a:pt x="221" y="1071"/>
                </a:cubicBezTo>
                <a:cubicBezTo>
                  <a:pt x="206" y="1059"/>
                  <a:pt x="191" y="1046"/>
                  <a:pt x="177" y="1032"/>
                </a:cubicBezTo>
                <a:cubicBezTo>
                  <a:pt x="163" y="1018"/>
                  <a:pt x="150" y="1003"/>
                  <a:pt x="137" y="988"/>
                </a:cubicBezTo>
                <a:cubicBezTo>
                  <a:pt x="125" y="972"/>
                  <a:pt x="113" y="957"/>
                  <a:pt x="102" y="940"/>
                </a:cubicBezTo>
                <a:cubicBezTo>
                  <a:pt x="91" y="924"/>
                  <a:pt x="81" y="907"/>
                  <a:pt x="72" y="889"/>
                </a:cubicBezTo>
                <a:cubicBezTo>
                  <a:pt x="62" y="871"/>
                  <a:pt x="54" y="853"/>
                  <a:pt x="46" y="835"/>
                </a:cubicBezTo>
                <a:cubicBezTo>
                  <a:pt x="39" y="817"/>
                  <a:pt x="32" y="798"/>
                  <a:pt x="26" y="779"/>
                </a:cubicBezTo>
                <a:cubicBezTo>
                  <a:pt x="21" y="760"/>
                  <a:pt x="16" y="741"/>
                  <a:pt x="12" y="722"/>
                </a:cubicBezTo>
                <a:cubicBezTo>
                  <a:pt x="8" y="702"/>
                  <a:pt x="5" y="683"/>
                  <a:pt x="3" y="663"/>
                </a:cubicBezTo>
                <a:cubicBezTo>
                  <a:pt x="1" y="643"/>
                  <a:pt x="0" y="624"/>
                  <a:pt x="0" y="604"/>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23" name="图片 222"/>
          <p:cNvPicPr/>
          <p:nvPr/>
        </p:nvPicPr>
        <p:blipFill>
          <a:blip r:embed="rId3"/>
          <a:stretch/>
        </p:blipFill>
        <p:spPr>
          <a:xfrm>
            <a:off x="802080" y="1738080"/>
            <a:ext cx="250200" cy="200160"/>
          </a:xfrm>
          <a:prstGeom prst="rect">
            <a:avLst/>
          </a:prstGeom>
          <a:noFill/>
          <a:ln w="0">
            <a:noFill/>
          </a:ln>
        </p:spPr>
      </p:pic>
      <p:sp>
        <p:nvSpPr>
          <p:cNvPr id="224" name="文本框 223"/>
          <p:cNvSpPr txBox="1"/>
          <p:nvPr/>
        </p:nvSpPr>
        <p:spPr>
          <a:xfrm>
            <a:off x="3016800" y="10162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环境</a:t>
            </a:r>
            <a:endParaRPr lang="en-US" sz="1050" b="0" u="none" strike="noStrike">
              <a:solidFill>
                <a:srgbClr val="000000"/>
              </a:solidFill>
              <a:effectLst/>
              <a:uFillTx/>
              <a:latin typeface="Times New Roman"/>
            </a:endParaRPr>
          </a:p>
        </p:txBody>
      </p:sp>
      <p:sp>
        <p:nvSpPr>
          <p:cNvPr id="225" name="文本框 224"/>
          <p:cNvSpPr txBox="1"/>
          <p:nvPr/>
        </p:nvSpPr>
        <p:spPr>
          <a:xfrm>
            <a:off x="1287000" y="1735920"/>
            <a:ext cx="61272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venv </a:t>
            </a:r>
            <a:endParaRPr lang="en-US" sz="1580" b="0" u="none" strike="noStrike">
              <a:solidFill>
                <a:srgbClr val="000000"/>
              </a:solidFill>
              <a:effectLst/>
              <a:uFillTx/>
              <a:latin typeface="Times New Roman"/>
            </a:endParaRPr>
          </a:p>
        </p:txBody>
      </p:sp>
      <p:sp>
        <p:nvSpPr>
          <p:cNvPr id="226" name="文本框 225"/>
          <p:cNvSpPr txBox="1"/>
          <p:nvPr/>
        </p:nvSpPr>
        <p:spPr>
          <a:xfrm>
            <a:off x="1897200" y="172908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虚拟环境</a:t>
            </a:r>
            <a:endParaRPr lang="en-US" sz="1580" b="0" u="none" strike="noStrike">
              <a:solidFill>
                <a:srgbClr val="000000"/>
              </a:solidFill>
              <a:effectLst/>
              <a:uFillTx/>
              <a:latin typeface="Times New Roman"/>
            </a:endParaRPr>
          </a:p>
        </p:txBody>
      </p:sp>
      <p:sp>
        <p:nvSpPr>
          <p:cNvPr id="227" name="文本框 226"/>
          <p:cNvSpPr txBox="1"/>
          <p:nvPr/>
        </p:nvSpPr>
        <p:spPr>
          <a:xfrm>
            <a:off x="702000" y="222300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228" name="文本框 227"/>
          <p:cNvSpPr txBox="1"/>
          <p:nvPr/>
        </p:nvSpPr>
        <p:spPr>
          <a:xfrm>
            <a:off x="1107360" y="221868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内置的虚拟环境工具，轻量级，适合标准</a:t>
            </a:r>
            <a:endParaRPr lang="en-US" sz="920" b="0" u="none" strike="noStrike">
              <a:solidFill>
                <a:srgbClr val="000000"/>
              </a:solidFill>
              <a:effectLst/>
              <a:uFillTx/>
              <a:latin typeface="Times New Roman"/>
            </a:endParaRPr>
          </a:p>
        </p:txBody>
      </p:sp>
      <p:sp>
        <p:nvSpPr>
          <p:cNvPr id="229" name="文本框 228"/>
          <p:cNvSpPr txBox="1"/>
          <p:nvPr/>
        </p:nvSpPr>
        <p:spPr>
          <a:xfrm>
            <a:off x="3213360" y="222300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230" name="文本框 229"/>
          <p:cNvSpPr txBox="1"/>
          <p:nvPr/>
        </p:nvSpPr>
        <p:spPr>
          <a:xfrm>
            <a:off x="3619080" y="22186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开发</a:t>
            </a:r>
            <a:endParaRPr lang="en-US" sz="920" b="0" u="none" strike="noStrike">
              <a:solidFill>
                <a:srgbClr val="000000"/>
              </a:solidFill>
              <a:effectLst/>
              <a:uFillTx/>
              <a:latin typeface="Times New Roman"/>
            </a:endParaRPr>
          </a:p>
        </p:txBody>
      </p:sp>
      <p:sp>
        <p:nvSpPr>
          <p:cNvPr id="231" name="文本框 230"/>
          <p:cNvSpPr txBox="1"/>
          <p:nvPr/>
        </p:nvSpPr>
        <p:spPr>
          <a:xfrm>
            <a:off x="702000" y="2529360"/>
            <a:ext cx="7552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创建与激活</a:t>
            </a:r>
            <a:endParaRPr lang="en-US" sz="1180" b="0" u="none" strike="noStrike">
              <a:solidFill>
                <a:srgbClr val="000000"/>
              </a:solidFill>
              <a:effectLst/>
              <a:uFillTx/>
              <a:latin typeface="Times New Roman"/>
            </a:endParaRPr>
          </a:p>
        </p:txBody>
      </p:sp>
      <p:sp>
        <p:nvSpPr>
          <p:cNvPr id="232" name="任意多边形 231"/>
          <p:cNvSpPr/>
          <p:nvPr/>
        </p:nvSpPr>
        <p:spPr>
          <a:xfrm>
            <a:off x="5548680" y="1470600"/>
            <a:ext cx="4613400" cy="3752640"/>
          </a:xfrm>
          <a:custGeom>
            <a:avLst/>
            <a:gdLst/>
            <a:ahLst/>
            <a:cxnLst/>
            <a:rect l="0" t="0" r="r" b="b"/>
            <a:pathLst>
              <a:path w="12815" h="10424">
                <a:moveTo>
                  <a:pt x="0" y="10238"/>
                </a:moveTo>
                <a:lnTo>
                  <a:pt x="0" y="186"/>
                </a:lnTo>
                <a:cubicBezTo>
                  <a:pt x="0" y="174"/>
                  <a:pt x="1" y="161"/>
                  <a:pt x="4" y="149"/>
                </a:cubicBezTo>
                <a:cubicBezTo>
                  <a:pt x="6" y="138"/>
                  <a:pt x="9" y="126"/>
                  <a:pt x="14" y="115"/>
                </a:cubicBezTo>
                <a:cubicBezTo>
                  <a:pt x="19" y="103"/>
                  <a:pt x="24" y="93"/>
                  <a:pt x="31" y="83"/>
                </a:cubicBezTo>
                <a:cubicBezTo>
                  <a:pt x="38" y="72"/>
                  <a:pt x="46" y="63"/>
                  <a:pt x="54" y="54"/>
                </a:cubicBezTo>
                <a:cubicBezTo>
                  <a:pt x="63" y="46"/>
                  <a:pt x="72" y="38"/>
                  <a:pt x="83" y="31"/>
                </a:cubicBezTo>
                <a:cubicBezTo>
                  <a:pt x="93" y="25"/>
                  <a:pt x="103" y="19"/>
                  <a:pt x="115" y="14"/>
                </a:cubicBezTo>
                <a:cubicBezTo>
                  <a:pt x="126" y="9"/>
                  <a:pt x="137" y="6"/>
                  <a:pt x="149" y="4"/>
                </a:cubicBezTo>
                <a:cubicBezTo>
                  <a:pt x="161" y="1"/>
                  <a:pt x="173" y="0"/>
                  <a:pt x="186" y="0"/>
                </a:cubicBezTo>
                <a:lnTo>
                  <a:pt x="12629" y="0"/>
                </a:lnTo>
                <a:cubicBezTo>
                  <a:pt x="12641" y="0"/>
                  <a:pt x="12653" y="1"/>
                  <a:pt x="12665" y="4"/>
                </a:cubicBezTo>
                <a:cubicBezTo>
                  <a:pt x="12677" y="6"/>
                  <a:pt x="12689" y="9"/>
                  <a:pt x="12700" y="14"/>
                </a:cubicBezTo>
                <a:cubicBezTo>
                  <a:pt x="12711" y="19"/>
                  <a:pt x="12722" y="25"/>
                  <a:pt x="12732" y="31"/>
                </a:cubicBezTo>
                <a:cubicBezTo>
                  <a:pt x="12742" y="38"/>
                  <a:pt x="12752" y="46"/>
                  <a:pt x="12760" y="54"/>
                </a:cubicBezTo>
                <a:cubicBezTo>
                  <a:pt x="12769" y="63"/>
                  <a:pt x="12776" y="72"/>
                  <a:pt x="12783" y="83"/>
                </a:cubicBezTo>
                <a:cubicBezTo>
                  <a:pt x="12790" y="93"/>
                  <a:pt x="12796" y="103"/>
                  <a:pt x="12800" y="115"/>
                </a:cubicBezTo>
                <a:cubicBezTo>
                  <a:pt x="12805" y="126"/>
                  <a:pt x="12809" y="138"/>
                  <a:pt x="12811" y="149"/>
                </a:cubicBezTo>
                <a:cubicBezTo>
                  <a:pt x="12813" y="161"/>
                  <a:pt x="12815" y="174"/>
                  <a:pt x="12815" y="186"/>
                </a:cubicBezTo>
                <a:lnTo>
                  <a:pt x="12815" y="10238"/>
                </a:lnTo>
                <a:cubicBezTo>
                  <a:pt x="12815" y="10250"/>
                  <a:pt x="12813" y="10262"/>
                  <a:pt x="12811" y="10274"/>
                </a:cubicBezTo>
                <a:cubicBezTo>
                  <a:pt x="12809" y="10286"/>
                  <a:pt x="12805" y="10298"/>
                  <a:pt x="12800" y="10309"/>
                </a:cubicBezTo>
                <a:cubicBezTo>
                  <a:pt x="12796" y="10320"/>
                  <a:pt x="12790" y="10331"/>
                  <a:pt x="12783" y="10341"/>
                </a:cubicBezTo>
                <a:cubicBezTo>
                  <a:pt x="12776" y="10351"/>
                  <a:pt x="12769" y="10361"/>
                  <a:pt x="12760" y="10369"/>
                </a:cubicBezTo>
                <a:cubicBezTo>
                  <a:pt x="12752" y="10378"/>
                  <a:pt x="12742" y="10386"/>
                  <a:pt x="12732" y="10392"/>
                </a:cubicBezTo>
                <a:cubicBezTo>
                  <a:pt x="12722" y="10399"/>
                  <a:pt x="12711" y="10405"/>
                  <a:pt x="12700" y="10410"/>
                </a:cubicBezTo>
                <a:cubicBezTo>
                  <a:pt x="12689" y="10414"/>
                  <a:pt x="12677" y="10418"/>
                  <a:pt x="12665" y="10420"/>
                </a:cubicBezTo>
                <a:cubicBezTo>
                  <a:pt x="12653" y="10422"/>
                  <a:pt x="12641" y="10424"/>
                  <a:pt x="12629" y="10424"/>
                </a:cubicBezTo>
                <a:lnTo>
                  <a:pt x="186" y="10424"/>
                </a:lnTo>
                <a:cubicBezTo>
                  <a:pt x="173" y="10424"/>
                  <a:pt x="161" y="10422"/>
                  <a:pt x="149" y="10420"/>
                </a:cubicBezTo>
                <a:cubicBezTo>
                  <a:pt x="137" y="10418"/>
                  <a:pt x="126" y="10414"/>
                  <a:pt x="115" y="10410"/>
                </a:cubicBezTo>
                <a:cubicBezTo>
                  <a:pt x="103" y="10405"/>
                  <a:pt x="93" y="10399"/>
                  <a:pt x="83" y="10392"/>
                </a:cubicBezTo>
                <a:cubicBezTo>
                  <a:pt x="72" y="10386"/>
                  <a:pt x="63" y="10378"/>
                  <a:pt x="54" y="10369"/>
                </a:cubicBezTo>
                <a:cubicBezTo>
                  <a:pt x="46" y="10361"/>
                  <a:pt x="38" y="10351"/>
                  <a:pt x="31" y="10341"/>
                </a:cubicBezTo>
                <a:cubicBezTo>
                  <a:pt x="24" y="10331"/>
                  <a:pt x="19" y="10320"/>
                  <a:pt x="14" y="10309"/>
                </a:cubicBezTo>
                <a:cubicBezTo>
                  <a:pt x="9" y="10298"/>
                  <a:pt x="6" y="10286"/>
                  <a:pt x="4" y="10274"/>
                </a:cubicBezTo>
                <a:cubicBezTo>
                  <a:pt x="1" y="10262"/>
                  <a:pt x="0" y="10250"/>
                  <a:pt x="0" y="10238"/>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3" name="任意多边形 232"/>
          <p:cNvSpPr/>
          <p:nvPr/>
        </p:nvSpPr>
        <p:spPr>
          <a:xfrm>
            <a:off x="5715720" y="1637640"/>
            <a:ext cx="401400" cy="434880"/>
          </a:xfrm>
          <a:custGeom>
            <a:avLst/>
            <a:gdLst/>
            <a:ahLst/>
            <a:cxnLst/>
            <a:rect l="0" t="0" r="r" b="b"/>
            <a:pathLst>
              <a:path w="1115" h="1208">
                <a:moveTo>
                  <a:pt x="0" y="650"/>
                </a:moveTo>
                <a:lnTo>
                  <a:pt x="0" y="557"/>
                </a:lnTo>
                <a:cubicBezTo>
                  <a:pt x="0" y="521"/>
                  <a:pt x="4" y="485"/>
                  <a:pt x="11" y="449"/>
                </a:cubicBezTo>
                <a:cubicBezTo>
                  <a:pt x="18" y="413"/>
                  <a:pt x="29" y="378"/>
                  <a:pt x="43" y="344"/>
                </a:cubicBezTo>
                <a:cubicBezTo>
                  <a:pt x="57" y="310"/>
                  <a:pt x="74" y="278"/>
                  <a:pt x="94" y="248"/>
                </a:cubicBezTo>
                <a:cubicBezTo>
                  <a:pt x="114" y="217"/>
                  <a:pt x="138" y="189"/>
                  <a:pt x="163" y="163"/>
                </a:cubicBezTo>
                <a:cubicBezTo>
                  <a:pt x="189" y="138"/>
                  <a:pt x="217" y="114"/>
                  <a:pt x="248" y="94"/>
                </a:cubicBezTo>
                <a:cubicBezTo>
                  <a:pt x="279" y="74"/>
                  <a:pt x="311" y="57"/>
                  <a:pt x="345" y="43"/>
                </a:cubicBezTo>
                <a:cubicBezTo>
                  <a:pt x="379" y="29"/>
                  <a:pt x="414" y="18"/>
                  <a:pt x="450" y="11"/>
                </a:cubicBezTo>
                <a:cubicBezTo>
                  <a:pt x="486" y="4"/>
                  <a:pt x="522" y="0"/>
                  <a:pt x="558" y="0"/>
                </a:cubicBezTo>
                <a:cubicBezTo>
                  <a:pt x="595" y="0"/>
                  <a:pt x="631" y="4"/>
                  <a:pt x="667" y="11"/>
                </a:cubicBezTo>
                <a:cubicBezTo>
                  <a:pt x="703" y="18"/>
                  <a:pt x="738" y="29"/>
                  <a:pt x="772" y="43"/>
                </a:cubicBezTo>
                <a:cubicBezTo>
                  <a:pt x="805" y="57"/>
                  <a:pt x="837" y="74"/>
                  <a:pt x="868" y="94"/>
                </a:cubicBezTo>
                <a:cubicBezTo>
                  <a:pt x="898" y="114"/>
                  <a:pt x="926" y="138"/>
                  <a:pt x="952" y="163"/>
                </a:cubicBezTo>
                <a:cubicBezTo>
                  <a:pt x="978" y="189"/>
                  <a:pt x="1001" y="217"/>
                  <a:pt x="1022" y="248"/>
                </a:cubicBezTo>
                <a:cubicBezTo>
                  <a:pt x="1042" y="278"/>
                  <a:pt x="1059" y="310"/>
                  <a:pt x="1073" y="344"/>
                </a:cubicBezTo>
                <a:cubicBezTo>
                  <a:pt x="1087" y="378"/>
                  <a:pt x="1098" y="413"/>
                  <a:pt x="1105" y="449"/>
                </a:cubicBezTo>
                <a:cubicBezTo>
                  <a:pt x="1112" y="485"/>
                  <a:pt x="1115" y="521"/>
                  <a:pt x="1115" y="557"/>
                </a:cubicBezTo>
                <a:lnTo>
                  <a:pt x="1115" y="650"/>
                </a:lnTo>
                <a:cubicBezTo>
                  <a:pt x="1115" y="687"/>
                  <a:pt x="1112" y="723"/>
                  <a:pt x="1105" y="759"/>
                </a:cubicBezTo>
                <a:cubicBezTo>
                  <a:pt x="1098" y="795"/>
                  <a:pt x="1087" y="830"/>
                  <a:pt x="1073" y="863"/>
                </a:cubicBezTo>
                <a:cubicBezTo>
                  <a:pt x="1059" y="898"/>
                  <a:pt x="1042" y="930"/>
                  <a:pt x="1022" y="961"/>
                </a:cubicBezTo>
                <a:cubicBezTo>
                  <a:pt x="1001" y="991"/>
                  <a:pt x="978" y="1019"/>
                  <a:pt x="952" y="1045"/>
                </a:cubicBezTo>
                <a:cubicBezTo>
                  <a:pt x="926" y="1071"/>
                  <a:pt x="898" y="1094"/>
                  <a:pt x="868" y="1114"/>
                </a:cubicBezTo>
                <a:cubicBezTo>
                  <a:pt x="837" y="1135"/>
                  <a:pt x="805" y="1152"/>
                  <a:pt x="772" y="1166"/>
                </a:cubicBezTo>
                <a:cubicBezTo>
                  <a:pt x="738" y="1180"/>
                  <a:pt x="703" y="1190"/>
                  <a:pt x="667" y="1198"/>
                </a:cubicBezTo>
                <a:cubicBezTo>
                  <a:pt x="631" y="1205"/>
                  <a:pt x="595" y="1208"/>
                  <a:pt x="558" y="1208"/>
                </a:cubicBezTo>
                <a:cubicBezTo>
                  <a:pt x="522" y="1208"/>
                  <a:pt x="486" y="1205"/>
                  <a:pt x="450" y="1198"/>
                </a:cubicBezTo>
                <a:cubicBezTo>
                  <a:pt x="414" y="1190"/>
                  <a:pt x="379" y="1180"/>
                  <a:pt x="345" y="1166"/>
                </a:cubicBezTo>
                <a:cubicBezTo>
                  <a:pt x="311" y="1152"/>
                  <a:pt x="279" y="1135"/>
                  <a:pt x="248" y="1114"/>
                </a:cubicBezTo>
                <a:cubicBezTo>
                  <a:pt x="217" y="1094"/>
                  <a:pt x="189" y="1071"/>
                  <a:pt x="163" y="1045"/>
                </a:cubicBezTo>
                <a:cubicBezTo>
                  <a:pt x="138" y="1019"/>
                  <a:pt x="114" y="991"/>
                  <a:pt x="94" y="961"/>
                </a:cubicBezTo>
                <a:cubicBezTo>
                  <a:pt x="74" y="930"/>
                  <a:pt x="57" y="898"/>
                  <a:pt x="43" y="863"/>
                </a:cubicBezTo>
                <a:cubicBezTo>
                  <a:pt x="29" y="830"/>
                  <a:pt x="18" y="795"/>
                  <a:pt x="11" y="759"/>
                </a:cubicBezTo>
                <a:cubicBezTo>
                  <a:pt x="4" y="723"/>
                  <a:pt x="0" y="687"/>
                  <a:pt x="0" y="650"/>
                </a:cubicBezTo>
                <a:close/>
              </a:path>
            </a:pathLst>
          </a:custGeom>
          <a:solidFill>
            <a:srgbClr val="064E3B">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34" name="图片 233"/>
          <p:cNvPicPr/>
          <p:nvPr/>
        </p:nvPicPr>
        <p:blipFill>
          <a:blip r:embed="rId4"/>
          <a:stretch/>
        </p:blipFill>
        <p:spPr>
          <a:xfrm>
            <a:off x="5816160" y="1738080"/>
            <a:ext cx="200160" cy="200160"/>
          </a:xfrm>
          <a:prstGeom prst="rect">
            <a:avLst/>
          </a:prstGeom>
          <a:noFill/>
          <a:ln w="0">
            <a:noFill/>
          </a:ln>
        </p:spPr>
      </p:pic>
      <p:sp>
        <p:nvSpPr>
          <p:cNvPr id="235" name="文本框 234"/>
          <p:cNvSpPr txBox="1"/>
          <p:nvPr/>
        </p:nvSpPr>
        <p:spPr>
          <a:xfrm>
            <a:off x="702000" y="3958200"/>
            <a:ext cx="105696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安装依赖与退出</a:t>
            </a:r>
            <a:endParaRPr lang="en-US" sz="1180" b="0" u="none" strike="noStrike">
              <a:solidFill>
                <a:srgbClr val="000000"/>
              </a:solidFill>
              <a:effectLst/>
              <a:uFillTx/>
              <a:latin typeface="Times New Roman"/>
            </a:endParaRPr>
          </a:p>
        </p:txBody>
      </p:sp>
      <p:sp>
        <p:nvSpPr>
          <p:cNvPr id="236" name="文本框 235"/>
          <p:cNvSpPr txBox="1"/>
          <p:nvPr/>
        </p:nvSpPr>
        <p:spPr>
          <a:xfrm>
            <a:off x="6250680" y="1735920"/>
            <a:ext cx="75132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conda </a:t>
            </a:r>
            <a:endParaRPr lang="en-US" sz="1580" b="0" u="none" strike="noStrike">
              <a:solidFill>
                <a:srgbClr val="000000"/>
              </a:solidFill>
              <a:effectLst/>
              <a:uFillTx/>
              <a:latin typeface="Times New Roman"/>
            </a:endParaRPr>
          </a:p>
        </p:txBody>
      </p:sp>
      <p:sp>
        <p:nvSpPr>
          <p:cNvPr id="237" name="文本框 236"/>
          <p:cNvSpPr txBox="1"/>
          <p:nvPr/>
        </p:nvSpPr>
        <p:spPr>
          <a:xfrm>
            <a:off x="6999120" y="172908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环境管理</a:t>
            </a:r>
            <a:endParaRPr lang="en-US" sz="1580" b="0" u="none" strike="noStrike">
              <a:solidFill>
                <a:srgbClr val="000000"/>
              </a:solidFill>
              <a:effectLst/>
              <a:uFillTx/>
              <a:latin typeface="Times New Roman"/>
            </a:endParaRPr>
          </a:p>
        </p:txBody>
      </p:sp>
      <p:sp>
        <p:nvSpPr>
          <p:cNvPr id="238" name="文本框 237"/>
          <p:cNvSpPr txBox="1"/>
          <p:nvPr/>
        </p:nvSpPr>
        <p:spPr>
          <a:xfrm>
            <a:off x="5716080" y="2223000"/>
            <a:ext cx="5842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Anaconda</a:t>
            </a:r>
            <a:endParaRPr lang="en-US" sz="920" b="0" u="none" strike="noStrike">
              <a:solidFill>
                <a:srgbClr val="000000"/>
              </a:solidFill>
              <a:effectLst/>
              <a:uFillTx/>
              <a:latin typeface="Times New Roman"/>
            </a:endParaRPr>
          </a:p>
        </p:txBody>
      </p:sp>
      <p:sp>
        <p:nvSpPr>
          <p:cNvPr id="239" name="文本框 238"/>
          <p:cNvSpPr txBox="1"/>
          <p:nvPr/>
        </p:nvSpPr>
        <p:spPr>
          <a:xfrm>
            <a:off x="6297840" y="221868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提供的包管理工具，适合科学计算和机器学习项目</a:t>
            </a:r>
            <a:endParaRPr lang="en-US" sz="920" b="0" u="none" strike="noStrike">
              <a:solidFill>
                <a:srgbClr val="000000"/>
              </a:solidFill>
              <a:effectLst/>
              <a:uFillTx/>
              <a:latin typeface="Times New Roman"/>
            </a:endParaRPr>
          </a:p>
        </p:txBody>
      </p:sp>
      <p:sp>
        <p:nvSpPr>
          <p:cNvPr id="240" name="文本框 239"/>
          <p:cNvSpPr txBox="1"/>
          <p:nvPr/>
        </p:nvSpPr>
        <p:spPr>
          <a:xfrm>
            <a:off x="5716080" y="2529360"/>
            <a:ext cx="755280" cy="189360"/>
          </a:xfrm>
          <a:prstGeom prst="rect">
            <a:avLst/>
          </a:prstGeom>
          <a:noFill/>
          <a:ln w="0">
            <a:noFill/>
          </a:ln>
        </p:spPr>
        <p:txBody>
          <a:bodyPr wrap="none" lIns="0" tIns="0" rIns="0" bIns="0" anchor="t">
            <a:spAutoFit/>
          </a:bodyPr>
          <a:lstStyle/>
          <a:p>
            <a:r>
              <a:rPr lang="zh-CN" sz="1180" b="0" u="none" strike="noStrike">
                <a:solidFill>
                  <a:srgbClr val="A7F3D0"/>
                </a:solidFill>
                <a:effectLst/>
                <a:uFillTx/>
                <a:latin typeface="WenQuanYiZenHei"/>
                <a:ea typeface="WenQuanYiZenHei"/>
              </a:rPr>
              <a:t>创建与激活</a:t>
            </a:r>
            <a:endParaRPr lang="en-US" sz="1180" b="0" u="none" strike="noStrike">
              <a:solidFill>
                <a:srgbClr val="000000"/>
              </a:solidFill>
              <a:effectLst/>
              <a:uFillTx/>
              <a:latin typeface="Times New Roman"/>
            </a:endParaRPr>
          </a:p>
        </p:txBody>
      </p:sp>
      <p:sp>
        <p:nvSpPr>
          <p:cNvPr id="241" name="任意多边形 240"/>
          <p:cNvSpPr/>
          <p:nvPr/>
        </p:nvSpPr>
        <p:spPr>
          <a:xfrm>
            <a:off x="534600" y="5490000"/>
            <a:ext cx="9627480" cy="969840"/>
          </a:xfrm>
          <a:custGeom>
            <a:avLst/>
            <a:gdLst/>
            <a:ahLst/>
            <a:cxnLst/>
            <a:rect l="0" t="0" r="r" b="b"/>
            <a:pathLst>
              <a:path w="26743" h="2694">
                <a:moveTo>
                  <a:pt x="0" y="2508"/>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9"/>
                  <a:pt x="83" y="32"/>
                </a:cubicBezTo>
                <a:cubicBezTo>
                  <a:pt x="93" y="25"/>
                  <a:pt x="104" y="19"/>
                  <a:pt x="115" y="15"/>
                </a:cubicBezTo>
                <a:cubicBezTo>
                  <a:pt x="126" y="10"/>
                  <a:pt x="138" y="6"/>
                  <a:pt x="150" y="4"/>
                </a:cubicBezTo>
                <a:cubicBezTo>
                  <a:pt x="162" y="2"/>
                  <a:pt x="174" y="0"/>
                  <a:pt x="186" y="0"/>
                </a:cubicBezTo>
                <a:lnTo>
                  <a:pt x="26557" y="0"/>
                </a:lnTo>
                <a:cubicBezTo>
                  <a:pt x="26569" y="0"/>
                  <a:pt x="26581" y="2"/>
                  <a:pt x="26593" y="4"/>
                </a:cubicBezTo>
                <a:cubicBezTo>
                  <a:pt x="26605" y="6"/>
                  <a:pt x="26617" y="10"/>
                  <a:pt x="26628" y="15"/>
                </a:cubicBezTo>
                <a:cubicBezTo>
                  <a:pt x="26639" y="19"/>
                  <a:pt x="26650" y="25"/>
                  <a:pt x="26660" y="32"/>
                </a:cubicBezTo>
                <a:cubicBezTo>
                  <a:pt x="26670" y="39"/>
                  <a:pt x="26680" y="46"/>
                  <a:pt x="26688" y="55"/>
                </a:cubicBezTo>
                <a:cubicBezTo>
                  <a:pt x="26697" y="63"/>
                  <a:pt x="26704" y="73"/>
                  <a:pt x="26711" y="83"/>
                </a:cubicBezTo>
                <a:cubicBezTo>
                  <a:pt x="26718" y="93"/>
                  <a:pt x="26724" y="104"/>
                  <a:pt x="26728" y="115"/>
                </a:cubicBezTo>
                <a:cubicBezTo>
                  <a:pt x="26733" y="126"/>
                  <a:pt x="26737" y="138"/>
                  <a:pt x="26739" y="150"/>
                </a:cubicBezTo>
                <a:cubicBezTo>
                  <a:pt x="26741" y="162"/>
                  <a:pt x="26743" y="174"/>
                  <a:pt x="26743" y="186"/>
                </a:cubicBezTo>
                <a:lnTo>
                  <a:pt x="26743" y="2508"/>
                </a:lnTo>
                <a:cubicBezTo>
                  <a:pt x="26743" y="2521"/>
                  <a:pt x="26741" y="2533"/>
                  <a:pt x="26739" y="2545"/>
                </a:cubicBezTo>
                <a:cubicBezTo>
                  <a:pt x="26737" y="2557"/>
                  <a:pt x="26733" y="2568"/>
                  <a:pt x="26728" y="2580"/>
                </a:cubicBezTo>
                <a:cubicBezTo>
                  <a:pt x="26724" y="2591"/>
                  <a:pt x="26718" y="2602"/>
                  <a:pt x="26711" y="2612"/>
                </a:cubicBezTo>
                <a:cubicBezTo>
                  <a:pt x="26704" y="2622"/>
                  <a:pt x="26697" y="2631"/>
                  <a:pt x="26688" y="2640"/>
                </a:cubicBezTo>
                <a:cubicBezTo>
                  <a:pt x="26680" y="2648"/>
                  <a:pt x="26670" y="2656"/>
                  <a:pt x="26660" y="2663"/>
                </a:cubicBezTo>
                <a:cubicBezTo>
                  <a:pt x="26650" y="2670"/>
                  <a:pt x="26639" y="2675"/>
                  <a:pt x="26628" y="2680"/>
                </a:cubicBezTo>
                <a:cubicBezTo>
                  <a:pt x="26617" y="2685"/>
                  <a:pt x="26605" y="2688"/>
                  <a:pt x="26593" y="2691"/>
                </a:cubicBezTo>
                <a:cubicBezTo>
                  <a:pt x="26581" y="2693"/>
                  <a:pt x="26569" y="2694"/>
                  <a:pt x="26557" y="2694"/>
                </a:cubicBezTo>
                <a:lnTo>
                  <a:pt x="186" y="2694"/>
                </a:lnTo>
                <a:cubicBezTo>
                  <a:pt x="174" y="2694"/>
                  <a:pt x="162" y="2693"/>
                  <a:pt x="150" y="2691"/>
                </a:cubicBezTo>
                <a:cubicBezTo>
                  <a:pt x="138" y="2688"/>
                  <a:pt x="126" y="2685"/>
                  <a:pt x="115" y="2680"/>
                </a:cubicBezTo>
                <a:cubicBezTo>
                  <a:pt x="104" y="2675"/>
                  <a:pt x="93" y="2670"/>
                  <a:pt x="83" y="2663"/>
                </a:cubicBezTo>
                <a:cubicBezTo>
                  <a:pt x="73" y="2656"/>
                  <a:pt x="63" y="2648"/>
                  <a:pt x="55" y="2640"/>
                </a:cubicBezTo>
                <a:cubicBezTo>
                  <a:pt x="46" y="2631"/>
                  <a:pt x="38" y="2622"/>
                  <a:pt x="31" y="2612"/>
                </a:cubicBezTo>
                <a:cubicBezTo>
                  <a:pt x="25" y="2602"/>
                  <a:pt x="19" y="2591"/>
                  <a:pt x="14" y="2580"/>
                </a:cubicBezTo>
                <a:cubicBezTo>
                  <a:pt x="10" y="2568"/>
                  <a:pt x="6" y="2557"/>
                  <a:pt x="4" y="2545"/>
                </a:cubicBezTo>
                <a:cubicBezTo>
                  <a:pt x="1" y="2533"/>
                  <a:pt x="0" y="2521"/>
                  <a:pt x="0" y="250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42" name="文本框 241"/>
          <p:cNvSpPr txBox="1"/>
          <p:nvPr/>
        </p:nvSpPr>
        <p:spPr>
          <a:xfrm>
            <a:off x="5716080" y="3782880"/>
            <a:ext cx="1056960" cy="189360"/>
          </a:xfrm>
          <a:prstGeom prst="rect">
            <a:avLst/>
          </a:prstGeom>
          <a:noFill/>
          <a:ln w="0">
            <a:noFill/>
          </a:ln>
        </p:spPr>
        <p:txBody>
          <a:bodyPr wrap="none" lIns="0" tIns="0" rIns="0" bIns="0" anchor="t">
            <a:spAutoFit/>
          </a:bodyPr>
          <a:lstStyle/>
          <a:p>
            <a:r>
              <a:rPr lang="zh-CN" sz="1180" b="0" u="none" strike="noStrike">
                <a:solidFill>
                  <a:srgbClr val="A7F3D0"/>
                </a:solidFill>
                <a:effectLst/>
                <a:uFillTx/>
                <a:latin typeface="WenQuanYiZenHei"/>
                <a:ea typeface="WenQuanYiZenHei"/>
              </a:rPr>
              <a:t>安装依赖与退出</a:t>
            </a:r>
            <a:endParaRPr lang="en-US" sz="1180" b="0" u="none" strike="noStrike">
              <a:solidFill>
                <a:srgbClr val="000000"/>
              </a:solidFill>
              <a:effectLst/>
              <a:uFillTx/>
              <a:latin typeface="Times New Roman"/>
            </a:endParaRPr>
          </a:p>
        </p:txBody>
      </p:sp>
      <p:sp>
        <p:nvSpPr>
          <p:cNvPr id="243" name="任意多边形 242"/>
          <p:cNvSpPr/>
          <p:nvPr/>
        </p:nvSpPr>
        <p:spPr>
          <a:xfrm>
            <a:off x="668520" y="5999760"/>
            <a:ext cx="33480" cy="33840"/>
          </a:xfrm>
          <a:custGeom>
            <a:avLst/>
            <a:gdLst/>
            <a:ahLst/>
            <a:cxnLst/>
            <a:rect l="0" t="0" r="r" b="b"/>
            <a:pathLst>
              <a:path w="93" h="94">
                <a:moveTo>
                  <a:pt x="93" y="48"/>
                </a:moveTo>
                <a:cubicBezTo>
                  <a:pt x="93" y="54"/>
                  <a:pt x="92" y="60"/>
                  <a:pt x="90" y="66"/>
                </a:cubicBezTo>
                <a:cubicBezTo>
                  <a:pt x="88" y="71"/>
                  <a:pt x="84" y="76"/>
                  <a:pt x="80" y="81"/>
                </a:cubicBezTo>
                <a:cubicBezTo>
                  <a:pt x="75" y="85"/>
                  <a:pt x="70" y="88"/>
                  <a:pt x="65" y="91"/>
                </a:cubicBezTo>
                <a:cubicBezTo>
                  <a:pt x="59" y="93"/>
                  <a:pt x="53" y="94"/>
                  <a:pt x="47" y="94"/>
                </a:cubicBezTo>
                <a:cubicBezTo>
                  <a:pt x="41" y="94"/>
                  <a:pt x="35" y="93"/>
                  <a:pt x="28" y="91"/>
                </a:cubicBezTo>
                <a:cubicBezTo>
                  <a:pt x="23" y="88"/>
                  <a:pt x="17" y="85"/>
                  <a:pt x="13" y="81"/>
                </a:cubicBezTo>
                <a:cubicBezTo>
                  <a:pt x="9" y="76"/>
                  <a:pt x="5" y="71"/>
                  <a:pt x="3" y="66"/>
                </a:cubicBezTo>
                <a:cubicBezTo>
                  <a:pt x="1" y="60"/>
                  <a:pt x="0" y="54"/>
                  <a:pt x="0" y="48"/>
                </a:cubicBezTo>
                <a:cubicBezTo>
                  <a:pt x="0" y="42"/>
                  <a:pt x="1" y="36"/>
                  <a:pt x="3" y="29"/>
                </a:cubicBezTo>
                <a:cubicBezTo>
                  <a:pt x="5" y="23"/>
                  <a:pt x="9" y="18"/>
                  <a:pt x="13" y="14"/>
                </a:cubicBezTo>
                <a:cubicBezTo>
                  <a:pt x="17" y="10"/>
                  <a:pt x="23" y="6"/>
                  <a:pt x="28" y="4"/>
                </a:cubicBezTo>
                <a:cubicBezTo>
                  <a:pt x="35" y="2"/>
                  <a:pt x="41" y="0"/>
                  <a:pt x="47" y="0"/>
                </a:cubicBezTo>
                <a:cubicBezTo>
                  <a:pt x="53" y="0"/>
                  <a:pt x="59" y="2"/>
                  <a:pt x="65" y="4"/>
                </a:cubicBezTo>
                <a:cubicBezTo>
                  <a:pt x="70" y="6"/>
                  <a:pt x="75" y="10"/>
                  <a:pt x="80" y="14"/>
                </a:cubicBezTo>
                <a:cubicBezTo>
                  <a:pt x="84" y="18"/>
                  <a:pt x="88" y="23"/>
                  <a:pt x="90" y="29"/>
                </a:cubicBezTo>
                <a:cubicBezTo>
                  <a:pt x="92" y="36"/>
                  <a:pt x="93" y="42"/>
                  <a:pt x="93"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4" name="文本框 243"/>
          <p:cNvSpPr txBox="1"/>
          <p:nvPr/>
        </p:nvSpPr>
        <p:spPr>
          <a:xfrm>
            <a:off x="668520" y="5646240"/>
            <a:ext cx="90612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工具选择指南</a:t>
            </a:r>
            <a:endParaRPr lang="en-US" sz="1180" b="0" u="none" strike="noStrike">
              <a:solidFill>
                <a:srgbClr val="000000"/>
              </a:solidFill>
              <a:effectLst/>
              <a:uFillTx/>
              <a:latin typeface="Times New Roman"/>
            </a:endParaRPr>
          </a:p>
        </p:txBody>
      </p:sp>
      <p:sp>
        <p:nvSpPr>
          <p:cNvPr id="245" name="文本框 244"/>
          <p:cNvSpPr txBox="1"/>
          <p:nvPr/>
        </p:nvSpPr>
        <p:spPr>
          <a:xfrm>
            <a:off x="827280" y="5941800"/>
            <a:ext cx="286200" cy="13608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DejaVuSans"/>
                <a:ea typeface="DejaVuSans"/>
              </a:rPr>
              <a:t>venv</a:t>
            </a:r>
            <a:endParaRPr lang="en-US" sz="920" b="0" u="none" strike="noStrike">
              <a:solidFill>
                <a:srgbClr val="000000"/>
              </a:solidFill>
              <a:effectLst/>
              <a:uFillTx/>
              <a:latin typeface="Times New Roman"/>
            </a:endParaRPr>
          </a:p>
        </p:txBody>
      </p:sp>
      <p:sp>
        <p:nvSpPr>
          <p:cNvPr id="246" name="文本框 245"/>
          <p:cNvSpPr txBox="1"/>
          <p:nvPr/>
        </p:nvSpPr>
        <p:spPr>
          <a:xfrm>
            <a:off x="1112040" y="5937480"/>
            <a:ext cx="93960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a:t>
            </a:r>
            <a:r>
              <a:rPr lang="zh-CN" sz="920" b="0" u="none" strike="noStrike">
                <a:solidFill>
                  <a:srgbClr val="D1D5DB"/>
                </a:solidFill>
                <a:effectLst/>
                <a:uFillTx/>
                <a:latin typeface="WenQuanYiZenHei"/>
                <a:ea typeface="WenQuanYiZenHei"/>
              </a:rPr>
              <a:t>轻量级，适合纯</a:t>
            </a:r>
            <a:endParaRPr lang="en-US" sz="920" b="0" u="none" strike="noStrike">
              <a:solidFill>
                <a:srgbClr val="000000"/>
              </a:solidFill>
              <a:effectLst/>
              <a:uFillTx/>
              <a:latin typeface="Times New Roman"/>
            </a:endParaRPr>
          </a:p>
        </p:txBody>
      </p:sp>
      <p:sp>
        <p:nvSpPr>
          <p:cNvPr id="247" name="文本框 246"/>
          <p:cNvSpPr txBox="1"/>
          <p:nvPr/>
        </p:nvSpPr>
        <p:spPr>
          <a:xfrm>
            <a:off x="2048040" y="594180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sp>
        <p:nvSpPr>
          <p:cNvPr id="248" name="任意多边形 247"/>
          <p:cNvSpPr/>
          <p:nvPr/>
        </p:nvSpPr>
        <p:spPr>
          <a:xfrm>
            <a:off x="668520" y="6200640"/>
            <a:ext cx="33480" cy="33480"/>
          </a:xfrm>
          <a:custGeom>
            <a:avLst/>
            <a:gdLst/>
            <a:ahLst/>
            <a:cxnLst/>
            <a:rect l="0" t="0" r="r" b="b"/>
            <a:pathLst>
              <a:path w="93" h="93">
                <a:moveTo>
                  <a:pt x="93" y="47"/>
                </a:moveTo>
                <a:cubicBezTo>
                  <a:pt x="93" y="53"/>
                  <a:pt x="92" y="59"/>
                  <a:pt x="90" y="65"/>
                </a:cubicBezTo>
                <a:cubicBezTo>
                  <a:pt x="88" y="70"/>
                  <a:pt x="84" y="75"/>
                  <a:pt x="80" y="80"/>
                </a:cubicBezTo>
                <a:cubicBezTo>
                  <a:pt x="75" y="84"/>
                  <a:pt x="70" y="88"/>
                  <a:pt x="65" y="90"/>
                </a:cubicBezTo>
                <a:cubicBezTo>
                  <a:pt x="59" y="92"/>
                  <a:pt x="53" y="93"/>
                  <a:pt x="47" y="93"/>
                </a:cubicBezTo>
                <a:cubicBezTo>
                  <a:pt x="41" y="93"/>
                  <a:pt x="35" y="92"/>
                  <a:pt x="28" y="90"/>
                </a:cubicBezTo>
                <a:cubicBezTo>
                  <a:pt x="23" y="88"/>
                  <a:pt x="17" y="84"/>
                  <a:pt x="13" y="80"/>
                </a:cubicBezTo>
                <a:cubicBezTo>
                  <a:pt x="9" y="75"/>
                  <a:pt x="5" y="70"/>
                  <a:pt x="3" y="65"/>
                </a:cubicBezTo>
                <a:cubicBezTo>
                  <a:pt x="1" y="59"/>
                  <a:pt x="0" y="53"/>
                  <a:pt x="0" y="47"/>
                </a:cubicBezTo>
                <a:cubicBezTo>
                  <a:pt x="0" y="41"/>
                  <a:pt x="1" y="35"/>
                  <a:pt x="3" y="29"/>
                </a:cubicBezTo>
                <a:cubicBezTo>
                  <a:pt x="5" y="23"/>
                  <a:pt x="9" y="18"/>
                  <a:pt x="13" y="13"/>
                </a:cubicBezTo>
                <a:cubicBezTo>
                  <a:pt x="17" y="9"/>
                  <a:pt x="23" y="5"/>
                  <a:pt x="28" y="3"/>
                </a:cubicBezTo>
                <a:cubicBezTo>
                  <a:pt x="35" y="1"/>
                  <a:pt x="41" y="0"/>
                  <a:pt x="47" y="0"/>
                </a:cubicBezTo>
                <a:cubicBezTo>
                  <a:pt x="53" y="0"/>
                  <a:pt x="59" y="1"/>
                  <a:pt x="65" y="3"/>
                </a:cubicBezTo>
                <a:cubicBezTo>
                  <a:pt x="70" y="5"/>
                  <a:pt x="75" y="9"/>
                  <a:pt x="80" y="13"/>
                </a:cubicBezTo>
                <a:cubicBezTo>
                  <a:pt x="84" y="18"/>
                  <a:pt x="88" y="23"/>
                  <a:pt x="90" y="29"/>
                </a:cubicBezTo>
                <a:cubicBezTo>
                  <a:pt x="92" y="35"/>
                  <a:pt x="93" y="41"/>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9" name="文本框 248"/>
          <p:cNvSpPr txBox="1"/>
          <p:nvPr/>
        </p:nvSpPr>
        <p:spPr>
          <a:xfrm>
            <a:off x="2453400" y="593748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库依赖</a:t>
            </a:r>
            <a:endParaRPr lang="en-US" sz="920" b="0" u="none" strike="noStrike">
              <a:solidFill>
                <a:srgbClr val="000000"/>
              </a:solidFill>
              <a:effectLst/>
              <a:uFillTx/>
              <a:latin typeface="Times New Roman"/>
            </a:endParaRPr>
          </a:p>
        </p:txBody>
      </p:sp>
      <p:sp>
        <p:nvSpPr>
          <p:cNvPr id="250" name="文本框 249"/>
          <p:cNvSpPr txBox="1"/>
          <p:nvPr/>
        </p:nvSpPr>
        <p:spPr>
          <a:xfrm>
            <a:off x="827280" y="6142320"/>
            <a:ext cx="357840" cy="13608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DejaVuSans"/>
                <a:ea typeface="DejaVuSans"/>
              </a:rPr>
              <a:t>conda</a:t>
            </a:r>
            <a:endParaRPr lang="en-US" sz="920" b="0" u="none" strike="noStrike">
              <a:solidFill>
                <a:srgbClr val="000000"/>
              </a:solidFill>
              <a:effectLst/>
              <a:uFillTx/>
              <a:latin typeface="Times New Roman"/>
            </a:endParaRPr>
          </a:p>
        </p:txBody>
      </p:sp>
      <p:sp>
        <p:nvSpPr>
          <p:cNvPr id="251" name="任意多边形 250"/>
          <p:cNvSpPr/>
          <p:nvPr/>
        </p:nvSpPr>
        <p:spPr>
          <a:xfrm>
            <a:off x="5481720" y="5999760"/>
            <a:ext cx="33840" cy="33840"/>
          </a:xfrm>
          <a:custGeom>
            <a:avLst/>
            <a:gdLst/>
            <a:ahLst/>
            <a:cxnLst/>
            <a:rect l="0" t="0" r="r" b="b"/>
            <a:pathLst>
              <a:path w="94" h="94">
                <a:moveTo>
                  <a:pt x="94" y="48"/>
                </a:moveTo>
                <a:cubicBezTo>
                  <a:pt x="94" y="54"/>
                  <a:pt x="93" y="60"/>
                  <a:pt x="90" y="66"/>
                </a:cubicBezTo>
                <a:cubicBezTo>
                  <a:pt x="87" y="71"/>
                  <a:pt x="84" y="76"/>
                  <a:pt x="80" y="81"/>
                </a:cubicBezTo>
                <a:cubicBezTo>
                  <a:pt x="75" y="85"/>
                  <a:pt x="70" y="88"/>
                  <a:pt x="64" y="91"/>
                </a:cubicBezTo>
                <a:cubicBezTo>
                  <a:pt x="59" y="93"/>
                  <a:pt x="53" y="94"/>
                  <a:pt x="47" y="94"/>
                </a:cubicBezTo>
                <a:cubicBezTo>
                  <a:pt x="41" y="94"/>
                  <a:pt x="35" y="93"/>
                  <a:pt x="29" y="91"/>
                </a:cubicBezTo>
                <a:cubicBezTo>
                  <a:pt x="23" y="88"/>
                  <a:pt x="18" y="85"/>
                  <a:pt x="14" y="81"/>
                </a:cubicBezTo>
                <a:cubicBezTo>
                  <a:pt x="10" y="76"/>
                  <a:pt x="6" y="71"/>
                  <a:pt x="4" y="66"/>
                </a:cubicBezTo>
                <a:cubicBezTo>
                  <a:pt x="1" y="60"/>
                  <a:pt x="0" y="54"/>
                  <a:pt x="0" y="48"/>
                </a:cubicBezTo>
                <a:cubicBezTo>
                  <a:pt x="0" y="42"/>
                  <a:pt x="1" y="36"/>
                  <a:pt x="4" y="29"/>
                </a:cubicBezTo>
                <a:cubicBezTo>
                  <a:pt x="6" y="23"/>
                  <a:pt x="10" y="18"/>
                  <a:pt x="14" y="14"/>
                </a:cubicBezTo>
                <a:cubicBezTo>
                  <a:pt x="18" y="10"/>
                  <a:pt x="23" y="6"/>
                  <a:pt x="29" y="4"/>
                </a:cubicBezTo>
                <a:cubicBezTo>
                  <a:pt x="35" y="2"/>
                  <a:pt x="41" y="0"/>
                  <a:pt x="47" y="0"/>
                </a:cubicBezTo>
                <a:cubicBezTo>
                  <a:pt x="53" y="0"/>
                  <a:pt x="59" y="2"/>
                  <a:pt x="64" y="4"/>
                </a:cubicBezTo>
                <a:cubicBezTo>
                  <a:pt x="70" y="6"/>
                  <a:pt x="75" y="10"/>
                  <a:pt x="80" y="14"/>
                </a:cubicBezTo>
                <a:cubicBezTo>
                  <a:pt x="84" y="18"/>
                  <a:pt x="87" y="23"/>
                  <a:pt x="90" y="29"/>
                </a:cubicBezTo>
                <a:cubicBezTo>
                  <a:pt x="93" y="36"/>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2" name="文本框 251"/>
          <p:cNvSpPr txBox="1"/>
          <p:nvPr/>
        </p:nvSpPr>
        <p:spPr>
          <a:xfrm>
            <a:off x="1183320" y="6138000"/>
            <a:ext cx="164376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a:t>
            </a:r>
            <a:r>
              <a:rPr lang="zh-CN" sz="920" b="0" u="none" strike="noStrike">
                <a:solidFill>
                  <a:srgbClr val="D1D5DB"/>
                </a:solidFill>
                <a:effectLst/>
                <a:uFillTx/>
                <a:latin typeface="WenQuanYiZenHei"/>
                <a:ea typeface="WenQuanYiZenHei"/>
              </a:rPr>
              <a:t>适合科学计算、机器学习项目</a:t>
            </a:r>
            <a:endParaRPr lang="en-US" sz="920" b="0" u="none" strike="noStrike">
              <a:solidFill>
                <a:srgbClr val="000000"/>
              </a:solidFill>
              <a:effectLst/>
              <a:uFillTx/>
              <a:latin typeface="Times New Roman"/>
            </a:endParaRPr>
          </a:p>
        </p:txBody>
      </p:sp>
      <p:sp>
        <p:nvSpPr>
          <p:cNvPr id="253" name="文本框 252"/>
          <p:cNvSpPr txBox="1"/>
          <p:nvPr/>
        </p:nvSpPr>
        <p:spPr>
          <a:xfrm>
            <a:off x="5640840" y="5937480"/>
            <a:ext cx="82224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依赖管理：</a:t>
            </a:r>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254" name="文本框 253"/>
          <p:cNvSpPr txBox="1"/>
          <p:nvPr/>
        </p:nvSpPr>
        <p:spPr>
          <a:xfrm>
            <a:off x="6459840" y="5941800"/>
            <a:ext cx="990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requirements.txt</a:t>
            </a:r>
            <a:endParaRPr lang="en-US" sz="920" b="0" u="none" strike="noStrike">
              <a:solidFill>
                <a:srgbClr val="000000"/>
              </a:solidFill>
              <a:effectLst/>
              <a:uFillTx/>
              <a:latin typeface="Times New Roman"/>
            </a:endParaRPr>
          </a:p>
        </p:txBody>
      </p:sp>
      <p:sp>
        <p:nvSpPr>
          <p:cNvPr id="255" name="文本框 254"/>
          <p:cNvSpPr txBox="1"/>
          <p:nvPr/>
        </p:nvSpPr>
        <p:spPr>
          <a:xfrm>
            <a:off x="7440840" y="593748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或</a:t>
            </a:r>
            <a:endParaRPr lang="en-US" sz="920" b="0" u="none" strike="noStrike">
              <a:solidFill>
                <a:srgbClr val="000000"/>
              </a:solidFill>
              <a:effectLst/>
              <a:uFillTx/>
              <a:latin typeface="Times New Roman"/>
            </a:endParaRPr>
          </a:p>
        </p:txBody>
      </p:sp>
      <p:sp>
        <p:nvSpPr>
          <p:cNvPr id="256" name="任意多边形 255"/>
          <p:cNvSpPr/>
          <p:nvPr/>
        </p:nvSpPr>
        <p:spPr>
          <a:xfrm>
            <a:off x="5481720" y="6200640"/>
            <a:ext cx="33840" cy="33480"/>
          </a:xfrm>
          <a:custGeom>
            <a:avLst/>
            <a:gdLst/>
            <a:ahLst/>
            <a:cxnLst/>
            <a:rect l="0" t="0" r="r" b="b"/>
            <a:pathLst>
              <a:path w="94" h="93">
                <a:moveTo>
                  <a:pt x="94" y="47"/>
                </a:moveTo>
                <a:cubicBezTo>
                  <a:pt x="94" y="53"/>
                  <a:pt x="93" y="59"/>
                  <a:pt x="90" y="65"/>
                </a:cubicBezTo>
                <a:cubicBezTo>
                  <a:pt x="87" y="70"/>
                  <a:pt x="84" y="75"/>
                  <a:pt x="80" y="80"/>
                </a:cubicBezTo>
                <a:cubicBezTo>
                  <a:pt x="75" y="84"/>
                  <a:pt x="70" y="88"/>
                  <a:pt x="64" y="90"/>
                </a:cubicBezTo>
                <a:cubicBezTo>
                  <a:pt x="59" y="92"/>
                  <a:pt x="53" y="93"/>
                  <a:pt x="47" y="93"/>
                </a:cubicBezTo>
                <a:cubicBezTo>
                  <a:pt x="41" y="93"/>
                  <a:pt x="35" y="92"/>
                  <a:pt x="29" y="90"/>
                </a:cubicBezTo>
                <a:cubicBezTo>
                  <a:pt x="23" y="88"/>
                  <a:pt x="18" y="84"/>
                  <a:pt x="14" y="80"/>
                </a:cubicBezTo>
                <a:cubicBezTo>
                  <a:pt x="10" y="75"/>
                  <a:pt x="6" y="70"/>
                  <a:pt x="4" y="65"/>
                </a:cubicBezTo>
                <a:cubicBezTo>
                  <a:pt x="1" y="59"/>
                  <a:pt x="0" y="53"/>
                  <a:pt x="0" y="47"/>
                </a:cubicBezTo>
                <a:cubicBezTo>
                  <a:pt x="0" y="41"/>
                  <a:pt x="1" y="35"/>
                  <a:pt x="4" y="29"/>
                </a:cubicBezTo>
                <a:cubicBezTo>
                  <a:pt x="6" y="23"/>
                  <a:pt x="10" y="18"/>
                  <a:pt x="14" y="13"/>
                </a:cubicBezTo>
                <a:cubicBezTo>
                  <a:pt x="18" y="9"/>
                  <a:pt x="23" y="5"/>
                  <a:pt x="29" y="3"/>
                </a:cubicBezTo>
                <a:cubicBezTo>
                  <a:pt x="35" y="1"/>
                  <a:pt x="41" y="0"/>
                  <a:pt x="47" y="0"/>
                </a:cubicBezTo>
                <a:cubicBezTo>
                  <a:pt x="53" y="0"/>
                  <a:pt x="59" y="1"/>
                  <a:pt x="64" y="3"/>
                </a:cubicBezTo>
                <a:cubicBezTo>
                  <a:pt x="70" y="5"/>
                  <a:pt x="75" y="9"/>
                  <a:pt x="80" y="13"/>
                </a:cubicBezTo>
                <a:cubicBezTo>
                  <a:pt x="84" y="18"/>
                  <a:pt x="87" y="23"/>
                  <a:pt x="90"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7" name="文本框 256"/>
          <p:cNvSpPr txBox="1"/>
          <p:nvPr/>
        </p:nvSpPr>
        <p:spPr>
          <a:xfrm>
            <a:off x="7557840" y="5941800"/>
            <a:ext cx="1004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environment.yml</a:t>
            </a:r>
            <a:endParaRPr lang="en-US" sz="920" b="0" u="none" strike="noStrike">
              <a:solidFill>
                <a:srgbClr val="000000"/>
              </a:solidFill>
              <a:effectLst/>
              <a:uFillTx/>
              <a:latin typeface="Times New Roman"/>
            </a:endParaRPr>
          </a:p>
        </p:txBody>
      </p:sp>
      <p:pic>
        <p:nvPicPr>
          <p:cNvPr id="258" name="图片 257"/>
          <p:cNvPicPr/>
          <p:nvPr/>
        </p:nvPicPr>
        <p:blipFill>
          <a:blip r:embed="rId5"/>
          <a:stretch/>
        </p:blipFill>
        <p:spPr>
          <a:xfrm>
            <a:off x="0" y="0"/>
            <a:ext cx="10696320" cy="6459480"/>
          </a:xfrm>
          <a:prstGeom prst="rect">
            <a:avLst/>
          </a:prstGeom>
          <a:noFill/>
          <a:ln w="0">
            <a:noFill/>
          </a:ln>
        </p:spPr>
      </p:pic>
      <p:sp>
        <p:nvSpPr>
          <p:cNvPr id="259" name="任意多边形 258"/>
          <p:cNvSpPr/>
          <p:nvPr/>
        </p:nvSpPr>
        <p:spPr>
          <a:xfrm>
            <a:off x="701640" y="2807640"/>
            <a:ext cx="4278960" cy="376560"/>
          </a:xfrm>
          <a:custGeom>
            <a:avLst/>
            <a:gdLst/>
            <a:ahLst/>
            <a:cxnLst/>
            <a:rect l="0" t="0" r="r" b="b"/>
            <a:pathLst>
              <a:path w="11886" h="1046">
                <a:moveTo>
                  <a:pt x="0" y="906"/>
                </a:moveTo>
                <a:lnTo>
                  <a:pt x="0" y="140"/>
                </a:lnTo>
                <a:cubicBezTo>
                  <a:pt x="0" y="122"/>
                  <a:pt x="4" y="104"/>
                  <a:pt x="11" y="87"/>
                </a:cubicBezTo>
                <a:cubicBezTo>
                  <a:pt x="18" y="70"/>
                  <a:pt x="28" y="55"/>
                  <a:pt x="41" y="42"/>
                </a:cubicBezTo>
                <a:cubicBezTo>
                  <a:pt x="54" y="28"/>
                  <a:pt x="69" y="18"/>
                  <a:pt x="86" y="11"/>
                </a:cubicBezTo>
                <a:cubicBezTo>
                  <a:pt x="103" y="4"/>
                  <a:pt x="121" y="0"/>
                  <a:pt x="140" y="0"/>
                </a:cubicBezTo>
                <a:lnTo>
                  <a:pt x="11747" y="0"/>
                </a:lnTo>
                <a:cubicBezTo>
                  <a:pt x="11766" y="0"/>
                  <a:pt x="11783" y="4"/>
                  <a:pt x="11800" y="11"/>
                </a:cubicBezTo>
                <a:cubicBezTo>
                  <a:pt x="11818" y="18"/>
                  <a:pt x="11833" y="28"/>
                  <a:pt x="11846" y="42"/>
                </a:cubicBezTo>
                <a:cubicBezTo>
                  <a:pt x="11859" y="55"/>
                  <a:pt x="11869" y="70"/>
                  <a:pt x="11876" y="87"/>
                </a:cubicBezTo>
                <a:cubicBezTo>
                  <a:pt x="11883" y="104"/>
                  <a:pt x="11886" y="122"/>
                  <a:pt x="11886" y="140"/>
                </a:cubicBezTo>
                <a:lnTo>
                  <a:pt x="11886" y="906"/>
                </a:lnTo>
                <a:cubicBezTo>
                  <a:pt x="11886" y="925"/>
                  <a:pt x="11883" y="943"/>
                  <a:pt x="11876" y="960"/>
                </a:cubicBezTo>
                <a:cubicBezTo>
                  <a:pt x="11869" y="977"/>
                  <a:pt x="11859" y="992"/>
                  <a:pt x="11846" y="1005"/>
                </a:cubicBezTo>
                <a:cubicBezTo>
                  <a:pt x="11833" y="1018"/>
                  <a:pt x="11818" y="1028"/>
                  <a:pt x="11800" y="1035"/>
                </a:cubicBezTo>
                <a:cubicBezTo>
                  <a:pt x="11783" y="1042"/>
                  <a:pt x="11766" y="1046"/>
                  <a:pt x="11747" y="1046"/>
                </a:cubicBezTo>
                <a:lnTo>
                  <a:pt x="140" y="1046"/>
                </a:lnTo>
                <a:cubicBezTo>
                  <a:pt x="121" y="1046"/>
                  <a:pt x="103" y="1042"/>
                  <a:pt x="86" y="1035"/>
                </a:cubicBezTo>
                <a:cubicBezTo>
                  <a:pt x="69" y="1028"/>
                  <a:pt x="54" y="1018"/>
                  <a:pt x="41" y="1005"/>
                </a:cubicBezTo>
                <a:cubicBezTo>
                  <a:pt x="28" y="992"/>
                  <a:pt x="18" y="977"/>
                  <a:pt x="11" y="960"/>
                </a:cubicBezTo>
                <a:cubicBezTo>
                  <a:pt x="4" y="943"/>
                  <a:pt x="0" y="925"/>
                  <a:pt x="0" y="90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60" name="文本框 259"/>
          <p:cNvSpPr txBox="1"/>
          <p:nvPr/>
        </p:nvSpPr>
        <p:spPr>
          <a:xfrm>
            <a:off x="5640840" y="6138000"/>
            <a:ext cx="199584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版本控制：</a:t>
            </a:r>
            <a:r>
              <a:rPr lang="zh-CN" sz="920" b="0" u="none" strike="noStrike">
                <a:solidFill>
                  <a:srgbClr val="D1D5DB"/>
                </a:solidFill>
                <a:effectLst/>
                <a:uFillTx/>
                <a:latin typeface="WenQuanYiZenHei"/>
                <a:ea typeface="WenQuanYiZenHei"/>
              </a:rPr>
              <a:t>指定库版本避免兼容性问题</a:t>
            </a:r>
            <a:endParaRPr lang="en-US" sz="920" b="0" u="none" strike="noStrike">
              <a:solidFill>
                <a:srgbClr val="000000"/>
              </a:solidFill>
              <a:effectLst/>
              <a:uFillTx/>
              <a:latin typeface="Times New Roman"/>
            </a:endParaRPr>
          </a:p>
        </p:txBody>
      </p:sp>
      <p:sp>
        <p:nvSpPr>
          <p:cNvPr id="261" name="任意多边形 260"/>
          <p:cNvSpPr/>
          <p:nvPr/>
        </p:nvSpPr>
        <p:spPr>
          <a:xfrm>
            <a:off x="701640" y="2807640"/>
            <a:ext cx="25560" cy="376560"/>
          </a:xfrm>
          <a:custGeom>
            <a:avLst/>
            <a:gdLst/>
            <a:ahLst/>
            <a:cxnLst/>
            <a:rect l="0" t="0" r="r" b="b"/>
            <a:pathLst>
              <a:path w="71" h="1046">
                <a:moveTo>
                  <a:pt x="0" y="976"/>
                </a:moveTo>
                <a:lnTo>
                  <a:pt x="0" y="71"/>
                </a:lnTo>
                <a:cubicBezTo>
                  <a:pt x="0" y="61"/>
                  <a:pt x="2" y="53"/>
                  <a:pt x="6" y="44"/>
                </a:cubicBezTo>
                <a:cubicBezTo>
                  <a:pt x="9" y="36"/>
                  <a:pt x="14" y="27"/>
                  <a:pt x="22" y="20"/>
                </a:cubicBezTo>
                <a:cubicBezTo>
                  <a:pt x="28" y="14"/>
                  <a:pt x="36" y="9"/>
                  <a:pt x="44" y="5"/>
                </a:cubicBezTo>
                <a:cubicBezTo>
                  <a:pt x="53" y="2"/>
                  <a:pt x="62" y="0"/>
                  <a:pt x="71" y="0"/>
                </a:cubicBezTo>
                <a:lnTo>
                  <a:pt x="71" y="1046"/>
                </a:lnTo>
                <a:cubicBezTo>
                  <a:pt x="62" y="1046"/>
                  <a:pt x="53" y="1044"/>
                  <a:pt x="44" y="1040"/>
                </a:cubicBezTo>
                <a:cubicBezTo>
                  <a:pt x="36" y="1037"/>
                  <a:pt x="28" y="1032"/>
                  <a:pt x="22" y="1025"/>
                </a:cubicBezTo>
                <a:cubicBezTo>
                  <a:pt x="14" y="1019"/>
                  <a:pt x="9" y="1011"/>
                  <a:pt x="6" y="1003"/>
                </a:cubicBezTo>
                <a:cubicBezTo>
                  <a:pt x="2" y="994"/>
                  <a:pt x="0" y="985"/>
                  <a:pt x="0" y="976"/>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2" name="任意多边形 261"/>
          <p:cNvSpPr/>
          <p:nvPr/>
        </p:nvSpPr>
        <p:spPr>
          <a:xfrm>
            <a:off x="701640" y="3250440"/>
            <a:ext cx="4278960" cy="551880"/>
          </a:xfrm>
          <a:custGeom>
            <a:avLst/>
            <a:gdLst/>
            <a:ahLst/>
            <a:cxnLst/>
            <a:rect l="0" t="0" r="r" b="b"/>
            <a:pathLst>
              <a:path w="11886" h="1533">
                <a:moveTo>
                  <a:pt x="0" y="1394"/>
                </a:moveTo>
                <a:lnTo>
                  <a:pt x="0" y="140"/>
                </a:lnTo>
                <a:cubicBezTo>
                  <a:pt x="0" y="121"/>
                  <a:pt x="4" y="103"/>
                  <a:pt x="11" y="86"/>
                </a:cubicBezTo>
                <a:cubicBezTo>
                  <a:pt x="18" y="69"/>
                  <a:pt x="28" y="54"/>
                  <a:pt x="41" y="41"/>
                </a:cubicBezTo>
                <a:cubicBezTo>
                  <a:pt x="54" y="28"/>
                  <a:pt x="69" y="18"/>
                  <a:pt x="86" y="11"/>
                </a:cubicBezTo>
                <a:cubicBezTo>
                  <a:pt x="103" y="4"/>
                  <a:pt x="121" y="0"/>
                  <a:pt x="140" y="0"/>
                </a:cubicBezTo>
                <a:lnTo>
                  <a:pt x="11747" y="0"/>
                </a:lnTo>
                <a:cubicBezTo>
                  <a:pt x="11766" y="0"/>
                  <a:pt x="11783" y="4"/>
                  <a:pt x="11800" y="11"/>
                </a:cubicBezTo>
                <a:cubicBezTo>
                  <a:pt x="11818" y="18"/>
                  <a:pt x="11833" y="28"/>
                  <a:pt x="11846" y="41"/>
                </a:cubicBezTo>
                <a:cubicBezTo>
                  <a:pt x="11859" y="54"/>
                  <a:pt x="11869" y="69"/>
                  <a:pt x="11876" y="86"/>
                </a:cubicBezTo>
                <a:cubicBezTo>
                  <a:pt x="11883" y="103"/>
                  <a:pt x="11886" y="121"/>
                  <a:pt x="11886" y="140"/>
                </a:cubicBezTo>
                <a:lnTo>
                  <a:pt x="11886" y="1394"/>
                </a:lnTo>
                <a:cubicBezTo>
                  <a:pt x="11886" y="1413"/>
                  <a:pt x="11883" y="1430"/>
                  <a:pt x="11876" y="1447"/>
                </a:cubicBezTo>
                <a:cubicBezTo>
                  <a:pt x="11869" y="1465"/>
                  <a:pt x="11859" y="1480"/>
                  <a:pt x="11846" y="1493"/>
                </a:cubicBezTo>
                <a:cubicBezTo>
                  <a:pt x="11833" y="1506"/>
                  <a:pt x="11818" y="1516"/>
                  <a:pt x="11800" y="1523"/>
                </a:cubicBezTo>
                <a:cubicBezTo>
                  <a:pt x="11783" y="1530"/>
                  <a:pt x="11766" y="1533"/>
                  <a:pt x="11747" y="1533"/>
                </a:cubicBezTo>
                <a:lnTo>
                  <a:pt x="140" y="1533"/>
                </a:lnTo>
                <a:cubicBezTo>
                  <a:pt x="121" y="1533"/>
                  <a:pt x="103" y="1530"/>
                  <a:pt x="86" y="1523"/>
                </a:cubicBezTo>
                <a:cubicBezTo>
                  <a:pt x="69" y="1516"/>
                  <a:pt x="54" y="1506"/>
                  <a:pt x="41" y="1493"/>
                </a:cubicBezTo>
                <a:cubicBezTo>
                  <a:pt x="28" y="1480"/>
                  <a:pt x="18" y="1465"/>
                  <a:pt x="11" y="1447"/>
                </a:cubicBezTo>
                <a:cubicBezTo>
                  <a:pt x="4" y="1430"/>
                  <a:pt x="0" y="1413"/>
                  <a:pt x="0" y="139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63" name="文本框 262"/>
          <p:cNvSpPr txBox="1"/>
          <p:nvPr/>
        </p:nvSpPr>
        <p:spPr>
          <a:xfrm>
            <a:off x="802080" y="2927520"/>
            <a:ext cx="218376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python -m venv my_project_env</a:t>
            </a:r>
            <a:endParaRPr lang="en-US" sz="920" b="0" u="none" strike="noStrike">
              <a:solidFill>
                <a:srgbClr val="000000"/>
              </a:solidFill>
              <a:effectLst/>
              <a:uFillTx/>
              <a:latin typeface="Times New Roman"/>
            </a:endParaRPr>
          </a:p>
        </p:txBody>
      </p:sp>
      <p:sp>
        <p:nvSpPr>
          <p:cNvPr id="264" name="文本框 263"/>
          <p:cNvSpPr txBox="1"/>
          <p:nvPr/>
        </p:nvSpPr>
        <p:spPr>
          <a:xfrm>
            <a:off x="802080" y="3370680"/>
            <a:ext cx="281772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Windows: </a:t>
            </a:r>
            <a:r>
              <a:rPr lang="en-US" sz="920" b="0" u="none" strike="noStrike">
                <a:solidFill>
                  <a:srgbClr val="A5D8FF"/>
                </a:solidFill>
                <a:effectLst/>
                <a:uFillTx/>
                <a:latin typeface="Courier New"/>
                <a:ea typeface="Courier New"/>
              </a:rPr>
              <a:t>my_project_env\Scripts\activate</a:t>
            </a:r>
            <a:endParaRPr lang="en-US" sz="920" b="0" u="none" strike="noStrike">
              <a:solidFill>
                <a:srgbClr val="000000"/>
              </a:solidFill>
              <a:effectLst/>
              <a:uFillTx/>
              <a:latin typeface="Times New Roman"/>
            </a:endParaRPr>
          </a:p>
        </p:txBody>
      </p:sp>
      <p:sp>
        <p:nvSpPr>
          <p:cNvPr id="265" name="任意多边形 264"/>
          <p:cNvSpPr/>
          <p:nvPr/>
        </p:nvSpPr>
        <p:spPr>
          <a:xfrm>
            <a:off x="701640" y="3250440"/>
            <a:ext cx="25560" cy="551880"/>
          </a:xfrm>
          <a:custGeom>
            <a:avLst/>
            <a:gdLst/>
            <a:ahLst/>
            <a:cxnLst/>
            <a:rect l="0" t="0" r="r" b="b"/>
            <a:pathLst>
              <a:path w="71" h="1533">
                <a:moveTo>
                  <a:pt x="0" y="1464"/>
                </a:moveTo>
                <a:lnTo>
                  <a:pt x="0" y="70"/>
                </a:lnTo>
                <a:cubicBezTo>
                  <a:pt x="0" y="61"/>
                  <a:pt x="2" y="52"/>
                  <a:pt x="6" y="43"/>
                </a:cubicBezTo>
                <a:cubicBezTo>
                  <a:pt x="9" y="35"/>
                  <a:pt x="14" y="27"/>
                  <a:pt x="22" y="21"/>
                </a:cubicBezTo>
                <a:cubicBezTo>
                  <a:pt x="28" y="14"/>
                  <a:pt x="36" y="9"/>
                  <a:pt x="44" y="6"/>
                </a:cubicBezTo>
                <a:cubicBezTo>
                  <a:pt x="53" y="2"/>
                  <a:pt x="62" y="0"/>
                  <a:pt x="71" y="0"/>
                </a:cubicBezTo>
                <a:lnTo>
                  <a:pt x="71" y="1533"/>
                </a:lnTo>
                <a:cubicBezTo>
                  <a:pt x="62" y="1533"/>
                  <a:pt x="53" y="1532"/>
                  <a:pt x="44" y="1528"/>
                </a:cubicBezTo>
                <a:cubicBezTo>
                  <a:pt x="36" y="1525"/>
                  <a:pt x="28" y="1520"/>
                  <a:pt x="22" y="1513"/>
                </a:cubicBezTo>
                <a:cubicBezTo>
                  <a:pt x="14" y="1507"/>
                  <a:pt x="9" y="1499"/>
                  <a:pt x="6" y="1490"/>
                </a:cubicBezTo>
                <a:cubicBezTo>
                  <a:pt x="2" y="1482"/>
                  <a:pt x="0" y="1473"/>
                  <a:pt x="0" y="1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6" name="任意多边形 265"/>
          <p:cNvSpPr/>
          <p:nvPr/>
        </p:nvSpPr>
        <p:spPr>
          <a:xfrm>
            <a:off x="701640" y="4236840"/>
            <a:ext cx="4278960" cy="376200"/>
          </a:xfrm>
          <a:custGeom>
            <a:avLst/>
            <a:gdLst/>
            <a:ahLst/>
            <a:cxnLst/>
            <a:rect l="0" t="0" r="r" b="b"/>
            <a:pathLst>
              <a:path w="11886" h="1045">
                <a:moveTo>
                  <a:pt x="0" y="906"/>
                </a:moveTo>
                <a:lnTo>
                  <a:pt x="0" y="139"/>
                </a:lnTo>
                <a:cubicBezTo>
                  <a:pt x="0" y="120"/>
                  <a:pt x="4" y="103"/>
                  <a:pt x="11" y="85"/>
                </a:cubicBezTo>
                <a:cubicBezTo>
                  <a:pt x="18" y="68"/>
                  <a:pt x="28" y="53"/>
                  <a:pt x="41" y="40"/>
                </a:cubicBezTo>
                <a:cubicBezTo>
                  <a:pt x="54" y="27"/>
                  <a:pt x="69" y="17"/>
                  <a:pt x="86" y="10"/>
                </a:cubicBezTo>
                <a:cubicBezTo>
                  <a:pt x="103" y="3"/>
                  <a:pt x="121" y="0"/>
                  <a:pt x="140" y="0"/>
                </a:cubicBezTo>
                <a:lnTo>
                  <a:pt x="11747" y="0"/>
                </a:lnTo>
                <a:cubicBezTo>
                  <a:pt x="11766" y="0"/>
                  <a:pt x="11783" y="3"/>
                  <a:pt x="11800" y="10"/>
                </a:cubicBezTo>
                <a:cubicBezTo>
                  <a:pt x="11818" y="17"/>
                  <a:pt x="11833" y="27"/>
                  <a:pt x="11846" y="40"/>
                </a:cubicBezTo>
                <a:cubicBezTo>
                  <a:pt x="11859" y="53"/>
                  <a:pt x="11869" y="68"/>
                  <a:pt x="11876" y="85"/>
                </a:cubicBezTo>
                <a:cubicBezTo>
                  <a:pt x="11883" y="103"/>
                  <a:pt x="11886" y="120"/>
                  <a:pt x="11886" y="139"/>
                </a:cubicBezTo>
                <a:lnTo>
                  <a:pt x="11886" y="906"/>
                </a:lnTo>
                <a:cubicBezTo>
                  <a:pt x="11886" y="924"/>
                  <a:pt x="11883" y="942"/>
                  <a:pt x="11876" y="959"/>
                </a:cubicBezTo>
                <a:cubicBezTo>
                  <a:pt x="11869" y="976"/>
                  <a:pt x="11859" y="991"/>
                  <a:pt x="11846" y="1004"/>
                </a:cubicBezTo>
                <a:cubicBezTo>
                  <a:pt x="11833" y="1017"/>
                  <a:pt x="11818" y="1027"/>
                  <a:pt x="11800" y="1035"/>
                </a:cubicBezTo>
                <a:cubicBezTo>
                  <a:pt x="11783" y="1042"/>
                  <a:pt x="11766" y="1045"/>
                  <a:pt x="11747" y="1045"/>
                </a:cubicBezTo>
                <a:lnTo>
                  <a:pt x="140" y="1045"/>
                </a:lnTo>
                <a:cubicBezTo>
                  <a:pt x="121" y="1045"/>
                  <a:pt x="103" y="1042"/>
                  <a:pt x="86" y="1035"/>
                </a:cubicBezTo>
                <a:cubicBezTo>
                  <a:pt x="69" y="1027"/>
                  <a:pt x="54" y="1017"/>
                  <a:pt x="41" y="1004"/>
                </a:cubicBezTo>
                <a:cubicBezTo>
                  <a:pt x="28" y="991"/>
                  <a:pt x="18" y="976"/>
                  <a:pt x="11" y="959"/>
                </a:cubicBezTo>
                <a:cubicBezTo>
                  <a:pt x="4" y="942"/>
                  <a:pt x="0" y="924"/>
                  <a:pt x="0" y="90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67" name="文本框 266"/>
          <p:cNvSpPr txBox="1"/>
          <p:nvPr/>
        </p:nvSpPr>
        <p:spPr>
          <a:xfrm>
            <a:off x="802080" y="3546000"/>
            <a:ext cx="331056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macOS/Linux: </a:t>
            </a:r>
            <a:r>
              <a:rPr lang="en-US" sz="920" b="0" u="none" strike="noStrike">
                <a:solidFill>
                  <a:srgbClr val="A5D8FF"/>
                </a:solidFill>
                <a:effectLst/>
                <a:uFillTx/>
                <a:latin typeface="Courier New"/>
                <a:ea typeface="Courier New"/>
              </a:rPr>
              <a:t>source my_project_env/bin/activate</a:t>
            </a:r>
            <a:endParaRPr lang="en-US" sz="920" b="0" u="none" strike="noStrike">
              <a:solidFill>
                <a:srgbClr val="000000"/>
              </a:solidFill>
              <a:effectLst/>
              <a:uFillTx/>
              <a:latin typeface="Times New Roman"/>
            </a:endParaRPr>
          </a:p>
        </p:txBody>
      </p:sp>
      <p:sp>
        <p:nvSpPr>
          <p:cNvPr id="268" name="任意多边形 267"/>
          <p:cNvSpPr/>
          <p:nvPr/>
        </p:nvSpPr>
        <p:spPr>
          <a:xfrm>
            <a:off x="701640" y="4236840"/>
            <a:ext cx="25560" cy="376200"/>
          </a:xfrm>
          <a:custGeom>
            <a:avLst/>
            <a:gdLst/>
            <a:ahLst/>
            <a:cxnLst/>
            <a:rect l="0" t="0" r="r" b="b"/>
            <a:pathLst>
              <a:path w="71" h="1045">
                <a:moveTo>
                  <a:pt x="0" y="975"/>
                </a:moveTo>
                <a:lnTo>
                  <a:pt x="0" y="69"/>
                </a:lnTo>
                <a:cubicBezTo>
                  <a:pt x="0" y="60"/>
                  <a:pt x="2" y="51"/>
                  <a:pt x="6" y="43"/>
                </a:cubicBezTo>
                <a:cubicBezTo>
                  <a:pt x="9" y="34"/>
                  <a:pt x="14" y="26"/>
                  <a:pt x="22" y="20"/>
                </a:cubicBezTo>
                <a:cubicBezTo>
                  <a:pt x="28" y="13"/>
                  <a:pt x="36" y="8"/>
                  <a:pt x="44" y="5"/>
                </a:cubicBezTo>
                <a:cubicBezTo>
                  <a:pt x="53" y="1"/>
                  <a:pt x="62" y="0"/>
                  <a:pt x="71" y="0"/>
                </a:cubicBezTo>
                <a:lnTo>
                  <a:pt x="71" y="1045"/>
                </a:lnTo>
                <a:cubicBezTo>
                  <a:pt x="62" y="1045"/>
                  <a:pt x="53" y="1043"/>
                  <a:pt x="44" y="1040"/>
                </a:cubicBezTo>
                <a:cubicBezTo>
                  <a:pt x="36" y="1036"/>
                  <a:pt x="28" y="1031"/>
                  <a:pt x="22" y="1025"/>
                </a:cubicBezTo>
                <a:cubicBezTo>
                  <a:pt x="14" y="1018"/>
                  <a:pt x="9" y="1011"/>
                  <a:pt x="6" y="1002"/>
                </a:cubicBezTo>
                <a:cubicBezTo>
                  <a:pt x="2" y="994"/>
                  <a:pt x="0" y="985"/>
                  <a:pt x="0" y="97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9" name="任意多边形 268"/>
          <p:cNvSpPr/>
          <p:nvPr/>
        </p:nvSpPr>
        <p:spPr>
          <a:xfrm>
            <a:off x="701640" y="4679640"/>
            <a:ext cx="4278960" cy="376200"/>
          </a:xfrm>
          <a:custGeom>
            <a:avLst/>
            <a:gdLst/>
            <a:ahLst/>
            <a:cxnLst/>
            <a:rect l="0" t="0" r="r" b="b"/>
            <a:pathLst>
              <a:path w="11886" h="1045">
                <a:moveTo>
                  <a:pt x="0" y="906"/>
                </a:moveTo>
                <a:lnTo>
                  <a:pt x="0" y="140"/>
                </a:lnTo>
                <a:cubicBezTo>
                  <a:pt x="0" y="122"/>
                  <a:pt x="4" y="104"/>
                  <a:pt x="11" y="87"/>
                </a:cubicBezTo>
                <a:cubicBezTo>
                  <a:pt x="18" y="70"/>
                  <a:pt x="28" y="55"/>
                  <a:pt x="41" y="41"/>
                </a:cubicBezTo>
                <a:cubicBezTo>
                  <a:pt x="54" y="28"/>
                  <a:pt x="69" y="17"/>
                  <a:pt x="86" y="10"/>
                </a:cubicBezTo>
                <a:cubicBezTo>
                  <a:pt x="103" y="3"/>
                  <a:pt x="121" y="0"/>
                  <a:pt x="140" y="0"/>
                </a:cubicBezTo>
                <a:lnTo>
                  <a:pt x="11747" y="0"/>
                </a:lnTo>
                <a:cubicBezTo>
                  <a:pt x="11766" y="0"/>
                  <a:pt x="11783" y="3"/>
                  <a:pt x="11800" y="10"/>
                </a:cubicBezTo>
                <a:cubicBezTo>
                  <a:pt x="11818" y="17"/>
                  <a:pt x="11833" y="28"/>
                  <a:pt x="11846" y="41"/>
                </a:cubicBezTo>
                <a:cubicBezTo>
                  <a:pt x="11859" y="55"/>
                  <a:pt x="11869" y="70"/>
                  <a:pt x="11876" y="87"/>
                </a:cubicBezTo>
                <a:cubicBezTo>
                  <a:pt x="11883" y="104"/>
                  <a:pt x="11886" y="122"/>
                  <a:pt x="11886" y="140"/>
                </a:cubicBezTo>
                <a:lnTo>
                  <a:pt x="11886" y="906"/>
                </a:lnTo>
                <a:cubicBezTo>
                  <a:pt x="11886" y="925"/>
                  <a:pt x="11883" y="942"/>
                  <a:pt x="11876" y="959"/>
                </a:cubicBezTo>
                <a:cubicBezTo>
                  <a:pt x="11869" y="976"/>
                  <a:pt x="11859" y="992"/>
                  <a:pt x="11846" y="1005"/>
                </a:cubicBezTo>
                <a:cubicBezTo>
                  <a:pt x="11833" y="1018"/>
                  <a:pt x="11818" y="1028"/>
                  <a:pt x="11800" y="1035"/>
                </a:cubicBezTo>
                <a:cubicBezTo>
                  <a:pt x="11783" y="1042"/>
                  <a:pt x="11766" y="1045"/>
                  <a:pt x="11747" y="1045"/>
                </a:cubicBezTo>
                <a:lnTo>
                  <a:pt x="140" y="1045"/>
                </a:lnTo>
                <a:cubicBezTo>
                  <a:pt x="121" y="1045"/>
                  <a:pt x="103" y="1042"/>
                  <a:pt x="86" y="1035"/>
                </a:cubicBezTo>
                <a:cubicBezTo>
                  <a:pt x="69" y="1028"/>
                  <a:pt x="54" y="1018"/>
                  <a:pt x="41" y="1005"/>
                </a:cubicBezTo>
                <a:cubicBezTo>
                  <a:pt x="28" y="992"/>
                  <a:pt x="18" y="976"/>
                  <a:pt x="11" y="959"/>
                </a:cubicBezTo>
                <a:cubicBezTo>
                  <a:pt x="4" y="942"/>
                  <a:pt x="0" y="925"/>
                  <a:pt x="0" y="90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0" name="文本框 269"/>
          <p:cNvSpPr txBox="1"/>
          <p:nvPr/>
        </p:nvSpPr>
        <p:spPr>
          <a:xfrm>
            <a:off x="802080" y="4356720"/>
            <a:ext cx="133848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pip install numpy</a:t>
            </a:r>
            <a:endParaRPr lang="en-US" sz="920" b="0" u="none" strike="noStrike">
              <a:solidFill>
                <a:srgbClr val="000000"/>
              </a:solidFill>
              <a:effectLst/>
              <a:uFillTx/>
              <a:latin typeface="Times New Roman"/>
            </a:endParaRPr>
          </a:p>
        </p:txBody>
      </p:sp>
      <p:sp>
        <p:nvSpPr>
          <p:cNvPr id="271" name="任意多边形 270"/>
          <p:cNvSpPr/>
          <p:nvPr/>
        </p:nvSpPr>
        <p:spPr>
          <a:xfrm>
            <a:off x="701640" y="4679640"/>
            <a:ext cx="25560" cy="376200"/>
          </a:xfrm>
          <a:custGeom>
            <a:avLst/>
            <a:gdLst/>
            <a:ahLst/>
            <a:cxnLst/>
            <a:rect l="0" t="0" r="r" b="b"/>
            <a:pathLst>
              <a:path w="71" h="1045">
                <a:moveTo>
                  <a:pt x="0" y="976"/>
                </a:moveTo>
                <a:lnTo>
                  <a:pt x="0" y="70"/>
                </a:lnTo>
                <a:cubicBezTo>
                  <a:pt x="0" y="61"/>
                  <a:pt x="2" y="51"/>
                  <a:pt x="6" y="43"/>
                </a:cubicBezTo>
                <a:cubicBezTo>
                  <a:pt x="9" y="34"/>
                  <a:pt x="14" y="27"/>
                  <a:pt x="22" y="20"/>
                </a:cubicBezTo>
                <a:cubicBezTo>
                  <a:pt x="28" y="14"/>
                  <a:pt x="36" y="9"/>
                  <a:pt x="44" y="5"/>
                </a:cubicBezTo>
                <a:cubicBezTo>
                  <a:pt x="53" y="2"/>
                  <a:pt x="62" y="0"/>
                  <a:pt x="71" y="0"/>
                </a:cubicBezTo>
                <a:lnTo>
                  <a:pt x="71" y="1045"/>
                </a:lnTo>
                <a:cubicBezTo>
                  <a:pt x="62" y="1045"/>
                  <a:pt x="53" y="1044"/>
                  <a:pt x="44" y="1040"/>
                </a:cubicBezTo>
                <a:cubicBezTo>
                  <a:pt x="36" y="1037"/>
                  <a:pt x="28" y="1032"/>
                  <a:pt x="22" y="1025"/>
                </a:cubicBezTo>
                <a:cubicBezTo>
                  <a:pt x="14" y="1018"/>
                  <a:pt x="9" y="1011"/>
                  <a:pt x="6" y="1002"/>
                </a:cubicBezTo>
                <a:cubicBezTo>
                  <a:pt x="2" y="994"/>
                  <a:pt x="0" y="985"/>
                  <a:pt x="0" y="976"/>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2" name="任意多边形 271"/>
          <p:cNvSpPr/>
          <p:nvPr/>
        </p:nvSpPr>
        <p:spPr>
          <a:xfrm>
            <a:off x="5715720" y="2807640"/>
            <a:ext cx="4278960" cy="376560"/>
          </a:xfrm>
          <a:custGeom>
            <a:avLst/>
            <a:gdLst/>
            <a:ahLst/>
            <a:cxnLst/>
            <a:rect l="0" t="0" r="r" b="b"/>
            <a:pathLst>
              <a:path w="11886" h="1046">
                <a:moveTo>
                  <a:pt x="0" y="906"/>
                </a:moveTo>
                <a:lnTo>
                  <a:pt x="0" y="140"/>
                </a:lnTo>
                <a:cubicBezTo>
                  <a:pt x="0" y="122"/>
                  <a:pt x="4" y="104"/>
                  <a:pt x="11" y="87"/>
                </a:cubicBezTo>
                <a:cubicBezTo>
                  <a:pt x="18" y="70"/>
                  <a:pt x="28" y="55"/>
                  <a:pt x="41" y="42"/>
                </a:cubicBezTo>
                <a:cubicBezTo>
                  <a:pt x="54" y="28"/>
                  <a:pt x="69" y="18"/>
                  <a:pt x="86" y="11"/>
                </a:cubicBezTo>
                <a:cubicBezTo>
                  <a:pt x="103" y="4"/>
                  <a:pt x="121" y="0"/>
                  <a:pt x="140" y="0"/>
                </a:cubicBezTo>
                <a:lnTo>
                  <a:pt x="11747" y="0"/>
                </a:lnTo>
                <a:cubicBezTo>
                  <a:pt x="11766" y="0"/>
                  <a:pt x="11783" y="4"/>
                  <a:pt x="11800" y="11"/>
                </a:cubicBezTo>
                <a:cubicBezTo>
                  <a:pt x="11817" y="18"/>
                  <a:pt x="11832" y="28"/>
                  <a:pt x="11846" y="42"/>
                </a:cubicBezTo>
                <a:cubicBezTo>
                  <a:pt x="11859" y="55"/>
                  <a:pt x="11869" y="70"/>
                  <a:pt x="11876" y="87"/>
                </a:cubicBezTo>
                <a:cubicBezTo>
                  <a:pt x="11883" y="104"/>
                  <a:pt x="11886" y="122"/>
                  <a:pt x="11886" y="140"/>
                </a:cubicBezTo>
                <a:lnTo>
                  <a:pt x="11886" y="906"/>
                </a:lnTo>
                <a:cubicBezTo>
                  <a:pt x="11886" y="925"/>
                  <a:pt x="11883" y="943"/>
                  <a:pt x="11876" y="960"/>
                </a:cubicBezTo>
                <a:cubicBezTo>
                  <a:pt x="11869" y="977"/>
                  <a:pt x="11859" y="992"/>
                  <a:pt x="11846" y="1005"/>
                </a:cubicBezTo>
                <a:cubicBezTo>
                  <a:pt x="11832" y="1018"/>
                  <a:pt x="11817" y="1028"/>
                  <a:pt x="11800" y="1035"/>
                </a:cubicBezTo>
                <a:cubicBezTo>
                  <a:pt x="11783" y="1042"/>
                  <a:pt x="11766" y="1046"/>
                  <a:pt x="11747" y="1046"/>
                </a:cubicBezTo>
                <a:lnTo>
                  <a:pt x="140" y="1046"/>
                </a:lnTo>
                <a:cubicBezTo>
                  <a:pt x="121" y="1046"/>
                  <a:pt x="103" y="1042"/>
                  <a:pt x="86" y="1035"/>
                </a:cubicBezTo>
                <a:cubicBezTo>
                  <a:pt x="69" y="1028"/>
                  <a:pt x="54" y="1018"/>
                  <a:pt x="41" y="1005"/>
                </a:cubicBezTo>
                <a:cubicBezTo>
                  <a:pt x="28" y="992"/>
                  <a:pt x="18" y="977"/>
                  <a:pt x="11" y="960"/>
                </a:cubicBezTo>
                <a:cubicBezTo>
                  <a:pt x="4" y="943"/>
                  <a:pt x="0" y="925"/>
                  <a:pt x="0" y="90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3" name="文本框 272"/>
          <p:cNvSpPr txBox="1"/>
          <p:nvPr/>
        </p:nvSpPr>
        <p:spPr>
          <a:xfrm>
            <a:off x="802080" y="4799520"/>
            <a:ext cx="84564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deactivate</a:t>
            </a:r>
            <a:endParaRPr lang="en-US" sz="920" b="0" u="none" strike="noStrike">
              <a:solidFill>
                <a:srgbClr val="000000"/>
              </a:solidFill>
              <a:effectLst/>
              <a:uFillTx/>
              <a:latin typeface="Times New Roman"/>
            </a:endParaRPr>
          </a:p>
        </p:txBody>
      </p:sp>
      <p:sp>
        <p:nvSpPr>
          <p:cNvPr id="274" name="任意多边形 273"/>
          <p:cNvSpPr/>
          <p:nvPr/>
        </p:nvSpPr>
        <p:spPr>
          <a:xfrm>
            <a:off x="5715720" y="2807640"/>
            <a:ext cx="25560" cy="376560"/>
          </a:xfrm>
          <a:custGeom>
            <a:avLst/>
            <a:gdLst/>
            <a:ahLst/>
            <a:cxnLst/>
            <a:rect l="0" t="0" r="r" b="b"/>
            <a:pathLst>
              <a:path w="71" h="1046">
                <a:moveTo>
                  <a:pt x="0" y="976"/>
                </a:moveTo>
                <a:lnTo>
                  <a:pt x="0" y="71"/>
                </a:lnTo>
                <a:cubicBezTo>
                  <a:pt x="0" y="61"/>
                  <a:pt x="2" y="53"/>
                  <a:pt x="6" y="44"/>
                </a:cubicBezTo>
                <a:cubicBezTo>
                  <a:pt x="9" y="36"/>
                  <a:pt x="14" y="27"/>
                  <a:pt x="21" y="20"/>
                </a:cubicBezTo>
                <a:cubicBezTo>
                  <a:pt x="27" y="14"/>
                  <a:pt x="36" y="9"/>
                  <a:pt x="44" y="5"/>
                </a:cubicBezTo>
                <a:cubicBezTo>
                  <a:pt x="53" y="2"/>
                  <a:pt x="62" y="0"/>
                  <a:pt x="71" y="0"/>
                </a:cubicBezTo>
                <a:lnTo>
                  <a:pt x="71" y="1046"/>
                </a:lnTo>
                <a:cubicBezTo>
                  <a:pt x="62" y="1046"/>
                  <a:pt x="53" y="1044"/>
                  <a:pt x="44" y="1040"/>
                </a:cubicBezTo>
                <a:cubicBezTo>
                  <a:pt x="36" y="1037"/>
                  <a:pt x="27" y="1032"/>
                  <a:pt x="21" y="1025"/>
                </a:cubicBezTo>
                <a:cubicBezTo>
                  <a:pt x="14" y="1019"/>
                  <a:pt x="9" y="1011"/>
                  <a:pt x="6" y="1003"/>
                </a:cubicBezTo>
                <a:cubicBezTo>
                  <a:pt x="2" y="994"/>
                  <a:pt x="0" y="985"/>
                  <a:pt x="0" y="976"/>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5" name="任意多边形 274"/>
          <p:cNvSpPr/>
          <p:nvPr/>
        </p:nvSpPr>
        <p:spPr>
          <a:xfrm>
            <a:off x="5715720" y="3250440"/>
            <a:ext cx="4278960" cy="376560"/>
          </a:xfrm>
          <a:custGeom>
            <a:avLst/>
            <a:gdLst/>
            <a:ahLst/>
            <a:cxnLst/>
            <a:rect l="0" t="0" r="r" b="b"/>
            <a:pathLst>
              <a:path w="11886" h="1046">
                <a:moveTo>
                  <a:pt x="0" y="907"/>
                </a:moveTo>
                <a:lnTo>
                  <a:pt x="0" y="140"/>
                </a:lnTo>
                <a:cubicBezTo>
                  <a:pt x="0" y="121"/>
                  <a:pt x="4" y="103"/>
                  <a:pt x="11" y="86"/>
                </a:cubicBezTo>
                <a:cubicBezTo>
                  <a:pt x="18" y="69"/>
                  <a:pt x="28" y="54"/>
                  <a:pt x="41" y="41"/>
                </a:cubicBezTo>
                <a:cubicBezTo>
                  <a:pt x="54" y="28"/>
                  <a:pt x="69" y="18"/>
                  <a:pt x="86" y="11"/>
                </a:cubicBezTo>
                <a:cubicBezTo>
                  <a:pt x="103" y="4"/>
                  <a:pt x="121" y="0"/>
                  <a:pt x="140" y="0"/>
                </a:cubicBezTo>
                <a:lnTo>
                  <a:pt x="11747" y="0"/>
                </a:lnTo>
                <a:cubicBezTo>
                  <a:pt x="11766" y="0"/>
                  <a:pt x="11783" y="4"/>
                  <a:pt x="11800" y="11"/>
                </a:cubicBezTo>
                <a:cubicBezTo>
                  <a:pt x="11817" y="18"/>
                  <a:pt x="11832" y="28"/>
                  <a:pt x="11846" y="41"/>
                </a:cubicBezTo>
                <a:cubicBezTo>
                  <a:pt x="11859" y="54"/>
                  <a:pt x="11869" y="69"/>
                  <a:pt x="11876" y="86"/>
                </a:cubicBezTo>
                <a:cubicBezTo>
                  <a:pt x="11883" y="103"/>
                  <a:pt x="11886" y="121"/>
                  <a:pt x="11886" y="140"/>
                </a:cubicBezTo>
                <a:lnTo>
                  <a:pt x="11886" y="907"/>
                </a:lnTo>
                <a:cubicBezTo>
                  <a:pt x="11886" y="925"/>
                  <a:pt x="11883" y="943"/>
                  <a:pt x="11876" y="960"/>
                </a:cubicBezTo>
                <a:cubicBezTo>
                  <a:pt x="11869" y="977"/>
                  <a:pt x="11859" y="992"/>
                  <a:pt x="11846" y="1005"/>
                </a:cubicBezTo>
                <a:cubicBezTo>
                  <a:pt x="11832" y="1018"/>
                  <a:pt x="11817" y="1028"/>
                  <a:pt x="11800" y="1035"/>
                </a:cubicBezTo>
                <a:cubicBezTo>
                  <a:pt x="11783" y="1042"/>
                  <a:pt x="11766" y="1046"/>
                  <a:pt x="11747" y="1046"/>
                </a:cubicBezTo>
                <a:lnTo>
                  <a:pt x="140" y="1046"/>
                </a:lnTo>
                <a:cubicBezTo>
                  <a:pt x="121" y="1046"/>
                  <a:pt x="103" y="1042"/>
                  <a:pt x="86" y="1035"/>
                </a:cubicBezTo>
                <a:cubicBezTo>
                  <a:pt x="69" y="1028"/>
                  <a:pt x="54" y="1018"/>
                  <a:pt x="41" y="1005"/>
                </a:cubicBezTo>
                <a:cubicBezTo>
                  <a:pt x="28" y="992"/>
                  <a:pt x="18" y="977"/>
                  <a:pt x="11" y="960"/>
                </a:cubicBezTo>
                <a:cubicBezTo>
                  <a:pt x="4" y="943"/>
                  <a:pt x="0" y="925"/>
                  <a:pt x="0" y="90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6" name="文本框 275"/>
          <p:cNvSpPr txBox="1"/>
          <p:nvPr/>
        </p:nvSpPr>
        <p:spPr>
          <a:xfrm>
            <a:off x="5816160" y="2927520"/>
            <a:ext cx="274716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conda create -n my_rag_env python=3.8</a:t>
            </a:r>
            <a:endParaRPr lang="en-US" sz="920" b="0" u="none" strike="noStrike">
              <a:solidFill>
                <a:srgbClr val="000000"/>
              </a:solidFill>
              <a:effectLst/>
              <a:uFillTx/>
              <a:latin typeface="Times New Roman"/>
            </a:endParaRPr>
          </a:p>
        </p:txBody>
      </p:sp>
      <p:sp>
        <p:nvSpPr>
          <p:cNvPr id="277" name="任意多边形 276"/>
          <p:cNvSpPr/>
          <p:nvPr/>
        </p:nvSpPr>
        <p:spPr>
          <a:xfrm>
            <a:off x="5715720" y="3250440"/>
            <a:ext cx="25560" cy="376560"/>
          </a:xfrm>
          <a:custGeom>
            <a:avLst/>
            <a:gdLst/>
            <a:ahLst/>
            <a:cxnLst/>
            <a:rect l="0" t="0" r="r" b="b"/>
            <a:pathLst>
              <a:path w="71" h="1046">
                <a:moveTo>
                  <a:pt x="0" y="976"/>
                </a:moveTo>
                <a:lnTo>
                  <a:pt x="0" y="70"/>
                </a:lnTo>
                <a:cubicBezTo>
                  <a:pt x="0" y="61"/>
                  <a:pt x="2" y="52"/>
                  <a:pt x="6" y="43"/>
                </a:cubicBezTo>
                <a:cubicBezTo>
                  <a:pt x="9" y="35"/>
                  <a:pt x="14" y="27"/>
                  <a:pt x="21" y="21"/>
                </a:cubicBezTo>
                <a:cubicBezTo>
                  <a:pt x="27" y="14"/>
                  <a:pt x="36" y="9"/>
                  <a:pt x="44" y="6"/>
                </a:cubicBezTo>
                <a:cubicBezTo>
                  <a:pt x="53" y="2"/>
                  <a:pt x="62" y="0"/>
                  <a:pt x="71" y="0"/>
                </a:cubicBezTo>
                <a:lnTo>
                  <a:pt x="71" y="1046"/>
                </a:lnTo>
                <a:cubicBezTo>
                  <a:pt x="62" y="1046"/>
                  <a:pt x="53" y="1044"/>
                  <a:pt x="44" y="1041"/>
                </a:cubicBezTo>
                <a:cubicBezTo>
                  <a:pt x="36" y="1037"/>
                  <a:pt x="27" y="1032"/>
                  <a:pt x="21" y="1026"/>
                </a:cubicBezTo>
                <a:cubicBezTo>
                  <a:pt x="14" y="1019"/>
                  <a:pt x="9" y="1012"/>
                  <a:pt x="6" y="1003"/>
                </a:cubicBezTo>
                <a:cubicBezTo>
                  <a:pt x="2" y="994"/>
                  <a:pt x="0" y="986"/>
                  <a:pt x="0" y="976"/>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8" name="任意多边形 277"/>
          <p:cNvSpPr/>
          <p:nvPr/>
        </p:nvSpPr>
        <p:spPr>
          <a:xfrm>
            <a:off x="5715720" y="4061160"/>
            <a:ext cx="4278960" cy="551880"/>
          </a:xfrm>
          <a:custGeom>
            <a:avLst/>
            <a:gdLst/>
            <a:ahLst/>
            <a:cxnLst/>
            <a:rect l="0" t="0" r="r" b="b"/>
            <a:pathLst>
              <a:path w="11886" h="1533">
                <a:moveTo>
                  <a:pt x="0" y="1394"/>
                </a:moveTo>
                <a:lnTo>
                  <a:pt x="0" y="139"/>
                </a:lnTo>
                <a:cubicBezTo>
                  <a:pt x="0" y="121"/>
                  <a:pt x="4" y="103"/>
                  <a:pt x="11" y="86"/>
                </a:cubicBezTo>
                <a:cubicBezTo>
                  <a:pt x="18" y="69"/>
                  <a:pt x="28" y="54"/>
                  <a:pt x="41" y="41"/>
                </a:cubicBezTo>
                <a:cubicBezTo>
                  <a:pt x="54" y="28"/>
                  <a:pt x="69" y="18"/>
                  <a:pt x="86" y="11"/>
                </a:cubicBezTo>
                <a:cubicBezTo>
                  <a:pt x="103" y="4"/>
                  <a:pt x="121" y="0"/>
                  <a:pt x="140" y="0"/>
                </a:cubicBezTo>
                <a:lnTo>
                  <a:pt x="11747" y="0"/>
                </a:lnTo>
                <a:cubicBezTo>
                  <a:pt x="11766" y="0"/>
                  <a:pt x="11783" y="4"/>
                  <a:pt x="11800" y="11"/>
                </a:cubicBezTo>
                <a:cubicBezTo>
                  <a:pt x="11817" y="18"/>
                  <a:pt x="11832" y="28"/>
                  <a:pt x="11846" y="41"/>
                </a:cubicBezTo>
                <a:cubicBezTo>
                  <a:pt x="11859" y="54"/>
                  <a:pt x="11869" y="69"/>
                  <a:pt x="11876" y="86"/>
                </a:cubicBezTo>
                <a:cubicBezTo>
                  <a:pt x="11883" y="103"/>
                  <a:pt x="11886" y="121"/>
                  <a:pt x="11886" y="139"/>
                </a:cubicBezTo>
                <a:lnTo>
                  <a:pt x="11886" y="1394"/>
                </a:lnTo>
                <a:cubicBezTo>
                  <a:pt x="11886" y="1412"/>
                  <a:pt x="11883" y="1430"/>
                  <a:pt x="11876" y="1447"/>
                </a:cubicBezTo>
                <a:cubicBezTo>
                  <a:pt x="11869" y="1464"/>
                  <a:pt x="11859" y="1479"/>
                  <a:pt x="11846" y="1492"/>
                </a:cubicBezTo>
                <a:cubicBezTo>
                  <a:pt x="11832" y="1505"/>
                  <a:pt x="11817" y="1515"/>
                  <a:pt x="11800" y="1523"/>
                </a:cubicBezTo>
                <a:cubicBezTo>
                  <a:pt x="11783" y="1530"/>
                  <a:pt x="11766" y="1533"/>
                  <a:pt x="11747" y="1533"/>
                </a:cubicBezTo>
                <a:lnTo>
                  <a:pt x="140" y="1533"/>
                </a:lnTo>
                <a:cubicBezTo>
                  <a:pt x="121" y="1533"/>
                  <a:pt x="103" y="1530"/>
                  <a:pt x="86" y="1523"/>
                </a:cubicBezTo>
                <a:cubicBezTo>
                  <a:pt x="69" y="1515"/>
                  <a:pt x="54" y="1505"/>
                  <a:pt x="41" y="1492"/>
                </a:cubicBezTo>
                <a:cubicBezTo>
                  <a:pt x="28" y="1479"/>
                  <a:pt x="18" y="1464"/>
                  <a:pt x="11" y="1447"/>
                </a:cubicBezTo>
                <a:cubicBezTo>
                  <a:pt x="4" y="1430"/>
                  <a:pt x="0" y="1412"/>
                  <a:pt x="0" y="139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9" name="文本框 278"/>
          <p:cNvSpPr txBox="1"/>
          <p:nvPr/>
        </p:nvSpPr>
        <p:spPr>
          <a:xfrm>
            <a:off x="5816160" y="3370680"/>
            <a:ext cx="190188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conda activate my_rag_env</a:t>
            </a:r>
            <a:endParaRPr lang="en-US" sz="920" b="0" u="none" strike="noStrike">
              <a:solidFill>
                <a:srgbClr val="000000"/>
              </a:solidFill>
              <a:effectLst/>
              <a:uFillTx/>
              <a:latin typeface="Times New Roman"/>
            </a:endParaRPr>
          </a:p>
        </p:txBody>
      </p:sp>
      <p:sp>
        <p:nvSpPr>
          <p:cNvPr id="280" name="文本框 279"/>
          <p:cNvSpPr txBox="1"/>
          <p:nvPr/>
        </p:nvSpPr>
        <p:spPr>
          <a:xfrm>
            <a:off x="5816160" y="4181040"/>
            <a:ext cx="147960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conda install numpy</a:t>
            </a:r>
            <a:endParaRPr lang="en-US" sz="920" b="0" u="none" strike="noStrike">
              <a:solidFill>
                <a:srgbClr val="000000"/>
              </a:solidFill>
              <a:effectLst/>
              <a:uFillTx/>
              <a:latin typeface="Times New Roman"/>
            </a:endParaRPr>
          </a:p>
        </p:txBody>
      </p:sp>
      <p:sp>
        <p:nvSpPr>
          <p:cNvPr id="281" name="任意多边形 280"/>
          <p:cNvSpPr/>
          <p:nvPr/>
        </p:nvSpPr>
        <p:spPr>
          <a:xfrm>
            <a:off x="5715720" y="4061160"/>
            <a:ext cx="25560" cy="551880"/>
          </a:xfrm>
          <a:custGeom>
            <a:avLst/>
            <a:gdLst/>
            <a:ahLst/>
            <a:cxnLst/>
            <a:rect l="0" t="0" r="r" b="b"/>
            <a:pathLst>
              <a:path w="71" h="1533">
                <a:moveTo>
                  <a:pt x="0" y="1463"/>
                </a:moveTo>
                <a:lnTo>
                  <a:pt x="0" y="70"/>
                </a:lnTo>
                <a:cubicBezTo>
                  <a:pt x="0" y="60"/>
                  <a:pt x="2" y="52"/>
                  <a:pt x="6" y="43"/>
                </a:cubicBezTo>
                <a:cubicBezTo>
                  <a:pt x="9" y="35"/>
                  <a:pt x="14" y="27"/>
                  <a:pt x="21" y="20"/>
                </a:cubicBezTo>
                <a:cubicBezTo>
                  <a:pt x="27" y="14"/>
                  <a:pt x="36" y="9"/>
                  <a:pt x="44" y="5"/>
                </a:cubicBezTo>
                <a:cubicBezTo>
                  <a:pt x="53" y="2"/>
                  <a:pt x="62" y="0"/>
                  <a:pt x="71" y="0"/>
                </a:cubicBezTo>
                <a:lnTo>
                  <a:pt x="71" y="1533"/>
                </a:lnTo>
                <a:cubicBezTo>
                  <a:pt x="62" y="1533"/>
                  <a:pt x="53" y="1531"/>
                  <a:pt x="44" y="1528"/>
                </a:cubicBezTo>
                <a:cubicBezTo>
                  <a:pt x="36" y="1524"/>
                  <a:pt x="27" y="1519"/>
                  <a:pt x="21" y="1513"/>
                </a:cubicBezTo>
                <a:cubicBezTo>
                  <a:pt x="14" y="1506"/>
                  <a:pt x="9" y="1499"/>
                  <a:pt x="6" y="1490"/>
                </a:cubicBezTo>
                <a:cubicBezTo>
                  <a:pt x="2" y="1482"/>
                  <a:pt x="0" y="1473"/>
                  <a:pt x="0" y="1463"/>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2" name="任意多边形 281"/>
          <p:cNvSpPr/>
          <p:nvPr/>
        </p:nvSpPr>
        <p:spPr>
          <a:xfrm>
            <a:off x="5715720" y="4679640"/>
            <a:ext cx="4278960" cy="376200"/>
          </a:xfrm>
          <a:custGeom>
            <a:avLst/>
            <a:gdLst/>
            <a:ahLst/>
            <a:cxnLst/>
            <a:rect l="0" t="0" r="r" b="b"/>
            <a:pathLst>
              <a:path w="11886" h="1045">
                <a:moveTo>
                  <a:pt x="0" y="906"/>
                </a:moveTo>
                <a:lnTo>
                  <a:pt x="0" y="140"/>
                </a:lnTo>
                <a:cubicBezTo>
                  <a:pt x="0" y="122"/>
                  <a:pt x="4" y="104"/>
                  <a:pt x="11" y="87"/>
                </a:cubicBezTo>
                <a:cubicBezTo>
                  <a:pt x="18" y="70"/>
                  <a:pt x="28" y="55"/>
                  <a:pt x="41" y="41"/>
                </a:cubicBezTo>
                <a:cubicBezTo>
                  <a:pt x="54" y="28"/>
                  <a:pt x="69" y="17"/>
                  <a:pt x="86" y="10"/>
                </a:cubicBezTo>
                <a:cubicBezTo>
                  <a:pt x="103" y="3"/>
                  <a:pt x="121" y="0"/>
                  <a:pt x="140" y="0"/>
                </a:cubicBezTo>
                <a:lnTo>
                  <a:pt x="11747" y="0"/>
                </a:lnTo>
                <a:cubicBezTo>
                  <a:pt x="11766" y="0"/>
                  <a:pt x="11783" y="3"/>
                  <a:pt x="11800" y="10"/>
                </a:cubicBezTo>
                <a:cubicBezTo>
                  <a:pt x="11817" y="17"/>
                  <a:pt x="11832" y="28"/>
                  <a:pt x="11846" y="41"/>
                </a:cubicBezTo>
                <a:cubicBezTo>
                  <a:pt x="11859" y="55"/>
                  <a:pt x="11869" y="70"/>
                  <a:pt x="11876" y="87"/>
                </a:cubicBezTo>
                <a:cubicBezTo>
                  <a:pt x="11883" y="104"/>
                  <a:pt x="11886" y="122"/>
                  <a:pt x="11886" y="140"/>
                </a:cubicBezTo>
                <a:lnTo>
                  <a:pt x="11886" y="906"/>
                </a:lnTo>
                <a:cubicBezTo>
                  <a:pt x="11886" y="925"/>
                  <a:pt x="11883" y="942"/>
                  <a:pt x="11876" y="959"/>
                </a:cubicBezTo>
                <a:cubicBezTo>
                  <a:pt x="11869" y="976"/>
                  <a:pt x="11859" y="992"/>
                  <a:pt x="11846" y="1005"/>
                </a:cubicBezTo>
                <a:cubicBezTo>
                  <a:pt x="11832" y="1018"/>
                  <a:pt x="11817" y="1028"/>
                  <a:pt x="11800" y="1035"/>
                </a:cubicBezTo>
                <a:cubicBezTo>
                  <a:pt x="11783" y="1042"/>
                  <a:pt x="11766" y="1045"/>
                  <a:pt x="11747" y="1045"/>
                </a:cubicBezTo>
                <a:lnTo>
                  <a:pt x="140" y="1045"/>
                </a:lnTo>
                <a:cubicBezTo>
                  <a:pt x="121" y="1045"/>
                  <a:pt x="103" y="1042"/>
                  <a:pt x="86" y="1035"/>
                </a:cubicBezTo>
                <a:cubicBezTo>
                  <a:pt x="69" y="1028"/>
                  <a:pt x="54" y="1018"/>
                  <a:pt x="41" y="1005"/>
                </a:cubicBezTo>
                <a:cubicBezTo>
                  <a:pt x="28" y="992"/>
                  <a:pt x="18" y="976"/>
                  <a:pt x="11" y="959"/>
                </a:cubicBezTo>
                <a:cubicBezTo>
                  <a:pt x="4" y="942"/>
                  <a:pt x="0" y="925"/>
                  <a:pt x="0" y="90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3" name="文本框 282"/>
          <p:cNvSpPr txBox="1"/>
          <p:nvPr/>
        </p:nvSpPr>
        <p:spPr>
          <a:xfrm>
            <a:off x="5816160" y="4356720"/>
            <a:ext cx="183168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pip install transformers</a:t>
            </a:r>
            <a:endParaRPr lang="en-US" sz="920" b="0" u="none" strike="noStrike">
              <a:solidFill>
                <a:srgbClr val="000000"/>
              </a:solidFill>
              <a:effectLst/>
              <a:uFillTx/>
              <a:latin typeface="Times New Roman"/>
            </a:endParaRPr>
          </a:p>
        </p:txBody>
      </p:sp>
      <p:sp>
        <p:nvSpPr>
          <p:cNvPr id="284" name="任意多边形 283"/>
          <p:cNvSpPr/>
          <p:nvPr/>
        </p:nvSpPr>
        <p:spPr>
          <a:xfrm>
            <a:off x="5715720" y="4679640"/>
            <a:ext cx="25560" cy="376200"/>
          </a:xfrm>
          <a:custGeom>
            <a:avLst/>
            <a:gdLst/>
            <a:ahLst/>
            <a:cxnLst/>
            <a:rect l="0" t="0" r="r" b="b"/>
            <a:pathLst>
              <a:path w="71" h="1045">
                <a:moveTo>
                  <a:pt x="0" y="976"/>
                </a:moveTo>
                <a:lnTo>
                  <a:pt x="0" y="70"/>
                </a:lnTo>
                <a:cubicBezTo>
                  <a:pt x="0" y="61"/>
                  <a:pt x="2" y="51"/>
                  <a:pt x="6" y="43"/>
                </a:cubicBezTo>
                <a:cubicBezTo>
                  <a:pt x="9" y="34"/>
                  <a:pt x="14" y="27"/>
                  <a:pt x="21" y="20"/>
                </a:cubicBezTo>
                <a:cubicBezTo>
                  <a:pt x="27" y="14"/>
                  <a:pt x="36" y="9"/>
                  <a:pt x="44" y="5"/>
                </a:cubicBezTo>
                <a:cubicBezTo>
                  <a:pt x="53" y="2"/>
                  <a:pt x="62" y="0"/>
                  <a:pt x="71" y="0"/>
                </a:cubicBezTo>
                <a:lnTo>
                  <a:pt x="71" y="1045"/>
                </a:lnTo>
                <a:cubicBezTo>
                  <a:pt x="62" y="1045"/>
                  <a:pt x="53" y="1044"/>
                  <a:pt x="44" y="1040"/>
                </a:cubicBezTo>
                <a:cubicBezTo>
                  <a:pt x="36" y="1037"/>
                  <a:pt x="27" y="1032"/>
                  <a:pt x="21" y="1025"/>
                </a:cubicBezTo>
                <a:cubicBezTo>
                  <a:pt x="14" y="1018"/>
                  <a:pt x="9" y="1011"/>
                  <a:pt x="6" y="1002"/>
                </a:cubicBezTo>
                <a:cubicBezTo>
                  <a:pt x="2" y="994"/>
                  <a:pt x="0" y="985"/>
                  <a:pt x="0" y="976"/>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5" name="文本框 284"/>
          <p:cNvSpPr txBox="1"/>
          <p:nvPr/>
        </p:nvSpPr>
        <p:spPr>
          <a:xfrm>
            <a:off x="5816160" y="4799520"/>
            <a:ext cx="1268280" cy="132840"/>
          </a:xfrm>
          <a:prstGeom prst="rect">
            <a:avLst/>
          </a:prstGeom>
          <a:noFill/>
          <a:ln w="0">
            <a:noFill/>
          </a:ln>
        </p:spPr>
        <p:txBody>
          <a:bodyPr wrap="none" lIns="0" tIns="0" rIns="0" bIns="0" anchor="t">
            <a:spAutoFit/>
          </a:bodyPr>
          <a:lstStyle/>
          <a:p>
            <a:r>
              <a:rPr lang="en-US" sz="920" b="0" u="none" strike="noStrike">
                <a:solidFill>
                  <a:srgbClr val="8A8A8A"/>
                </a:solidFill>
                <a:effectLst/>
                <a:uFillTx/>
                <a:latin typeface="Courier New"/>
                <a:ea typeface="Courier New"/>
              </a:rPr>
              <a:t>&gt; </a:t>
            </a:r>
            <a:r>
              <a:rPr lang="en-US" sz="920" b="0" u="none" strike="noStrike">
                <a:solidFill>
                  <a:srgbClr val="A5D8FF"/>
                </a:solidFill>
                <a:effectLst/>
                <a:uFillTx/>
                <a:latin typeface="Courier New"/>
                <a:ea typeface="Courier New"/>
              </a:rPr>
              <a:t>conda deactivate</a:t>
            </a:r>
            <a:endParaRPr lang="en-US" sz="920" b="0" u="none" strike="noStrike">
              <a:solidFill>
                <a:srgbClr val="000000"/>
              </a:solidFill>
              <a:effectLst/>
              <a:uFillTx/>
              <a:latin typeface="Times New Roman"/>
            </a:endParaRPr>
          </a:p>
        </p:txBody>
      </p:sp>
      <p:sp>
        <p:nvSpPr>
          <p:cNvPr id="286" name="文本框 285"/>
          <p:cNvSpPr txBox="1"/>
          <p:nvPr/>
        </p:nvSpPr>
        <p:spPr>
          <a:xfrm>
            <a:off x="10108800" y="613404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4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图片 286"/>
          <p:cNvPicPr/>
          <p:nvPr/>
        </p:nvPicPr>
        <p:blipFill>
          <a:blip r:embed="rId2"/>
          <a:stretch/>
        </p:blipFill>
        <p:spPr>
          <a:xfrm>
            <a:off x="0" y="0"/>
            <a:ext cx="10696320" cy="6807240"/>
          </a:xfrm>
          <a:prstGeom prst="rect">
            <a:avLst/>
          </a:prstGeom>
          <a:noFill/>
          <a:ln w="0">
            <a:noFill/>
          </a:ln>
        </p:spPr>
      </p:pic>
      <p:sp>
        <p:nvSpPr>
          <p:cNvPr id="288" name="任意多边形 287"/>
          <p:cNvSpPr/>
          <p:nvPr/>
        </p:nvSpPr>
        <p:spPr>
          <a:xfrm>
            <a:off x="534600" y="83556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9" name="文本框 288"/>
          <p:cNvSpPr txBox="1"/>
          <p:nvPr/>
        </p:nvSpPr>
        <p:spPr>
          <a:xfrm>
            <a:off x="53496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虚拟环境的创建与管理</a:t>
            </a:r>
            <a:endParaRPr lang="en-US" sz="2370" b="0" u="none" strike="noStrike">
              <a:solidFill>
                <a:srgbClr val="000000"/>
              </a:solidFill>
              <a:effectLst/>
              <a:uFillTx/>
              <a:latin typeface="Times New Roman"/>
            </a:endParaRPr>
          </a:p>
        </p:txBody>
      </p:sp>
      <p:sp>
        <p:nvSpPr>
          <p:cNvPr id="290" name="任意多边形 289"/>
          <p:cNvSpPr/>
          <p:nvPr/>
        </p:nvSpPr>
        <p:spPr>
          <a:xfrm>
            <a:off x="534600" y="1905120"/>
            <a:ext cx="4613400" cy="769320"/>
          </a:xfrm>
          <a:custGeom>
            <a:avLst/>
            <a:gdLst/>
            <a:ahLst/>
            <a:cxnLst/>
            <a:rect l="0" t="0" r="r" b="b"/>
            <a:pathLst>
              <a:path w="12815" h="2137">
                <a:moveTo>
                  <a:pt x="0" y="1951"/>
                </a:moveTo>
                <a:lnTo>
                  <a:pt x="0" y="187"/>
                </a:lnTo>
                <a:cubicBezTo>
                  <a:pt x="0" y="162"/>
                  <a:pt x="5" y="138"/>
                  <a:pt x="14" y="116"/>
                </a:cubicBezTo>
                <a:cubicBezTo>
                  <a:pt x="24" y="93"/>
                  <a:pt x="37" y="73"/>
                  <a:pt x="55" y="55"/>
                </a:cubicBezTo>
                <a:cubicBezTo>
                  <a:pt x="72" y="37"/>
                  <a:pt x="92" y="24"/>
                  <a:pt x="115" y="14"/>
                </a:cubicBezTo>
                <a:cubicBezTo>
                  <a:pt x="138" y="5"/>
                  <a:pt x="161" y="0"/>
                  <a:pt x="186" y="0"/>
                </a:cubicBezTo>
                <a:lnTo>
                  <a:pt x="12629" y="0"/>
                </a:lnTo>
                <a:cubicBezTo>
                  <a:pt x="12654" y="0"/>
                  <a:pt x="12677" y="5"/>
                  <a:pt x="12700" y="14"/>
                </a:cubicBezTo>
                <a:cubicBezTo>
                  <a:pt x="12723" y="24"/>
                  <a:pt x="12743" y="37"/>
                  <a:pt x="12760" y="55"/>
                </a:cubicBezTo>
                <a:cubicBezTo>
                  <a:pt x="12778" y="73"/>
                  <a:pt x="12791" y="93"/>
                  <a:pt x="12801" y="116"/>
                </a:cubicBezTo>
                <a:cubicBezTo>
                  <a:pt x="12810" y="138"/>
                  <a:pt x="12815" y="162"/>
                  <a:pt x="12815" y="187"/>
                </a:cubicBezTo>
                <a:lnTo>
                  <a:pt x="12815" y="1951"/>
                </a:lnTo>
                <a:cubicBezTo>
                  <a:pt x="12815" y="1976"/>
                  <a:pt x="12810" y="1999"/>
                  <a:pt x="12801" y="2022"/>
                </a:cubicBezTo>
                <a:cubicBezTo>
                  <a:pt x="12791" y="2045"/>
                  <a:pt x="12778" y="2065"/>
                  <a:pt x="12760" y="2082"/>
                </a:cubicBezTo>
                <a:cubicBezTo>
                  <a:pt x="12743" y="2100"/>
                  <a:pt x="12723" y="2113"/>
                  <a:pt x="12700" y="2123"/>
                </a:cubicBezTo>
                <a:cubicBezTo>
                  <a:pt x="12677" y="2132"/>
                  <a:pt x="12654" y="2137"/>
                  <a:pt x="12629" y="2137"/>
                </a:cubicBezTo>
                <a:lnTo>
                  <a:pt x="186" y="2137"/>
                </a:lnTo>
                <a:cubicBezTo>
                  <a:pt x="161" y="2137"/>
                  <a:pt x="138" y="2132"/>
                  <a:pt x="115" y="2123"/>
                </a:cubicBezTo>
                <a:cubicBezTo>
                  <a:pt x="92" y="2113"/>
                  <a:pt x="72" y="2100"/>
                  <a:pt x="55" y="2082"/>
                </a:cubicBezTo>
                <a:cubicBezTo>
                  <a:pt x="37" y="2065"/>
                  <a:pt x="24" y="2045"/>
                  <a:pt x="14" y="2022"/>
                </a:cubicBezTo>
                <a:cubicBezTo>
                  <a:pt x="5" y="1999"/>
                  <a:pt x="0" y="1976"/>
                  <a:pt x="0" y="1951"/>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1" name="任意多边形 290"/>
          <p:cNvSpPr/>
          <p:nvPr/>
        </p:nvSpPr>
        <p:spPr>
          <a:xfrm>
            <a:off x="659880" y="2272680"/>
            <a:ext cx="4387680" cy="301320"/>
          </a:xfrm>
          <a:custGeom>
            <a:avLst/>
            <a:gdLst/>
            <a:ahLst/>
            <a:cxnLst/>
            <a:rect l="0" t="0" r="r" b="b"/>
            <a:pathLst>
              <a:path w="12188" h="837">
                <a:moveTo>
                  <a:pt x="0" y="743"/>
                </a:moveTo>
                <a:lnTo>
                  <a:pt x="0" y="93"/>
                </a:lnTo>
                <a:cubicBezTo>
                  <a:pt x="0" y="81"/>
                  <a:pt x="3" y="69"/>
                  <a:pt x="7" y="58"/>
                </a:cubicBezTo>
                <a:cubicBezTo>
                  <a:pt x="12" y="46"/>
                  <a:pt x="19" y="36"/>
                  <a:pt x="28" y="28"/>
                </a:cubicBezTo>
                <a:cubicBezTo>
                  <a:pt x="36" y="19"/>
                  <a:pt x="46" y="12"/>
                  <a:pt x="58" y="8"/>
                </a:cubicBezTo>
                <a:cubicBezTo>
                  <a:pt x="69" y="3"/>
                  <a:pt x="81" y="0"/>
                  <a:pt x="93" y="0"/>
                </a:cubicBezTo>
                <a:lnTo>
                  <a:pt x="12095" y="0"/>
                </a:lnTo>
                <a:cubicBezTo>
                  <a:pt x="12108" y="0"/>
                  <a:pt x="12119" y="3"/>
                  <a:pt x="12131" y="8"/>
                </a:cubicBezTo>
                <a:cubicBezTo>
                  <a:pt x="12142" y="12"/>
                  <a:pt x="12152" y="19"/>
                  <a:pt x="12161" y="28"/>
                </a:cubicBezTo>
                <a:cubicBezTo>
                  <a:pt x="12170" y="36"/>
                  <a:pt x="12176" y="46"/>
                  <a:pt x="12181" y="58"/>
                </a:cubicBezTo>
                <a:cubicBezTo>
                  <a:pt x="12186" y="69"/>
                  <a:pt x="12188" y="81"/>
                  <a:pt x="12188" y="93"/>
                </a:cubicBezTo>
                <a:lnTo>
                  <a:pt x="12188" y="743"/>
                </a:lnTo>
                <a:cubicBezTo>
                  <a:pt x="12188" y="756"/>
                  <a:pt x="12186" y="767"/>
                  <a:pt x="12181" y="779"/>
                </a:cubicBezTo>
                <a:cubicBezTo>
                  <a:pt x="12176" y="791"/>
                  <a:pt x="12170" y="801"/>
                  <a:pt x="12161" y="810"/>
                </a:cubicBezTo>
                <a:cubicBezTo>
                  <a:pt x="12152" y="819"/>
                  <a:pt x="12142" y="825"/>
                  <a:pt x="12131" y="830"/>
                </a:cubicBezTo>
                <a:cubicBezTo>
                  <a:pt x="12119" y="835"/>
                  <a:pt x="12108" y="837"/>
                  <a:pt x="12095" y="837"/>
                </a:cubicBezTo>
                <a:lnTo>
                  <a:pt x="93" y="837"/>
                </a:lnTo>
                <a:cubicBezTo>
                  <a:pt x="81" y="837"/>
                  <a:pt x="69" y="835"/>
                  <a:pt x="58" y="830"/>
                </a:cubicBezTo>
                <a:cubicBezTo>
                  <a:pt x="46" y="825"/>
                  <a:pt x="36" y="819"/>
                  <a:pt x="28" y="810"/>
                </a:cubicBezTo>
                <a:cubicBezTo>
                  <a:pt x="19" y="801"/>
                  <a:pt x="12" y="791"/>
                  <a:pt x="7" y="779"/>
                </a:cubicBezTo>
                <a:cubicBezTo>
                  <a:pt x="3" y="767"/>
                  <a:pt x="0" y="756"/>
                  <a:pt x="0" y="743"/>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2" name="任意多边形 291"/>
          <p:cNvSpPr/>
          <p:nvPr/>
        </p:nvSpPr>
        <p:spPr>
          <a:xfrm>
            <a:off x="534600" y="2774160"/>
            <a:ext cx="4613400" cy="1446120"/>
          </a:xfrm>
          <a:custGeom>
            <a:avLst/>
            <a:gdLst/>
            <a:ahLst/>
            <a:cxnLst/>
            <a:rect l="0" t="0" r="r" b="b"/>
            <a:pathLst>
              <a:path w="12815" h="4017">
                <a:moveTo>
                  <a:pt x="0" y="3831"/>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12629" y="0"/>
                </a:lnTo>
                <a:cubicBezTo>
                  <a:pt x="12654" y="0"/>
                  <a:pt x="12677" y="5"/>
                  <a:pt x="12700" y="14"/>
                </a:cubicBezTo>
                <a:cubicBezTo>
                  <a:pt x="12723" y="24"/>
                  <a:pt x="12743" y="37"/>
                  <a:pt x="12760" y="55"/>
                </a:cubicBezTo>
                <a:cubicBezTo>
                  <a:pt x="12778" y="72"/>
                  <a:pt x="12791" y="92"/>
                  <a:pt x="12801" y="115"/>
                </a:cubicBezTo>
                <a:cubicBezTo>
                  <a:pt x="12810" y="138"/>
                  <a:pt x="12815" y="161"/>
                  <a:pt x="12815" y="186"/>
                </a:cubicBezTo>
                <a:lnTo>
                  <a:pt x="12815" y="3831"/>
                </a:lnTo>
                <a:cubicBezTo>
                  <a:pt x="12815" y="3856"/>
                  <a:pt x="12810" y="3880"/>
                  <a:pt x="12801" y="3902"/>
                </a:cubicBezTo>
                <a:cubicBezTo>
                  <a:pt x="12791" y="3925"/>
                  <a:pt x="12778" y="3945"/>
                  <a:pt x="12760" y="3963"/>
                </a:cubicBezTo>
                <a:cubicBezTo>
                  <a:pt x="12743" y="3980"/>
                  <a:pt x="12723" y="3994"/>
                  <a:pt x="12700" y="4003"/>
                </a:cubicBezTo>
                <a:cubicBezTo>
                  <a:pt x="12677" y="4012"/>
                  <a:pt x="12654" y="4017"/>
                  <a:pt x="12629" y="4017"/>
                </a:cubicBezTo>
                <a:lnTo>
                  <a:pt x="186" y="4017"/>
                </a:lnTo>
                <a:cubicBezTo>
                  <a:pt x="161" y="4017"/>
                  <a:pt x="138" y="4012"/>
                  <a:pt x="115" y="4003"/>
                </a:cubicBezTo>
                <a:cubicBezTo>
                  <a:pt x="92" y="3994"/>
                  <a:pt x="72" y="3980"/>
                  <a:pt x="55" y="3963"/>
                </a:cubicBezTo>
                <a:cubicBezTo>
                  <a:pt x="37" y="3945"/>
                  <a:pt x="24" y="3925"/>
                  <a:pt x="14" y="3902"/>
                </a:cubicBezTo>
                <a:cubicBezTo>
                  <a:pt x="5" y="3880"/>
                  <a:pt x="0" y="3856"/>
                  <a:pt x="0" y="3831"/>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3" name="任意多边形 292"/>
          <p:cNvSpPr/>
          <p:nvPr/>
        </p:nvSpPr>
        <p:spPr>
          <a:xfrm>
            <a:off x="659880" y="3142080"/>
            <a:ext cx="4387680" cy="978120"/>
          </a:xfrm>
          <a:custGeom>
            <a:avLst/>
            <a:gdLst/>
            <a:ahLst/>
            <a:cxnLst/>
            <a:rect l="0" t="0" r="r" b="b"/>
            <a:pathLst>
              <a:path w="12188" h="2717">
                <a:moveTo>
                  <a:pt x="0" y="2624"/>
                </a:moveTo>
                <a:lnTo>
                  <a:pt x="0" y="92"/>
                </a:lnTo>
                <a:cubicBezTo>
                  <a:pt x="0" y="80"/>
                  <a:pt x="3" y="68"/>
                  <a:pt x="7" y="57"/>
                </a:cubicBezTo>
                <a:cubicBezTo>
                  <a:pt x="12" y="46"/>
                  <a:pt x="19" y="36"/>
                  <a:pt x="28" y="27"/>
                </a:cubicBezTo>
                <a:cubicBezTo>
                  <a:pt x="36" y="18"/>
                  <a:pt x="46" y="11"/>
                  <a:pt x="58" y="7"/>
                </a:cubicBezTo>
                <a:cubicBezTo>
                  <a:pt x="69" y="2"/>
                  <a:pt x="81" y="0"/>
                  <a:pt x="93" y="0"/>
                </a:cubicBezTo>
                <a:lnTo>
                  <a:pt x="12095" y="0"/>
                </a:lnTo>
                <a:cubicBezTo>
                  <a:pt x="12108" y="0"/>
                  <a:pt x="12119" y="2"/>
                  <a:pt x="12131" y="7"/>
                </a:cubicBezTo>
                <a:cubicBezTo>
                  <a:pt x="12142" y="11"/>
                  <a:pt x="12152" y="18"/>
                  <a:pt x="12161" y="27"/>
                </a:cubicBezTo>
                <a:cubicBezTo>
                  <a:pt x="12170" y="36"/>
                  <a:pt x="12176" y="46"/>
                  <a:pt x="12181" y="57"/>
                </a:cubicBezTo>
                <a:cubicBezTo>
                  <a:pt x="12186" y="68"/>
                  <a:pt x="12188" y="80"/>
                  <a:pt x="12188" y="92"/>
                </a:cubicBezTo>
                <a:lnTo>
                  <a:pt x="12188" y="2624"/>
                </a:lnTo>
                <a:cubicBezTo>
                  <a:pt x="12188" y="2636"/>
                  <a:pt x="12186" y="2648"/>
                  <a:pt x="12181" y="2659"/>
                </a:cubicBezTo>
                <a:cubicBezTo>
                  <a:pt x="12176" y="2671"/>
                  <a:pt x="12170" y="2681"/>
                  <a:pt x="12161" y="2689"/>
                </a:cubicBezTo>
                <a:cubicBezTo>
                  <a:pt x="12152" y="2698"/>
                  <a:pt x="12142" y="2705"/>
                  <a:pt x="12131" y="2709"/>
                </a:cubicBezTo>
                <a:cubicBezTo>
                  <a:pt x="12119" y="2714"/>
                  <a:pt x="12108" y="2717"/>
                  <a:pt x="12095" y="2717"/>
                </a:cubicBezTo>
                <a:lnTo>
                  <a:pt x="93" y="2717"/>
                </a:lnTo>
                <a:cubicBezTo>
                  <a:pt x="81" y="2717"/>
                  <a:pt x="69" y="2714"/>
                  <a:pt x="58" y="2709"/>
                </a:cubicBezTo>
                <a:cubicBezTo>
                  <a:pt x="46" y="2705"/>
                  <a:pt x="36" y="2698"/>
                  <a:pt x="28" y="2689"/>
                </a:cubicBezTo>
                <a:cubicBezTo>
                  <a:pt x="19" y="2681"/>
                  <a:pt x="12" y="2671"/>
                  <a:pt x="7" y="2659"/>
                </a:cubicBezTo>
                <a:cubicBezTo>
                  <a:pt x="3" y="2648"/>
                  <a:pt x="0" y="2636"/>
                  <a:pt x="0" y="262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4" name="任意多边形 293"/>
          <p:cNvSpPr/>
          <p:nvPr/>
        </p:nvSpPr>
        <p:spPr>
          <a:xfrm>
            <a:off x="534600" y="4320360"/>
            <a:ext cx="4613400" cy="978120"/>
          </a:xfrm>
          <a:custGeom>
            <a:avLst/>
            <a:gdLst/>
            <a:ahLst/>
            <a:cxnLst/>
            <a:rect l="0" t="0" r="r" b="b"/>
            <a:pathLst>
              <a:path w="12815" h="2717">
                <a:moveTo>
                  <a:pt x="0" y="2531"/>
                </a:moveTo>
                <a:lnTo>
                  <a:pt x="0" y="185"/>
                </a:lnTo>
                <a:cubicBezTo>
                  <a:pt x="0" y="161"/>
                  <a:pt x="5" y="137"/>
                  <a:pt x="14" y="114"/>
                </a:cubicBezTo>
                <a:cubicBezTo>
                  <a:pt x="24" y="92"/>
                  <a:pt x="37" y="71"/>
                  <a:pt x="55" y="54"/>
                </a:cubicBezTo>
                <a:cubicBezTo>
                  <a:pt x="72" y="37"/>
                  <a:pt x="92" y="23"/>
                  <a:pt x="115" y="14"/>
                </a:cubicBezTo>
                <a:cubicBezTo>
                  <a:pt x="138" y="4"/>
                  <a:pt x="161" y="0"/>
                  <a:pt x="186" y="0"/>
                </a:cubicBezTo>
                <a:lnTo>
                  <a:pt x="12629" y="0"/>
                </a:lnTo>
                <a:cubicBezTo>
                  <a:pt x="12654" y="0"/>
                  <a:pt x="12677" y="4"/>
                  <a:pt x="12700" y="14"/>
                </a:cubicBezTo>
                <a:cubicBezTo>
                  <a:pt x="12723" y="23"/>
                  <a:pt x="12743" y="37"/>
                  <a:pt x="12760" y="54"/>
                </a:cubicBezTo>
                <a:cubicBezTo>
                  <a:pt x="12778" y="71"/>
                  <a:pt x="12791" y="92"/>
                  <a:pt x="12801" y="114"/>
                </a:cubicBezTo>
                <a:cubicBezTo>
                  <a:pt x="12810" y="137"/>
                  <a:pt x="12815" y="161"/>
                  <a:pt x="12815" y="185"/>
                </a:cubicBezTo>
                <a:lnTo>
                  <a:pt x="12815" y="2531"/>
                </a:lnTo>
                <a:cubicBezTo>
                  <a:pt x="12815" y="2555"/>
                  <a:pt x="12810" y="2579"/>
                  <a:pt x="12801" y="2602"/>
                </a:cubicBezTo>
                <a:cubicBezTo>
                  <a:pt x="12791" y="2625"/>
                  <a:pt x="12778" y="2645"/>
                  <a:pt x="12760" y="2662"/>
                </a:cubicBezTo>
                <a:cubicBezTo>
                  <a:pt x="12743" y="2680"/>
                  <a:pt x="12723" y="2693"/>
                  <a:pt x="12700" y="2702"/>
                </a:cubicBezTo>
                <a:cubicBezTo>
                  <a:pt x="12677" y="2712"/>
                  <a:pt x="12654" y="2717"/>
                  <a:pt x="12629" y="2717"/>
                </a:cubicBezTo>
                <a:lnTo>
                  <a:pt x="186" y="2717"/>
                </a:lnTo>
                <a:cubicBezTo>
                  <a:pt x="161" y="2717"/>
                  <a:pt x="138" y="2712"/>
                  <a:pt x="115" y="2702"/>
                </a:cubicBezTo>
                <a:cubicBezTo>
                  <a:pt x="92" y="2693"/>
                  <a:pt x="72" y="2680"/>
                  <a:pt x="55" y="2662"/>
                </a:cubicBezTo>
                <a:cubicBezTo>
                  <a:pt x="37" y="2645"/>
                  <a:pt x="24" y="2625"/>
                  <a:pt x="14" y="2602"/>
                </a:cubicBezTo>
                <a:cubicBezTo>
                  <a:pt x="5" y="2579"/>
                  <a:pt x="0" y="2555"/>
                  <a:pt x="0" y="2531"/>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5" name="任意多边形 294"/>
          <p:cNvSpPr/>
          <p:nvPr/>
        </p:nvSpPr>
        <p:spPr>
          <a:xfrm>
            <a:off x="659880" y="4687920"/>
            <a:ext cx="4387680" cy="510120"/>
          </a:xfrm>
          <a:custGeom>
            <a:avLst/>
            <a:gdLst/>
            <a:ahLst/>
            <a:cxnLst/>
            <a:rect l="0" t="0" r="r" b="b"/>
            <a:pathLst>
              <a:path w="12188" h="1417">
                <a:moveTo>
                  <a:pt x="0" y="1324"/>
                </a:moveTo>
                <a:lnTo>
                  <a:pt x="0" y="93"/>
                </a:lnTo>
                <a:cubicBezTo>
                  <a:pt x="0" y="81"/>
                  <a:pt x="3" y="69"/>
                  <a:pt x="7" y="57"/>
                </a:cubicBezTo>
                <a:cubicBezTo>
                  <a:pt x="12" y="46"/>
                  <a:pt x="19" y="36"/>
                  <a:pt x="28" y="27"/>
                </a:cubicBezTo>
                <a:cubicBezTo>
                  <a:pt x="36" y="19"/>
                  <a:pt x="46" y="12"/>
                  <a:pt x="58" y="7"/>
                </a:cubicBezTo>
                <a:cubicBezTo>
                  <a:pt x="69" y="2"/>
                  <a:pt x="81" y="0"/>
                  <a:pt x="93" y="0"/>
                </a:cubicBezTo>
                <a:lnTo>
                  <a:pt x="12095" y="0"/>
                </a:lnTo>
                <a:cubicBezTo>
                  <a:pt x="12108" y="0"/>
                  <a:pt x="12119" y="2"/>
                  <a:pt x="12131" y="7"/>
                </a:cubicBezTo>
                <a:cubicBezTo>
                  <a:pt x="12142" y="12"/>
                  <a:pt x="12152" y="19"/>
                  <a:pt x="12161" y="27"/>
                </a:cubicBezTo>
                <a:cubicBezTo>
                  <a:pt x="12170" y="36"/>
                  <a:pt x="12176" y="46"/>
                  <a:pt x="12181" y="57"/>
                </a:cubicBezTo>
                <a:cubicBezTo>
                  <a:pt x="12186" y="69"/>
                  <a:pt x="12188" y="81"/>
                  <a:pt x="12188" y="93"/>
                </a:cubicBezTo>
                <a:lnTo>
                  <a:pt x="12188" y="1324"/>
                </a:lnTo>
                <a:cubicBezTo>
                  <a:pt x="12188" y="1336"/>
                  <a:pt x="12186" y="1348"/>
                  <a:pt x="12181" y="1360"/>
                </a:cubicBezTo>
                <a:cubicBezTo>
                  <a:pt x="12176" y="1371"/>
                  <a:pt x="12170" y="1381"/>
                  <a:pt x="12161" y="1390"/>
                </a:cubicBezTo>
                <a:cubicBezTo>
                  <a:pt x="12152" y="1399"/>
                  <a:pt x="12142" y="1405"/>
                  <a:pt x="12131" y="1410"/>
                </a:cubicBezTo>
                <a:cubicBezTo>
                  <a:pt x="12119" y="1415"/>
                  <a:pt x="12108" y="1417"/>
                  <a:pt x="12095" y="1417"/>
                </a:cubicBezTo>
                <a:lnTo>
                  <a:pt x="93" y="1417"/>
                </a:lnTo>
                <a:cubicBezTo>
                  <a:pt x="81" y="1417"/>
                  <a:pt x="69" y="1415"/>
                  <a:pt x="58" y="1410"/>
                </a:cubicBezTo>
                <a:cubicBezTo>
                  <a:pt x="46" y="1405"/>
                  <a:pt x="36" y="1399"/>
                  <a:pt x="28" y="1390"/>
                </a:cubicBezTo>
                <a:cubicBezTo>
                  <a:pt x="19" y="1381"/>
                  <a:pt x="12" y="1371"/>
                  <a:pt x="7" y="1360"/>
                </a:cubicBezTo>
                <a:cubicBezTo>
                  <a:pt x="3" y="1348"/>
                  <a:pt x="0" y="1336"/>
                  <a:pt x="0" y="132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6" name="任意多边形 295"/>
          <p:cNvSpPr/>
          <p:nvPr/>
        </p:nvSpPr>
        <p:spPr>
          <a:xfrm>
            <a:off x="534600" y="5398200"/>
            <a:ext cx="4613400" cy="769320"/>
          </a:xfrm>
          <a:custGeom>
            <a:avLst/>
            <a:gdLst/>
            <a:ahLst/>
            <a:cxnLst/>
            <a:rect l="0" t="0" r="r" b="b"/>
            <a:pathLst>
              <a:path w="12815" h="2137">
                <a:moveTo>
                  <a:pt x="0" y="1951"/>
                </a:moveTo>
                <a:lnTo>
                  <a:pt x="0" y="186"/>
                </a:lnTo>
                <a:cubicBezTo>
                  <a:pt x="0" y="161"/>
                  <a:pt x="5" y="138"/>
                  <a:pt x="14" y="115"/>
                </a:cubicBezTo>
                <a:cubicBezTo>
                  <a:pt x="24" y="92"/>
                  <a:pt x="37" y="72"/>
                  <a:pt x="55" y="55"/>
                </a:cubicBezTo>
                <a:cubicBezTo>
                  <a:pt x="72" y="37"/>
                  <a:pt x="92" y="24"/>
                  <a:pt x="115" y="14"/>
                </a:cubicBezTo>
                <a:cubicBezTo>
                  <a:pt x="137" y="5"/>
                  <a:pt x="161" y="0"/>
                  <a:pt x="186" y="0"/>
                </a:cubicBezTo>
                <a:lnTo>
                  <a:pt x="12629" y="0"/>
                </a:lnTo>
                <a:cubicBezTo>
                  <a:pt x="12654" y="0"/>
                  <a:pt x="12677" y="5"/>
                  <a:pt x="12700" y="14"/>
                </a:cubicBezTo>
                <a:cubicBezTo>
                  <a:pt x="12723" y="24"/>
                  <a:pt x="12743" y="37"/>
                  <a:pt x="12760" y="55"/>
                </a:cubicBezTo>
                <a:cubicBezTo>
                  <a:pt x="12778" y="72"/>
                  <a:pt x="12791" y="92"/>
                  <a:pt x="12801" y="115"/>
                </a:cubicBezTo>
                <a:cubicBezTo>
                  <a:pt x="12810" y="138"/>
                  <a:pt x="12815" y="161"/>
                  <a:pt x="12815" y="186"/>
                </a:cubicBezTo>
                <a:lnTo>
                  <a:pt x="12815" y="1951"/>
                </a:lnTo>
                <a:cubicBezTo>
                  <a:pt x="12815" y="1976"/>
                  <a:pt x="12810" y="1999"/>
                  <a:pt x="12801" y="2022"/>
                </a:cubicBezTo>
                <a:cubicBezTo>
                  <a:pt x="12791" y="2045"/>
                  <a:pt x="12778" y="2065"/>
                  <a:pt x="12760" y="2082"/>
                </a:cubicBezTo>
                <a:cubicBezTo>
                  <a:pt x="12743" y="2100"/>
                  <a:pt x="12723" y="2113"/>
                  <a:pt x="12700" y="2123"/>
                </a:cubicBezTo>
                <a:cubicBezTo>
                  <a:pt x="12677" y="2132"/>
                  <a:pt x="12654" y="2137"/>
                  <a:pt x="12629" y="2137"/>
                </a:cubicBezTo>
                <a:lnTo>
                  <a:pt x="186" y="2137"/>
                </a:lnTo>
                <a:cubicBezTo>
                  <a:pt x="161" y="2137"/>
                  <a:pt x="138" y="2132"/>
                  <a:pt x="115" y="2123"/>
                </a:cubicBezTo>
                <a:cubicBezTo>
                  <a:pt x="92" y="2113"/>
                  <a:pt x="72" y="2100"/>
                  <a:pt x="55" y="2082"/>
                </a:cubicBezTo>
                <a:cubicBezTo>
                  <a:pt x="37" y="2065"/>
                  <a:pt x="24" y="2045"/>
                  <a:pt x="14" y="2022"/>
                </a:cubicBezTo>
                <a:cubicBezTo>
                  <a:pt x="5" y="1999"/>
                  <a:pt x="0" y="1976"/>
                  <a:pt x="0" y="1951"/>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7" name="任意多边形 296"/>
          <p:cNvSpPr/>
          <p:nvPr/>
        </p:nvSpPr>
        <p:spPr>
          <a:xfrm>
            <a:off x="659880" y="5766120"/>
            <a:ext cx="4387680" cy="300960"/>
          </a:xfrm>
          <a:custGeom>
            <a:avLst/>
            <a:gdLst/>
            <a:ahLst/>
            <a:cxnLst/>
            <a:rect l="0" t="0" r="r" b="b"/>
            <a:pathLst>
              <a:path w="12188" h="836">
                <a:moveTo>
                  <a:pt x="0" y="743"/>
                </a:moveTo>
                <a:lnTo>
                  <a:pt x="0" y="92"/>
                </a:lnTo>
                <a:cubicBezTo>
                  <a:pt x="0" y="80"/>
                  <a:pt x="3" y="68"/>
                  <a:pt x="7" y="57"/>
                </a:cubicBezTo>
                <a:cubicBezTo>
                  <a:pt x="12" y="45"/>
                  <a:pt x="19" y="35"/>
                  <a:pt x="28" y="27"/>
                </a:cubicBezTo>
                <a:cubicBezTo>
                  <a:pt x="36" y="18"/>
                  <a:pt x="46" y="11"/>
                  <a:pt x="58" y="7"/>
                </a:cubicBezTo>
                <a:cubicBezTo>
                  <a:pt x="69" y="2"/>
                  <a:pt x="81" y="0"/>
                  <a:pt x="93" y="0"/>
                </a:cubicBezTo>
                <a:lnTo>
                  <a:pt x="12095" y="0"/>
                </a:lnTo>
                <a:cubicBezTo>
                  <a:pt x="12108" y="0"/>
                  <a:pt x="12119" y="2"/>
                  <a:pt x="12131" y="7"/>
                </a:cubicBezTo>
                <a:cubicBezTo>
                  <a:pt x="12142" y="11"/>
                  <a:pt x="12152" y="18"/>
                  <a:pt x="12161" y="27"/>
                </a:cubicBezTo>
                <a:cubicBezTo>
                  <a:pt x="12170" y="35"/>
                  <a:pt x="12176" y="45"/>
                  <a:pt x="12181" y="57"/>
                </a:cubicBezTo>
                <a:cubicBezTo>
                  <a:pt x="12186" y="68"/>
                  <a:pt x="12188" y="80"/>
                  <a:pt x="12188" y="92"/>
                </a:cubicBezTo>
                <a:lnTo>
                  <a:pt x="12188" y="743"/>
                </a:lnTo>
                <a:cubicBezTo>
                  <a:pt x="12188" y="756"/>
                  <a:pt x="12186" y="767"/>
                  <a:pt x="12181" y="779"/>
                </a:cubicBezTo>
                <a:cubicBezTo>
                  <a:pt x="12176" y="790"/>
                  <a:pt x="12170" y="800"/>
                  <a:pt x="12161" y="809"/>
                </a:cubicBezTo>
                <a:cubicBezTo>
                  <a:pt x="12152" y="818"/>
                  <a:pt x="12142" y="824"/>
                  <a:pt x="12131" y="829"/>
                </a:cubicBezTo>
                <a:cubicBezTo>
                  <a:pt x="12119" y="834"/>
                  <a:pt x="12108" y="836"/>
                  <a:pt x="12095" y="836"/>
                </a:cubicBezTo>
                <a:lnTo>
                  <a:pt x="93" y="836"/>
                </a:lnTo>
                <a:cubicBezTo>
                  <a:pt x="81" y="836"/>
                  <a:pt x="69" y="834"/>
                  <a:pt x="58" y="829"/>
                </a:cubicBezTo>
                <a:cubicBezTo>
                  <a:pt x="46" y="824"/>
                  <a:pt x="36" y="818"/>
                  <a:pt x="28" y="809"/>
                </a:cubicBezTo>
                <a:cubicBezTo>
                  <a:pt x="19" y="800"/>
                  <a:pt x="12" y="790"/>
                  <a:pt x="7" y="779"/>
                </a:cubicBezTo>
                <a:cubicBezTo>
                  <a:pt x="3" y="767"/>
                  <a:pt x="0" y="756"/>
                  <a:pt x="0" y="743"/>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98" name="图片 297"/>
          <p:cNvPicPr/>
          <p:nvPr/>
        </p:nvPicPr>
        <p:blipFill>
          <a:blip r:embed="rId3"/>
          <a:stretch/>
        </p:blipFill>
        <p:spPr>
          <a:xfrm>
            <a:off x="534960" y="1337040"/>
            <a:ext cx="225360" cy="200160"/>
          </a:xfrm>
          <a:prstGeom prst="rect">
            <a:avLst/>
          </a:prstGeom>
          <a:noFill/>
          <a:ln w="0">
            <a:noFill/>
          </a:ln>
        </p:spPr>
      </p:pic>
      <p:sp>
        <p:nvSpPr>
          <p:cNvPr id="299" name="文本框 298"/>
          <p:cNvSpPr txBox="1"/>
          <p:nvPr/>
        </p:nvSpPr>
        <p:spPr>
          <a:xfrm>
            <a:off x="534960" y="101556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为每个项目提供独立的依赖库，避免版本冲突和环境差异</a:t>
            </a:r>
            <a:endParaRPr lang="en-US" sz="920" b="0" u="none" strike="noStrike">
              <a:solidFill>
                <a:srgbClr val="000000"/>
              </a:solidFill>
              <a:effectLst/>
              <a:uFillTx/>
              <a:latin typeface="Times New Roman"/>
            </a:endParaRPr>
          </a:p>
        </p:txBody>
      </p:sp>
      <p:sp>
        <p:nvSpPr>
          <p:cNvPr id="300" name="文本框 299"/>
          <p:cNvSpPr txBox="1"/>
          <p:nvPr/>
        </p:nvSpPr>
        <p:spPr>
          <a:xfrm>
            <a:off x="860760" y="1317960"/>
            <a:ext cx="70452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venv (</a:t>
            </a:r>
            <a:endParaRPr lang="en-US" sz="1580" b="0" u="none" strike="noStrike">
              <a:solidFill>
                <a:srgbClr val="000000"/>
              </a:solidFill>
              <a:effectLst/>
              <a:uFillTx/>
              <a:latin typeface="Times New Roman"/>
            </a:endParaRPr>
          </a:p>
        </p:txBody>
      </p:sp>
      <p:sp>
        <p:nvSpPr>
          <p:cNvPr id="301" name="文本框 300"/>
          <p:cNvSpPr txBox="1"/>
          <p:nvPr/>
        </p:nvSpPr>
        <p:spPr>
          <a:xfrm>
            <a:off x="1562400" y="1311120"/>
            <a:ext cx="80532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内置工具</a:t>
            </a:r>
            <a:endParaRPr lang="en-US" sz="1580" b="0" u="none" strike="noStrike">
              <a:solidFill>
                <a:srgbClr val="000000"/>
              </a:solidFill>
              <a:effectLst/>
              <a:uFillTx/>
              <a:latin typeface="Times New Roman"/>
            </a:endParaRPr>
          </a:p>
        </p:txBody>
      </p:sp>
      <p:sp>
        <p:nvSpPr>
          <p:cNvPr id="302" name="文本框 301"/>
          <p:cNvSpPr txBox="1"/>
          <p:nvPr/>
        </p:nvSpPr>
        <p:spPr>
          <a:xfrm>
            <a:off x="2364840" y="1317960"/>
            <a:ext cx="20016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a:t>
            </a:r>
            <a:endParaRPr lang="en-US" sz="1580" b="0" u="none" strike="noStrike">
              <a:solidFill>
                <a:srgbClr val="000000"/>
              </a:solidFill>
              <a:effectLst/>
              <a:uFillTx/>
              <a:latin typeface="Times New Roman"/>
            </a:endParaRPr>
          </a:p>
        </p:txBody>
      </p:sp>
      <p:sp>
        <p:nvSpPr>
          <p:cNvPr id="303" name="文本框 302"/>
          <p:cNvSpPr txBox="1"/>
          <p:nvPr/>
        </p:nvSpPr>
        <p:spPr>
          <a:xfrm>
            <a:off x="534960" y="1621440"/>
            <a:ext cx="407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Python</a:t>
            </a:r>
            <a:endParaRPr lang="en-US" sz="920" b="0" u="none" strike="noStrike">
              <a:solidFill>
                <a:srgbClr val="000000"/>
              </a:solidFill>
              <a:effectLst/>
              <a:uFillTx/>
              <a:latin typeface="Times New Roman"/>
            </a:endParaRPr>
          </a:p>
        </p:txBody>
      </p:sp>
      <p:pic>
        <p:nvPicPr>
          <p:cNvPr id="304" name="图片 303"/>
          <p:cNvPicPr/>
          <p:nvPr/>
        </p:nvPicPr>
        <p:blipFill>
          <a:blip r:embed="rId4"/>
          <a:stretch/>
        </p:blipFill>
        <p:spPr>
          <a:xfrm>
            <a:off x="660240" y="2039040"/>
            <a:ext cx="150120" cy="150120"/>
          </a:xfrm>
          <a:prstGeom prst="rect">
            <a:avLst/>
          </a:prstGeom>
          <a:noFill/>
          <a:ln w="0">
            <a:noFill/>
          </a:ln>
        </p:spPr>
      </p:pic>
      <p:sp>
        <p:nvSpPr>
          <p:cNvPr id="305" name="文本框 304"/>
          <p:cNvSpPr txBox="1"/>
          <p:nvPr/>
        </p:nvSpPr>
        <p:spPr>
          <a:xfrm>
            <a:off x="940320" y="1617120"/>
            <a:ext cx="2112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内置的虚拟环境管理工具，无需额外安装</a:t>
            </a:r>
            <a:endParaRPr lang="en-US" sz="920" b="0" u="none" strike="noStrike">
              <a:solidFill>
                <a:srgbClr val="000000"/>
              </a:solidFill>
              <a:effectLst/>
              <a:uFillTx/>
              <a:latin typeface="Times New Roman"/>
            </a:endParaRPr>
          </a:p>
        </p:txBody>
      </p:sp>
      <p:sp>
        <p:nvSpPr>
          <p:cNvPr id="306" name="文本框 305"/>
          <p:cNvSpPr txBox="1"/>
          <p:nvPr/>
        </p:nvSpPr>
        <p:spPr>
          <a:xfrm>
            <a:off x="877320" y="202788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创建虚拟环境</a:t>
            </a:r>
            <a:endParaRPr lang="en-US" sz="1180" b="0" u="none" strike="noStrike">
              <a:solidFill>
                <a:srgbClr val="000000"/>
              </a:solidFill>
              <a:effectLst/>
              <a:uFillTx/>
              <a:latin typeface="Times New Roman"/>
            </a:endParaRPr>
          </a:p>
        </p:txBody>
      </p:sp>
      <p:pic>
        <p:nvPicPr>
          <p:cNvPr id="307" name="图片 306"/>
          <p:cNvPicPr/>
          <p:nvPr/>
        </p:nvPicPr>
        <p:blipFill>
          <a:blip r:embed="rId5"/>
          <a:stretch/>
        </p:blipFill>
        <p:spPr>
          <a:xfrm>
            <a:off x="660240" y="2908080"/>
            <a:ext cx="150120" cy="150120"/>
          </a:xfrm>
          <a:prstGeom prst="rect">
            <a:avLst/>
          </a:prstGeom>
          <a:noFill/>
          <a:ln w="0">
            <a:noFill/>
          </a:ln>
        </p:spPr>
      </p:pic>
      <p:sp>
        <p:nvSpPr>
          <p:cNvPr id="308" name="文本框 307"/>
          <p:cNvSpPr txBox="1"/>
          <p:nvPr/>
        </p:nvSpPr>
        <p:spPr>
          <a:xfrm>
            <a:off x="720360" y="2348280"/>
            <a:ext cx="224028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python -m venv my_project_env</a:t>
            </a:r>
            <a:endParaRPr lang="en-US" sz="950" b="0" u="none" strike="noStrike">
              <a:solidFill>
                <a:srgbClr val="000000"/>
              </a:solidFill>
              <a:effectLst/>
              <a:uFillTx/>
              <a:latin typeface="Times New Roman"/>
            </a:endParaRPr>
          </a:p>
        </p:txBody>
      </p:sp>
      <p:sp>
        <p:nvSpPr>
          <p:cNvPr id="309" name="文本框 308"/>
          <p:cNvSpPr txBox="1"/>
          <p:nvPr/>
        </p:nvSpPr>
        <p:spPr>
          <a:xfrm>
            <a:off x="877320" y="289692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激活虚拟环境</a:t>
            </a:r>
            <a:endParaRPr lang="en-US" sz="1180" b="0" u="none" strike="noStrike">
              <a:solidFill>
                <a:srgbClr val="000000"/>
              </a:solidFill>
              <a:effectLst/>
              <a:uFillTx/>
              <a:latin typeface="Times New Roman"/>
            </a:endParaRPr>
          </a:p>
        </p:txBody>
      </p:sp>
      <p:sp>
        <p:nvSpPr>
          <p:cNvPr id="310" name="文本框 309"/>
          <p:cNvSpPr txBox="1"/>
          <p:nvPr/>
        </p:nvSpPr>
        <p:spPr>
          <a:xfrm>
            <a:off x="720360" y="3217320"/>
            <a:ext cx="578880" cy="137520"/>
          </a:xfrm>
          <a:prstGeom prst="rect">
            <a:avLst/>
          </a:prstGeom>
          <a:noFill/>
          <a:ln w="0">
            <a:noFill/>
          </a:ln>
        </p:spPr>
        <p:txBody>
          <a:bodyPr wrap="none" lIns="0" tIns="0" rIns="0" bIns="0" anchor="t">
            <a:spAutoFit/>
          </a:bodyPr>
          <a:lstStyle/>
          <a:p>
            <a:r>
              <a:rPr lang="en-US" sz="950" b="0" u="none" strike="noStrike">
                <a:solidFill>
                  <a:srgbClr val="9CA3AF"/>
                </a:solidFill>
                <a:effectLst/>
                <a:uFillTx/>
                <a:latin typeface="Courier New"/>
                <a:ea typeface="Courier New"/>
              </a:rPr>
              <a:t>Windows:</a:t>
            </a:r>
            <a:endParaRPr lang="en-US" sz="950" b="0" u="none" strike="noStrike">
              <a:solidFill>
                <a:srgbClr val="000000"/>
              </a:solidFill>
              <a:effectLst/>
              <a:uFillTx/>
              <a:latin typeface="Times New Roman"/>
            </a:endParaRPr>
          </a:p>
        </p:txBody>
      </p:sp>
      <p:sp>
        <p:nvSpPr>
          <p:cNvPr id="311" name="文本框 310"/>
          <p:cNvSpPr txBox="1"/>
          <p:nvPr/>
        </p:nvSpPr>
        <p:spPr>
          <a:xfrm>
            <a:off x="720360" y="3434760"/>
            <a:ext cx="238500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my_project_env\Scripts\activate</a:t>
            </a:r>
            <a:endParaRPr lang="en-US" sz="950" b="0" u="none" strike="noStrike">
              <a:solidFill>
                <a:srgbClr val="000000"/>
              </a:solidFill>
              <a:effectLst/>
              <a:uFillTx/>
              <a:latin typeface="Times New Roman"/>
            </a:endParaRPr>
          </a:p>
        </p:txBody>
      </p:sp>
      <p:sp>
        <p:nvSpPr>
          <p:cNvPr id="312" name="文本框 311"/>
          <p:cNvSpPr txBox="1"/>
          <p:nvPr/>
        </p:nvSpPr>
        <p:spPr>
          <a:xfrm>
            <a:off x="720360" y="3677040"/>
            <a:ext cx="867600" cy="137520"/>
          </a:xfrm>
          <a:prstGeom prst="rect">
            <a:avLst/>
          </a:prstGeom>
          <a:noFill/>
          <a:ln w="0">
            <a:noFill/>
          </a:ln>
        </p:spPr>
        <p:txBody>
          <a:bodyPr wrap="none" lIns="0" tIns="0" rIns="0" bIns="0" anchor="t">
            <a:spAutoFit/>
          </a:bodyPr>
          <a:lstStyle/>
          <a:p>
            <a:r>
              <a:rPr lang="en-US" sz="950" b="0" u="none" strike="noStrike">
                <a:solidFill>
                  <a:srgbClr val="9CA3AF"/>
                </a:solidFill>
                <a:effectLst/>
                <a:uFillTx/>
                <a:latin typeface="Courier New"/>
                <a:ea typeface="Courier New"/>
              </a:rPr>
              <a:t>macOS/Linux:</a:t>
            </a:r>
            <a:endParaRPr lang="en-US" sz="950" b="0" u="none" strike="noStrike">
              <a:solidFill>
                <a:srgbClr val="000000"/>
              </a:solidFill>
              <a:effectLst/>
              <a:uFillTx/>
              <a:latin typeface="Times New Roman"/>
            </a:endParaRPr>
          </a:p>
        </p:txBody>
      </p:sp>
      <p:pic>
        <p:nvPicPr>
          <p:cNvPr id="313" name="图片 312"/>
          <p:cNvPicPr/>
          <p:nvPr/>
        </p:nvPicPr>
        <p:blipFill>
          <a:blip r:embed="rId6"/>
          <a:stretch/>
        </p:blipFill>
        <p:spPr>
          <a:xfrm>
            <a:off x="660240" y="4454280"/>
            <a:ext cx="150120" cy="150120"/>
          </a:xfrm>
          <a:prstGeom prst="rect">
            <a:avLst/>
          </a:prstGeom>
          <a:noFill/>
          <a:ln w="0">
            <a:noFill/>
          </a:ln>
        </p:spPr>
      </p:pic>
      <p:sp>
        <p:nvSpPr>
          <p:cNvPr id="314" name="文本框 313"/>
          <p:cNvSpPr txBox="1"/>
          <p:nvPr/>
        </p:nvSpPr>
        <p:spPr>
          <a:xfrm>
            <a:off x="720360" y="3894120"/>
            <a:ext cx="260172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source my_project_env/bin/activate</a:t>
            </a:r>
            <a:endParaRPr lang="en-US" sz="950" b="0" u="none" strike="noStrike">
              <a:solidFill>
                <a:srgbClr val="000000"/>
              </a:solidFill>
              <a:effectLst/>
              <a:uFillTx/>
              <a:latin typeface="Times New Roman"/>
            </a:endParaRPr>
          </a:p>
        </p:txBody>
      </p:sp>
      <p:sp>
        <p:nvSpPr>
          <p:cNvPr id="315" name="文本框 314"/>
          <p:cNvSpPr txBox="1"/>
          <p:nvPr/>
        </p:nvSpPr>
        <p:spPr>
          <a:xfrm>
            <a:off x="877320" y="4443120"/>
            <a:ext cx="7552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安装依赖库</a:t>
            </a:r>
            <a:endParaRPr lang="en-US" sz="1180" b="0" u="none" strike="noStrike">
              <a:solidFill>
                <a:srgbClr val="000000"/>
              </a:solidFill>
              <a:effectLst/>
              <a:uFillTx/>
              <a:latin typeface="Times New Roman"/>
            </a:endParaRPr>
          </a:p>
        </p:txBody>
      </p:sp>
      <p:sp>
        <p:nvSpPr>
          <p:cNvPr id="316" name="文本框 315"/>
          <p:cNvSpPr txBox="1"/>
          <p:nvPr/>
        </p:nvSpPr>
        <p:spPr>
          <a:xfrm>
            <a:off x="720360" y="4763520"/>
            <a:ext cx="137340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pip install numpy</a:t>
            </a:r>
            <a:endParaRPr lang="en-US" sz="950" b="0" u="none" strike="noStrike">
              <a:solidFill>
                <a:srgbClr val="000000"/>
              </a:solidFill>
              <a:effectLst/>
              <a:uFillTx/>
              <a:latin typeface="Times New Roman"/>
            </a:endParaRPr>
          </a:p>
        </p:txBody>
      </p:sp>
      <p:pic>
        <p:nvPicPr>
          <p:cNvPr id="317" name="图片 316"/>
          <p:cNvPicPr/>
          <p:nvPr/>
        </p:nvPicPr>
        <p:blipFill>
          <a:blip r:embed="rId7"/>
          <a:stretch/>
        </p:blipFill>
        <p:spPr>
          <a:xfrm>
            <a:off x="660240" y="5532120"/>
            <a:ext cx="150120" cy="150120"/>
          </a:xfrm>
          <a:prstGeom prst="rect">
            <a:avLst/>
          </a:prstGeom>
          <a:noFill/>
          <a:ln w="0">
            <a:noFill/>
          </a:ln>
        </p:spPr>
      </p:pic>
      <p:sp>
        <p:nvSpPr>
          <p:cNvPr id="318" name="文本框 317"/>
          <p:cNvSpPr txBox="1"/>
          <p:nvPr/>
        </p:nvSpPr>
        <p:spPr>
          <a:xfrm>
            <a:off x="720360" y="4980600"/>
            <a:ext cx="238500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pip install -r requirements.txt</a:t>
            </a:r>
            <a:endParaRPr lang="en-US" sz="950" b="0" u="none" strike="noStrike">
              <a:solidFill>
                <a:srgbClr val="000000"/>
              </a:solidFill>
              <a:effectLst/>
              <a:uFillTx/>
              <a:latin typeface="Times New Roman"/>
            </a:endParaRPr>
          </a:p>
        </p:txBody>
      </p:sp>
      <p:sp>
        <p:nvSpPr>
          <p:cNvPr id="319" name="文本框 318"/>
          <p:cNvSpPr txBox="1"/>
          <p:nvPr/>
        </p:nvSpPr>
        <p:spPr>
          <a:xfrm>
            <a:off x="877320" y="552096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退出虚拟环境</a:t>
            </a:r>
            <a:endParaRPr lang="en-US" sz="1180" b="0" u="none" strike="noStrike">
              <a:solidFill>
                <a:srgbClr val="000000"/>
              </a:solidFill>
              <a:effectLst/>
              <a:uFillTx/>
              <a:latin typeface="Times New Roman"/>
            </a:endParaRPr>
          </a:p>
        </p:txBody>
      </p:sp>
      <p:sp>
        <p:nvSpPr>
          <p:cNvPr id="320" name="任意多边形 319"/>
          <p:cNvSpPr/>
          <p:nvPr/>
        </p:nvSpPr>
        <p:spPr>
          <a:xfrm>
            <a:off x="5548680" y="1905120"/>
            <a:ext cx="4613400" cy="769320"/>
          </a:xfrm>
          <a:custGeom>
            <a:avLst/>
            <a:gdLst/>
            <a:ahLst/>
            <a:cxnLst/>
            <a:rect l="0" t="0" r="r" b="b"/>
            <a:pathLst>
              <a:path w="12815" h="2137">
                <a:moveTo>
                  <a:pt x="14" y="116"/>
                </a:moveTo>
                <a:cubicBezTo>
                  <a:pt x="24" y="93"/>
                  <a:pt x="37" y="73"/>
                  <a:pt x="54" y="55"/>
                </a:cubicBezTo>
                <a:cubicBezTo>
                  <a:pt x="72" y="37"/>
                  <a:pt x="92" y="24"/>
                  <a:pt x="115" y="14"/>
                </a:cubicBezTo>
                <a:cubicBezTo>
                  <a:pt x="137" y="5"/>
                  <a:pt x="161" y="0"/>
                  <a:pt x="186" y="0"/>
                </a:cubicBezTo>
                <a:lnTo>
                  <a:pt x="12629" y="0"/>
                </a:lnTo>
                <a:cubicBezTo>
                  <a:pt x="12653" y="0"/>
                  <a:pt x="12677" y="5"/>
                  <a:pt x="12700" y="14"/>
                </a:cubicBezTo>
                <a:cubicBezTo>
                  <a:pt x="12723" y="24"/>
                  <a:pt x="12743" y="37"/>
                  <a:pt x="12760" y="55"/>
                </a:cubicBezTo>
                <a:cubicBezTo>
                  <a:pt x="12778" y="73"/>
                  <a:pt x="12791" y="93"/>
                  <a:pt x="12800" y="116"/>
                </a:cubicBezTo>
                <a:cubicBezTo>
                  <a:pt x="12810" y="138"/>
                  <a:pt x="12815" y="162"/>
                  <a:pt x="12815" y="187"/>
                </a:cubicBezTo>
                <a:lnTo>
                  <a:pt x="12815" y="1951"/>
                </a:lnTo>
                <a:cubicBezTo>
                  <a:pt x="12815" y="1976"/>
                  <a:pt x="12810" y="1999"/>
                  <a:pt x="12800" y="2022"/>
                </a:cubicBezTo>
                <a:cubicBezTo>
                  <a:pt x="12791" y="2045"/>
                  <a:pt x="12778" y="2065"/>
                  <a:pt x="12760" y="2082"/>
                </a:cubicBezTo>
                <a:cubicBezTo>
                  <a:pt x="12743" y="2100"/>
                  <a:pt x="12723" y="2113"/>
                  <a:pt x="12700" y="2123"/>
                </a:cubicBezTo>
                <a:cubicBezTo>
                  <a:pt x="12677" y="2132"/>
                  <a:pt x="12653" y="2137"/>
                  <a:pt x="12629" y="2137"/>
                </a:cubicBezTo>
                <a:lnTo>
                  <a:pt x="186" y="2137"/>
                </a:lnTo>
                <a:cubicBezTo>
                  <a:pt x="161" y="2137"/>
                  <a:pt x="137" y="2132"/>
                  <a:pt x="115" y="2123"/>
                </a:cubicBezTo>
                <a:cubicBezTo>
                  <a:pt x="92" y="2113"/>
                  <a:pt x="72" y="2100"/>
                  <a:pt x="54" y="2082"/>
                </a:cubicBezTo>
                <a:cubicBezTo>
                  <a:pt x="37" y="2065"/>
                  <a:pt x="24" y="2045"/>
                  <a:pt x="14" y="2022"/>
                </a:cubicBezTo>
                <a:cubicBezTo>
                  <a:pt x="5" y="1999"/>
                  <a:pt x="0" y="1976"/>
                  <a:pt x="0" y="1951"/>
                </a:cubicBezTo>
                <a:lnTo>
                  <a:pt x="0" y="187"/>
                </a:lnTo>
                <a:cubicBezTo>
                  <a:pt x="0" y="162"/>
                  <a:pt x="5" y="138"/>
                  <a:pt x="14" y="116"/>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1" name="任意多边形 320"/>
          <p:cNvSpPr/>
          <p:nvPr/>
        </p:nvSpPr>
        <p:spPr>
          <a:xfrm>
            <a:off x="5673960" y="2272680"/>
            <a:ext cx="4387680" cy="301320"/>
          </a:xfrm>
          <a:custGeom>
            <a:avLst/>
            <a:gdLst/>
            <a:ahLst/>
            <a:cxnLst/>
            <a:rect l="0" t="0" r="r" b="b"/>
            <a:pathLst>
              <a:path w="12188" h="837">
                <a:moveTo>
                  <a:pt x="0" y="743"/>
                </a:moveTo>
                <a:lnTo>
                  <a:pt x="0" y="93"/>
                </a:lnTo>
                <a:cubicBezTo>
                  <a:pt x="0" y="81"/>
                  <a:pt x="3" y="69"/>
                  <a:pt x="7" y="58"/>
                </a:cubicBezTo>
                <a:cubicBezTo>
                  <a:pt x="12" y="46"/>
                  <a:pt x="19" y="36"/>
                  <a:pt x="27" y="28"/>
                </a:cubicBezTo>
                <a:cubicBezTo>
                  <a:pt x="36" y="19"/>
                  <a:pt x="46" y="12"/>
                  <a:pt x="57" y="8"/>
                </a:cubicBezTo>
                <a:cubicBezTo>
                  <a:pt x="69" y="3"/>
                  <a:pt x="81" y="0"/>
                  <a:pt x="93" y="0"/>
                </a:cubicBezTo>
                <a:lnTo>
                  <a:pt x="12095" y="0"/>
                </a:lnTo>
                <a:cubicBezTo>
                  <a:pt x="12107" y="0"/>
                  <a:pt x="12119" y="3"/>
                  <a:pt x="12131" y="8"/>
                </a:cubicBezTo>
                <a:cubicBezTo>
                  <a:pt x="12142" y="12"/>
                  <a:pt x="12152" y="19"/>
                  <a:pt x="12161" y="28"/>
                </a:cubicBezTo>
                <a:cubicBezTo>
                  <a:pt x="12170" y="36"/>
                  <a:pt x="12176" y="46"/>
                  <a:pt x="12181" y="58"/>
                </a:cubicBezTo>
                <a:cubicBezTo>
                  <a:pt x="12186" y="69"/>
                  <a:pt x="12188" y="81"/>
                  <a:pt x="12188" y="93"/>
                </a:cubicBezTo>
                <a:lnTo>
                  <a:pt x="12188" y="743"/>
                </a:lnTo>
                <a:cubicBezTo>
                  <a:pt x="12188" y="756"/>
                  <a:pt x="12186" y="767"/>
                  <a:pt x="12181" y="779"/>
                </a:cubicBezTo>
                <a:cubicBezTo>
                  <a:pt x="12176" y="791"/>
                  <a:pt x="12170" y="801"/>
                  <a:pt x="12161" y="810"/>
                </a:cubicBezTo>
                <a:cubicBezTo>
                  <a:pt x="12152" y="819"/>
                  <a:pt x="12142" y="825"/>
                  <a:pt x="12131" y="830"/>
                </a:cubicBezTo>
                <a:cubicBezTo>
                  <a:pt x="12119" y="835"/>
                  <a:pt x="12107" y="837"/>
                  <a:pt x="12095" y="837"/>
                </a:cubicBezTo>
                <a:lnTo>
                  <a:pt x="93" y="837"/>
                </a:lnTo>
                <a:cubicBezTo>
                  <a:pt x="81" y="837"/>
                  <a:pt x="69" y="835"/>
                  <a:pt x="57" y="830"/>
                </a:cubicBezTo>
                <a:cubicBezTo>
                  <a:pt x="46" y="825"/>
                  <a:pt x="36" y="819"/>
                  <a:pt x="27" y="810"/>
                </a:cubicBezTo>
                <a:cubicBezTo>
                  <a:pt x="19" y="801"/>
                  <a:pt x="12" y="791"/>
                  <a:pt x="7" y="779"/>
                </a:cubicBezTo>
                <a:cubicBezTo>
                  <a:pt x="3" y="767"/>
                  <a:pt x="0" y="756"/>
                  <a:pt x="0" y="743"/>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2" name="任意多边形 321"/>
          <p:cNvSpPr/>
          <p:nvPr/>
        </p:nvSpPr>
        <p:spPr>
          <a:xfrm>
            <a:off x="5548680" y="2774160"/>
            <a:ext cx="4613400" cy="769320"/>
          </a:xfrm>
          <a:custGeom>
            <a:avLst/>
            <a:gdLst/>
            <a:ahLst/>
            <a:cxnLst/>
            <a:rect l="0" t="0" r="r" b="b"/>
            <a:pathLst>
              <a:path w="12815" h="2137">
                <a:moveTo>
                  <a:pt x="14" y="115"/>
                </a:moveTo>
                <a:cubicBezTo>
                  <a:pt x="24" y="92"/>
                  <a:pt x="37" y="72"/>
                  <a:pt x="54" y="55"/>
                </a:cubicBezTo>
                <a:cubicBezTo>
                  <a:pt x="72" y="37"/>
                  <a:pt x="92" y="24"/>
                  <a:pt x="115" y="14"/>
                </a:cubicBezTo>
                <a:cubicBezTo>
                  <a:pt x="137" y="5"/>
                  <a:pt x="161" y="0"/>
                  <a:pt x="186" y="0"/>
                </a:cubicBezTo>
                <a:lnTo>
                  <a:pt x="12629" y="0"/>
                </a:lnTo>
                <a:cubicBezTo>
                  <a:pt x="12654" y="0"/>
                  <a:pt x="12677" y="5"/>
                  <a:pt x="12700" y="14"/>
                </a:cubicBezTo>
                <a:cubicBezTo>
                  <a:pt x="12723" y="24"/>
                  <a:pt x="12743" y="37"/>
                  <a:pt x="12760" y="55"/>
                </a:cubicBezTo>
                <a:cubicBezTo>
                  <a:pt x="12778" y="72"/>
                  <a:pt x="12791" y="92"/>
                  <a:pt x="12800" y="115"/>
                </a:cubicBezTo>
                <a:cubicBezTo>
                  <a:pt x="12810" y="138"/>
                  <a:pt x="12815" y="161"/>
                  <a:pt x="12815" y="186"/>
                </a:cubicBezTo>
                <a:lnTo>
                  <a:pt x="12815" y="1951"/>
                </a:lnTo>
                <a:cubicBezTo>
                  <a:pt x="12815" y="1976"/>
                  <a:pt x="12810" y="1999"/>
                  <a:pt x="12800" y="2022"/>
                </a:cubicBezTo>
                <a:cubicBezTo>
                  <a:pt x="12791" y="2045"/>
                  <a:pt x="12778" y="2065"/>
                  <a:pt x="12760" y="2082"/>
                </a:cubicBezTo>
                <a:cubicBezTo>
                  <a:pt x="12743" y="2100"/>
                  <a:pt x="12723" y="2113"/>
                  <a:pt x="12700" y="2123"/>
                </a:cubicBezTo>
                <a:cubicBezTo>
                  <a:pt x="12677" y="2132"/>
                  <a:pt x="12654" y="2137"/>
                  <a:pt x="12629" y="2137"/>
                </a:cubicBezTo>
                <a:lnTo>
                  <a:pt x="186" y="2137"/>
                </a:lnTo>
                <a:cubicBezTo>
                  <a:pt x="161" y="2137"/>
                  <a:pt x="137" y="2132"/>
                  <a:pt x="115" y="2123"/>
                </a:cubicBezTo>
                <a:cubicBezTo>
                  <a:pt x="92" y="2113"/>
                  <a:pt x="72" y="2100"/>
                  <a:pt x="54" y="2082"/>
                </a:cubicBezTo>
                <a:cubicBezTo>
                  <a:pt x="37" y="2065"/>
                  <a:pt x="24" y="2045"/>
                  <a:pt x="14" y="2022"/>
                </a:cubicBezTo>
                <a:cubicBezTo>
                  <a:pt x="5" y="1999"/>
                  <a:pt x="0" y="1976"/>
                  <a:pt x="0" y="1951"/>
                </a:cubicBezTo>
                <a:lnTo>
                  <a:pt x="0" y="186"/>
                </a:lnTo>
                <a:cubicBezTo>
                  <a:pt x="0" y="161"/>
                  <a:pt x="5" y="138"/>
                  <a:pt x="14" y="115"/>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3" name="任意多边形 322"/>
          <p:cNvSpPr/>
          <p:nvPr/>
        </p:nvSpPr>
        <p:spPr>
          <a:xfrm>
            <a:off x="5673960" y="3142080"/>
            <a:ext cx="4387680" cy="300960"/>
          </a:xfrm>
          <a:custGeom>
            <a:avLst/>
            <a:gdLst/>
            <a:ahLst/>
            <a:cxnLst/>
            <a:rect l="0" t="0" r="r" b="b"/>
            <a:pathLst>
              <a:path w="12188" h="836">
                <a:moveTo>
                  <a:pt x="0" y="743"/>
                </a:moveTo>
                <a:lnTo>
                  <a:pt x="0" y="93"/>
                </a:lnTo>
                <a:cubicBezTo>
                  <a:pt x="0" y="81"/>
                  <a:pt x="3" y="69"/>
                  <a:pt x="7" y="58"/>
                </a:cubicBezTo>
                <a:cubicBezTo>
                  <a:pt x="12" y="47"/>
                  <a:pt x="19" y="36"/>
                  <a:pt x="27" y="27"/>
                </a:cubicBezTo>
                <a:cubicBezTo>
                  <a:pt x="36" y="18"/>
                  <a:pt x="46" y="11"/>
                  <a:pt x="57" y="7"/>
                </a:cubicBezTo>
                <a:cubicBezTo>
                  <a:pt x="69" y="2"/>
                  <a:pt x="81" y="0"/>
                  <a:pt x="93" y="0"/>
                </a:cubicBezTo>
                <a:lnTo>
                  <a:pt x="12095" y="0"/>
                </a:lnTo>
                <a:cubicBezTo>
                  <a:pt x="12107" y="0"/>
                  <a:pt x="12119" y="2"/>
                  <a:pt x="12131" y="7"/>
                </a:cubicBezTo>
                <a:cubicBezTo>
                  <a:pt x="12142" y="11"/>
                  <a:pt x="12152" y="18"/>
                  <a:pt x="12161" y="27"/>
                </a:cubicBezTo>
                <a:cubicBezTo>
                  <a:pt x="12170" y="36"/>
                  <a:pt x="12176" y="47"/>
                  <a:pt x="12181" y="58"/>
                </a:cubicBezTo>
                <a:cubicBezTo>
                  <a:pt x="12186" y="69"/>
                  <a:pt x="12188" y="81"/>
                  <a:pt x="12188" y="93"/>
                </a:cubicBezTo>
                <a:lnTo>
                  <a:pt x="12188" y="743"/>
                </a:lnTo>
                <a:cubicBezTo>
                  <a:pt x="12188" y="756"/>
                  <a:pt x="12186" y="768"/>
                  <a:pt x="12181" y="779"/>
                </a:cubicBezTo>
                <a:cubicBezTo>
                  <a:pt x="12176" y="790"/>
                  <a:pt x="12170" y="800"/>
                  <a:pt x="12161" y="809"/>
                </a:cubicBezTo>
                <a:cubicBezTo>
                  <a:pt x="12152" y="818"/>
                  <a:pt x="12142" y="824"/>
                  <a:pt x="12131" y="829"/>
                </a:cubicBezTo>
                <a:cubicBezTo>
                  <a:pt x="12119" y="834"/>
                  <a:pt x="12107" y="836"/>
                  <a:pt x="12095" y="836"/>
                </a:cubicBezTo>
                <a:lnTo>
                  <a:pt x="93" y="836"/>
                </a:lnTo>
                <a:cubicBezTo>
                  <a:pt x="81" y="836"/>
                  <a:pt x="69" y="834"/>
                  <a:pt x="57" y="829"/>
                </a:cubicBezTo>
                <a:cubicBezTo>
                  <a:pt x="46" y="824"/>
                  <a:pt x="36" y="818"/>
                  <a:pt x="27" y="809"/>
                </a:cubicBezTo>
                <a:cubicBezTo>
                  <a:pt x="19" y="800"/>
                  <a:pt x="12" y="790"/>
                  <a:pt x="7" y="779"/>
                </a:cubicBezTo>
                <a:cubicBezTo>
                  <a:pt x="3" y="768"/>
                  <a:pt x="0" y="756"/>
                  <a:pt x="0" y="743"/>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4" name="任意多边形 323"/>
          <p:cNvSpPr/>
          <p:nvPr/>
        </p:nvSpPr>
        <p:spPr>
          <a:xfrm>
            <a:off x="5548680" y="3643200"/>
            <a:ext cx="4613400" cy="986760"/>
          </a:xfrm>
          <a:custGeom>
            <a:avLst/>
            <a:gdLst/>
            <a:ahLst/>
            <a:cxnLst/>
            <a:rect l="0" t="0" r="r" b="b"/>
            <a:pathLst>
              <a:path w="12815" h="2741">
                <a:moveTo>
                  <a:pt x="14" y="115"/>
                </a:moveTo>
                <a:cubicBezTo>
                  <a:pt x="24" y="92"/>
                  <a:pt x="37" y="72"/>
                  <a:pt x="54" y="55"/>
                </a:cubicBezTo>
                <a:cubicBezTo>
                  <a:pt x="72" y="37"/>
                  <a:pt x="92" y="24"/>
                  <a:pt x="115" y="15"/>
                </a:cubicBezTo>
                <a:cubicBezTo>
                  <a:pt x="137" y="5"/>
                  <a:pt x="161" y="0"/>
                  <a:pt x="186" y="0"/>
                </a:cubicBezTo>
                <a:lnTo>
                  <a:pt x="12629" y="0"/>
                </a:lnTo>
                <a:cubicBezTo>
                  <a:pt x="12653" y="0"/>
                  <a:pt x="12677" y="5"/>
                  <a:pt x="12700" y="15"/>
                </a:cubicBezTo>
                <a:cubicBezTo>
                  <a:pt x="12723" y="24"/>
                  <a:pt x="12743" y="37"/>
                  <a:pt x="12760" y="55"/>
                </a:cubicBezTo>
                <a:cubicBezTo>
                  <a:pt x="12778" y="72"/>
                  <a:pt x="12791" y="92"/>
                  <a:pt x="12800" y="115"/>
                </a:cubicBezTo>
                <a:cubicBezTo>
                  <a:pt x="12810" y="138"/>
                  <a:pt x="12815" y="161"/>
                  <a:pt x="12815" y="186"/>
                </a:cubicBezTo>
                <a:lnTo>
                  <a:pt x="12815" y="2555"/>
                </a:lnTo>
                <a:cubicBezTo>
                  <a:pt x="12815" y="2579"/>
                  <a:pt x="12810" y="2603"/>
                  <a:pt x="12800" y="2626"/>
                </a:cubicBezTo>
                <a:cubicBezTo>
                  <a:pt x="12791" y="2649"/>
                  <a:pt x="12778" y="2669"/>
                  <a:pt x="12760" y="2686"/>
                </a:cubicBezTo>
                <a:cubicBezTo>
                  <a:pt x="12743" y="2704"/>
                  <a:pt x="12723" y="2717"/>
                  <a:pt x="12700" y="2726"/>
                </a:cubicBezTo>
                <a:cubicBezTo>
                  <a:pt x="12677" y="2736"/>
                  <a:pt x="12653" y="2741"/>
                  <a:pt x="12629" y="2741"/>
                </a:cubicBezTo>
                <a:lnTo>
                  <a:pt x="186" y="2741"/>
                </a:lnTo>
                <a:cubicBezTo>
                  <a:pt x="161" y="2741"/>
                  <a:pt x="137" y="2736"/>
                  <a:pt x="115" y="2726"/>
                </a:cubicBezTo>
                <a:cubicBezTo>
                  <a:pt x="92" y="2717"/>
                  <a:pt x="72" y="2704"/>
                  <a:pt x="54" y="2686"/>
                </a:cubicBezTo>
                <a:cubicBezTo>
                  <a:pt x="37" y="2669"/>
                  <a:pt x="24" y="2649"/>
                  <a:pt x="14" y="2626"/>
                </a:cubicBezTo>
                <a:cubicBezTo>
                  <a:pt x="5" y="2603"/>
                  <a:pt x="0" y="2580"/>
                  <a:pt x="0" y="2555"/>
                </a:cubicBezTo>
                <a:lnTo>
                  <a:pt x="0" y="186"/>
                </a:lnTo>
                <a:cubicBezTo>
                  <a:pt x="0" y="161"/>
                  <a:pt x="5" y="138"/>
                  <a:pt x="14" y="115"/>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5" name="任意多边形 324"/>
          <p:cNvSpPr/>
          <p:nvPr/>
        </p:nvSpPr>
        <p:spPr>
          <a:xfrm>
            <a:off x="5673960" y="4011120"/>
            <a:ext cx="4387680" cy="518400"/>
          </a:xfrm>
          <a:custGeom>
            <a:avLst/>
            <a:gdLst/>
            <a:ahLst/>
            <a:cxnLst/>
            <a:rect l="0" t="0" r="r" b="b"/>
            <a:pathLst>
              <a:path w="12188" h="1440">
                <a:moveTo>
                  <a:pt x="0" y="1347"/>
                </a:moveTo>
                <a:lnTo>
                  <a:pt x="0" y="93"/>
                </a:lnTo>
                <a:cubicBezTo>
                  <a:pt x="0" y="80"/>
                  <a:pt x="3" y="68"/>
                  <a:pt x="7" y="57"/>
                </a:cubicBezTo>
                <a:cubicBezTo>
                  <a:pt x="12" y="46"/>
                  <a:pt x="19" y="36"/>
                  <a:pt x="27" y="27"/>
                </a:cubicBezTo>
                <a:cubicBezTo>
                  <a:pt x="36" y="18"/>
                  <a:pt x="46" y="12"/>
                  <a:pt x="57" y="7"/>
                </a:cubicBezTo>
                <a:cubicBezTo>
                  <a:pt x="69" y="2"/>
                  <a:pt x="81" y="0"/>
                  <a:pt x="93" y="0"/>
                </a:cubicBezTo>
                <a:lnTo>
                  <a:pt x="12095" y="0"/>
                </a:lnTo>
                <a:cubicBezTo>
                  <a:pt x="12107" y="0"/>
                  <a:pt x="12119" y="2"/>
                  <a:pt x="12131" y="7"/>
                </a:cubicBezTo>
                <a:cubicBezTo>
                  <a:pt x="12142" y="12"/>
                  <a:pt x="12152" y="18"/>
                  <a:pt x="12161" y="27"/>
                </a:cubicBezTo>
                <a:cubicBezTo>
                  <a:pt x="12170" y="36"/>
                  <a:pt x="12176" y="46"/>
                  <a:pt x="12181" y="57"/>
                </a:cubicBezTo>
                <a:cubicBezTo>
                  <a:pt x="12186" y="68"/>
                  <a:pt x="12188" y="80"/>
                  <a:pt x="12188" y="93"/>
                </a:cubicBezTo>
                <a:lnTo>
                  <a:pt x="12188" y="1347"/>
                </a:lnTo>
                <a:cubicBezTo>
                  <a:pt x="12188" y="1359"/>
                  <a:pt x="12186" y="1371"/>
                  <a:pt x="12181" y="1383"/>
                </a:cubicBezTo>
                <a:cubicBezTo>
                  <a:pt x="12176" y="1394"/>
                  <a:pt x="12170" y="1404"/>
                  <a:pt x="12161" y="1413"/>
                </a:cubicBezTo>
                <a:cubicBezTo>
                  <a:pt x="12152" y="1421"/>
                  <a:pt x="12142" y="1428"/>
                  <a:pt x="12131" y="1433"/>
                </a:cubicBezTo>
                <a:cubicBezTo>
                  <a:pt x="12119" y="1438"/>
                  <a:pt x="12107" y="1440"/>
                  <a:pt x="12095" y="1440"/>
                </a:cubicBezTo>
                <a:lnTo>
                  <a:pt x="93" y="1440"/>
                </a:lnTo>
                <a:cubicBezTo>
                  <a:pt x="81" y="1440"/>
                  <a:pt x="69" y="1438"/>
                  <a:pt x="57" y="1433"/>
                </a:cubicBezTo>
                <a:cubicBezTo>
                  <a:pt x="46" y="1428"/>
                  <a:pt x="36" y="1421"/>
                  <a:pt x="27" y="1413"/>
                </a:cubicBezTo>
                <a:cubicBezTo>
                  <a:pt x="19" y="1404"/>
                  <a:pt x="12" y="1394"/>
                  <a:pt x="7" y="1383"/>
                </a:cubicBezTo>
                <a:cubicBezTo>
                  <a:pt x="3" y="1371"/>
                  <a:pt x="0" y="1359"/>
                  <a:pt x="0" y="134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6" name="任意多边形 325"/>
          <p:cNvSpPr/>
          <p:nvPr/>
        </p:nvSpPr>
        <p:spPr>
          <a:xfrm>
            <a:off x="5548680" y="4729680"/>
            <a:ext cx="4613400" cy="978120"/>
          </a:xfrm>
          <a:custGeom>
            <a:avLst/>
            <a:gdLst/>
            <a:ahLst/>
            <a:cxnLst/>
            <a:rect l="0" t="0" r="r" b="b"/>
            <a:pathLst>
              <a:path w="12815" h="2717">
                <a:moveTo>
                  <a:pt x="14" y="115"/>
                </a:moveTo>
                <a:cubicBezTo>
                  <a:pt x="24" y="92"/>
                  <a:pt x="37" y="72"/>
                  <a:pt x="54" y="54"/>
                </a:cubicBezTo>
                <a:cubicBezTo>
                  <a:pt x="72" y="37"/>
                  <a:pt x="92" y="24"/>
                  <a:pt x="115" y="14"/>
                </a:cubicBezTo>
                <a:cubicBezTo>
                  <a:pt x="137" y="5"/>
                  <a:pt x="161" y="0"/>
                  <a:pt x="186" y="0"/>
                </a:cubicBezTo>
                <a:lnTo>
                  <a:pt x="12629" y="0"/>
                </a:lnTo>
                <a:cubicBezTo>
                  <a:pt x="12654" y="0"/>
                  <a:pt x="12677" y="5"/>
                  <a:pt x="12700" y="14"/>
                </a:cubicBezTo>
                <a:cubicBezTo>
                  <a:pt x="12723" y="24"/>
                  <a:pt x="12743" y="37"/>
                  <a:pt x="12760" y="54"/>
                </a:cubicBezTo>
                <a:cubicBezTo>
                  <a:pt x="12778" y="72"/>
                  <a:pt x="12791" y="92"/>
                  <a:pt x="12800" y="115"/>
                </a:cubicBezTo>
                <a:cubicBezTo>
                  <a:pt x="12810" y="137"/>
                  <a:pt x="12815" y="161"/>
                  <a:pt x="12815" y="186"/>
                </a:cubicBezTo>
                <a:lnTo>
                  <a:pt x="12815" y="2531"/>
                </a:lnTo>
                <a:cubicBezTo>
                  <a:pt x="12815" y="2556"/>
                  <a:pt x="12810" y="2580"/>
                  <a:pt x="12800" y="2602"/>
                </a:cubicBezTo>
                <a:cubicBezTo>
                  <a:pt x="12791" y="2625"/>
                  <a:pt x="12778" y="2645"/>
                  <a:pt x="12760" y="2663"/>
                </a:cubicBezTo>
                <a:cubicBezTo>
                  <a:pt x="12743" y="2680"/>
                  <a:pt x="12723" y="2693"/>
                  <a:pt x="12700" y="2703"/>
                </a:cubicBezTo>
                <a:cubicBezTo>
                  <a:pt x="12677" y="2712"/>
                  <a:pt x="12653" y="2717"/>
                  <a:pt x="12629" y="2717"/>
                </a:cubicBezTo>
                <a:lnTo>
                  <a:pt x="186" y="2717"/>
                </a:lnTo>
                <a:cubicBezTo>
                  <a:pt x="161" y="2717"/>
                  <a:pt x="137" y="2712"/>
                  <a:pt x="115" y="2703"/>
                </a:cubicBezTo>
                <a:cubicBezTo>
                  <a:pt x="92" y="2693"/>
                  <a:pt x="72" y="2680"/>
                  <a:pt x="54" y="2663"/>
                </a:cubicBezTo>
                <a:cubicBezTo>
                  <a:pt x="37" y="2645"/>
                  <a:pt x="24" y="2625"/>
                  <a:pt x="14" y="2602"/>
                </a:cubicBezTo>
                <a:cubicBezTo>
                  <a:pt x="5" y="2580"/>
                  <a:pt x="0" y="2556"/>
                  <a:pt x="0" y="2531"/>
                </a:cubicBezTo>
                <a:lnTo>
                  <a:pt x="0" y="186"/>
                </a:lnTo>
                <a:cubicBezTo>
                  <a:pt x="0" y="161"/>
                  <a:pt x="5" y="137"/>
                  <a:pt x="14" y="115"/>
                </a:cubicBezTo>
                <a:close/>
              </a:path>
            </a:pathLst>
          </a:custGeom>
          <a:solidFill>
            <a:srgbClr val="003366">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7" name="任意多边形 326"/>
          <p:cNvSpPr/>
          <p:nvPr/>
        </p:nvSpPr>
        <p:spPr>
          <a:xfrm>
            <a:off x="5673960" y="5097240"/>
            <a:ext cx="4387680" cy="510120"/>
          </a:xfrm>
          <a:custGeom>
            <a:avLst/>
            <a:gdLst/>
            <a:ahLst/>
            <a:cxnLst/>
            <a:rect l="0" t="0" r="r" b="b"/>
            <a:pathLst>
              <a:path w="12188" h="1417">
                <a:moveTo>
                  <a:pt x="0" y="1325"/>
                </a:moveTo>
                <a:lnTo>
                  <a:pt x="0" y="93"/>
                </a:lnTo>
                <a:cubicBezTo>
                  <a:pt x="0" y="81"/>
                  <a:pt x="3" y="69"/>
                  <a:pt x="7" y="58"/>
                </a:cubicBezTo>
                <a:cubicBezTo>
                  <a:pt x="12" y="46"/>
                  <a:pt x="19" y="36"/>
                  <a:pt x="27" y="28"/>
                </a:cubicBezTo>
                <a:cubicBezTo>
                  <a:pt x="36" y="19"/>
                  <a:pt x="46" y="12"/>
                  <a:pt x="57" y="8"/>
                </a:cubicBezTo>
                <a:cubicBezTo>
                  <a:pt x="69" y="3"/>
                  <a:pt x="81" y="0"/>
                  <a:pt x="93" y="0"/>
                </a:cubicBezTo>
                <a:lnTo>
                  <a:pt x="12095" y="0"/>
                </a:lnTo>
                <a:cubicBezTo>
                  <a:pt x="12107" y="0"/>
                  <a:pt x="12119" y="3"/>
                  <a:pt x="12131" y="8"/>
                </a:cubicBezTo>
                <a:cubicBezTo>
                  <a:pt x="12142" y="12"/>
                  <a:pt x="12152" y="19"/>
                  <a:pt x="12161" y="28"/>
                </a:cubicBezTo>
                <a:cubicBezTo>
                  <a:pt x="12170" y="36"/>
                  <a:pt x="12176" y="46"/>
                  <a:pt x="12181" y="58"/>
                </a:cubicBezTo>
                <a:cubicBezTo>
                  <a:pt x="12186" y="69"/>
                  <a:pt x="12188" y="81"/>
                  <a:pt x="12188" y="93"/>
                </a:cubicBezTo>
                <a:lnTo>
                  <a:pt x="12188" y="1325"/>
                </a:lnTo>
                <a:cubicBezTo>
                  <a:pt x="12188" y="1337"/>
                  <a:pt x="12186" y="1349"/>
                  <a:pt x="12181" y="1360"/>
                </a:cubicBezTo>
                <a:cubicBezTo>
                  <a:pt x="12176" y="1372"/>
                  <a:pt x="12170" y="1382"/>
                  <a:pt x="12161" y="1390"/>
                </a:cubicBezTo>
                <a:cubicBezTo>
                  <a:pt x="12152" y="1399"/>
                  <a:pt x="12142" y="1406"/>
                  <a:pt x="12131" y="1410"/>
                </a:cubicBezTo>
                <a:cubicBezTo>
                  <a:pt x="12119" y="1415"/>
                  <a:pt x="12107" y="1417"/>
                  <a:pt x="12095" y="1417"/>
                </a:cubicBezTo>
                <a:lnTo>
                  <a:pt x="93" y="1417"/>
                </a:lnTo>
                <a:cubicBezTo>
                  <a:pt x="81" y="1417"/>
                  <a:pt x="69" y="1415"/>
                  <a:pt x="57" y="1410"/>
                </a:cubicBezTo>
                <a:cubicBezTo>
                  <a:pt x="46" y="1406"/>
                  <a:pt x="36" y="1399"/>
                  <a:pt x="27" y="1390"/>
                </a:cubicBezTo>
                <a:cubicBezTo>
                  <a:pt x="19" y="1382"/>
                  <a:pt x="12" y="1372"/>
                  <a:pt x="7" y="1360"/>
                </a:cubicBezTo>
                <a:cubicBezTo>
                  <a:pt x="3" y="1349"/>
                  <a:pt x="0" y="1337"/>
                  <a:pt x="0" y="132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8" name="图片 327"/>
          <p:cNvPicPr/>
          <p:nvPr/>
        </p:nvPicPr>
        <p:blipFill>
          <a:blip r:embed="rId8"/>
          <a:stretch/>
        </p:blipFill>
        <p:spPr>
          <a:xfrm>
            <a:off x="5548680" y="1337040"/>
            <a:ext cx="225360" cy="200160"/>
          </a:xfrm>
          <a:prstGeom prst="rect">
            <a:avLst/>
          </a:prstGeom>
          <a:noFill/>
          <a:ln w="0">
            <a:noFill/>
          </a:ln>
        </p:spPr>
      </p:pic>
      <p:sp>
        <p:nvSpPr>
          <p:cNvPr id="329" name="文本框 328"/>
          <p:cNvSpPr txBox="1"/>
          <p:nvPr/>
        </p:nvSpPr>
        <p:spPr>
          <a:xfrm>
            <a:off x="720360" y="5849640"/>
            <a:ext cx="86760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deactivate</a:t>
            </a:r>
            <a:endParaRPr lang="en-US" sz="950" b="0" u="none" strike="noStrike">
              <a:solidFill>
                <a:srgbClr val="000000"/>
              </a:solidFill>
              <a:effectLst/>
              <a:uFillTx/>
              <a:latin typeface="Times New Roman"/>
            </a:endParaRPr>
          </a:p>
        </p:txBody>
      </p:sp>
      <p:sp>
        <p:nvSpPr>
          <p:cNvPr id="330" name="文本框 329"/>
          <p:cNvSpPr txBox="1"/>
          <p:nvPr/>
        </p:nvSpPr>
        <p:spPr>
          <a:xfrm>
            <a:off x="5874840" y="1317960"/>
            <a:ext cx="205020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conda (Anaconda)</a:t>
            </a:r>
            <a:endParaRPr lang="en-US" sz="1580" b="0" u="none" strike="noStrike">
              <a:solidFill>
                <a:srgbClr val="000000"/>
              </a:solidFill>
              <a:effectLst/>
              <a:uFillTx/>
              <a:latin typeface="Times New Roman"/>
            </a:endParaRPr>
          </a:p>
        </p:txBody>
      </p:sp>
      <p:pic>
        <p:nvPicPr>
          <p:cNvPr id="331" name="图片 330"/>
          <p:cNvPicPr/>
          <p:nvPr/>
        </p:nvPicPr>
        <p:blipFill>
          <a:blip r:embed="rId4"/>
          <a:stretch/>
        </p:blipFill>
        <p:spPr>
          <a:xfrm>
            <a:off x="5674320" y="2039040"/>
            <a:ext cx="150120" cy="150120"/>
          </a:xfrm>
          <a:prstGeom prst="rect">
            <a:avLst/>
          </a:prstGeom>
          <a:noFill/>
          <a:ln w="0">
            <a:noFill/>
          </a:ln>
        </p:spPr>
      </p:pic>
      <p:sp>
        <p:nvSpPr>
          <p:cNvPr id="332" name="文本框 331"/>
          <p:cNvSpPr txBox="1"/>
          <p:nvPr/>
        </p:nvSpPr>
        <p:spPr>
          <a:xfrm>
            <a:off x="5548680" y="1617120"/>
            <a:ext cx="22302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适用于科学计算和机器学习的环境管理工具</a:t>
            </a:r>
            <a:endParaRPr lang="en-US" sz="920" b="0" u="none" strike="noStrike">
              <a:solidFill>
                <a:srgbClr val="000000"/>
              </a:solidFill>
              <a:effectLst/>
              <a:uFillTx/>
              <a:latin typeface="Times New Roman"/>
            </a:endParaRPr>
          </a:p>
        </p:txBody>
      </p:sp>
      <p:sp>
        <p:nvSpPr>
          <p:cNvPr id="333" name="文本框 332"/>
          <p:cNvSpPr txBox="1"/>
          <p:nvPr/>
        </p:nvSpPr>
        <p:spPr>
          <a:xfrm>
            <a:off x="5891400" y="202788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创建虚拟环境</a:t>
            </a:r>
            <a:endParaRPr lang="en-US" sz="1180" b="0" u="none" strike="noStrike">
              <a:solidFill>
                <a:srgbClr val="000000"/>
              </a:solidFill>
              <a:effectLst/>
              <a:uFillTx/>
              <a:latin typeface="Times New Roman"/>
            </a:endParaRPr>
          </a:p>
        </p:txBody>
      </p:sp>
      <p:pic>
        <p:nvPicPr>
          <p:cNvPr id="334" name="图片 333"/>
          <p:cNvPicPr/>
          <p:nvPr/>
        </p:nvPicPr>
        <p:blipFill>
          <a:blip r:embed="rId5"/>
          <a:stretch/>
        </p:blipFill>
        <p:spPr>
          <a:xfrm>
            <a:off x="5674320" y="2908080"/>
            <a:ext cx="150120" cy="150120"/>
          </a:xfrm>
          <a:prstGeom prst="rect">
            <a:avLst/>
          </a:prstGeom>
          <a:noFill/>
          <a:ln w="0">
            <a:noFill/>
          </a:ln>
        </p:spPr>
      </p:pic>
      <p:sp>
        <p:nvSpPr>
          <p:cNvPr id="335" name="文本框 334"/>
          <p:cNvSpPr txBox="1"/>
          <p:nvPr/>
        </p:nvSpPr>
        <p:spPr>
          <a:xfrm>
            <a:off x="5734440" y="2348280"/>
            <a:ext cx="281844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conda create -n my_rag_env python=3.8</a:t>
            </a:r>
            <a:endParaRPr lang="en-US" sz="950" b="0" u="none" strike="noStrike">
              <a:solidFill>
                <a:srgbClr val="000000"/>
              </a:solidFill>
              <a:effectLst/>
              <a:uFillTx/>
              <a:latin typeface="Times New Roman"/>
            </a:endParaRPr>
          </a:p>
        </p:txBody>
      </p:sp>
      <p:sp>
        <p:nvSpPr>
          <p:cNvPr id="336" name="文本框 335"/>
          <p:cNvSpPr txBox="1"/>
          <p:nvPr/>
        </p:nvSpPr>
        <p:spPr>
          <a:xfrm>
            <a:off x="5891400" y="289692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激活虚拟环境</a:t>
            </a:r>
            <a:endParaRPr lang="en-US" sz="1180" b="0" u="none" strike="noStrike">
              <a:solidFill>
                <a:srgbClr val="000000"/>
              </a:solidFill>
              <a:effectLst/>
              <a:uFillTx/>
              <a:latin typeface="Times New Roman"/>
            </a:endParaRPr>
          </a:p>
        </p:txBody>
      </p:sp>
      <p:pic>
        <p:nvPicPr>
          <p:cNvPr id="337" name="图片 336"/>
          <p:cNvPicPr/>
          <p:nvPr/>
        </p:nvPicPr>
        <p:blipFill>
          <a:blip r:embed="rId6"/>
          <a:stretch/>
        </p:blipFill>
        <p:spPr>
          <a:xfrm>
            <a:off x="5674320" y="3777120"/>
            <a:ext cx="150120" cy="150120"/>
          </a:xfrm>
          <a:prstGeom prst="rect">
            <a:avLst/>
          </a:prstGeom>
          <a:noFill/>
          <a:ln w="0">
            <a:noFill/>
          </a:ln>
        </p:spPr>
      </p:pic>
      <p:sp>
        <p:nvSpPr>
          <p:cNvPr id="338" name="文本框 337"/>
          <p:cNvSpPr txBox="1"/>
          <p:nvPr/>
        </p:nvSpPr>
        <p:spPr>
          <a:xfrm>
            <a:off x="5734440" y="3217320"/>
            <a:ext cx="195156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conda activate my_rag_env</a:t>
            </a:r>
            <a:endParaRPr lang="en-US" sz="950" b="0" u="none" strike="noStrike">
              <a:solidFill>
                <a:srgbClr val="000000"/>
              </a:solidFill>
              <a:effectLst/>
              <a:uFillTx/>
              <a:latin typeface="Times New Roman"/>
            </a:endParaRPr>
          </a:p>
        </p:txBody>
      </p:sp>
      <p:sp>
        <p:nvSpPr>
          <p:cNvPr id="339" name="文本框 338"/>
          <p:cNvSpPr txBox="1"/>
          <p:nvPr/>
        </p:nvSpPr>
        <p:spPr>
          <a:xfrm>
            <a:off x="5891400" y="3765960"/>
            <a:ext cx="7552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安装依赖库</a:t>
            </a:r>
            <a:endParaRPr lang="en-US" sz="1180" b="0" u="none" strike="noStrike">
              <a:solidFill>
                <a:srgbClr val="000000"/>
              </a:solidFill>
              <a:effectLst/>
              <a:uFillTx/>
              <a:latin typeface="Times New Roman"/>
            </a:endParaRPr>
          </a:p>
        </p:txBody>
      </p:sp>
      <p:sp>
        <p:nvSpPr>
          <p:cNvPr id="340" name="文本框 339"/>
          <p:cNvSpPr txBox="1"/>
          <p:nvPr/>
        </p:nvSpPr>
        <p:spPr>
          <a:xfrm>
            <a:off x="5734440" y="4086360"/>
            <a:ext cx="151812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conda install numpy</a:t>
            </a:r>
            <a:endParaRPr lang="en-US" sz="950" b="0" u="none" strike="noStrike">
              <a:solidFill>
                <a:srgbClr val="000000"/>
              </a:solidFill>
              <a:effectLst/>
              <a:uFillTx/>
              <a:latin typeface="Times New Roman"/>
            </a:endParaRPr>
          </a:p>
        </p:txBody>
      </p:sp>
      <p:pic>
        <p:nvPicPr>
          <p:cNvPr id="341" name="图片 340"/>
          <p:cNvPicPr/>
          <p:nvPr/>
        </p:nvPicPr>
        <p:blipFill>
          <a:blip r:embed="rId9"/>
          <a:stretch/>
        </p:blipFill>
        <p:spPr>
          <a:xfrm>
            <a:off x="5674320" y="4863600"/>
            <a:ext cx="150120" cy="150120"/>
          </a:xfrm>
          <a:prstGeom prst="rect">
            <a:avLst/>
          </a:prstGeom>
          <a:noFill/>
          <a:ln w="0">
            <a:noFill/>
          </a:ln>
        </p:spPr>
      </p:pic>
      <p:sp>
        <p:nvSpPr>
          <p:cNvPr id="342" name="文本框 341"/>
          <p:cNvSpPr txBox="1"/>
          <p:nvPr/>
        </p:nvSpPr>
        <p:spPr>
          <a:xfrm>
            <a:off x="5734440" y="4303800"/>
            <a:ext cx="187920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pip install transformers</a:t>
            </a:r>
            <a:endParaRPr lang="en-US" sz="950" b="0" u="none" strike="noStrike">
              <a:solidFill>
                <a:srgbClr val="000000"/>
              </a:solidFill>
              <a:effectLst/>
              <a:uFillTx/>
              <a:latin typeface="Times New Roman"/>
            </a:endParaRPr>
          </a:p>
        </p:txBody>
      </p:sp>
      <p:sp>
        <p:nvSpPr>
          <p:cNvPr id="343" name="文本框 342"/>
          <p:cNvSpPr txBox="1"/>
          <p:nvPr/>
        </p:nvSpPr>
        <p:spPr>
          <a:xfrm>
            <a:off x="5891400" y="4852440"/>
            <a:ext cx="105696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退出与删除环境</a:t>
            </a:r>
            <a:endParaRPr lang="en-US" sz="1180" b="0" u="none" strike="noStrike">
              <a:solidFill>
                <a:srgbClr val="000000"/>
              </a:solidFill>
              <a:effectLst/>
              <a:uFillTx/>
              <a:latin typeface="Times New Roman"/>
            </a:endParaRPr>
          </a:p>
        </p:txBody>
      </p:sp>
      <p:sp>
        <p:nvSpPr>
          <p:cNvPr id="344" name="文本框 343"/>
          <p:cNvSpPr txBox="1"/>
          <p:nvPr/>
        </p:nvSpPr>
        <p:spPr>
          <a:xfrm>
            <a:off x="5734440" y="5172840"/>
            <a:ext cx="130104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conda deactivate</a:t>
            </a:r>
            <a:endParaRPr lang="en-US" sz="950" b="0" u="none" strike="noStrike">
              <a:solidFill>
                <a:srgbClr val="000000"/>
              </a:solidFill>
              <a:effectLst/>
              <a:uFillTx/>
              <a:latin typeface="Times New Roman"/>
            </a:endParaRPr>
          </a:p>
        </p:txBody>
      </p:sp>
      <p:pic>
        <p:nvPicPr>
          <p:cNvPr id="345" name="图片 344"/>
          <p:cNvPicPr/>
          <p:nvPr/>
        </p:nvPicPr>
        <p:blipFill>
          <a:blip r:embed="rId10"/>
          <a:stretch/>
        </p:blipFill>
        <p:spPr>
          <a:xfrm>
            <a:off x="0" y="0"/>
            <a:ext cx="10696320" cy="6801840"/>
          </a:xfrm>
          <a:prstGeom prst="rect">
            <a:avLst/>
          </a:prstGeom>
          <a:noFill/>
          <a:ln w="0">
            <a:noFill/>
          </a:ln>
        </p:spPr>
      </p:pic>
      <p:sp>
        <p:nvSpPr>
          <p:cNvPr id="346" name="任意多边形 345"/>
          <p:cNvSpPr/>
          <p:nvPr/>
        </p:nvSpPr>
        <p:spPr>
          <a:xfrm>
            <a:off x="534600" y="5189400"/>
            <a:ext cx="9627480" cy="1078200"/>
          </a:xfrm>
          <a:custGeom>
            <a:avLst/>
            <a:gdLst/>
            <a:ahLst/>
            <a:cxnLst/>
            <a:rect l="0" t="0" r="r" b="b"/>
            <a:pathLst>
              <a:path w="26743" h="2995">
                <a:moveTo>
                  <a:pt x="0" y="2810"/>
                </a:moveTo>
                <a:lnTo>
                  <a:pt x="0" y="186"/>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9"/>
                  <a:pt x="26650" y="24"/>
                  <a:pt x="26660" y="31"/>
                </a:cubicBezTo>
                <a:cubicBezTo>
                  <a:pt x="26670" y="38"/>
                  <a:pt x="26680" y="46"/>
                  <a:pt x="26688" y="54"/>
                </a:cubicBezTo>
                <a:cubicBezTo>
                  <a:pt x="26697" y="63"/>
                  <a:pt x="26704" y="72"/>
                  <a:pt x="26711" y="82"/>
                </a:cubicBezTo>
                <a:cubicBezTo>
                  <a:pt x="26718" y="92"/>
                  <a:pt x="26724" y="103"/>
                  <a:pt x="26728" y="114"/>
                </a:cubicBezTo>
                <a:cubicBezTo>
                  <a:pt x="26733" y="126"/>
                  <a:pt x="26737" y="137"/>
                  <a:pt x="26739" y="149"/>
                </a:cubicBezTo>
                <a:cubicBezTo>
                  <a:pt x="26741" y="161"/>
                  <a:pt x="26743" y="173"/>
                  <a:pt x="26743" y="186"/>
                </a:cubicBezTo>
                <a:lnTo>
                  <a:pt x="26743" y="2810"/>
                </a:lnTo>
                <a:cubicBezTo>
                  <a:pt x="26743" y="2822"/>
                  <a:pt x="26741" y="2834"/>
                  <a:pt x="26739" y="2846"/>
                </a:cubicBezTo>
                <a:cubicBezTo>
                  <a:pt x="26737" y="2858"/>
                  <a:pt x="26733" y="2869"/>
                  <a:pt x="26728" y="2881"/>
                </a:cubicBezTo>
                <a:cubicBezTo>
                  <a:pt x="26724" y="2892"/>
                  <a:pt x="26718" y="2903"/>
                  <a:pt x="26711" y="2913"/>
                </a:cubicBezTo>
                <a:cubicBezTo>
                  <a:pt x="26704" y="2923"/>
                  <a:pt x="26697" y="2932"/>
                  <a:pt x="26688" y="2941"/>
                </a:cubicBezTo>
                <a:cubicBezTo>
                  <a:pt x="26680" y="2950"/>
                  <a:pt x="26670" y="2957"/>
                  <a:pt x="26660" y="2964"/>
                </a:cubicBezTo>
                <a:cubicBezTo>
                  <a:pt x="26650" y="2971"/>
                  <a:pt x="26639" y="2976"/>
                  <a:pt x="26628" y="2981"/>
                </a:cubicBezTo>
                <a:cubicBezTo>
                  <a:pt x="26617" y="2986"/>
                  <a:pt x="26605" y="2989"/>
                  <a:pt x="26593" y="2992"/>
                </a:cubicBezTo>
                <a:cubicBezTo>
                  <a:pt x="26581" y="2994"/>
                  <a:pt x="26569" y="2995"/>
                  <a:pt x="26557" y="2995"/>
                </a:cubicBezTo>
                <a:lnTo>
                  <a:pt x="186" y="2995"/>
                </a:lnTo>
                <a:cubicBezTo>
                  <a:pt x="174" y="2995"/>
                  <a:pt x="162" y="2994"/>
                  <a:pt x="150" y="2992"/>
                </a:cubicBezTo>
                <a:cubicBezTo>
                  <a:pt x="138" y="2989"/>
                  <a:pt x="126" y="2986"/>
                  <a:pt x="115" y="2981"/>
                </a:cubicBezTo>
                <a:cubicBezTo>
                  <a:pt x="104" y="2976"/>
                  <a:pt x="93" y="2971"/>
                  <a:pt x="83" y="2964"/>
                </a:cubicBezTo>
                <a:cubicBezTo>
                  <a:pt x="73" y="2957"/>
                  <a:pt x="63" y="2950"/>
                  <a:pt x="55" y="2941"/>
                </a:cubicBezTo>
                <a:cubicBezTo>
                  <a:pt x="46" y="2932"/>
                  <a:pt x="38" y="2923"/>
                  <a:pt x="31" y="2913"/>
                </a:cubicBezTo>
                <a:cubicBezTo>
                  <a:pt x="25" y="2903"/>
                  <a:pt x="19" y="2892"/>
                  <a:pt x="14" y="2881"/>
                </a:cubicBezTo>
                <a:cubicBezTo>
                  <a:pt x="10" y="2869"/>
                  <a:pt x="6" y="2858"/>
                  <a:pt x="4" y="2846"/>
                </a:cubicBezTo>
                <a:cubicBezTo>
                  <a:pt x="1" y="2834"/>
                  <a:pt x="0" y="2822"/>
                  <a:pt x="0" y="281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47" name="图片 346"/>
          <p:cNvPicPr/>
          <p:nvPr/>
        </p:nvPicPr>
        <p:blipFill>
          <a:blip r:embed="rId11"/>
          <a:stretch/>
        </p:blipFill>
        <p:spPr>
          <a:xfrm>
            <a:off x="668520" y="5365080"/>
            <a:ext cx="166680" cy="150120"/>
          </a:xfrm>
          <a:prstGeom prst="rect">
            <a:avLst/>
          </a:prstGeom>
          <a:noFill/>
          <a:ln w="0">
            <a:noFill/>
          </a:ln>
        </p:spPr>
      </p:pic>
      <p:sp>
        <p:nvSpPr>
          <p:cNvPr id="348" name="文本框 347"/>
          <p:cNvSpPr txBox="1"/>
          <p:nvPr/>
        </p:nvSpPr>
        <p:spPr>
          <a:xfrm>
            <a:off x="5734440" y="5381640"/>
            <a:ext cx="274608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conda remove --name my_rag_env --all</a:t>
            </a:r>
            <a:endParaRPr lang="en-US" sz="950" b="0" u="none" strike="noStrike">
              <a:solidFill>
                <a:srgbClr val="000000"/>
              </a:solidFill>
              <a:effectLst/>
              <a:uFillTx/>
              <a:latin typeface="Times New Roman"/>
            </a:endParaRPr>
          </a:p>
        </p:txBody>
      </p:sp>
      <p:sp>
        <p:nvSpPr>
          <p:cNvPr id="349" name="任意多边形 348"/>
          <p:cNvSpPr/>
          <p:nvPr/>
        </p:nvSpPr>
        <p:spPr>
          <a:xfrm>
            <a:off x="668520" y="5623920"/>
            <a:ext cx="4613040" cy="510120"/>
          </a:xfrm>
          <a:custGeom>
            <a:avLst/>
            <a:gdLst/>
            <a:ahLst/>
            <a:cxnLst/>
            <a:rect l="0" t="0" r="r" b="b"/>
            <a:pathLst>
              <a:path w="12814" h="1417">
                <a:moveTo>
                  <a:pt x="0" y="1324"/>
                </a:moveTo>
                <a:lnTo>
                  <a:pt x="0" y="93"/>
                </a:lnTo>
                <a:cubicBezTo>
                  <a:pt x="0" y="80"/>
                  <a:pt x="2" y="69"/>
                  <a:pt x="7" y="57"/>
                </a:cubicBezTo>
                <a:cubicBezTo>
                  <a:pt x="11" y="46"/>
                  <a:pt x="18" y="36"/>
                  <a:pt x="27" y="27"/>
                </a:cubicBezTo>
                <a:cubicBezTo>
                  <a:pt x="35" y="18"/>
                  <a:pt x="45" y="12"/>
                  <a:pt x="57" y="7"/>
                </a:cubicBezTo>
                <a:cubicBezTo>
                  <a:pt x="68" y="2"/>
                  <a:pt x="80" y="0"/>
                  <a:pt x="92" y="0"/>
                </a:cubicBezTo>
                <a:lnTo>
                  <a:pt x="12721" y="0"/>
                </a:lnTo>
                <a:cubicBezTo>
                  <a:pt x="12734" y="0"/>
                  <a:pt x="12745" y="2"/>
                  <a:pt x="12757" y="7"/>
                </a:cubicBezTo>
                <a:cubicBezTo>
                  <a:pt x="12768" y="12"/>
                  <a:pt x="12778" y="18"/>
                  <a:pt x="12787" y="27"/>
                </a:cubicBezTo>
                <a:cubicBezTo>
                  <a:pt x="12796" y="36"/>
                  <a:pt x="12802" y="46"/>
                  <a:pt x="12807" y="57"/>
                </a:cubicBezTo>
                <a:cubicBezTo>
                  <a:pt x="12812" y="69"/>
                  <a:pt x="12814" y="80"/>
                  <a:pt x="12814" y="93"/>
                </a:cubicBezTo>
                <a:lnTo>
                  <a:pt x="12814" y="1324"/>
                </a:lnTo>
                <a:cubicBezTo>
                  <a:pt x="12814" y="1336"/>
                  <a:pt x="12812" y="1348"/>
                  <a:pt x="12807" y="1360"/>
                </a:cubicBezTo>
                <a:cubicBezTo>
                  <a:pt x="12802" y="1371"/>
                  <a:pt x="12796" y="1381"/>
                  <a:pt x="12787" y="1390"/>
                </a:cubicBezTo>
                <a:cubicBezTo>
                  <a:pt x="12778" y="1398"/>
                  <a:pt x="12768" y="1405"/>
                  <a:pt x="12757" y="1410"/>
                </a:cubicBezTo>
                <a:cubicBezTo>
                  <a:pt x="12745" y="1415"/>
                  <a:pt x="12734" y="1417"/>
                  <a:pt x="12721" y="1417"/>
                </a:cubicBezTo>
                <a:lnTo>
                  <a:pt x="92" y="1417"/>
                </a:lnTo>
                <a:cubicBezTo>
                  <a:pt x="80" y="1417"/>
                  <a:pt x="68" y="1415"/>
                  <a:pt x="57" y="1410"/>
                </a:cubicBezTo>
                <a:cubicBezTo>
                  <a:pt x="45" y="1405"/>
                  <a:pt x="35" y="1398"/>
                  <a:pt x="27" y="1390"/>
                </a:cubicBezTo>
                <a:cubicBezTo>
                  <a:pt x="18" y="1381"/>
                  <a:pt x="11" y="1371"/>
                  <a:pt x="7" y="1360"/>
                </a:cubicBezTo>
                <a:cubicBezTo>
                  <a:pt x="2" y="1348"/>
                  <a:pt x="0" y="1336"/>
                  <a:pt x="0" y="132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0" name="文本框 349"/>
          <p:cNvSpPr txBox="1"/>
          <p:nvPr/>
        </p:nvSpPr>
        <p:spPr>
          <a:xfrm>
            <a:off x="902520" y="534564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依赖文件管理</a:t>
            </a:r>
            <a:endParaRPr lang="en-US" sz="1180" b="0" u="none" strike="noStrike">
              <a:solidFill>
                <a:srgbClr val="000000"/>
              </a:solidFill>
              <a:effectLst/>
              <a:uFillTx/>
              <a:latin typeface="Times New Roman"/>
            </a:endParaRPr>
          </a:p>
        </p:txBody>
      </p:sp>
      <p:sp>
        <p:nvSpPr>
          <p:cNvPr id="351" name="文本框 350"/>
          <p:cNvSpPr txBox="1"/>
          <p:nvPr/>
        </p:nvSpPr>
        <p:spPr>
          <a:xfrm>
            <a:off x="728640" y="5699160"/>
            <a:ext cx="217440" cy="137520"/>
          </a:xfrm>
          <a:prstGeom prst="rect">
            <a:avLst/>
          </a:prstGeom>
          <a:noFill/>
          <a:ln w="0">
            <a:noFill/>
          </a:ln>
        </p:spPr>
        <p:txBody>
          <a:bodyPr wrap="none" lIns="0" tIns="0" rIns="0" bIns="0" anchor="t">
            <a:spAutoFit/>
          </a:bodyPr>
          <a:lstStyle/>
          <a:p>
            <a:r>
              <a:rPr lang="en-US" sz="950" b="0" u="none" strike="noStrike">
                <a:solidFill>
                  <a:srgbClr val="9CA3AF"/>
                </a:solidFill>
                <a:effectLst/>
                <a:uFillTx/>
                <a:latin typeface="Courier New"/>
                <a:ea typeface="Courier New"/>
              </a:rPr>
              <a:t>pip</a:t>
            </a:r>
            <a:endParaRPr lang="en-US" sz="950" b="0" u="none" strike="noStrike">
              <a:solidFill>
                <a:srgbClr val="000000"/>
              </a:solidFill>
              <a:effectLst/>
              <a:uFillTx/>
              <a:latin typeface="Times New Roman"/>
            </a:endParaRPr>
          </a:p>
        </p:txBody>
      </p:sp>
      <p:sp>
        <p:nvSpPr>
          <p:cNvPr id="352" name="文本框 351"/>
          <p:cNvSpPr txBox="1"/>
          <p:nvPr/>
        </p:nvSpPr>
        <p:spPr>
          <a:xfrm>
            <a:off x="945000" y="5683680"/>
            <a:ext cx="482400" cy="151200"/>
          </a:xfrm>
          <a:prstGeom prst="rect">
            <a:avLst/>
          </a:prstGeom>
          <a:noFill/>
          <a:ln w="0">
            <a:noFill/>
          </a:ln>
        </p:spPr>
        <p:txBody>
          <a:bodyPr wrap="none" lIns="0" tIns="0" rIns="0" bIns="0" anchor="t">
            <a:spAutoFit/>
          </a:bodyPr>
          <a:lstStyle/>
          <a:p>
            <a:r>
              <a:rPr lang="zh-CN" sz="950" b="0" u="none" strike="noStrike">
                <a:solidFill>
                  <a:srgbClr val="9CA3AF"/>
                </a:solidFill>
                <a:effectLst/>
                <a:uFillTx/>
                <a:latin typeface="WenQuanYiZenHei"/>
                <a:ea typeface="WenQuanYiZenHei"/>
              </a:rPr>
              <a:t>环境导出</a:t>
            </a:r>
            <a:endParaRPr lang="en-US" sz="950" b="0" u="none" strike="noStrike">
              <a:solidFill>
                <a:srgbClr val="000000"/>
              </a:solidFill>
              <a:effectLst/>
              <a:uFillTx/>
              <a:latin typeface="Times New Roman"/>
            </a:endParaRPr>
          </a:p>
        </p:txBody>
      </p:sp>
      <p:sp>
        <p:nvSpPr>
          <p:cNvPr id="353" name="文本框 352"/>
          <p:cNvSpPr txBox="1"/>
          <p:nvPr/>
        </p:nvSpPr>
        <p:spPr>
          <a:xfrm>
            <a:off x="1413000" y="5699160"/>
            <a:ext cx="119880" cy="137520"/>
          </a:xfrm>
          <a:prstGeom prst="rect">
            <a:avLst/>
          </a:prstGeom>
          <a:noFill/>
          <a:ln w="0">
            <a:noFill/>
          </a:ln>
        </p:spPr>
        <p:txBody>
          <a:bodyPr wrap="none" lIns="0" tIns="0" rIns="0" bIns="0" anchor="t">
            <a:spAutoFit/>
          </a:bodyPr>
          <a:lstStyle/>
          <a:p>
            <a:r>
              <a:rPr lang="en-US" sz="950" b="0" u="none" strike="noStrike">
                <a:solidFill>
                  <a:srgbClr val="9CA3AF"/>
                </a:solidFill>
                <a:effectLst/>
                <a:uFillTx/>
                <a:latin typeface="Courier New"/>
                <a:ea typeface="Courier New"/>
              </a:rPr>
              <a:t>:</a:t>
            </a:r>
            <a:endParaRPr lang="en-US" sz="950" b="0" u="none" strike="noStrike">
              <a:solidFill>
                <a:srgbClr val="000000"/>
              </a:solidFill>
              <a:effectLst/>
              <a:uFillTx/>
              <a:latin typeface="Times New Roman"/>
            </a:endParaRPr>
          </a:p>
        </p:txBody>
      </p:sp>
      <p:sp>
        <p:nvSpPr>
          <p:cNvPr id="354" name="任意多边形 353"/>
          <p:cNvSpPr/>
          <p:nvPr/>
        </p:nvSpPr>
        <p:spPr>
          <a:xfrm>
            <a:off x="5415120" y="5623920"/>
            <a:ext cx="4613040" cy="510120"/>
          </a:xfrm>
          <a:custGeom>
            <a:avLst/>
            <a:gdLst/>
            <a:ahLst/>
            <a:cxnLst/>
            <a:rect l="0" t="0" r="r" b="b"/>
            <a:pathLst>
              <a:path w="12814" h="1417">
                <a:moveTo>
                  <a:pt x="0" y="1324"/>
                </a:moveTo>
                <a:lnTo>
                  <a:pt x="0" y="93"/>
                </a:lnTo>
                <a:cubicBezTo>
                  <a:pt x="0" y="80"/>
                  <a:pt x="2" y="69"/>
                  <a:pt x="7" y="57"/>
                </a:cubicBezTo>
                <a:cubicBezTo>
                  <a:pt x="11" y="46"/>
                  <a:pt x="18" y="36"/>
                  <a:pt x="27" y="27"/>
                </a:cubicBezTo>
                <a:cubicBezTo>
                  <a:pt x="35" y="18"/>
                  <a:pt x="46" y="12"/>
                  <a:pt x="57" y="7"/>
                </a:cubicBezTo>
                <a:cubicBezTo>
                  <a:pt x="68" y="2"/>
                  <a:pt x="80" y="0"/>
                  <a:pt x="92" y="0"/>
                </a:cubicBezTo>
                <a:lnTo>
                  <a:pt x="12721" y="0"/>
                </a:lnTo>
                <a:cubicBezTo>
                  <a:pt x="12734" y="0"/>
                  <a:pt x="12745" y="2"/>
                  <a:pt x="12757" y="7"/>
                </a:cubicBezTo>
                <a:cubicBezTo>
                  <a:pt x="12768" y="12"/>
                  <a:pt x="12778" y="18"/>
                  <a:pt x="12787" y="27"/>
                </a:cubicBezTo>
                <a:cubicBezTo>
                  <a:pt x="12796" y="36"/>
                  <a:pt x="12802" y="46"/>
                  <a:pt x="12807" y="57"/>
                </a:cubicBezTo>
                <a:cubicBezTo>
                  <a:pt x="12812" y="69"/>
                  <a:pt x="12814" y="80"/>
                  <a:pt x="12814" y="93"/>
                </a:cubicBezTo>
                <a:lnTo>
                  <a:pt x="12814" y="1324"/>
                </a:lnTo>
                <a:cubicBezTo>
                  <a:pt x="12814" y="1336"/>
                  <a:pt x="12812" y="1348"/>
                  <a:pt x="12807" y="1360"/>
                </a:cubicBezTo>
                <a:cubicBezTo>
                  <a:pt x="12802" y="1371"/>
                  <a:pt x="12796" y="1381"/>
                  <a:pt x="12787" y="1390"/>
                </a:cubicBezTo>
                <a:cubicBezTo>
                  <a:pt x="12778" y="1398"/>
                  <a:pt x="12768" y="1405"/>
                  <a:pt x="12757" y="1410"/>
                </a:cubicBezTo>
                <a:cubicBezTo>
                  <a:pt x="12745" y="1415"/>
                  <a:pt x="12734" y="1417"/>
                  <a:pt x="12721" y="1417"/>
                </a:cubicBezTo>
                <a:lnTo>
                  <a:pt x="92" y="1417"/>
                </a:lnTo>
                <a:cubicBezTo>
                  <a:pt x="80" y="1417"/>
                  <a:pt x="68" y="1415"/>
                  <a:pt x="57" y="1410"/>
                </a:cubicBezTo>
                <a:cubicBezTo>
                  <a:pt x="46" y="1405"/>
                  <a:pt x="35" y="1398"/>
                  <a:pt x="27" y="1390"/>
                </a:cubicBezTo>
                <a:cubicBezTo>
                  <a:pt x="18" y="1381"/>
                  <a:pt x="11" y="1371"/>
                  <a:pt x="7" y="1360"/>
                </a:cubicBezTo>
                <a:cubicBezTo>
                  <a:pt x="2" y="1348"/>
                  <a:pt x="0" y="1336"/>
                  <a:pt x="0" y="132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5" name="文本框 354"/>
          <p:cNvSpPr txBox="1"/>
          <p:nvPr/>
        </p:nvSpPr>
        <p:spPr>
          <a:xfrm>
            <a:off x="728640" y="5916600"/>
            <a:ext cx="224028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pip freeze &gt; requirements.txt</a:t>
            </a:r>
            <a:endParaRPr lang="en-US" sz="950" b="0" u="none" strike="noStrike">
              <a:solidFill>
                <a:srgbClr val="000000"/>
              </a:solidFill>
              <a:effectLst/>
              <a:uFillTx/>
              <a:latin typeface="Times New Roman"/>
            </a:endParaRPr>
          </a:p>
        </p:txBody>
      </p:sp>
      <p:sp>
        <p:nvSpPr>
          <p:cNvPr id="356" name="文本框 355"/>
          <p:cNvSpPr txBox="1"/>
          <p:nvPr/>
        </p:nvSpPr>
        <p:spPr>
          <a:xfrm>
            <a:off x="5475240" y="5699160"/>
            <a:ext cx="361800" cy="137520"/>
          </a:xfrm>
          <a:prstGeom prst="rect">
            <a:avLst/>
          </a:prstGeom>
          <a:noFill/>
          <a:ln w="0">
            <a:noFill/>
          </a:ln>
        </p:spPr>
        <p:txBody>
          <a:bodyPr wrap="none" lIns="0" tIns="0" rIns="0" bIns="0" anchor="t">
            <a:spAutoFit/>
          </a:bodyPr>
          <a:lstStyle/>
          <a:p>
            <a:r>
              <a:rPr lang="en-US" sz="950" b="0" u="none" strike="noStrike">
                <a:solidFill>
                  <a:srgbClr val="9CA3AF"/>
                </a:solidFill>
                <a:effectLst/>
                <a:uFillTx/>
                <a:latin typeface="Courier New"/>
                <a:ea typeface="Courier New"/>
              </a:rPr>
              <a:t>conda</a:t>
            </a:r>
            <a:endParaRPr lang="en-US" sz="950" b="0" u="none" strike="noStrike">
              <a:solidFill>
                <a:srgbClr val="000000"/>
              </a:solidFill>
              <a:effectLst/>
              <a:uFillTx/>
              <a:latin typeface="Times New Roman"/>
            </a:endParaRPr>
          </a:p>
        </p:txBody>
      </p:sp>
      <p:sp>
        <p:nvSpPr>
          <p:cNvPr id="357" name="文本框 356"/>
          <p:cNvSpPr txBox="1"/>
          <p:nvPr/>
        </p:nvSpPr>
        <p:spPr>
          <a:xfrm>
            <a:off x="5835960" y="5683680"/>
            <a:ext cx="482400" cy="151200"/>
          </a:xfrm>
          <a:prstGeom prst="rect">
            <a:avLst/>
          </a:prstGeom>
          <a:noFill/>
          <a:ln w="0">
            <a:noFill/>
          </a:ln>
        </p:spPr>
        <p:txBody>
          <a:bodyPr wrap="none" lIns="0" tIns="0" rIns="0" bIns="0" anchor="t">
            <a:spAutoFit/>
          </a:bodyPr>
          <a:lstStyle/>
          <a:p>
            <a:r>
              <a:rPr lang="zh-CN" sz="950" b="0" u="none" strike="noStrike">
                <a:solidFill>
                  <a:srgbClr val="9CA3AF"/>
                </a:solidFill>
                <a:effectLst/>
                <a:uFillTx/>
                <a:latin typeface="WenQuanYiZenHei"/>
                <a:ea typeface="WenQuanYiZenHei"/>
              </a:rPr>
              <a:t>环境导出</a:t>
            </a:r>
            <a:endParaRPr lang="en-US" sz="950" b="0" u="none" strike="noStrike">
              <a:solidFill>
                <a:srgbClr val="000000"/>
              </a:solidFill>
              <a:effectLst/>
              <a:uFillTx/>
              <a:latin typeface="Times New Roman"/>
            </a:endParaRPr>
          </a:p>
        </p:txBody>
      </p:sp>
      <p:sp>
        <p:nvSpPr>
          <p:cNvPr id="358" name="文本框 357"/>
          <p:cNvSpPr txBox="1"/>
          <p:nvPr/>
        </p:nvSpPr>
        <p:spPr>
          <a:xfrm>
            <a:off x="6303960" y="5699160"/>
            <a:ext cx="119880" cy="137520"/>
          </a:xfrm>
          <a:prstGeom prst="rect">
            <a:avLst/>
          </a:prstGeom>
          <a:noFill/>
          <a:ln w="0">
            <a:noFill/>
          </a:ln>
        </p:spPr>
        <p:txBody>
          <a:bodyPr wrap="none" lIns="0" tIns="0" rIns="0" bIns="0" anchor="t">
            <a:spAutoFit/>
          </a:bodyPr>
          <a:lstStyle/>
          <a:p>
            <a:r>
              <a:rPr lang="en-US" sz="950" b="0" u="none" strike="noStrike">
                <a:solidFill>
                  <a:srgbClr val="9CA3AF"/>
                </a:solidFill>
                <a:effectLst/>
                <a:uFillTx/>
                <a:latin typeface="Courier New"/>
                <a:ea typeface="Courier New"/>
              </a:rPr>
              <a:t>:</a:t>
            </a:r>
            <a:endParaRPr lang="en-US" sz="950" b="0" u="none" strike="noStrike">
              <a:solidFill>
                <a:srgbClr val="000000"/>
              </a:solidFill>
              <a:effectLst/>
              <a:uFillTx/>
              <a:latin typeface="Times New Roman"/>
            </a:endParaRPr>
          </a:p>
        </p:txBody>
      </p:sp>
      <p:sp>
        <p:nvSpPr>
          <p:cNvPr id="359" name="文本框 358"/>
          <p:cNvSpPr txBox="1"/>
          <p:nvPr/>
        </p:nvSpPr>
        <p:spPr>
          <a:xfrm>
            <a:off x="5475240" y="5916600"/>
            <a:ext cx="2601720" cy="137520"/>
          </a:xfrm>
          <a:prstGeom prst="rect">
            <a:avLst/>
          </a:prstGeom>
          <a:noFill/>
          <a:ln w="0">
            <a:noFill/>
          </a:ln>
        </p:spPr>
        <p:txBody>
          <a:bodyPr wrap="none" lIns="0" tIns="0" rIns="0" bIns="0" anchor="t">
            <a:spAutoFit/>
          </a:bodyPr>
          <a:lstStyle/>
          <a:p>
            <a:r>
              <a:rPr lang="en-US" sz="950" b="0" u="none" strike="noStrike">
                <a:solidFill>
                  <a:srgbClr val="FF9900"/>
                </a:solidFill>
                <a:effectLst/>
                <a:uFillTx/>
                <a:latin typeface="Courier New"/>
                <a:ea typeface="Courier New"/>
              </a:rPr>
              <a:t>&gt; conda env export &gt; environment.yml</a:t>
            </a:r>
            <a:endParaRPr lang="en-US" sz="950" b="0" u="none" strike="noStrike">
              <a:solidFill>
                <a:srgbClr val="000000"/>
              </a:solidFill>
              <a:effectLst/>
              <a:uFillTx/>
              <a:latin typeface="Times New Roman"/>
            </a:endParaRPr>
          </a:p>
        </p:txBody>
      </p:sp>
      <p:sp>
        <p:nvSpPr>
          <p:cNvPr id="360" name="文本框 359"/>
          <p:cNvSpPr txBox="1"/>
          <p:nvPr/>
        </p:nvSpPr>
        <p:spPr>
          <a:xfrm>
            <a:off x="10108800" y="647640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5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 360"/>
          <p:cNvPicPr/>
          <p:nvPr/>
        </p:nvPicPr>
        <p:blipFill>
          <a:blip r:embed="rId2"/>
          <a:stretch/>
        </p:blipFill>
        <p:spPr>
          <a:xfrm>
            <a:off x="0" y="0"/>
            <a:ext cx="10696320" cy="6016320"/>
          </a:xfrm>
          <a:prstGeom prst="rect">
            <a:avLst/>
          </a:prstGeom>
          <a:noFill/>
          <a:ln w="0">
            <a:noFill/>
          </a:ln>
        </p:spPr>
      </p:pic>
      <p:sp>
        <p:nvSpPr>
          <p:cNvPr id="362" name="任意多边形 361"/>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3" name="文本框 362"/>
          <p:cNvSpPr txBox="1"/>
          <p:nvPr/>
        </p:nvSpPr>
        <p:spPr>
          <a:xfrm>
            <a:off x="534960" y="389520"/>
            <a:ext cx="566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IDE</a:t>
            </a:r>
            <a:endParaRPr lang="en-US" sz="2370" b="0" u="none" strike="noStrike">
              <a:solidFill>
                <a:srgbClr val="000000"/>
              </a:solidFill>
              <a:effectLst/>
              <a:uFillTx/>
              <a:latin typeface="Times New Roman"/>
            </a:endParaRPr>
          </a:p>
        </p:txBody>
      </p:sp>
      <p:sp>
        <p:nvSpPr>
          <p:cNvPr id="364" name="文本框 363"/>
          <p:cNvSpPr txBox="1"/>
          <p:nvPr/>
        </p:nvSpPr>
        <p:spPr>
          <a:xfrm>
            <a:off x="110196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选择与工作流搭建</a:t>
            </a:r>
            <a:endParaRPr lang="en-US" sz="2370" b="0" u="none" strike="noStrike">
              <a:solidFill>
                <a:srgbClr val="000000"/>
              </a:solidFill>
              <a:effectLst/>
              <a:uFillTx/>
              <a:latin typeface="Times New Roman"/>
            </a:endParaRPr>
          </a:p>
        </p:txBody>
      </p:sp>
      <p:sp>
        <p:nvSpPr>
          <p:cNvPr id="365" name="文本框 364"/>
          <p:cNvSpPr txBox="1"/>
          <p:nvPr/>
        </p:nvSpPr>
        <p:spPr>
          <a:xfrm>
            <a:off x="534960" y="10162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a:t>
            </a:r>
            <a:endParaRPr lang="en-US" sz="1050" b="0" u="none" strike="noStrike">
              <a:solidFill>
                <a:srgbClr val="000000"/>
              </a:solidFill>
              <a:effectLst/>
              <a:uFillTx/>
              <a:latin typeface="Times New Roman"/>
            </a:endParaRPr>
          </a:p>
        </p:txBody>
      </p:sp>
      <p:sp>
        <p:nvSpPr>
          <p:cNvPr id="366" name="文本框 365"/>
          <p:cNvSpPr txBox="1"/>
          <p:nvPr/>
        </p:nvSpPr>
        <p:spPr>
          <a:xfrm>
            <a:off x="668520" y="10209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367" name="任意多边形 366"/>
          <p:cNvSpPr/>
          <p:nvPr/>
        </p:nvSpPr>
        <p:spPr>
          <a:xfrm>
            <a:off x="534600" y="1470600"/>
            <a:ext cx="3075840" cy="2774880"/>
          </a:xfrm>
          <a:custGeom>
            <a:avLst/>
            <a:gdLst/>
            <a:ahLst/>
            <a:cxnLst/>
            <a:rect l="0" t="0" r="r" b="b"/>
            <a:pathLst>
              <a:path w="8544" h="7708">
                <a:moveTo>
                  <a:pt x="0" y="752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8358" y="0"/>
                </a:lnTo>
                <a:cubicBezTo>
                  <a:pt x="8382" y="0"/>
                  <a:pt x="8406" y="5"/>
                  <a:pt x="8429" y="14"/>
                </a:cubicBezTo>
                <a:cubicBezTo>
                  <a:pt x="8452" y="24"/>
                  <a:pt x="8472" y="37"/>
                  <a:pt x="8489" y="54"/>
                </a:cubicBezTo>
                <a:cubicBezTo>
                  <a:pt x="8507" y="72"/>
                  <a:pt x="8520" y="92"/>
                  <a:pt x="8529" y="115"/>
                </a:cubicBezTo>
                <a:cubicBezTo>
                  <a:pt x="8539" y="137"/>
                  <a:pt x="8544" y="161"/>
                  <a:pt x="8544" y="186"/>
                </a:cubicBezTo>
                <a:lnTo>
                  <a:pt x="8544" y="7522"/>
                </a:lnTo>
                <a:cubicBezTo>
                  <a:pt x="8544" y="7547"/>
                  <a:pt x="8539" y="7570"/>
                  <a:pt x="8529" y="7593"/>
                </a:cubicBezTo>
                <a:cubicBezTo>
                  <a:pt x="8520" y="7616"/>
                  <a:pt x="8507" y="7636"/>
                  <a:pt x="8489" y="7653"/>
                </a:cubicBezTo>
                <a:cubicBezTo>
                  <a:pt x="8472" y="7671"/>
                  <a:pt x="8452" y="7684"/>
                  <a:pt x="8429" y="7694"/>
                </a:cubicBezTo>
                <a:cubicBezTo>
                  <a:pt x="8406" y="7703"/>
                  <a:pt x="8382" y="7708"/>
                  <a:pt x="8358" y="7708"/>
                </a:cubicBezTo>
                <a:lnTo>
                  <a:pt x="186" y="7708"/>
                </a:lnTo>
                <a:cubicBezTo>
                  <a:pt x="161" y="7708"/>
                  <a:pt x="138" y="7703"/>
                  <a:pt x="115" y="7694"/>
                </a:cubicBezTo>
                <a:cubicBezTo>
                  <a:pt x="92" y="7684"/>
                  <a:pt x="72" y="7671"/>
                  <a:pt x="55" y="7653"/>
                </a:cubicBezTo>
                <a:cubicBezTo>
                  <a:pt x="37" y="7636"/>
                  <a:pt x="24" y="7616"/>
                  <a:pt x="14" y="7593"/>
                </a:cubicBezTo>
                <a:cubicBezTo>
                  <a:pt x="5" y="7570"/>
                  <a:pt x="0" y="7547"/>
                  <a:pt x="0" y="7522"/>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68" name="图片 367"/>
          <p:cNvPicPr/>
          <p:nvPr/>
        </p:nvPicPr>
        <p:blipFill>
          <a:blip r:embed="rId3"/>
          <a:stretch/>
        </p:blipFill>
        <p:spPr>
          <a:xfrm>
            <a:off x="727200" y="1654560"/>
            <a:ext cx="250200" cy="200160"/>
          </a:xfrm>
          <a:prstGeom prst="rect">
            <a:avLst/>
          </a:prstGeom>
          <a:noFill/>
          <a:ln w="0">
            <a:noFill/>
          </a:ln>
        </p:spPr>
      </p:pic>
      <p:sp>
        <p:nvSpPr>
          <p:cNvPr id="369" name="文本框 368"/>
          <p:cNvSpPr txBox="1"/>
          <p:nvPr/>
        </p:nvSpPr>
        <p:spPr>
          <a:xfrm>
            <a:off x="948600" y="101628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开发选择合适的集成开发环境，提升开发效率与代码质量</a:t>
            </a:r>
            <a:endParaRPr lang="en-US" sz="1050" b="0" u="none" strike="noStrike">
              <a:solidFill>
                <a:srgbClr val="000000"/>
              </a:solidFill>
              <a:effectLst/>
              <a:uFillTx/>
              <a:latin typeface="Times New Roman"/>
            </a:endParaRPr>
          </a:p>
        </p:txBody>
      </p:sp>
      <p:sp>
        <p:nvSpPr>
          <p:cNvPr id="370" name="文本框 369"/>
          <p:cNvSpPr txBox="1"/>
          <p:nvPr/>
        </p:nvSpPr>
        <p:spPr>
          <a:xfrm>
            <a:off x="1077840" y="1658160"/>
            <a:ext cx="78156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VS Code</a:t>
            </a:r>
            <a:endParaRPr lang="en-US" sz="1320" b="0" u="none" strike="noStrike">
              <a:solidFill>
                <a:srgbClr val="000000"/>
              </a:solidFill>
              <a:effectLst/>
              <a:uFillTx/>
              <a:latin typeface="Times New Roman"/>
            </a:endParaRPr>
          </a:p>
        </p:txBody>
      </p:sp>
      <p:sp>
        <p:nvSpPr>
          <p:cNvPr id="371" name="文本框 370"/>
          <p:cNvSpPr txBox="1"/>
          <p:nvPr/>
        </p:nvSpPr>
        <p:spPr>
          <a:xfrm>
            <a:off x="727200" y="2018160"/>
            <a:ext cx="1056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轻量、强大且开源的</a:t>
            </a:r>
            <a:endParaRPr lang="en-US" sz="920" b="0" u="none" strike="noStrike">
              <a:solidFill>
                <a:srgbClr val="000000"/>
              </a:solidFill>
              <a:effectLst/>
              <a:uFillTx/>
              <a:latin typeface="Times New Roman"/>
            </a:endParaRPr>
          </a:p>
        </p:txBody>
      </p:sp>
      <p:sp>
        <p:nvSpPr>
          <p:cNvPr id="372" name="文本框 371"/>
          <p:cNvSpPr txBox="1"/>
          <p:nvPr/>
        </p:nvSpPr>
        <p:spPr>
          <a:xfrm>
            <a:off x="1779840" y="2022480"/>
            <a:ext cx="1998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IDE</a:t>
            </a:r>
            <a:endParaRPr lang="en-US" sz="920" b="0" u="none" strike="noStrike">
              <a:solidFill>
                <a:srgbClr val="000000"/>
              </a:solidFill>
              <a:effectLst/>
              <a:uFillTx/>
              <a:latin typeface="Times New Roman"/>
            </a:endParaRPr>
          </a:p>
        </p:txBody>
      </p:sp>
      <p:pic>
        <p:nvPicPr>
          <p:cNvPr id="373" name="图片 372"/>
          <p:cNvPicPr/>
          <p:nvPr/>
        </p:nvPicPr>
        <p:blipFill>
          <a:blip r:embed="rId4"/>
          <a:stretch/>
        </p:blipFill>
        <p:spPr>
          <a:xfrm>
            <a:off x="727200" y="2331360"/>
            <a:ext cx="116640" cy="116640"/>
          </a:xfrm>
          <a:prstGeom prst="rect">
            <a:avLst/>
          </a:prstGeom>
          <a:noFill/>
          <a:ln w="0">
            <a:noFill/>
          </a:ln>
        </p:spPr>
      </p:pic>
      <p:sp>
        <p:nvSpPr>
          <p:cNvPr id="374" name="文本框 373"/>
          <p:cNvSpPr txBox="1"/>
          <p:nvPr/>
        </p:nvSpPr>
        <p:spPr>
          <a:xfrm>
            <a:off x="1978560" y="2018160"/>
            <a:ext cx="12916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，支持多语言和丰富插件</a:t>
            </a:r>
            <a:endParaRPr lang="en-US" sz="920" b="0" u="none" strike="noStrike">
              <a:solidFill>
                <a:srgbClr val="000000"/>
              </a:solidFill>
              <a:effectLst/>
              <a:uFillTx/>
              <a:latin typeface="Times New Roman"/>
            </a:endParaRPr>
          </a:p>
        </p:txBody>
      </p:sp>
      <p:sp>
        <p:nvSpPr>
          <p:cNvPr id="375" name="文本框 374"/>
          <p:cNvSpPr txBox="1"/>
          <p:nvPr/>
        </p:nvSpPr>
        <p:spPr>
          <a:xfrm>
            <a:off x="877320" y="2323080"/>
            <a:ext cx="116640" cy="13608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76" name="任意多边形 375"/>
          <p:cNvSpPr/>
          <p:nvPr/>
        </p:nvSpPr>
        <p:spPr>
          <a:xfrm>
            <a:off x="776880" y="2565360"/>
            <a:ext cx="33840" cy="33840"/>
          </a:xfrm>
          <a:custGeom>
            <a:avLst/>
            <a:gdLst/>
            <a:ahLst/>
            <a:cxnLst/>
            <a:rect l="0" t="0" r="r" b="b"/>
            <a:pathLst>
              <a:path w="94" h="94">
                <a:moveTo>
                  <a:pt x="94" y="47"/>
                </a:moveTo>
                <a:cubicBezTo>
                  <a:pt x="94" y="53"/>
                  <a:pt x="93" y="59"/>
                  <a:pt x="91" y="65"/>
                </a:cubicBezTo>
                <a:cubicBezTo>
                  <a:pt x="88" y="71"/>
                  <a:pt x="85" y="76"/>
                  <a:pt x="81" y="80"/>
                </a:cubicBezTo>
                <a:cubicBezTo>
                  <a:pt x="76" y="85"/>
                  <a:pt x="71" y="88"/>
                  <a:pt x="66" y="90"/>
                </a:cubicBezTo>
                <a:cubicBezTo>
                  <a:pt x="60" y="93"/>
                  <a:pt x="54" y="94"/>
                  <a:pt x="48" y="94"/>
                </a:cubicBezTo>
                <a:cubicBezTo>
                  <a:pt x="42" y="94"/>
                  <a:pt x="36" y="93"/>
                  <a:pt x="30" y="90"/>
                </a:cubicBezTo>
                <a:cubicBezTo>
                  <a:pt x="24" y="88"/>
                  <a:pt x="19" y="85"/>
                  <a:pt x="15" y="80"/>
                </a:cubicBezTo>
                <a:cubicBezTo>
                  <a:pt x="11" y="76"/>
                  <a:pt x="7" y="71"/>
                  <a:pt x="5" y="65"/>
                </a:cubicBezTo>
                <a:cubicBezTo>
                  <a:pt x="1" y="59"/>
                  <a:pt x="0" y="53"/>
                  <a:pt x="0" y="47"/>
                </a:cubicBezTo>
                <a:cubicBezTo>
                  <a:pt x="0" y="41"/>
                  <a:pt x="1" y="35"/>
                  <a:pt x="5" y="30"/>
                </a:cubicBezTo>
                <a:cubicBezTo>
                  <a:pt x="7" y="24"/>
                  <a:pt x="11" y="19"/>
                  <a:pt x="15" y="15"/>
                </a:cubicBezTo>
                <a:cubicBezTo>
                  <a:pt x="19" y="10"/>
                  <a:pt x="24" y="7"/>
                  <a:pt x="30" y="3"/>
                </a:cubicBezTo>
                <a:cubicBezTo>
                  <a:pt x="36" y="1"/>
                  <a:pt x="42" y="0"/>
                  <a:pt x="48" y="0"/>
                </a:cubicBezTo>
                <a:cubicBezTo>
                  <a:pt x="54" y="0"/>
                  <a:pt x="60" y="1"/>
                  <a:pt x="66" y="3"/>
                </a:cubicBezTo>
                <a:cubicBezTo>
                  <a:pt x="71" y="7"/>
                  <a:pt x="76" y="10"/>
                  <a:pt x="81" y="15"/>
                </a:cubicBezTo>
                <a:cubicBezTo>
                  <a:pt x="85" y="19"/>
                  <a:pt x="88" y="24"/>
                  <a:pt x="91" y="30"/>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7" name="文本框 376"/>
          <p:cNvSpPr txBox="1"/>
          <p:nvPr/>
        </p:nvSpPr>
        <p:spPr>
          <a:xfrm>
            <a:off x="914760" y="2319120"/>
            <a:ext cx="23544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优点</a:t>
            </a:r>
            <a:endParaRPr lang="en-US" sz="920" b="0" u="none" strike="noStrike">
              <a:solidFill>
                <a:srgbClr val="000000"/>
              </a:solidFill>
              <a:effectLst/>
              <a:uFillTx/>
              <a:latin typeface="Times New Roman"/>
            </a:endParaRPr>
          </a:p>
        </p:txBody>
      </p:sp>
      <p:sp>
        <p:nvSpPr>
          <p:cNvPr id="378" name="任意多边形 377"/>
          <p:cNvSpPr/>
          <p:nvPr/>
        </p:nvSpPr>
        <p:spPr>
          <a:xfrm>
            <a:off x="776880" y="2732400"/>
            <a:ext cx="33840" cy="33840"/>
          </a:xfrm>
          <a:custGeom>
            <a:avLst/>
            <a:gdLst/>
            <a:ahLst/>
            <a:cxnLst/>
            <a:rect l="0" t="0" r="r" b="b"/>
            <a:pathLst>
              <a:path w="94" h="94">
                <a:moveTo>
                  <a:pt x="94" y="47"/>
                </a:moveTo>
                <a:cubicBezTo>
                  <a:pt x="94" y="53"/>
                  <a:pt x="93" y="59"/>
                  <a:pt x="91" y="64"/>
                </a:cubicBezTo>
                <a:cubicBezTo>
                  <a:pt x="88" y="70"/>
                  <a:pt x="85" y="75"/>
                  <a:pt x="81" y="79"/>
                </a:cubicBezTo>
                <a:cubicBezTo>
                  <a:pt x="76" y="84"/>
                  <a:pt x="71" y="87"/>
                  <a:pt x="66" y="89"/>
                </a:cubicBezTo>
                <a:cubicBezTo>
                  <a:pt x="60" y="93"/>
                  <a:pt x="54" y="94"/>
                  <a:pt x="48" y="94"/>
                </a:cubicBezTo>
                <a:cubicBezTo>
                  <a:pt x="42" y="94"/>
                  <a:pt x="36" y="93"/>
                  <a:pt x="30" y="89"/>
                </a:cubicBezTo>
                <a:cubicBezTo>
                  <a:pt x="24" y="87"/>
                  <a:pt x="19" y="84"/>
                  <a:pt x="15" y="79"/>
                </a:cubicBezTo>
                <a:cubicBezTo>
                  <a:pt x="11" y="75"/>
                  <a:pt x="7" y="70"/>
                  <a:pt x="5" y="64"/>
                </a:cubicBezTo>
                <a:cubicBezTo>
                  <a:pt x="1" y="59"/>
                  <a:pt x="0" y="53"/>
                  <a:pt x="0" y="47"/>
                </a:cubicBezTo>
                <a:cubicBezTo>
                  <a:pt x="0" y="40"/>
                  <a:pt x="1" y="35"/>
                  <a:pt x="5" y="29"/>
                </a:cubicBezTo>
                <a:cubicBezTo>
                  <a:pt x="7" y="23"/>
                  <a:pt x="11" y="18"/>
                  <a:pt x="15" y="14"/>
                </a:cubicBezTo>
                <a:cubicBezTo>
                  <a:pt x="19" y="9"/>
                  <a:pt x="24" y="6"/>
                  <a:pt x="30" y="4"/>
                </a:cubicBezTo>
                <a:cubicBezTo>
                  <a:pt x="36" y="1"/>
                  <a:pt x="42" y="0"/>
                  <a:pt x="48" y="0"/>
                </a:cubicBezTo>
                <a:cubicBezTo>
                  <a:pt x="54" y="0"/>
                  <a:pt x="60" y="1"/>
                  <a:pt x="66" y="4"/>
                </a:cubicBezTo>
                <a:cubicBezTo>
                  <a:pt x="71" y="6"/>
                  <a:pt x="76" y="9"/>
                  <a:pt x="81" y="14"/>
                </a:cubicBezTo>
                <a:cubicBezTo>
                  <a:pt x="85" y="18"/>
                  <a:pt x="88" y="23"/>
                  <a:pt x="91" y="29"/>
                </a:cubicBezTo>
                <a:cubicBezTo>
                  <a:pt x="93" y="35"/>
                  <a:pt x="94" y="40"/>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9" name="文本框 378"/>
          <p:cNvSpPr txBox="1"/>
          <p:nvPr/>
        </p:nvSpPr>
        <p:spPr>
          <a:xfrm>
            <a:off x="894240" y="2510640"/>
            <a:ext cx="10065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支持多语言与多种插件</a:t>
            </a:r>
            <a:endParaRPr lang="en-US" sz="790" b="0" u="none" strike="noStrike">
              <a:solidFill>
                <a:srgbClr val="000000"/>
              </a:solidFill>
              <a:effectLst/>
              <a:uFillTx/>
              <a:latin typeface="Times New Roman"/>
            </a:endParaRPr>
          </a:p>
        </p:txBody>
      </p:sp>
      <p:sp>
        <p:nvSpPr>
          <p:cNvPr id="380" name="任意多边形 379"/>
          <p:cNvSpPr/>
          <p:nvPr/>
        </p:nvSpPr>
        <p:spPr>
          <a:xfrm>
            <a:off x="776880" y="2899440"/>
            <a:ext cx="33840" cy="33840"/>
          </a:xfrm>
          <a:custGeom>
            <a:avLst/>
            <a:gdLst/>
            <a:ahLst/>
            <a:cxnLst/>
            <a:rect l="0" t="0" r="r" b="b"/>
            <a:pathLst>
              <a:path w="94" h="94">
                <a:moveTo>
                  <a:pt x="94" y="47"/>
                </a:moveTo>
                <a:cubicBezTo>
                  <a:pt x="94" y="53"/>
                  <a:pt x="93" y="59"/>
                  <a:pt x="91" y="65"/>
                </a:cubicBezTo>
                <a:cubicBezTo>
                  <a:pt x="88" y="70"/>
                  <a:pt x="85" y="75"/>
                  <a:pt x="81" y="80"/>
                </a:cubicBezTo>
                <a:cubicBezTo>
                  <a:pt x="76" y="84"/>
                  <a:pt x="71" y="87"/>
                  <a:pt x="66" y="91"/>
                </a:cubicBezTo>
                <a:cubicBezTo>
                  <a:pt x="60" y="93"/>
                  <a:pt x="54" y="94"/>
                  <a:pt x="48" y="94"/>
                </a:cubicBezTo>
                <a:cubicBezTo>
                  <a:pt x="42" y="94"/>
                  <a:pt x="36" y="93"/>
                  <a:pt x="30" y="91"/>
                </a:cubicBezTo>
                <a:cubicBezTo>
                  <a:pt x="24" y="87"/>
                  <a:pt x="19" y="84"/>
                  <a:pt x="15" y="80"/>
                </a:cubicBezTo>
                <a:cubicBezTo>
                  <a:pt x="11" y="75"/>
                  <a:pt x="7" y="70"/>
                  <a:pt x="5" y="65"/>
                </a:cubicBezTo>
                <a:cubicBezTo>
                  <a:pt x="1" y="59"/>
                  <a:pt x="0" y="53"/>
                  <a:pt x="0" y="47"/>
                </a:cubicBezTo>
                <a:cubicBezTo>
                  <a:pt x="0" y="41"/>
                  <a:pt x="1" y="35"/>
                  <a:pt x="5" y="29"/>
                </a:cubicBezTo>
                <a:cubicBezTo>
                  <a:pt x="7" y="23"/>
                  <a:pt x="11" y="18"/>
                  <a:pt x="15" y="14"/>
                </a:cubicBezTo>
                <a:cubicBezTo>
                  <a:pt x="19" y="10"/>
                  <a:pt x="24" y="6"/>
                  <a:pt x="30" y="4"/>
                </a:cubicBezTo>
                <a:cubicBezTo>
                  <a:pt x="36" y="2"/>
                  <a:pt x="42" y="0"/>
                  <a:pt x="48" y="0"/>
                </a:cubicBezTo>
                <a:cubicBezTo>
                  <a:pt x="54" y="0"/>
                  <a:pt x="60" y="2"/>
                  <a:pt x="66" y="4"/>
                </a:cubicBezTo>
                <a:cubicBezTo>
                  <a:pt x="71" y="6"/>
                  <a:pt x="76" y="10"/>
                  <a:pt x="81" y="14"/>
                </a:cubicBezTo>
                <a:cubicBezTo>
                  <a:pt x="85" y="18"/>
                  <a:pt x="88" y="23"/>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1" name="文本框 380"/>
          <p:cNvSpPr txBox="1"/>
          <p:nvPr/>
        </p:nvSpPr>
        <p:spPr>
          <a:xfrm>
            <a:off x="894240" y="267768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可无缝切换不同项目</a:t>
            </a:r>
            <a:endParaRPr lang="en-US" sz="790" b="0" u="none" strike="noStrike">
              <a:solidFill>
                <a:srgbClr val="000000"/>
              </a:solidFill>
              <a:effectLst/>
              <a:uFillTx/>
              <a:latin typeface="Times New Roman"/>
            </a:endParaRPr>
          </a:p>
        </p:txBody>
      </p:sp>
      <p:sp>
        <p:nvSpPr>
          <p:cNvPr id="382" name="文本框 381"/>
          <p:cNvSpPr txBox="1"/>
          <p:nvPr/>
        </p:nvSpPr>
        <p:spPr>
          <a:xfrm>
            <a:off x="894240" y="284508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内置</a:t>
            </a:r>
            <a:endParaRPr lang="en-US" sz="790" b="0" u="none" strike="noStrike">
              <a:solidFill>
                <a:srgbClr val="000000"/>
              </a:solidFill>
              <a:effectLst/>
              <a:uFillTx/>
              <a:latin typeface="Times New Roman"/>
            </a:endParaRPr>
          </a:p>
        </p:txBody>
      </p:sp>
      <p:sp>
        <p:nvSpPr>
          <p:cNvPr id="383" name="文本框 382"/>
          <p:cNvSpPr txBox="1"/>
          <p:nvPr/>
        </p:nvSpPr>
        <p:spPr>
          <a:xfrm>
            <a:off x="1094760" y="2848320"/>
            <a:ext cx="14616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Git</a:t>
            </a:r>
            <a:endParaRPr lang="en-US" sz="790" b="0" u="none" strike="noStrike">
              <a:solidFill>
                <a:srgbClr val="000000"/>
              </a:solidFill>
              <a:effectLst/>
              <a:uFillTx/>
              <a:latin typeface="Times New Roman"/>
            </a:endParaRPr>
          </a:p>
        </p:txBody>
      </p:sp>
      <p:pic>
        <p:nvPicPr>
          <p:cNvPr id="384" name="图片 383"/>
          <p:cNvPicPr/>
          <p:nvPr/>
        </p:nvPicPr>
        <p:blipFill>
          <a:blip r:embed="rId5"/>
          <a:stretch/>
        </p:blipFill>
        <p:spPr>
          <a:xfrm>
            <a:off x="727200" y="3100320"/>
            <a:ext cx="116640" cy="116640"/>
          </a:xfrm>
          <a:prstGeom prst="rect">
            <a:avLst/>
          </a:prstGeom>
          <a:noFill/>
          <a:ln w="0">
            <a:noFill/>
          </a:ln>
        </p:spPr>
      </p:pic>
      <p:sp>
        <p:nvSpPr>
          <p:cNvPr id="385" name="文本框 384"/>
          <p:cNvSpPr txBox="1"/>
          <p:nvPr/>
        </p:nvSpPr>
        <p:spPr>
          <a:xfrm>
            <a:off x="1239480" y="284508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版本控制</a:t>
            </a:r>
            <a:endParaRPr lang="en-US" sz="790" b="0" u="none" strike="noStrike">
              <a:solidFill>
                <a:srgbClr val="000000"/>
              </a:solidFill>
              <a:effectLst/>
              <a:uFillTx/>
              <a:latin typeface="Times New Roman"/>
            </a:endParaRPr>
          </a:p>
        </p:txBody>
      </p:sp>
      <p:sp>
        <p:nvSpPr>
          <p:cNvPr id="386" name="文本框 385"/>
          <p:cNvSpPr txBox="1"/>
          <p:nvPr/>
        </p:nvSpPr>
        <p:spPr>
          <a:xfrm>
            <a:off x="877320" y="3092040"/>
            <a:ext cx="116640" cy="136080"/>
          </a:xfrm>
          <a:prstGeom prst="rect">
            <a:avLst/>
          </a:prstGeom>
          <a:noFill/>
          <a:ln w="0">
            <a:noFill/>
          </a:ln>
        </p:spPr>
        <p:txBody>
          <a:bodyPr wrap="none" lIns="0" tIns="0" rIns="0" bIns="0" anchor="t">
            <a:spAutoFit/>
          </a:bodyPr>
          <a:lstStyle/>
          <a:p>
            <a:r>
              <a:rPr lang="en-US" sz="920" b="0" u="none" strike="noStrike">
                <a:solidFill>
                  <a:srgbClr val="F87171"/>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87" name="任意多边形 386"/>
          <p:cNvSpPr/>
          <p:nvPr/>
        </p:nvSpPr>
        <p:spPr>
          <a:xfrm>
            <a:off x="776880" y="3334320"/>
            <a:ext cx="33840" cy="33480"/>
          </a:xfrm>
          <a:custGeom>
            <a:avLst/>
            <a:gdLst/>
            <a:ahLst/>
            <a:cxnLst/>
            <a:rect l="0" t="0" r="r" b="b"/>
            <a:pathLst>
              <a:path w="94" h="93">
                <a:moveTo>
                  <a:pt x="94" y="46"/>
                </a:moveTo>
                <a:cubicBezTo>
                  <a:pt x="94" y="52"/>
                  <a:pt x="93" y="58"/>
                  <a:pt x="91" y="64"/>
                </a:cubicBezTo>
                <a:cubicBezTo>
                  <a:pt x="88" y="69"/>
                  <a:pt x="85" y="74"/>
                  <a:pt x="81" y="80"/>
                </a:cubicBezTo>
                <a:cubicBezTo>
                  <a:pt x="76" y="84"/>
                  <a:pt x="71" y="87"/>
                  <a:pt x="66" y="90"/>
                </a:cubicBezTo>
                <a:cubicBezTo>
                  <a:pt x="60" y="92"/>
                  <a:pt x="54" y="93"/>
                  <a:pt x="48" y="93"/>
                </a:cubicBezTo>
                <a:cubicBezTo>
                  <a:pt x="42" y="93"/>
                  <a:pt x="36" y="92"/>
                  <a:pt x="30" y="90"/>
                </a:cubicBezTo>
                <a:cubicBezTo>
                  <a:pt x="24" y="87"/>
                  <a:pt x="19" y="84"/>
                  <a:pt x="15" y="80"/>
                </a:cubicBezTo>
                <a:cubicBezTo>
                  <a:pt x="11" y="74"/>
                  <a:pt x="7" y="69"/>
                  <a:pt x="5" y="64"/>
                </a:cubicBezTo>
                <a:cubicBezTo>
                  <a:pt x="1" y="58"/>
                  <a:pt x="0" y="52"/>
                  <a:pt x="0" y="46"/>
                </a:cubicBezTo>
                <a:cubicBezTo>
                  <a:pt x="0" y="40"/>
                  <a:pt x="1" y="34"/>
                  <a:pt x="5" y="28"/>
                </a:cubicBezTo>
                <a:cubicBezTo>
                  <a:pt x="7" y="22"/>
                  <a:pt x="11" y="17"/>
                  <a:pt x="15" y="13"/>
                </a:cubicBezTo>
                <a:cubicBezTo>
                  <a:pt x="19" y="9"/>
                  <a:pt x="24" y="5"/>
                  <a:pt x="30" y="3"/>
                </a:cubicBezTo>
                <a:cubicBezTo>
                  <a:pt x="36" y="1"/>
                  <a:pt x="42" y="0"/>
                  <a:pt x="48" y="0"/>
                </a:cubicBezTo>
                <a:cubicBezTo>
                  <a:pt x="54" y="0"/>
                  <a:pt x="60" y="1"/>
                  <a:pt x="66" y="3"/>
                </a:cubicBezTo>
                <a:cubicBezTo>
                  <a:pt x="71" y="5"/>
                  <a:pt x="76" y="9"/>
                  <a:pt x="81" y="13"/>
                </a:cubicBezTo>
                <a:cubicBezTo>
                  <a:pt x="85" y="17"/>
                  <a:pt x="88" y="22"/>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8" name="文本框 387"/>
          <p:cNvSpPr txBox="1"/>
          <p:nvPr/>
        </p:nvSpPr>
        <p:spPr>
          <a:xfrm>
            <a:off x="914760" y="3088080"/>
            <a:ext cx="235440" cy="148320"/>
          </a:xfrm>
          <a:prstGeom prst="rect">
            <a:avLst/>
          </a:prstGeom>
          <a:noFill/>
          <a:ln w="0">
            <a:noFill/>
          </a:ln>
        </p:spPr>
        <p:txBody>
          <a:bodyPr wrap="none" lIns="0" tIns="0" rIns="0" bIns="0" anchor="t">
            <a:spAutoFit/>
          </a:bodyPr>
          <a:lstStyle/>
          <a:p>
            <a:r>
              <a:rPr lang="zh-CN" sz="920" b="0" u="none" strike="noStrike">
                <a:solidFill>
                  <a:srgbClr val="F87171"/>
                </a:solidFill>
                <a:effectLst/>
                <a:uFillTx/>
                <a:latin typeface="WenQuanYiZenHei"/>
                <a:ea typeface="WenQuanYiZenHei"/>
              </a:rPr>
              <a:t>缺点</a:t>
            </a:r>
            <a:endParaRPr lang="en-US" sz="920" b="0" u="none" strike="noStrike">
              <a:solidFill>
                <a:srgbClr val="000000"/>
              </a:solidFill>
              <a:effectLst/>
              <a:uFillTx/>
              <a:latin typeface="Times New Roman"/>
            </a:endParaRPr>
          </a:p>
        </p:txBody>
      </p:sp>
      <p:sp>
        <p:nvSpPr>
          <p:cNvPr id="389" name="任意多边形 388"/>
          <p:cNvSpPr/>
          <p:nvPr/>
        </p:nvSpPr>
        <p:spPr>
          <a:xfrm>
            <a:off x="776880" y="3501360"/>
            <a:ext cx="33840" cy="33840"/>
          </a:xfrm>
          <a:custGeom>
            <a:avLst/>
            <a:gdLst/>
            <a:ahLst/>
            <a:cxnLst/>
            <a:rect l="0" t="0" r="r" b="b"/>
            <a:pathLst>
              <a:path w="94" h="94">
                <a:moveTo>
                  <a:pt x="94" y="46"/>
                </a:moveTo>
                <a:cubicBezTo>
                  <a:pt x="94" y="52"/>
                  <a:pt x="93" y="58"/>
                  <a:pt x="91" y="64"/>
                </a:cubicBezTo>
                <a:cubicBezTo>
                  <a:pt x="88" y="70"/>
                  <a:pt x="85" y="76"/>
                  <a:pt x="81" y="80"/>
                </a:cubicBezTo>
                <a:cubicBezTo>
                  <a:pt x="76" y="84"/>
                  <a:pt x="71" y="88"/>
                  <a:pt x="66" y="90"/>
                </a:cubicBezTo>
                <a:cubicBezTo>
                  <a:pt x="60" y="92"/>
                  <a:pt x="54" y="94"/>
                  <a:pt x="48" y="94"/>
                </a:cubicBezTo>
                <a:cubicBezTo>
                  <a:pt x="42" y="94"/>
                  <a:pt x="36" y="92"/>
                  <a:pt x="30" y="90"/>
                </a:cubicBezTo>
                <a:cubicBezTo>
                  <a:pt x="24" y="88"/>
                  <a:pt x="19" y="84"/>
                  <a:pt x="15" y="80"/>
                </a:cubicBezTo>
                <a:cubicBezTo>
                  <a:pt x="11" y="76"/>
                  <a:pt x="7" y="70"/>
                  <a:pt x="5" y="64"/>
                </a:cubicBezTo>
                <a:cubicBezTo>
                  <a:pt x="1" y="58"/>
                  <a:pt x="0" y="52"/>
                  <a:pt x="0" y="46"/>
                </a:cubicBezTo>
                <a:cubicBezTo>
                  <a:pt x="0" y="40"/>
                  <a:pt x="1" y="34"/>
                  <a:pt x="5" y="28"/>
                </a:cubicBezTo>
                <a:cubicBezTo>
                  <a:pt x="7" y="23"/>
                  <a:pt x="11" y="18"/>
                  <a:pt x="15" y="13"/>
                </a:cubicBezTo>
                <a:cubicBezTo>
                  <a:pt x="19" y="9"/>
                  <a:pt x="24" y="6"/>
                  <a:pt x="30" y="3"/>
                </a:cubicBezTo>
                <a:cubicBezTo>
                  <a:pt x="36" y="1"/>
                  <a:pt x="42" y="0"/>
                  <a:pt x="48" y="0"/>
                </a:cubicBezTo>
                <a:cubicBezTo>
                  <a:pt x="54" y="0"/>
                  <a:pt x="60" y="1"/>
                  <a:pt x="66" y="3"/>
                </a:cubicBezTo>
                <a:cubicBezTo>
                  <a:pt x="71" y="6"/>
                  <a:pt x="76" y="9"/>
                  <a:pt x="81" y="13"/>
                </a:cubicBezTo>
                <a:cubicBezTo>
                  <a:pt x="85" y="18"/>
                  <a:pt x="88" y="23"/>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0" name="文本框 389"/>
          <p:cNvSpPr txBox="1"/>
          <p:nvPr/>
        </p:nvSpPr>
        <p:spPr>
          <a:xfrm>
            <a:off x="894240" y="327960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启动速度较慢</a:t>
            </a:r>
            <a:endParaRPr lang="en-US" sz="790" b="0" u="none" strike="noStrike">
              <a:solidFill>
                <a:srgbClr val="000000"/>
              </a:solidFill>
              <a:effectLst/>
              <a:uFillTx/>
              <a:latin typeface="Times New Roman"/>
            </a:endParaRPr>
          </a:p>
        </p:txBody>
      </p:sp>
      <p:sp>
        <p:nvSpPr>
          <p:cNvPr id="391" name="任意多边形 390"/>
          <p:cNvSpPr/>
          <p:nvPr/>
        </p:nvSpPr>
        <p:spPr>
          <a:xfrm>
            <a:off x="3877200" y="1470600"/>
            <a:ext cx="3075840" cy="2774880"/>
          </a:xfrm>
          <a:custGeom>
            <a:avLst/>
            <a:gdLst/>
            <a:ahLst/>
            <a:cxnLst/>
            <a:rect l="0" t="0" r="r" b="b"/>
            <a:pathLst>
              <a:path w="8544" h="7708">
                <a:moveTo>
                  <a:pt x="14" y="115"/>
                </a:moveTo>
                <a:cubicBezTo>
                  <a:pt x="24" y="92"/>
                  <a:pt x="37" y="72"/>
                  <a:pt x="55" y="54"/>
                </a:cubicBezTo>
                <a:cubicBezTo>
                  <a:pt x="72" y="37"/>
                  <a:pt x="92" y="24"/>
                  <a:pt x="115" y="14"/>
                </a:cubicBezTo>
                <a:cubicBezTo>
                  <a:pt x="138" y="5"/>
                  <a:pt x="161" y="0"/>
                  <a:pt x="186" y="0"/>
                </a:cubicBezTo>
                <a:lnTo>
                  <a:pt x="8358" y="0"/>
                </a:lnTo>
                <a:cubicBezTo>
                  <a:pt x="8383" y="0"/>
                  <a:pt x="8406" y="5"/>
                  <a:pt x="8429" y="14"/>
                </a:cubicBezTo>
                <a:cubicBezTo>
                  <a:pt x="8452" y="24"/>
                  <a:pt x="8472" y="37"/>
                  <a:pt x="8489" y="54"/>
                </a:cubicBezTo>
                <a:cubicBezTo>
                  <a:pt x="8507" y="72"/>
                  <a:pt x="8520" y="92"/>
                  <a:pt x="8530" y="115"/>
                </a:cubicBezTo>
                <a:cubicBezTo>
                  <a:pt x="8539" y="137"/>
                  <a:pt x="8544" y="161"/>
                  <a:pt x="8544" y="186"/>
                </a:cubicBezTo>
                <a:lnTo>
                  <a:pt x="8544" y="7522"/>
                </a:lnTo>
                <a:cubicBezTo>
                  <a:pt x="8544" y="7547"/>
                  <a:pt x="8539" y="7570"/>
                  <a:pt x="8530" y="7593"/>
                </a:cubicBezTo>
                <a:cubicBezTo>
                  <a:pt x="8520" y="7616"/>
                  <a:pt x="8507" y="7636"/>
                  <a:pt x="8489" y="7653"/>
                </a:cubicBezTo>
                <a:cubicBezTo>
                  <a:pt x="8472" y="7671"/>
                  <a:pt x="8452" y="7684"/>
                  <a:pt x="8429" y="7694"/>
                </a:cubicBezTo>
                <a:cubicBezTo>
                  <a:pt x="8406" y="7703"/>
                  <a:pt x="8383" y="7708"/>
                  <a:pt x="8358" y="7708"/>
                </a:cubicBezTo>
                <a:lnTo>
                  <a:pt x="186" y="7708"/>
                </a:lnTo>
                <a:cubicBezTo>
                  <a:pt x="161" y="7708"/>
                  <a:pt x="138" y="7703"/>
                  <a:pt x="115" y="7694"/>
                </a:cubicBezTo>
                <a:cubicBezTo>
                  <a:pt x="92" y="7684"/>
                  <a:pt x="72" y="7671"/>
                  <a:pt x="55" y="7653"/>
                </a:cubicBezTo>
                <a:cubicBezTo>
                  <a:pt x="37" y="7636"/>
                  <a:pt x="24" y="7616"/>
                  <a:pt x="14" y="7593"/>
                </a:cubicBezTo>
                <a:cubicBezTo>
                  <a:pt x="5" y="7570"/>
                  <a:pt x="0" y="7547"/>
                  <a:pt x="0" y="7522"/>
                </a:cubicBezTo>
                <a:lnTo>
                  <a:pt x="0" y="186"/>
                </a:lnTo>
                <a:cubicBezTo>
                  <a:pt x="0" y="161"/>
                  <a:pt x="5" y="137"/>
                  <a:pt x="14" y="115"/>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92" name="图片 391"/>
          <p:cNvPicPr/>
          <p:nvPr/>
        </p:nvPicPr>
        <p:blipFill>
          <a:blip r:embed="rId6"/>
          <a:stretch/>
        </p:blipFill>
        <p:spPr>
          <a:xfrm>
            <a:off x="4069800" y="1654560"/>
            <a:ext cx="250200" cy="200160"/>
          </a:xfrm>
          <a:prstGeom prst="rect">
            <a:avLst/>
          </a:prstGeom>
          <a:noFill/>
          <a:ln w="0">
            <a:noFill/>
          </a:ln>
        </p:spPr>
      </p:pic>
      <p:sp>
        <p:nvSpPr>
          <p:cNvPr id="393" name="文本框 392"/>
          <p:cNvSpPr txBox="1"/>
          <p:nvPr/>
        </p:nvSpPr>
        <p:spPr>
          <a:xfrm>
            <a:off x="894240" y="3446640"/>
            <a:ext cx="7048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需手动配置环境</a:t>
            </a:r>
            <a:endParaRPr lang="en-US" sz="790" b="0" u="none" strike="noStrike">
              <a:solidFill>
                <a:srgbClr val="000000"/>
              </a:solidFill>
              <a:effectLst/>
              <a:uFillTx/>
              <a:latin typeface="Times New Roman"/>
            </a:endParaRPr>
          </a:p>
        </p:txBody>
      </p:sp>
      <p:sp>
        <p:nvSpPr>
          <p:cNvPr id="394" name="文本框 393"/>
          <p:cNvSpPr txBox="1"/>
          <p:nvPr/>
        </p:nvSpPr>
        <p:spPr>
          <a:xfrm>
            <a:off x="4420800" y="1658160"/>
            <a:ext cx="84564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PyCharm</a:t>
            </a:r>
            <a:endParaRPr lang="en-US" sz="1320" b="0" u="none" strike="noStrike">
              <a:solidFill>
                <a:srgbClr val="000000"/>
              </a:solidFill>
              <a:effectLst/>
              <a:uFillTx/>
              <a:latin typeface="Times New Roman"/>
            </a:endParaRPr>
          </a:p>
        </p:txBody>
      </p:sp>
      <p:sp>
        <p:nvSpPr>
          <p:cNvPr id="395" name="文本框 394"/>
          <p:cNvSpPr txBox="1"/>
          <p:nvPr/>
        </p:nvSpPr>
        <p:spPr>
          <a:xfrm>
            <a:off x="4069800" y="2022480"/>
            <a:ext cx="5223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JetBrains</a:t>
            </a:r>
            <a:endParaRPr lang="en-US" sz="920" b="0" u="none" strike="noStrike">
              <a:solidFill>
                <a:srgbClr val="000000"/>
              </a:solidFill>
              <a:effectLst/>
              <a:uFillTx/>
              <a:latin typeface="Times New Roman"/>
            </a:endParaRPr>
          </a:p>
        </p:txBody>
      </p:sp>
      <p:sp>
        <p:nvSpPr>
          <p:cNvPr id="396" name="文本框 395"/>
          <p:cNvSpPr txBox="1"/>
          <p:nvPr/>
        </p:nvSpPr>
        <p:spPr>
          <a:xfrm>
            <a:off x="4589640" y="201816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开发的专业</a:t>
            </a:r>
            <a:endParaRPr lang="en-US" sz="920" b="0" u="none" strike="noStrike">
              <a:solidFill>
                <a:srgbClr val="000000"/>
              </a:solidFill>
              <a:effectLst/>
              <a:uFillTx/>
              <a:latin typeface="Times New Roman"/>
            </a:endParaRPr>
          </a:p>
        </p:txBody>
      </p:sp>
      <p:sp>
        <p:nvSpPr>
          <p:cNvPr id="397" name="文本框 396"/>
          <p:cNvSpPr txBox="1"/>
          <p:nvPr/>
        </p:nvSpPr>
        <p:spPr>
          <a:xfrm>
            <a:off x="5174640" y="2022480"/>
            <a:ext cx="6440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Python IDE</a:t>
            </a:r>
            <a:endParaRPr lang="en-US" sz="920" b="0" u="none" strike="noStrike">
              <a:solidFill>
                <a:srgbClr val="000000"/>
              </a:solidFill>
              <a:effectLst/>
              <a:uFillTx/>
              <a:latin typeface="Times New Roman"/>
            </a:endParaRPr>
          </a:p>
        </p:txBody>
      </p:sp>
      <p:sp>
        <p:nvSpPr>
          <p:cNvPr id="398" name="文本框 397"/>
          <p:cNvSpPr txBox="1"/>
          <p:nvPr/>
        </p:nvSpPr>
        <p:spPr>
          <a:xfrm>
            <a:off x="5815800" y="201816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，适合大型项目开</a:t>
            </a:r>
            <a:endParaRPr lang="en-US" sz="920" b="0" u="none" strike="noStrike">
              <a:solidFill>
                <a:srgbClr val="000000"/>
              </a:solidFill>
              <a:effectLst/>
              <a:uFillTx/>
              <a:latin typeface="Times New Roman"/>
            </a:endParaRPr>
          </a:p>
        </p:txBody>
      </p:sp>
      <p:pic>
        <p:nvPicPr>
          <p:cNvPr id="399" name="图片 398"/>
          <p:cNvPicPr/>
          <p:nvPr/>
        </p:nvPicPr>
        <p:blipFill>
          <a:blip r:embed="rId4"/>
          <a:stretch/>
        </p:blipFill>
        <p:spPr>
          <a:xfrm>
            <a:off x="4069800" y="2498760"/>
            <a:ext cx="116640" cy="116640"/>
          </a:xfrm>
          <a:prstGeom prst="rect">
            <a:avLst/>
          </a:prstGeom>
          <a:noFill/>
          <a:ln w="0">
            <a:noFill/>
          </a:ln>
        </p:spPr>
      </p:pic>
      <p:sp>
        <p:nvSpPr>
          <p:cNvPr id="400" name="文本框 399"/>
          <p:cNvSpPr txBox="1"/>
          <p:nvPr/>
        </p:nvSpPr>
        <p:spPr>
          <a:xfrm>
            <a:off x="4069800" y="218556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发</a:t>
            </a:r>
            <a:endParaRPr lang="en-US" sz="920" b="0" u="none" strike="noStrike">
              <a:solidFill>
                <a:srgbClr val="000000"/>
              </a:solidFill>
              <a:effectLst/>
              <a:uFillTx/>
              <a:latin typeface="Times New Roman"/>
            </a:endParaRPr>
          </a:p>
        </p:txBody>
      </p:sp>
      <p:sp>
        <p:nvSpPr>
          <p:cNvPr id="401" name="文本框 400"/>
          <p:cNvSpPr txBox="1"/>
          <p:nvPr/>
        </p:nvSpPr>
        <p:spPr>
          <a:xfrm>
            <a:off x="4220280" y="2490480"/>
            <a:ext cx="116640" cy="13608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402" name="任意多边形 401"/>
          <p:cNvSpPr/>
          <p:nvPr/>
        </p:nvSpPr>
        <p:spPr>
          <a:xfrm>
            <a:off x="4119840" y="2732400"/>
            <a:ext cx="33480" cy="33840"/>
          </a:xfrm>
          <a:custGeom>
            <a:avLst/>
            <a:gdLst/>
            <a:ahLst/>
            <a:cxnLst/>
            <a:rect l="0" t="0" r="r" b="b"/>
            <a:pathLst>
              <a:path w="93" h="94">
                <a:moveTo>
                  <a:pt x="93" y="47"/>
                </a:moveTo>
                <a:cubicBezTo>
                  <a:pt x="93" y="53"/>
                  <a:pt x="92" y="59"/>
                  <a:pt x="90" y="64"/>
                </a:cubicBezTo>
                <a:cubicBezTo>
                  <a:pt x="87" y="70"/>
                  <a:pt x="84" y="75"/>
                  <a:pt x="80" y="79"/>
                </a:cubicBezTo>
                <a:cubicBezTo>
                  <a:pt x="75" y="84"/>
                  <a:pt x="70" y="87"/>
                  <a:pt x="65" y="89"/>
                </a:cubicBezTo>
                <a:cubicBezTo>
                  <a:pt x="59" y="93"/>
                  <a:pt x="53" y="94"/>
                  <a:pt x="47" y="94"/>
                </a:cubicBezTo>
                <a:cubicBezTo>
                  <a:pt x="41" y="94"/>
                  <a:pt x="35" y="93"/>
                  <a:pt x="29" y="89"/>
                </a:cubicBezTo>
                <a:cubicBezTo>
                  <a:pt x="24" y="87"/>
                  <a:pt x="18" y="84"/>
                  <a:pt x="14" y="79"/>
                </a:cubicBezTo>
                <a:cubicBezTo>
                  <a:pt x="9" y="75"/>
                  <a:pt x="5" y="70"/>
                  <a:pt x="3" y="64"/>
                </a:cubicBezTo>
                <a:cubicBezTo>
                  <a:pt x="1" y="59"/>
                  <a:pt x="0" y="53"/>
                  <a:pt x="0" y="47"/>
                </a:cubicBezTo>
                <a:cubicBezTo>
                  <a:pt x="0" y="40"/>
                  <a:pt x="1" y="35"/>
                  <a:pt x="3" y="29"/>
                </a:cubicBezTo>
                <a:cubicBezTo>
                  <a:pt x="5" y="23"/>
                  <a:pt x="9" y="18"/>
                  <a:pt x="14" y="14"/>
                </a:cubicBezTo>
                <a:cubicBezTo>
                  <a:pt x="18" y="9"/>
                  <a:pt x="24" y="6"/>
                  <a:pt x="29" y="4"/>
                </a:cubicBezTo>
                <a:cubicBezTo>
                  <a:pt x="35" y="1"/>
                  <a:pt x="41" y="0"/>
                  <a:pt x="47" y="0"/>
                </a:cubicBezTo>
                <a:cubicBezTo>
                  <a:pt x="53" y="0"/>
                  <a:pt x="59" y="1"/>
                  <a:pt x="65" y="4"/>
                </a:cubicBezTo>
                <a:cubicBezTo>
                  <a:pt x="70" y="6"/>
                  <a:pt x="75" y="9"/>
                  <a:pt x="80" y="14"/>
                </a:cubicBezTo>
                <a:cubicBezTo>
                  <a:pt x="84" y="18"/>
                  <a:pt x="87" y="23"/>
                  <a:pt x="90" y="29"/>
                </a:cubicBezTo>
                <a:cubicBezTo>
                  <a:pt x="92" y="35"/>
                  <a:pt x="93" y="40"/>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3" name="文本框 402"/>
          <p:cNvSpPr txBox="1"/>
          <p:nvPr/>
        </p:nvSpPr>
        <p:spPr>
          <a:xfrm>
            <a:off x="4257360" y="2486160"/>
            <a:ext cx="23544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优点</a:t>
            </a:r>
            <a:endParaRPr lang="en-US" sz="920" b="0" u="none" strike="noStrike">
              <a:solidFill>
                <a:srgbClr val="000000"/>
              </a:solidFill>
              <a:effectLst/>
              <a:uFillTx/>
              <a:latin typeface="Times New Roman"/>
            </a:endParaRPr>
          </a:p>
        </p:txBody>
      </p:sp>
      <p:sp>
        <p:nvSpPr>
          <p:cNvPr id="404" name="任意多边形 403"/>
          <p:cNvSpPr/>
          <p:nvPr/>
        </p:nvSpPr>
        <p:spPr>
          <a:xfrm>
            <a:off x="4119840" y="2899440"/>
            <a:ext cx="33480" cy="33840"/>
          </a:xfrm>
          <a:custGeom>
            <a:avLst/>
            <a:gdLst/>
            <a:ahLst/>
            <a:cxnLst/>
            <a:rect l="0" t="0" r="r" b="b"/>
            <a:pathLst>
              <a:path w="93" h="94">
                <a:moveTo>
                  <a:pt x="93" y="47"/>
                </a:moveTo>
                <a:cubicBezTo>
                  <a:pt x="93" y="53"/>
                  <a:pt x="92" y="59"/>
                  <a:pt x="90" y="65"/>
                </a:cubicBezTo>
                <a:cubicBezTo>
                  <a:pt x="87" y="70"/>
                  <a:pt x="84" y="75"/>
                  <a:pt x="80" y="80"/>
                </a:cubicBezTo>
                <a:cubicBezTo>
                  <a:pt x="75" y="84"/>
                  <a:pt x="70" y="87"/>
                  <a:pt x="65" y="91"/>
                </a:cubicBezTo>
                <a:cubicBezTo>
                  <a:pt x="59" y="93"/>
                  <a:pt x="53" y="94"/>
                  <a:pt x="47" y="94"/>
                </a:cubicBezTo>
                <a:cubicBezTo>
                  <a:pt x="41" y="94"/>
                  <a:pt x="35" y="93"/>
                  <a:pt x="29" y="91"/>
                </a:cubicBezTo>
                <a:cubicBezTo>
                  <a:pt x="24" y="87"/>
                  <a:pt x="18" y="84"/>
                  <a:pt x="14" y="80"/>
                </a:cubicBezTo>
                <a:cubicBezTo>
                  <a:pt x="9" y="75"/>
                  <a:pt x="5" y="70"/>
                  <a:pt x="3" y="65"/>
                </a:cubicBezTo>
                <a:cubicBezTo>
                  <a:pt x="1" y="59"/>
                  <a:pt x="0" y="53"/>
                  <a:pt x="0" y="47"/>
                </a:cubicBezTo>
                <a:cubicBezTo>
                  <a:pt x="0" y="41"/>
                  <a:pt x="1" y="35"/>
                  <a:pt x="3" y="29"/>
                </a:cubicBezTo>
                <a:cubicBezTo>
                  <a:pt x="5" y="23"/>
                  <a:pt x="9" y="18"/>
                  <a:pt x="14" y="14"/>
                </a:cubicBezTo>
                <a:cubicBezTo>
                  <a:pt x="18" y="10"/>
                  <a:pt x="24" y="6"/>
                  <a:pt x="29" y="4"/>
                </a:cubicBezTo>
                <a:cubicBezTo>
                  <a:pt x="35" y="2"/>
                  <a:pt x="41" y="0"/>
                  <a:pt x="47" y="0"/>
                </a:cubicBezTo>
                <a:cubicBezTo>
                  <a:pt x="53" y="0"/>
                  <a:pt x="59" y="2"/>
                  <a:pt x="65" y="4"/>
                </a:cubicBezTo>
                <a:cubicBezTo>
                  <a:pt x="70" y="6"/>
                  <a:pt x="75" y="10"/>
                  <a:pt x="80" y="14"/>
                </a:cubicBezTo>
                <a:cubicBezTo>
                  <a:pt x="84" y="18"/>
                  <a:pt x="87" y="23"/>
                  <a:pt x="90" y="29"/>
                </a:cubicBezTo>
                <a:cubicBezTo>
                  <a:pt x="92" y="35"/>
                  <a:pt x="93" y="41"/>
                  <a:pt x="93"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5" name="文本框 404"/>
          <p:cNvSpPr txBox="1"/>
          <p:nvPr/>
        </p:nvSpPr>
        <p:spPr>
          <a:xfrm>
            <a:off x="4236840" y="2677680"/>
            <a:ext cx="12078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强大的代码分析与调试工具</a:t>
            </a:r>
            <a:endParaRPr lang="en-US" sz="790" b="0" u="none" strike="noStrike">
              <a:solidFill>
                <a:srgbClr val="000000"/>
              </a:solidFill>
              <a:effectLst/>
              <a:uFillTx/>
              <a:latin typeface="Times New Roman"/>
            </a:endParaRPr>
          </a:p>
        </p:txBody>
      </p:sp>
      <p:sp>
        <p:nvSpPr>
          <p:cNvPr id="406" name="任意多边形 405"/>
          <p:cNvSpPr/>
          <p:nvPr/>
        </p:nvSpPr>
        <p:spPr>
          <a:xfrm>
            <a:off x="4119840" y="3066840"/>
            <a:ext cx="33480" cy="33840"/>
          </a:xfrm>
          <a:custGeom>
            <a:avLst/>
            <a:gdLst/>
            <a:ahLst/>
            <a:cxnLst/>
            <a:rect l="0" t="0" r="r" b="b"/>
            <a:pathLst>
              <a:path w="93" h="94">
                <a:moveTo>
                  <a:pt x="93" y="46"/>
                </a:moveTo>
                <a:cubicBezTo>
                  <a:pt x="93" y="52"/>
                  <a:pt x="92" y="58"/>
                  <a:pt x="90" y="64"/>
                </a:cubicBezTo>
                <a:cubicBezTo>
                  <a:pt x="87" y="70"/>
                  <a:pt x="84" y="75"/>
                  <a:pt x="80" y="79"/>
                </a:cubicBezTo>
                <a:cubicBezTo>
                  <a:pt x="75" y="84"/>
                  <a:pt x="70" y="88"/>
                  <a:pt x="65" y="90"/>
                </a:cubicBezTo>
                <a:cubicBezTo>
                  <a:pt x="59" y="92"/>
                  <a:pt x="53" y="94"/>
                  <a:pt x="47" y="94"/>
                </a:cubicBezTo>
                <a:cubicBezTo>
                  <a:pt x="41" y="94"/>
                  <a:pt x="35" y="92"/>
                  <a:pt x="29" y="90"/>
                </a:cubicBezTo>
                <a:cubicBezTo>
                  <a:pt x="24" y="88"/>
                  <a:pt x="18" y="84"/>
                  <a:pt x="14" y="79"/>
                </a:cubicBezTo>
                <a:cubicBezTo>
                  <a:pt x="9" y="75"/>
                  <a:pt x="5" y="70"/>
                  <a:pt x="3" y="64"/>
                </a:cubicBezTo>
                <a:cubicBezTo>
                  <a:pt x="1" y="58"/>
                  <a:pt x="0" y="52"/>
                  <a:pt x="0" y="46"/>
                </a:cubicBezTo>
                <a:cubicBezTo>
                  <a:pt x="0" y="40"/>
                  <a:pt x="1" y="34"/>
                  <a:pt x="3" y="28"/>
                </a:cubicBezTo>
                <a:cubicBezTo>
                  <a:pt x="5" y="23"/>
                  <a:pt x="9" y="18"/>
                  <a:pt x="14" y="13"/>
                </a:cubicBezTo>
                <a:cubicBezTo>
                  <a:pt x="18" y="9"/>
                  <a:pt x="24" y="6"/>
                  <a:pt x="29" y="3"/>
                </a:cubicBezTo>
                <a:cubicBezTo>
                  <a:pt x="35" y="1"/>
                  <a:pt x="41" y="0"/>
                  <a:pt x="47" y="0"/>
                </a:cubicBezTo>
                <a:cubicBezTo>
                  <a:pt x="53" y="0"/>
                  <a:pt x="59" y="1"/>
                  <a:pt x="65" y="3"/>
                </a:cubicBezTo>
                <a:cubicBezTo>
                  <a:pt x="70" y="6"/>
                  <a:pt x="75" y="9"/>
                  <a:pt x="80" y="13"/>
                </a:cubicBezTo>
                <a:cubicBezTo>
                  <a:pt x="84" y="18"/>
                  <a:pt x="87" y="23"/>
                  <a:pt x="90" y="28"/>
                </a:cubicBezTo>
                <a:cubicBezTo>
                  <a:pt x="92" y="34"/>
                  <a:pt x="93" y="40"/>
                  <a:pt x="93"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7" name="文本框 406"/>
          <p:cNvSpPr txBox="1"/>
          <p:nvPr/>
        </p:nvSpPr>
        <p:spPr>
          <a:xfrm>
            <a:off x="4236840" y="284508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完善的版本控制功能</a:t>
            </a:r>
            <a:endParaRPr lang="en-US" sz="790" b="0" u="none" strike="noStrike">
              <a:solidFill>
                <a:srgbClr val="000000"/>
              </a:solidFill>
              <a:effectLst/>
              <a:uFillTx/>
              <a:latin typeface="Times New Roman"/>
            </a:endParaRPr>
          </a:p>
        </p:txBody>
      </p:sp>
      <p:sp>
        <p:nvSpPr>
          <p:cNvPr id="408" name="文本框 407"/>
          <p:cNvSpPr txBox="1"/>
          <p:nvPr/>
        </p:nvSpPr>
        <p:spPr>
          <a:xfrm>
            <a:off x="4236840" y="30121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支持</a:t>
            </a:r>
            <a:endParaRPr lang="en-US" sz="790" b="0" u="none" strike="noStrike">
              <a:solidFill>
                <a:srgbClr val="000000"/>
              </a:solidFill>
              <a:effectLst/>
              <a:uFillTx/>
              <a:latin typeface="Times New Roman"/>
            </a:endParaRPr>
          </a:p>
        </p:txBody>
      </p:sp>
      <p:sp>
        <p:nvSpPr>
          <p:cNvPr id="409" name="文本框 408"/>
          <p:cNvSpPr txBox="1"/>
          <p:nvPr/>
        </p:nvSpPr>
        <p:spPr>
          <a:xfrm>
            <a:off x="4437360" y="3015720"/>
            <a:ext cx="35676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Django</a:t>
            </a:r>
            <a:endParaRPr lang="en-US" sz="790" b="0" u="none" strike="noStrike">
              <a:solidFill>
                <a:srgbClr val="000000"/>
              </a:solidFill>
              <a:effectLst/>
              <a:uFillTx/>
              <a:latin typeface="Times New Roman"/>
            </a:endParaRPr>
          </a:p>
        </p:txBody>
      </p:sp>
      <p:pic>
        <p:nvPicPr>
          <p:cNvPr id="410" name="图片 409"/>
          <p:cNvPicPr/>
          <p:nvPr/>
        </p:nvPicPr>
        <p:blipFill>
          <a:blip r:embed="rId5"/>
          <a:stretch/>
        </p:blipFill>
        <p:spPr>
          <a:xfrm>
            <a:off x="4069800" y="3267360"/>
            <a:ext cx="116640" cy="116640"/>
          </a:xfrm>
          <a:prstGeom prst="rect">
            <a:avLst/>
          </a:prstGeom>
          <a:noFill/>
          <a:ln w="0">
            <a:noFill/>
          </a:ln>
        </p:spPr>
      </p:pic>
      <p:sp>
        <p:nvSpPr>
          <p:cNvPr id="411" name="文本框 410"/>
          <p:cNvSpPr txBox="1"/>
          <p:nvPr/>
        </p:nvSpPr>
        <p:spPr>
          <a:xfrm>
            <a:off x="4792680" y="3012120"/>
            <a:ext cx="5036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等多种框架</a:t>
            </a:r>
            <a:endParaRPr lang="en-US" sz="790" b="0" u="none" strike="noStrike">
              <a:solidFill>
                <a:srgbClr val="000000"/>
              </a:solidFill>
              <a:effectLst/>
              <a:uFillTx/>
              <a:latin typeface="Times New Roman"/>
            </a:endParaRPr>
          </a:p>
        </p:txBody>
      </p:sp>
      <p:sp>
        <p:nvSpPr>
          <p:cNvPr id="412" name="文本框 411"/>
          <p:cNvSpPr txBox="1"/>
          <p:nvPr/>
        </p:nvSpPr>
        <p:spPr>
          <a:xfrm>
            <a:off x="4220280" y="3259080"/>
            <a:ext cx="116640" cy="136080"/>
          </a:xfrm>
          <a:prstGeom prst="rect">
            <a:avLst/>
          </a:prstGeom>
          <a:noFill/>
          <a:ln w="0">
            <a:noFill/>
          </a:ln>
        </p:spPr>
        <p:txBody>
          <a:bodyPr wrap="none" lIns="0" tIns="0" rIns="0" bIns="0" anchor="t">
            <a:spAutoFit/>
          </a:bodyPr>
          <a:lstStyle/>
          <a:p>
            <a:r>
              <a:rPr lang="en-US" sz="920" b="0" u="none" strike="noStrike">
                <a:solidFill>
                  <a:srgbClr val="F87171"/>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413" name="任意多边形 412"/>
          <p:cNvSpPr/>
          <p:nvPr/>
        </p:nvSpPr>
        <p:spPr>
          <a:xfrm>
            <a:off x="4119840" y="3501360"/>
            <a:ext cx="33480" cy="33840"/>
          </a:xfrm>
          <a:custGeom>
            <a:avLst/>
            <a:gdLst/>
            <a:ahLst/>
            <a:cxnLst/>
            <a:rect l="0" t="0" r="r" b="b"/>
            <a:pathLst>
              <a:path w="93" h="94">
                <a:moveTo>
                  <a:pt x="93" y="46"/>
                </a:moveTo>
                <a:cubicBezTo>
                  <a:pt x="93" y="52"/>
                  <a:pt x="92" y="58"/>
                  <a:pt x="90" y="64"/>
                </a:cubicBezTo>
                <a:cubicBezTo>
                  <a:pt x="87" y="70"/>
                  <a:pt x="84" y="76"/>
                  <a:pt x="80" y="80"/>
                </a:cubicBezTo>
                <a:cubicBezTo>
                  <a:pt x="75" y="84"/>
                  <a:pt x="70" y="88"/>
                  <a:pt x="65" y="90"/>
                </a:cubicBezTo>
                <a:cubicBezTo>
                  <a:pt x="59" y="92"/>
                  <a:pt x="53" y="94"/>
                  <a:pt x="47" y="94"/>
                </a:cubicBezTo>
                <a:cubicBezTo>
                  <a:pt x="41" y="94"/>
                  <a:pt x="35" y="92"/>
                  <a:pt x="29" y="90"/>
                </a:cubicBezTo>
                <a:cubicBezTo>
                  <a:pt x="24" y="88"/>
                  <a:pt x="18" y="84"/>
                  <a:pt x="14" y="80"/>
                </a:cubicBezTo>
                <a:cubicBezTo>
                  <a:pt x="9" y="76"/>
                  <a:pt x="5" y="70"/>
                  <a:pt x="3" y="64"/>
                </a:cubicBezTo>
                <a:cubicBezTo>
                  <a:pt x="1" y="58"/>
                  <a:pt x="0" y="52"/>
                  <a:pt x="0" y="46"/>
                </a:cubicBezTo>
                <a:cubicBezTo>
                  <a:pt x="0" y="40"/>
                  <a:pt x="1" y="34"/>
                  <a:pt x="3" y="28"/>
                </a:cubicBezTo>
                <a:cubicBezTo>
                  <a:pt x="5" y="23"/>
                  <a:pt x="9" y="18"/>
                  <a:pt x="14" y="13"/>
                </a:cubicBezTo>
                <a:cubicBezTo>
                  <a:pt x="18" y="9"/>
                  <a:pt x="24" y="6"/>
                  <a:pt x="29" y="3"/>
                </a:cubicBezTo>
                <a:cubicBezTo>
                  <a:pt x="35" y="1"/>
                  <a:pt x="41" y="0"/>
                  <a:pt x="47" y="0"/>
                </a:cubicBezTo>
                <a:cubicBezTo>
                  <a:pt x="53" y="0"/>
                  <a:pt x="59" y="1"/>
                  <a:pt x="65" y="3"/>
                </a:cubicBezTo>
                <a:cubicBezTo>
                  <a:pt x="70" y="6"/>
                  <a:pt x="75" y="9"/>
                  <a:pt x="80" y="13"/>
                </a:cubicBezTo>
                <a:cubicBezTo>
                  <a:pt x="84" y="18"/>
                  <a:pt x="87" y="23"/>
                  <a:pt x="90" y="28"/>
                </a:cubicBezTo>
                <a:cubicBezTo>
                  <a:pt x="92" y="34"/>
                  <a:pt x="93" y="40"/>
                  <a:pt x="93"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4" name="文本框 413"/>
          <p:cNvSpPr txBox="1"/>
          <p:nvPr/>
        </p:nvSpPr>
        <p:spPr>
          <a:xfrm>
            <a:off x="4257360" y="3255120"/>
            <a:ext cx="235440" cy="148320"/>
          </a:xfrm>
          <a:prstGeom prst="rect">
            <a:avLst/>
          </a:prstGeom>
          <a:noFill/>
          <a:ln w="0">
            <a:noFill/>
          </a:ln>
        </p:spPr>
        <p:txBody>
          <a:bodyPr wrap="none" lIns="0" tIns="0" rIns="0" bIns="0" anchor="t">
            <a:spAutoFit/>
          </a:bodyPr>
          <a:lstStyle/>
          <a:p>
            <a:r>
              <a:rPr lang="zh-CN" sz="920" b="0" u="none" strike="noStrike">
                <a:solidFill>
                  <a:srgbClr val="F87171"/>
                </a:solidFill>
                <a:effectLst/>
                <a:uFillTx/>
                <a:latin typeface="WenQuanYiZenHei"/>
                <a:ea typeface="WenQuanYiZenHei"/>
              </a:rPr>
              <a:t>缺点</a:t>
            </a:r>
            <a:endParaRPr lang="en-US" sz="920" b="0" u="none" strike="noStrike">
              <a:solidFill>
                <a:srgbClr val="000000"/>
              </a:solidFill>
              <a:effectLst/>
              <a:uFillTx/>
              <a:latin typeface="Times New Roman"/>
            </a:endParaRPr>
          </a:p>
        </p:txBody>
      </p:sp>
      <p:sp>
        <p:nvSpPr>
          <p:cNvPr id="415" name="任意多边形 414"/>
          <p:cNvSpPr/>
          <p:nvPr/>
        </p:nvSpPr>
        <p:spPr>
          <a:xfrm>
            <a:off x="4119840" y="3668400"/>
            <a:ext cx="33480" cy="33840"/>
          </a:xfrm>
          <a:custGeom>
            <a:avLst/>
            <a:gdLst/>
            <a:ahLst/>
            <a:cxnLst/>
            <a:rect l="0" t="0" r="r" b="b"/>
            <a:pathLst>
              <a:path w="93" h="94">
                <a:moveTo>
                  <a:pt x="93" y="46"/>
                </a:moveTo>
                <a:cubicBezTo>
                  <a:pt x="93" y="53"/>
                  <a:pt x="92" y="59"/>
                  <a:pt x="90" y="64"/>
                </a:cubicBezTo>
                <a:cubicBezTo>
                  <a:pt x="87" y="71"/>
                  <a:pt x="84" y="76"/>
                  <a:pt x="80" y="80"/>
                </a:cubicBezTo>
                <a:cubicBezTo>
                  <a:pt x="75" y="85"/>
                  <a:pt x="70" y="88"/>
                  <a:pt x="65" y="90"/>
                </a:cubicBezTo>
                <a:cubicBezTo>
                  <a:pt x="59" y="93"/>
                  <a:pt x="53" y="94"/>
                  <a:pt x="47" y="94"/>
                </a:cubicBezTo>
                <a:cubicBezTo>
                  <a:pt x="41" y="94"/>
                  <a:pt x="35" y="93"/>
                  <a:pt x="29" y="90"/>
                </a:cubicBezTo>
                <a:cubicBezTo>
                  <a:pt x="24" y="88"/>
                  <a:pt x="18" y="85"/>
                  <a:pt x="14" y="80"/>
                </a:cubicBezTo>
                <a:cubicBezTo>
                  <a:pt x="9" y="76"/>
                  <a:pt x="5" y="71"/>
                  <a:pt x="3" y="64"/>
                </a:cubicBezTo>
                <a:cubicBezTo>
                  <a:pt x="1" y="59"/>
                  <a:pt x="0" y="53"/>
                  <a:pt x="0" y="46"/>
                </a:cubicBezTo>
                <a:cubicBezTo>
                  <a:pt x="0" y="40"/>
                  <a:pt x="1" y="34"/>
                  <a:pt x="3" y="29"/>
                </a:cubicBezTo>
                <a:cubicBezTo>
                  <a:pt x="5" y="23"/>
                  <a:pt x="9" y="18"/>
                  <a:pt x="14" y="14"/>
                </a:cubicBezTo>
                <a:cubicBezTo>
                  <a:pt x="18" y="9"/>
                  <a:pt x="24" y="6"/>
                  <a:pt x="29" y="4"/>
                </a:cubicBezTo>
                <a:cubicBezTo>
                  <a:pt x="35" y="1"/>
                  <a:pt x="41" y="0"/>
                  <a:pt x="47" y="0"/>
                </a:cubicBezTo>
                <a:cubicBezTo>
                  <a:pt x="53" y="0"/>
                  <a:pt x="59" y="1"/>
                  <a:pt x="65" y="4"/>
                </a:cubicBezTo>
                <a:cubicBezTo>
                  <a:pt x="70" y="6"/>
                  <a:pt x="75" y="9"/>
                  <a:pt x="80" y="14"/>
                </a:cubicBezTo>
                <a:cubicBezTo>
                  <a:pt x="84" y="18"/>
                  <a:pt x="87" y="23"/>
                  <a:pt x="90" y="29"/>
                </a:cubicBezTo>
                <a:cubicBezTo>
                  <a:pt x="92" y="34"/>
                  <a:pt x="93" y="40"/>
                  <a:pt x="93"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6" name="文本框 415"/>
          <p:cNvSpPr txBox="1"/>
          <p:nvPr/>
        </p:nvSpPr>
        <p:spPr>
          <a:xfrm>
            <a:off x="4236840" y="344664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占用内存较多</a:t>
            </a:r>
            <a:endParaRPr lang="en-US" sz="790" b="0" u="none" strike="noStrike">
              <a:solidFill>
                <a:srgbClr val="000000"/>
              </a:solidFill>
              <a:effectLst/>
              <a:uFillTx/>
              <a:latin typeface="Times New Roman"/>
            </a:endParaRPr>
          </a:p>
        </p:txBody>
      </p:sp>
      <p:sp>
        <p:nvSpPr>
          <p:cNvPr id="417" name="任意多边形 416"/>
          <p:cNvSpPr/>
          <p:nvPr/>
        </p:nvSpPr>
        <p:spPr>
          <a:xfrm>
            <a:off x="7086240" y="1470600"/>
            <a:ext cx="3075840" cy="2774880"/>
          </a:xfrm>
          <a:custGeom>
            <a:avLst/>
            <a:gdLst/>
            <a:ahLst/>
            <a:cxnLst/>
            <a:rect l="0" t="0" r="r" b="b"/>
            <a:pathLst>
              <a:path w="8544" h="7708">
                <a:moveTo>
                  <a:pt x="0" y="752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8358" y="0"/>
                </a:lnTo>
                <a:cubicBezTo>
                  <a:pt x="8383" y="0"/>
                  <a:pt x="8406" y="5"/>
                  <a:pt x="8429" y="14"/>
                </a:cubicBezTo>
                <a:cubicBezTo>
                  <a:pt x="8452" y="24"/>
                  <a:pt x="8472" y="37"/>
                  <a:pt x="8489" y="54"/>
                </a:cubicBezTo>
                <a:cubicBezTo>
                  <a:pt x="8507" y="72"/>
                  <a:pt x="8520" y="92"/>
                  <a:pt x="8529" y="115"/>
                </a:cubicBezTo>
                <a:cubicBezTo>
                  <a:pt x="8539" y="137"/>
                  <a:pt x="8544" y="161"/>
                  <a:pt x="8544" y="186"/>
                </a:cubicBezTo>
                <a:lnTo>
                  <a:pt x="8544" y="7522"/>
                </a:lnTo>
                <a:cubicBezTo>
                  <a:pt x="8544" y="7547"/>
                  <a:pt x="8539" y="7570"/>
                  <a:pt x="8529" y="7593"/>
                </a:cubicBezTo>
                <a:cubicBezTo>
                  <a:pt x="8520" y="7616"/>
                  <a:pt x="8507" y="7636"/>
                  <a:pt x="8489" y="7653"/>
                </a:cubicBezTo>
                <a:cubicBezTo>
                  <a:pt x="8472" y="7671"/>
                  <a:pt x="8452" y="7684"/>
                  <a:pt x="8429" y="7694"/>
                </a:cubicBezTo>
                <a:cubicBezTo>
                  <a:pt x="8406" y="7703"/>
                  <a:pt x="8382" y="7708"/>
                  <a:pt x="8358" y="7708"/>
                </a:cubicBezTo>
                <a:lnTo>
                  <a:pt x="186" y="7708"/>
                </a:lnTo>
                <a:cubicBezTo>
                  <a:pt x="161" y="7708"/>
                  <a:pt x="138" y="7703"/>
                  <a:pt x="115" y="7694"/>
                </a:cubicBezTo>
                <a:cubicBezTo>
                  <a:pt x="92" y="7684"/>
                  <a:pt x="72" y="7671"/>
                  <a:pt x="55" y="7653"/>
                </a:cubicBezTo>
                <a:cubicBezTo>
                  <a:pt x="37" y="7636"/>
                  <a:pt x="24" y="7616"/>
                  <a:pt x="14" y="7593"/>
                </a:cubicBezTo>
                <a:cubicBezTo>
                  <a:pt x="5" y="7570"/>
                  <a:pt x="0" y="7547"/>
                  <a:pt x="0" y="7522"/>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18" name="图片 417"/>
          <p:cNvPicPr/>
          <p:nvPr/>
        </p:nvPicPr>
        <p:blipFill>
          <a:blip r:embed="rId7"/>
          <a:stretch/>
        </p:blipFill>
        <p:spPr>
          <a:xfrm>
            <a:off x="7278840" y="1654560"/>
            <a:ext cx="200160" cy="200160"/>
          </a:xfrm>
          <a:prstGeom prst="rect">
            <a:avLst/>
          </a:prstGeom>
          <a:noFill/>
          <a:ln w="0">
            <a:noFill/>
          </a:ln>
        </p:spPr>
      </p:pic>
      <p:sp>
        <p:nvSpPr>
          <p:cNvPr id="419" name="文本框 418"/>
          <p:cNvSpPr txBox="1"/>
          <p:nvPr/>
        </p:nvSpPr>
        <p:spPr>
          <a:xfrm>
            <a:off x="4236840" y="3613680"/>
            <a:ext cx="7048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对硬件要求较高</a:t>
            </a:r>
            <a:endParaRPr lang="en-US" sz="790" b="0" u="none" strike="noStrike">
              <a:solidFill>
                <a:srgbClr val="000000"/>
              </a:solidFill>
              <a:effectLst/>
              <a:uFillTx/>
              <a:latin typeface="Times New Roman"/>
            </a:endParaRPr>
          </a:p>
        </p:txBody>
      </p:sp>
      <p:sp>
        <p:nvSpPr>
          <p:cNvPr id="420" name="文本框 419"/>
          <p:cNvSpPr txBox="1"/>
          <p:nvPr/>
        </p:nvSpPr>
        <p:spPr>
          <a:xfrm>
            <a:off x="7579440" y="1658160"/>
            <a:ext cx="165780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Jupyter Notebook</a:t>
            </a:r>
            <a:endParaRPr lang="en-US" sz="1320" b="0" u="none" strike="noStrike">
              <a:solidFill>
                <a:srgbClr val="000000"/>
              </a:solidFill>
              <a:effectLst/>
              <a:uFillTx/>
              <a:latin typeface="Times New Roman"/>
            </a:endParaRPr>
          </a:p>
        </p:txBody>
      </p:sp>
      <p:pic>
        <p:nvPicPr>
          <p:cNvPr id="421" name="图片 420"/>
          <p:cNvPicPr/>
          <p:nvPr/>
        </p:nvPicPr>
        <p:blipFill>
          <a:blip r:embed="rId4"/>
          <a:stretch/>
        </p:blipFill>
        <p:spPr>
          <a:xfrm>
            <a:off x="7278840" y="2331360"/>
            <a:ext cx="116640" cy="116640"/>
          </a:xfrm>
          <a:prstGeom prst="rect">
            <a:avLst/>
          </a:prstGeom>
          <a:noFill/>
          <a:ln w="0">
            <a:noFill/>
          </a:ln>
        </p:spPr>
      </p:pic>
      <p:sp>
        <p:nvSpPr>
          <p:cNvPr id="422" name="文本框 421"/>
          <p:cNvSpPr txBox="1"/>
          <p:nvPr/>
        </p:nvSpPr>
        <p:spPr>
          <a:xfrm>
            <a:off x="7278840" y="2018160"/>
            <a:ext cx="23475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交互式开发环境，适合数据科学和探索性分析</a:t>
            </a:r>
            <a:endParaRPr lang="en-US" sz="920" b="0" u="none" strike="noStrike">
              <a:solidFill>
                <a:srgbClr val="000000"/>
              </a:solidFill>
              <a:effectLst/>
              <a:uFillTx/>
              <a:latin typeface="Times New Roman"/>
            </a:endParaRPr>
          </a:p>
        </p:txBody>
      </p:sp>
      <p:sp>
        <p:nvSpPr>
          <p:cNvPr id="423" name="文本框 422"/>
          <p:cNvSpPr txBox="1"/>
          <p:nvPr/>
        </p:nvSpPr>
        <p:spPr>
          <a:xfrm>
            <a:off x="7428960" y="2323080"/>
            <a:ext cx="116640" cy="136080"/>
          </a:xfrm>
          <a:prstGeom prst="rect">
            <a:avLst/>
          </a:prstGeom>
          <a:noFill/>
          <a:ln w="0">
            <a:noFill/>
          </a:ln>
        </p:spPr>
        <p:txBody>
          <a:bodyPr wrap="none" lIns="0" tIns="0" rIns="0" bIns="0" anchor="t">
            <a:spAutoFit/>
          </a:bodyPr>
          <a:lstStyle/>
          <a:p>
            <a:r>
              <a:rPr lang="en-US" sz="920" b="0" u="none" strike="noStrike">
                <a:solidFill>
                  <a:srgbClr val="4ADE80"/>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424" name="任意多边形 423"/>
          <p:cNvSpPr/>
          <p:nvPr/>
        </p:nvSpPr>
        <p:spPr>
          <a:xfrm>
            <a:off x="7328520" y="2565360"/>
            <a:ext cx="33840" cy="33840"/>
          </a:xfrm>
          <a:custGeom>
            <a:avLst/>
            <a:gdLst/>
            <a:ahLst/>
            <a:cxnLst/>
            <a:rect l="0" t="0" r="r" b="b"/>
            <a:pathLst>
              <a:path w="94" h="94">
                <a:moveTo>
                  <a:pt x="94" y="47"/>
                </a:moveTo>
                <a:cubicBezTo>
                  <a:pt x="94" y="53"/>
                  <a:pt x="93" y="59"/>
                  <a:pt x="91" y="65"/>
                </a:cubicBezTo>
                <a:cubicBezTo>
                  <a:pt x="88" y="71"/>
                  <a:pt x="85" y="76"/>
                  <a:pt x="81" y="80"/>
                </a:cubicBezTo>
                <a:cubicBezTo>
                  <a:pt x="76" y="85"/>
                  <a:pt x="71" y="88"/>
                  <a:pt x="66" y="90"/>
                </a:cubicBezTo>
                <a:cubicBezTo>
                  <a:pt x="60" y="93"/>
                  <a:pt x="54" y="94"/>
                  <a:pt x="48" y="94"/>
                </a:cubicBezTo>
                <a:cubicBezTo>
                  <a:pt x="42" y="94"/>
                  <a:pt x="36" y="93"/>
                  <a:pt x="30" y="90"/>
                </a:cubicBezTo>
                <a:cubicBezTo>
                  <a:pt x="24" y="88"/>
                  <a:pt x="18" y="85"/>
                  <a:pt x="14" y="80"/>
                </a:cubicBezTo>
                <a:cubicBezTo>
                  <a:pt x="10" y="76"/>
                  <a:pt x="6" y="71"/>
                  <a:pt x="4" y="65"/>
                </a:cubicBezTo>
                <a:cubicBezTo>
                  <a:pt x="2" y="59"/>
                  <a:pt x="0" y="53"/>
                  <a:pt x="0" y="47"/>
                </a:cubicBezTo>
                <a:cubicBezTo>
                  <a:pt x="0" y="41"/>
                  <a:pt x="2" y="35"/>
                  <a:pt x="4" y="30"/>
                </a:cubicBezTo>
                <a:cubicBezTo>
                  <a:pt x="6" y="24"/>
                  <a:pt x="10" y="19"/>
                  <a:pt x="14" y="15"/>
                </a:cubicBezTo>
                <a:cubicBezTo>
                  <a:pt x="18" y="10"/>
                  <a:pt x="24" y="7"/>
                  <a:pt x="30" y="3"/>
                </a:cubicBezTo>
                <a:cubicBezTo>
                  <a:pt x="36" y="1"/>
                  <a:pt x="42" y="0"/>
                  <a:pt x="48" y="0"/>
                </a:cubicBezTo>
                <a:cubicBezTo>
                  <a:pt x="54" y="0"/>
                  <a:pt x="60" y="1"/>
                  <a:pt x="66" y="3"/>
                </a:cubicBezTo>
                <a:cubicBezTo>
                  <a:pt x="71" y="7"/>
                  <a:pt x="76" y="10"/>
                  <a:pt x="81" y="15"/>
                </a:cubicBezTo>
                <a:cubicBezTo>
                  <a:pt x="85" y="19"/>
                  <a:pt x="88" y="24"/>
                  <a:pt x="91" y="30"/>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5" name="文本框 424"/>
          <p:cNvSpPr txBox="1"/>
          <p:nvPr/>
        </p:nvSpPr>
        <p:spPr>
          <a:xfrm>
            <a:off x="7466400" y="2319120"/>
            <a:ext cx="235440" cy="148320"/>
          </a:xfrm>
          <a:prstGeom prst="rect">
            <a:avLst/>
          </a:prstGeom>
          <a:noFill/>
          <a:ln w="0">
            <a:noFill/>
          </a:ln>
        </p:spPr>
        <p:txBody>
          <a:bodyPr wrap="none" lIns="0" tIns="0" rIns="0" bIns="0" anchor="t">
            <a:spAutoFit/>
          </a:bodyPr>
          <a:lstStyle/>
          <a:p>
            <a:r>
              <a:rPr lang="zh-CN" sz="920" b="0" u="none" strike="noStrike">
                <a:solidFill>
                  <a:srgbClr val="4ADE80"/>
                </a:solidFill>
                <a:effectLst/>
                <a:uFillTx/>
                <a:latin typeface="WenQuanYiZenHei"/>
                <a:ea typeface="WenQuanYiZenHei"/>
              </a:rPr>
              <a:t>优点</a:t>
            </a:r>
            <a:endParaRPr lang="en-US" sz="920" b="0" u="none" strike="noStrike">
              <a:solidFill>
                <a:srgbClr val="000000"/>
              </a:solidFill>
              <a:effectLst/>
              <a:uFillTx/>
              <a:latin typeface="Times New Roman"/>
            </a:endParaRPr>
          </a:p>
        </p:txBody>
      </p:sp>
      <p:sp>
        <p:nvSpPr>
          <p:cNvPr id="426" name="任意多边形 425"/>
          <p:cNvSpPr/>
          <p:nvPr/>
        </p:nvSpPr>
        <p:spPr>
          <a:xfrm>
            <a:off x="7328520" y="2732400"/>
            <a:ext cx="33840" cy="33840"/>
          </a:xfrm>
          <a:custGeom>
            <a:avLst/>
            <a:gdLst/>
            <a:ahLst/>
            <a:cxnLst/>
            <a:rect l="0" t="0" r="r" b="b"/>
            <a:pathLst>
              <a:path w="94" h="94">
                <a:moveTo>
                  <a:pt x="94" y="47"/>
                </a:moveTo>
                <a:cubicBezTo>
                  <a:pt x="94" y="53"/>
                  <a:pt x="93" y="59"/>
                  <a:pt x="91" y="64"/>
                </a:cubicBezTo>
                <a:cubicBezTo>
                  <a:pt x="88" y="70"/>
                  <a:pt x="85" y="75"/>
                  <a:pt x="81" y="79"/>
                </a:cubicBezTo>
                <a:cubicBezTo>
                  <a:pt x="76" y="84"/>
                  <a:pt x="71" y="87"/>
                  <a:pt x="66" y="89"/>
                </a:cubicBezTo>
                <a:cubicBezTo>
                  <a:pt x="60" y="93"/>
                  <a:pt x="54" y="94"/>
                  <a:pt x="48" y="94"/>
                </a:cubicBezTo>
                <a:cubicBezTo>
                  <a:pt x="42" y="94"/>
                  <a:pt x="36" y="93"/>
                  <a:pt x="30" y="89"/>
                </a:cubicBezTo>
                <a:cubicBezTo>
                  <a:pt x="24" y="87"/>
                  <a:pt x="18" y="84"/>
                  <a:pt x="14" y="79"/>
                </a:cubicBezTo>
                <a:cubicBezTo>
                  <a:pt x="10" y="75"/>
                  <a:pt x="6" y="70"/>
                  <a:pt x="4" y="64"/>
                </a:cubicBezTo>
                <a:cubicBezTo>
                  <a:pt x="2" y="59"/>
                  <a:pt x="0" y="53"/>
                  <a:pt x="0" y="47"/>
                </a:cubicBezTo>
                <a:cubicBezTo>
                  <a:pt x="0" y="40"/>
                  <a:pt x="2" y="35"/>
                  <a:pt x="4" y="29"/>
                </a:cubicBezTo>
                <a:cubicBezTo>
                  <a:pt x="6" y="23"/>
                  <a:pt x="10" y="18"/>
                  <a:pt x="14" y="14"/>
                </a:cubicBezTo>
                <a:cubicBezTo>
                  <a:pt x="18" y="9"/>
                  <a:pt x="24" y="6"/>
                  <a:pt x="30" y="4"/>
                </a:cubicBezTo>
                <a:cubicBezTo>
                  <a:pt x="36" y="1"/>
                  <a:pt x="42" y="0"/>
                  <a:pt x="48" y="0"/>
                </a:cubicBezTo>
                <a:cubicBezTo>
                  <a:pt x="54" y="0"/>
                  <a:pt x="60" y="1"/>
                  <a:pt x="66" y="4"/>
                </a:cubicBezTo>
                <a:cubicBezTo>
                  <a:pt x="71" y="6"/>
                  <a:pt x="76" y="9"/>
                  <a:pt x="81" y="14"/>
                </a:cubicBezTo>
                <a:cubicBezTo>
                  <a:pt x="85" y="18"/>
                  <a:pt x="88" y="23"/>
                  <a:pt x="91" y="29"/>
                </a:cubicBezTo>
                <a:cubicBezTo>
                  <a:pt x="93" y="35"/>
                  <a:pt x="94" y="40"/>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7" name="文本框 426"/>
          <p:cNvSpPr txBox="1"/>
          <p:nvPr/>
        </p:nvSpPr>
        <p:spPr>
          <a:xfrm>
            <a:off x="7445880" y="2510640"/>
            <a:ext cx="13082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支持分块运行代码，便于调试</a:t>
            </a:r>
            <a:endParaRPr lang="en-US" sz="790" b="0" u="none" strike="noStrike">
              <a:solidFill>
                <a:srgbClr val="000000"/>
              </a:solidFill>
              <a:effectLst/>
              <a:uFillTx/>
              <a:latin typeface="Times New Roman"/>
            </a:endParaRPr>
          </a:p>
        </p:txBody>
      </p:sp>
      <p:sp>
        <p:nvSpPr>
          <p:cNvPr id="428" name="任意多边形 427"/>
          <p:cNvSpPr/>
          <p:nvPr/>
        </p:nvSpPr>
        <p:spPr>
          <a:xfrm>
            <a:off x="7328520" y="2899440"/>
            <a:ext cx="33840" cy="33840"/>
          </a:xfrm>
          <a:custGeom>
            <a:avLst/>
            <a:gdLst/>
            <a:ahLst/>
            <a:cxnLst/>
            <a:rect l="0" t="0" r="r" b="b"/>
            <a:pathLst>
              <a:path w="94" h="94">
                <a:moveTo>
                  <a:pt x="94" y="47"/>
                </a:moveTo>
                <a:cubicBezTo>
                  <a:pt x="94" y="53"/>
                  <a:pt x="93" y="59"/>
                  <a:pt x="91" y="65"/>
                </a:cubicBezTo>
                <a:cubicBezTo>
                  <a:pt x="88" y="70"/>
                  <a:pt x="85" y="75"/>
                  <a:pt x="81" y="80"/>
                </a:cubicBezTo>
                <a:cubicBezTo>
                  <a:pt x="76" y="84"/>
                  <a:pt x="71" y="87"/>
                  <a:pt x="66" y="91"/>
                </a:cubicBezTo>
                <a:cubicBezTo>
                  <a:pt x="60" y="93"/>
                  <a:pt x="54" y="94"/>
                  <a:pt x="48" y="94"/>
                </a:cubicBezTo>
                <a:cubicBezTo>
                  <a:pt x="42" y="94"/>
                  <a:pt x="36" y="93"/>
                  <a:pt x="30" y="91"/>
                </a:cubicBezTo>
                <a:cubicBezTo>
                  <a:pt x="24" y="87"/>
                  <a:pt x="18" y="84"/>
                  <a:pt x="14" y="80"/>
                </a:cubicBezTo>
                <a:cubicBezTo>
                  <a:pt x="10" y="75"/>
                  <a:pt x="6" y="70"/>
                  <a:pt x="4" y="65"/>
                </a:cubicBezTo>
                <a:cubicBezTo>
                  <a:pt x="2" y="59"/>
                  <a:pt x="0" y="53"/>
                  <a:pt x="0" y="47"/>
                </a:cubicBezTo>
                <a:cubicBezTo>
                  <a:pt x="0" y="41"/>
                  <a:pt x="2" y="35"/>
                  <a:pt x="4" y="29"/>
                </a:cubicBezTo>
                <a:cubicBezTo>
                  <a:pt x="6" y="23"/>
                  <a:pt x="10" y="18"/>
                  <a:pt x="14" y="14"/>
                </a:cubicBezTo>
                <a:cubicBezTo>
                  <a:pt x="18" y="10"/>
                  <a:pt x="24" y="6"/>
                  <a:pt x="30" y="4"/>
                </a:cubicBezTo>
                <a:cubicBezTo>
                  <a:pt x="36" y="2"/>
                  <a:pt x="42" y="0"/>
                  <a:pt x="48" y="0"/>
                </a:cubicBezTo>
                <a:cubicBezTo>
                  <a:pt x="54" y="0"/>
                  <a:pt x="60" y="2"/>
                  <a:pt x="66" y="4"/>
                </a:cubicBezTo>
                <a:cubicBezTo>
                  <a:pt x="71" y="6"/>
                  <a:pt x="76" y="10"/>
                  <a:pt x="81" y="14"/>
                </a:cubicBezTo>
                <a:cubicBezTo>
                  <a:pt x="85" y="18"/>
                  <a:pt x="88" y="23"/>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9" name="文本框 428"/>
          <p:cNvSpPr txBox="1"/>
          <p:nvPr/>
        </p:nvSpPr>
        <p:spPr>
          <a:xfrm>
            <a:off x="7445880" y="2677680"/>
            <a:ext cx="10065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直观的数据可视化功能</a:t>
            </a:r>
            <a:endParaRPr lang="en-US" sz="790" b="0" u="none" strike="noStrike">
              <a:solidFill>
                <a:srgbClr val="000000"/>
              </a:solidFill>
              <a:effectLst/>
              <a:uFillTx/>
              <a:latin typeface="Times New Roman"/>
            </a:endParaRPr>
          </a:p>
        </p:txBody>
      </p:sp>
      <p:pic>
        <p:nvPicPr>
          <p:cNvPr id="430" name="图片 429"/>
          <p:cNvPicPr/>
          <p:nvPr/>
        </p:nvPicPr>
        <p:blipFill>
          <a:blip r:embed="rId5"/>
          <a:stretch/>
        </p:blipFill>
        <p:spPr>
          <a:xfrm>
            <a:off x="7278840" y="3100320"/>
            <a:ext cx="116640" cy="116640"/>
          </a:xfrm>
          <a:prstGeom prst="rect">
            <a:avLst/>
          </a:prstGeom>
          <a:noFill/>
          <a:ln w="0">
            <a:noFill/>
          </a:ln>
        </p:spPr>
      </p:pic>
      <p:sp>
        <p:nvSpPr>
          <p:cNvPr id="431" name="文本框 430"/>
          <p:cNvSpPr txBox="1"/>
          <p:nvPr/>
        </p:nvSpPr>
        <p:spPr>
          <a:xfrm>
            <a:off x="7445880" y="2845080"/>
            <a:ext cx="7048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适合交互式开发</a:t>
            </a:r>
            <a:endParaRPr lang="en-US" sz="790" b="0" u="none" strike="noStrike">
              <a:solidFill>
                <a:srgbClr val="000000"/>
              </a:solidFill>
              <a:effectLst/>
              <a:uFillTx/>
              <a:latin typeface="Times New Roman"/>
            </a:endParaRPr>
          </a:p>
        </p:txBody>
      </p:sp>
      <p:sp>
        <p:nvSpPr>
          <p:cNvPr id="432" name="文本框 431"/>
          <p:cNvSpPr txBox="1"/>
          <p:nvPr/>
        </p:nvSpPr>
        <p:spPr>
          <a:xfrm>
            <a:off x="7428960" y="3092040"/>
            <a:ext cx="116640" cy="136080"/>
          </a:xfrm>
          <a:prstGeom prst="rect">
            <a:avLst/>
          </a:prstGeom>
          <a:noFill/>
          <a:ln w="0">
            <a:noFill/>
          </a:ln>
        </p:spPr>
        <p:txBody>
          <a:bodyPr wrap="none" lIns="0" tIns="0" rIns="0" bIns="0" anchor="t">
            <a:spAutoFit/>
          </a:bodyPr>
          <a:lstStyle/>
          <a:p>
            <a:r>
              <a:rPr lang="en-US" sz="920" b="0" u="none" strike="noStrike">
                <a:solidFill>
                  <a:srgbClr val="F87171"/>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433" name="任意多边形 432"/>
          <p:cNvSpPr/>
          <p:nvPr/>
        </p:nvSpPr>
        <p:spPr>
          <a:xfrm>
            <a:off x="7328520" y="3334320"/>
            <a:ext cx="33840" cy="33480"/>
          </a:xfrm>
          <a:custGeom>
            <a:avLst/>
            <a:gdLst/>
            <a:ahLst/>
            <a:cxnLst/>
            <a:rect l="0" t="0" r="r" b="b"/>
            <a:pathLst>
              <a:path w="94" h="93">
                <a:moveTo>
                  <a:pt x="94" y="46"/>
                </a:moveTo>
                <a:cubicBezTo>
                  <a:pt x="94" y="52"/>
                  <a:pt x="93" y="58"/>
                  <a:pt x="91" y="64"/>
                </a:cubicBezTo>
                <a:cubicBezTo>
                  <a:pt x="88" y="69"/>
                  <a:pt x="85" y="74"/>
                  <a:pt x="81" y="80"/>
                </a:cubicBezTo>
                <a:cubicBezTo>
                  <a:pt x="76" y="84"/>
                  <a:pt x="71" y="87"/>
                  <a:pt x="66" y="90"/>
                </a:cubicBezTo>
                <a:cubicBezTo>
                  <a:pt x="60" y="92"/>
                  <a:pt x="54" y="93"/>
                  <a:pt x="48" y="93"/>
                </a:cubicBezTo>
                <a:cubicBezTo>
                  <a:pt x="42" y="93"/>
                  <a:pt x="36" y="92"/>
                  <a:pt x="30" y="90"/>
                </a:cubicBezTo>
                <a:cubicBezTo>
                  <a:pt x="24" y="87"/>
                  <a:pt x="18" y="84"/>
                  <a:pt x="14" y="80"/>
                </a:cubicBezTo>
                <a:cubicBezTo>
                  <a:pt x="10" y="74"/>
                  <a:pt x="6" y="69"/>
                  <a:pt x="4" y="64"/>
                </a:cubicBezTo>
                <a:cubicBezTo>
                  <a:pt x="2" y="58"/>
                  <a:pt x="0" y="52"/>
                  <a:pt x="0" y="46"/>
                </a:cubicBezTo>
                <a:cubicBezTo>
                  <a:pt x="0" y="40"/>
                  <a:pt x="2" y="34"/>
                  <a:pt x="4" y="28"/>
                </a:cubicBezTo>
                <a:cubicBezTo>
                  <a:pt x="6" y="22"/>
                  <a:pt x="10" y="17"/>
                  <a:pt x="14" y="13"/>
                </a:cubicBezTo>
                <a:cubicBezTo>
                  <a:pt x="18" y="9"/>
                  <a:pt x="24" y="5"/>
                  <a:pt x="30" y="3"/>
                </a:cubicBezTo>
                <a:cubicBezTo>
                  <a:pt x="36" y="1"/>
                  <a:pt x="42" y="0"/>
                  <a:pt x="48" y="0"/>
                </a:cubicBezTo>
                <a:cubicBezTo>
                  <a:pt x="54" y="0"/>
                  <a:pt x="60" y="1"/>
                  <a:pt x="66" y="3"/>
                </a:cubicBezTo>
                <a:cubicBezTo>
                  <a:pt x="71" y="5"/>
                  <a:pt x="76" y="9"/>
                  <a:pt x="81" y="13"/>
                </a:cubicBezTo>
                <a:cubicBezTo>
                  <a:pt x="85" y="17"/>
                  <a:pt x="88" y="22"/>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4" name="文本框 433"/>
          <p:cNvSpPr txBox="1"/>
          <p:nvPr/>
        </p:nvSpPr>
        <p:spPr>
          <a:xfrm>
            <a:off x="7466400" y="3088080"/>
            <a:ext cx="235440" cy="148320"/>
          </a:xfrm>
          <a:prstGeom prst="rect">
            <a:avLst/>
          </a:prstGeom>
          <a:noFill/>
          <a:ln w="0">
            <a:noFill/>
          </a:ln>
        </p:spPr>
        <p:txBody>
          <a:bodyPr wrap="none" lIns="0" tIns="0" rIns="0" bIns="0" anchor="t">
            <a:spAutoFit/>
          </a:bodyPr>
          <a:lstStyle/>
          <a:p>
            <a:r>
              <a:rPr lang="zh-CN" sz="920" b="0" u="none" strike="noStrike">
                <a:solidFill>
                  <a:srgbClr val="F87171"/>
                </a:solidFill>
                <a:effectLst/>
                <a:uFillTx/>
                <a:latin typeface="WenQuanYiZenHei"/>
                <a:ea typeface="WenQuanYiZenHei"/>
              </a:rPr>
              <a:t>缺点</a:t>
            </a:r>
            <a:endParaRPr lang="en-US" sz="920" b="0" u="none" strike="noStrike">
              <a:solidFill>
                <a:srgbClr val="000000"/>
              </a:solidFill>
              <a:effectLst/>
              <a:uFillTx/>
              <a:latin typeface="Times New Roman"/>
            </a:endParaRPr>
          </a:p>
        </p:txBody>
      </p:sp>
      <p:sp>
        <p:nvSpPr>
          <p:cNvPr id="435" name="任意多边形 434"/>
          <p:cNvSpPr/>
          <p:nvPr/>
        </p:nvSpPr>
        <p:spPr>
          <a:xfrm>
            <a:off x="7328520" y="3501360"/>
            <a:ext cx="33840" cy="33840"/>
          </a:xfrm>
          <a:custGeom>
            <a:avLst/>
            <a:gdLst/>
            <a:ahLst/>
            <a:cxnLst/>
            <a:rect l="0" t="0" r="r" b="b"/>
            <a:pathLst>
              <a:path w="94" h="94">
                <a:moveTo>
                  <a:pt x="94" y="46"/>
                </a:moveTo>
                <a:cubicBezTo>
                  <a:pt x="94" y="52"/>
                  <a:pt x="93" y="58"/>
                  <a:pt x="91" y="64"/>
                </a:cubicBezTo>
                <a:cubicBezTo>
                  <a:pt x="88" y="70"/>
                  <a:pt x="85" y="76"/>
                  <a:pt x="81" y="80"/>
                </a:cubicBezTo>
                <a:cubicBezTo>
                  <a:pt x="76" y="84"/>
                  <a:pt x="71" y="88"/>
                  <a:pt x="66" y="90"/>
                </a:cubicBezTo>
                <a:cubicBezTo>
                  <a:pt x="60" y="92"/>
                  <a:pt x="54" y="94"/>
                  <a:pt x="48" y="94"/>
                </a:cubicBezTo>
                <a:cubicBezTo>
                  <a:pt x="42" y="94"/>
                  <a:pt x="36" y="92"/>
                  <a:pt x="30" y="90"/>
                </a:cubicBezTo>
                <a:cubicBezTo>
                  <a:pt x="24" y="88"/>
                  <a:pt x="18" y="84"/>
                  <a:pt x="14" y="80"/>
                </a:cubicBezTo>
                <a:cubicBezTo>
                  <a:pt x="10" y="76"/>
                  <a:pt x="6" y="70"/>
                  <a:pt x="4" y="64"/>
                </a:cubicBezTo>
                <a:cubicBezTo>
                  <a:pt x="2" y="58"/>
                  <a:pt x="0" y="52"/>
                  <a:pt x="0" y="46"/>
                </a:cubicBezTo>
                <a:cubicBezTo>
                  <a:pt x="0" y="40"/>
                  <a:pt x="2" y="34"/>
                  <a:pt x="4" y="28"/>
                </a:cubicBezTo>
                <a:cubicBezTo>
                  <a:pt x="6" y="23"/>
                  <a:pt x="10" y="18"/>
                  <a:pt x="14" y="13"/>
                </a:cubicBezTo>
                <a:cubicBezTo>
                  <a:pt x="18" y="9"/>
                  <a:pt x="24" y="6"/>
                  <a:pt x="30" y="3"/>
                </a:cubicBezTo>
                <a:cubicBezTo>
                  <a:pt x="36" y="1"/>
                  <a:pt x="42" y="0"/>
                  <a:pt x="48" y="0"/>
                </a:cubicBezTo>
                <a:cubicBezTo>
                  <a:pt x="54" y="0"/>
                  <a:pt x="60" y="1"/>
                  <a:pt x="66" y="3"/>
                </a:cubicBezTo>
                <a:cubicBezTo>
                  <a:pt x="71" y="6"/>
                  <a:pt x="76" y="9"/>
                  <a:pt x="81" y="13"/>
                </a:cubicBezTo>
                <a:cubicBezTo>
                  <a:pt x="85" y="18"/>
                  <a:pt x="88" y="23"/>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6" name="文本框 435"/>
          <p:cNvSpPr txBox="1"/>
          <p:nvPr/>
        </p:nvSpPr>
        <p:spPr>
          <a:xfrm>
            <a:off x="7445880" y="3279600"/>
            <a:ext cx="130824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不适合复杂项目的模块化管理</a:t>
            </a:r>
            <a:endParaRPr lang="en-US" sz="790" b="0" u="none" strike="noStrike">
              <a:solidFill>
                <a:srgbClr val="000000"/>
              </a:solidFill>
              <a:effectLst/>
              <a:uFillTx/>
              <a:latin typeface="Times New Roman"/>
            </a:endParaRPr>
          </a:p>
        </p:txBody>
      </p:sp>
      <p:sp>
        <p:nvSpPr>
          <p:cNvPr id="437" name="任意多边形 436"/>
          <p:cNvSpPr/>
          <p:nvPr/>
        </p:nvSpPr>
        <p:spPr>
          <a:xfrm>
            <a:off x="534600" y="4378680"/>
            <a:ext cx="9627480" cy="1103400"/>
          </a:xfrm>
          <a:custGeom>
            <a:avLst/>
            <a:gdLst/>
            <a:ahLst/>
            <a:cxnLst/>
            <a:rect l="0" t="0" r="r" b="b"/>
            <a:pathLst>
              <a:path w="26743" h="3065">
                <a:moveTo>
                  <a:pt x="0" y="2880"/>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26557" y="0"/>
                </a:lnTo>
                <a:cubicBezTo>
                  <a:pt x="26569" y="0"/>
                  <a:pt x="26581" y="1"/>
                  <a:pt x="26593" y="4"/>
                </a:cubicBezTo>
                <a:cubicBezTo>
                  <a:pt x="26605" y="6"/>
                  <a:pt x="26617" y="10"/>
                  <a:pt x="26628" y="14"/>
                </a:cubicBezTo>
                <a:cubicBezTo>
                  <a:pt x="26639" y="19"/>
                  <a:pt x="26650" y="25"/>
                  <a:pt x="26660" y="31"/>
                </a:cubicBezTo>
                <a:cubicBezTo>
                  <a:pt x="26670" y="38"/>
                  <a:pt x="26680" y="46"/>
                  <a:pt x="26688" y="55"/>
                </a:cubicBezTo>
                <a:cubicBezTo>
                  <a:pt x="26697" y="63"/>
                  <a:pt x="26704" y="73"/>
                  <a:pt x="26711" y="83"/>
                </a:cubicBezTo>
                <a:cubicBezTo>
                  <a:pt x="26718" y="93"/>
                  <a:pt x="26724" y="104"/>
                  <a:pt x="26728" y="115"/>
                </a:cubicBezTo>
                <a:cubicBezTo>
                  <a:pt x="26733" y="126"/>
                  <a:pt x="26737" y="138"/>
                  <a:pt x="26739" y="150"/>
                </a:cubicBezTo>
                <a:cubicBezTo>
                  <a:pt x="26741" y="162"/>
                  <a:pt x="26743" y="174"/>
                  <a:pt x="26743" y="186"/>
                </a:cubicBezTo>
                <a:lnTo>
                  <a:pt x="26743" y="2880"/>
                </a:lnTo>
                <a:cubicBezTo>
                  <a:pt x="26743" y="2892"/>
                  <a:pt x="26741" y="2904"/>
                  <a:pt x="26739" y="2916"/>
                </a:cubicBezTo>
                <a:cubicBezTo>
                  <a:pt x="26737" y="2928"/>
                  <a:pt x="26733" y="2939"/>
                  <a:pt x="26728" y="2951"/>
                </a:cubicBezTo>
                <a:cubicBezTo>
                  <a:pt x="26724" y="2962"/>
                  <a:pt x="26718" y="2973"/>
                  <a:pt x="26711" y="2983"/>
                </a:cubicBezTo>
                <a:cubicBezTo>
                  <a:pt x="26704" y="2993"/>
                  <a:pt x="26697" y="3002"/>
                  <a:pt x="26688" y="3011"/>
                </a:cubicBezTo>
                <a:cubicBezTo>
                  <a:pt x="26680" y="3019"/>
                  <a:pt x="26670" y="3027"/>
                  <a:pt x="26660" y="3034"/>
                </a:cubicBezTo>
                <a:cubicBezTo>
                  <a:pt x="26650" y="3041"/>
                  <a:pt x="26639" y="3046"/>
                  <a:pt x="26628" y="3051"/>
                </a:cubicBezTo>
                <a:cubicBezTo>
                  <a:pt x="26617" y="3056"/>
                  <a:pt x="26605" y="3059"/>
                  <a:pt x="26593" y="3062"/>
                </a:cubicBezTo>
                <a:cubicBezTo>
                  <a:pt x="26581" y="3064"/>
                  <a:pt x="26569" y="3065"/>
                  <a:pt x="26557" y="3065"/>
                </a:cubicBezTo>
                <a:lnTo>
                  <a:pt x="186" y="3065"/>
                </a:lnTo>
                <a:cubicBezTo>
                  <a:pt x="174" y="3065"/>
                  <a:pt x="162" y="3064"/>
                  <a:pt x="150" y="3062"/>
                </a:cubicBezTo>
                <a:cubicBezTo>
                  <a:pt x="138" y="3059"/>
                  <a:pt x="126" y="3056"/>
                  <a:pt x="115" y="3051"/>
                </a:cubicBezTo>
                <a:cubicBezTo>
                  <a:pt x="104" y="3046"/>
                  <a:pt x="93" y="3041"/>
                  <a:pt x="83" y="3034"/>
                </a:cubicBezTo>
                <a:cubicBezTo>
                  <a:pt x="73" y="3027"/>
                  <a:pt x="63" y="3019"/>
                  <a:pt x="55" y="3011"/>
                </a:cubicBezTo>
                <a:cubicBezTo>
                  <a:pt x="46" y="3002"/>
                  <a:pt x="38" y="2993"/>
                  <a:pt x="31" y="2983"/>
                </a:cubicBezTo>
                <a:cubicBezTo>
                  <a:pt x="25" y="2973"/>
                  <a:pt x="19" y="2962"/>
                  <a:pt x="14" y="2951"/>
                </a:cubicBezTo>
                <a:cubicBezTo>
                  <a:pt x="10" y="2939"/>
                  <a:pt x="6" y="2928"/>
                  <a:pt x="4" y="2916"/>
                </a:cubicBezTo>
                <a:cubicBezTo>
                  <a:pt x="1" y="2904"/>
                  <a:pt x="0" y="2892"/>
                  <a:pt x="0" y="288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38" name="图片 437"/>
          <p:cNvPicPr/>
          <p:nvPr/>
        </p:nvPicPr>
        <p:blipFill>
          <a:blip r:embed="rId8"/>
          <a:stretch/>
        </p:blipFill>
        <p:spPr>
          <a:xfrm>
            <a:off x="702000" y="4579560"/>
            <a:ext cx="116640" cy="150120"/>
          </a:xfrm>
          <a:prstGeom prst="rect">
            <a:avLst/>
          </a:prstGeom>
          <a:noFill/>
          <a:ln w="0">
            <a:noFill/>
          </a:ln>
        </p:spPr>
      </p:pic>
      <p:sp>
        <p:nvSpPr>
          <p:cNvPr id="439" name="文本框 438"/>
          <p:cNvSpPr txBox="1"/>
          <p:nvPr/>
        </p:nvSpPr>
        <p:spPr>
          <a:xfrm>
            <a:off x="7445880" y="3446640"/>
            <a:ext cx="7048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代码复用性较低</a:t>
            </a:r>
            <a:endParaRPr lang="en-US" sz="790" b="0" u="none" strike="noStrike">
              <a:solidFill>
                <a:srgbClr val="000000"/>
              </a:solidFill>
              <a:effectLst/>
              <a:uFillTx/>
              <a:latin typeface="Times New Roman"/>
            </a:endParaRPr>
          </a:p>
        </p:txBody>
      </p:sp>
      <p:sp>
        <p:nvSpPr>
          <p:cNvPr id="440" name="文本框 439"/>
          <p:cNvSpPr txBox="1"/>
          <p:nvPr/>
        </p:nvSpPr>
        <p:spPr>
          <a:xfrm>
            <a:off x="885960" y="4568400"/>
            <a:ext cx="45324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如何为</a:t>
            </a:r>
            <a:endParaRPr lang="en-US" sz="1180" b="0" u="none" strike="noStrike">
              <a:solidFill>
                <a:srgbClr val="000000"/>
              </a:solidFill>
              <a:effectLst/>
              <a:uFillTx/>
              <a:latin typeface="Times New Roman"/>
            </a:endParaRPr>
          </a:p>
        </p:txBody>
      </p:sp>
      <p:sp>
        <p:nvSpPr>
          <p:cNvPr id="441" name="文本框 440"/>
          <p:cNvSpPr txBox="1"/>
          <p:nvPr/>
        </p:nvSpPr>
        <p:spPr>
          <a:xfrm>
            <a:off x="1337040" y="4573440"/>
            <a:ext cx="357480" cy="175680"/>
          </a:xfrm>
          <a:prstGeom prst="rect">
            <a:avLst/>
          </a:prstGeom>
          <a:noFill/>
          <a:ln w="0">
            <a:noFill/>
          </a:ln>
        </p:spPr>
        <p:txBody>
          <a:bodyPr wrap="none" lIns="0" tIns="0" rIns="0" bIns="0" anchor="t">
            <a:spAutoFit/>
          </a:bodyPr>
          <a:lstStyle/>
          <a:p>
            <a:r>
              <a:rPr lang="en-US" sz="1180" b="1" u="none" strike="noStrike">
                <a:solidFill>
                  <a:srgbClr val="BFDBFE"/>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442" name="文本框 441"/>
          <p:cNvSpPr txBox="1"/>
          <p:nvPr/>
        </p:nvSpPr>
        <p:spPr>
          <a:xfrm>
            <a:off x="1692720" y="4568400"/>
            <a:ext cx="105696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开发选择合适的</a:t>
            </a:r>
            <a:endParaRPr lang="en-US" sz="1180" b="0" u="none" strike="noStrike">
              <a:solidFill>
                <a:srgbClr val="000000"/>
              </a:solidFill>
              <a:effectLst/>
              <a:uFillTx/>
              <a:latin typeface="Times New Roman"/>
            </a:endParaRPr>
          </a:p>
        </p:txBody>
      </p:sp>
      <p:sp>
        <p:nvSpPr>
          <p:cNvPr id="443" name="文本框 442"/>
          <p:cNvSpPr txBox="1"/>
          <p:nvPr/>
        </p:nvSpPr>
        <p:spPr>
          <a:xfrm>
            <a:off x="2745720" y="4573440"/>
            <a:ext cx="285120" cy="175680"/>
          </a:xfrm>
          <a:prstGeom prst="rect">
            <a:avLst/>
          </a:prstGeom>
          <a:noFill/>
          <a:ln w="0">
            <a:noFill/>
          </a:ln>
        </p:spPr>
        <p:txBody>
          <a:bodyPr wrap="none" lIns="0" tIns="0" rIns="0" bIns="0" anchor="t">
            <a:spAutoFit/>
          </a:bodyPr>
          <a:lstStyle/>
          <a:p>
            <a:r>
              <a:rPr lang="en-US" sz="1180" b="1" u="none" strike="noStrike">
                <a:solidFill>
                  <a:srgbClr val="BFDBFE"/>
                </a:solidFill>
                <a:effectLst/>
                <a:uFillTx/>
                <a:latin typeface="DejaVuSans"/>
                <a:ea typeface="DejaVuSans"/>
              </a:rPr>
              <a:t>IDE</a:t>
            </a:r>
            <a:endParaRPr lang="en-US" sz="1180" b="0" u="none" strike="noStrike">
              <a:solidFill>
                <a:srgbClr val="000000"/>
              </a:solidFill>
              <a:effectLst/>
              <a:uFillTx/>
              <a:latin typeface="Times New Roman"/>
            </a:endParaRPr>
          </a:p>
        </p:txBody>
      </p:sp>
      <p:sp>
        <p:nvSpPr>
          <p:cNvPr id="444" name="文本框 443"/>
          <p:cNvSpPr txBox="1"/>
          <p:nvPr/>
        </p:nvSpPr>
        <p:spPr>
          <a:xfrm>
            <a:off x="768960" y="4859640"/>
            <a:ext cx="704880" cy="14832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WenQuanYiZenHei"/>
                <a:ea typeface="WenQuanYiZenHei"/>
              </a:rPr>
              <a:t>轻量快速开发</a:t>
            </a:r>
            <a:endParaRPr lang="en-US" sz="920" b="0" u="none" strike="noStrike">
              <a:solidFill>
                <a:srgbClr val="000000"/>
              </a:solidFill>
              <a:effectLst/>
              <a:uFillTx/>
              <a:latin typeface="Times New Roman"/>
            </a:endParaRPr>
          </a:p>
        </p:txBody>
      </p:sp>
      <p:sp>
        <p:nvSpPr>
          <p:cNvPr id="445" name="文本框 444"/>
          <p:cNvSpPr txBox="1"/>
          <p:nvPr/>
        </p:nvSpPr>
        <p:spPr>
          <a:xfrm>
            <a:off x="768960" y="5054760"/>
            <a:ext cx="4230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VS Code</a:t>
            </a:r>
            <a:endParaRPr lang="en-US" sz="790" b="0" u="none" strike="noStrike">
              <a:solidFill>
                <a:srgbClr val="000000"/>
              </a:solidFill>
              <a:effectLst/>
              <a:uFillTx/>
              <a:latin typeface="Times New Roman"/>
            </a:endParaRPr>
          </a:p>
        </p:txBody>
      </p:sp>
      <p:sp>
        <p:nvSpPr>
          <p:cNvPr id="446" name="文本框 445"/>
          <p:cNvSpPr txBox="1"/>
          <p:nvPr/>
        </p:nvSpPr>
        <p:spPr>
          <a:xfrm>
            <a:off x="1189800" y="505116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适合快速原型开发和小型</a:t>
            </a:r>
            <a:endParaRPr lang="en-US" sz="790" b="0" u="none" strike="noStrike">
              <a:solidFill>
                <a:srgbClr val="000000"/>
              </a:solidFill>
              <a:effectLst/>
              <a:uFillTx/>
              <a:latin typeface="Times New Roman"/>
            </a:endParaRPr>
          </a:p>
        </p:txBody>
      </p:sp>
      <p:sp>
        <p:nvSpPr>
          <p:cNvPr id="447" name="文本框 446"/>
          <p:cNvSpPr txBox="1"/>
          <p:nvPr/>
        </p:nvSpPr>
        <p:spPr>
          <a:xfrm>
            <a:off x="2292840" y="5054760"/>
            <a:ext cx="2174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RAG</a:t>
            </a:r>
            <a:endParaRPr lang="en-US" sz="790" b="0" u="none" strike="noStrike">
              <a:solidFill>
                <a:srgbClr val="000000"/>
              </a:solidFill>
              <a:effectLst/>
              <a:uFillTx/>
              <a:latin typeface="Times New Roman"/>
            </a:endParaRPr>
          </a:p>
        </p:txBody>
      </p:sp>
      <p:sp>
        <p:nvSpPr>
          <p:cNvPr id="448" name="文本框 447"/>
          <p:cNvSpPr txBox="1"/>
          <p:nvPr/>
        </p:nvSpPr>
        <p:spPr>
          <a:xfrm>
            <a:off x="2503080" y="5051160"/>
            <a:ext cx="12078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项目，开发周期短，配置简</a:t>
            </a:r>
            <a:endParaRPr lang="en-US" sz="790" b="0" u="none" strike="noStrike">
              <a:solidFill>
                <a:srgbClr val="000000"/>
              </a:solidFill>
              <a:effectLst/>
              <a:uFillTx/>
              <a:latin typeface="Times New Roman"/>
            </a:endParaRPr>
          </a:p>
        </p:txBody>
      </p:sp>
      <p:sp>
        <p:nvSpPr>
          <p:cNvPr id="449" name="文本框 448"/>
          <p:cNvSpPr txBox="1"/>
          <p:nvPr/>
        </p:nvSpPr>
        <p:spPr>
          <a:xfrm>
            <a:off x="768960" y="5184720"/>
            <a:ext cx="1011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单</a:t>
            </a:r>
            <a:endParaRPr lang="en-US" sz="790" b="0" u="none" strike="noStrike">
              <a:solidFill>
                <a:srgbClr val="000000"/>
              </a:solidFill>
              <a:effectLst/>
              <a:uFillTx/>
              <a:latin typeface="Times New Roman"/>
            </a:endParaRPr>
          </a:p>
        </p:txBody>
      </p:sp>
      <p:sp>
        <p:nvSpPr>
          <p:cNvPr id="450" name="文本框 449"/>
          <p:cNvSpPr txBox="1"/>
          <p:nvPr/>
        </p:nvSpPr>
        <p:spPr>
          <a:xfrm>
            <a:off x="3866400" y="4859640"/>
            <a:ext cx="822240" cy="14832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WenQuanYiZenHei"/>
                <a:ea typeface="WenQuanYiZenHei"/>
              </a:rPr>
              <a:t>复杂长周期项目</a:t>
            </a:r>
            <a:endParaRPr lang="en-US" sz="920" b="0" u="none" strike="noStrike">
              <a:solidFill>
                <a:srgbClr val="000000"/>
              </a:solidFill>
              <a:effectLst/>
              <a:uFillTx/>
              <a:latin typeface="Times New Roman"/>
            </a:endParaRPr>
          </a:p>
        </p:txBody>
      </p:sp>
      <p:sp>
        <p:nvSpPr>
          <p:cNvPr id="451" name="文本框 450"/>
          <p:cNvSpPr txBox="1"/>
          <p:nvPr/>
        </p:nvSpPr>
        <p:spPr>
          <a:xfrm>
            <a:off x="3866400" y="5054760"/>
            <a:ext cx="45576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PyCharm</a:t>
            </a:r>
            <a:endParaRPr lang="en-US" sz="790" b="0" u="none" strike="noStrike">
              <a:solidFill>
                <a:srgbClr val="000000"/>
              </a:solidFill>
              <a:effectLst/>
              <a:uFillTx/>
              <a:latin typeface="Times New Roman"/>
            </a:endParaRPr>
          </a:p>
        </p:txBody>
      </p:sp>
      <p:sp>
        <p:nvSpPr>
          <p:cNvPr id="452" name="文本框 451"/>
          <p:cNvSpPr txBox="1"/>
          <p:nvPr/>
        </p:nvSpPr>
        <p:spPr>
          <a:xfrm>
            <a:off x="4318200" y="505116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适合大型</a:t>
            </a:r>
            <a:endParaRPr lang="en-US" sz="790" b="0" u="none" strike="noStrike">
              <a:solidFill>
                <a:srgbClr val="000000"/>
              </a:solidFill>
              <a:effectLst/>
              <a:uFillTx/>
              <a:latin typeface="Times New Roman"/>
            </a:endParaRPr>
          </a:p>
        </p:txBody>
      </p:sp>
      <p:sp>
        <p:nvSpPr>
          <p:cNvPr id="453" name="文本框 452"/>
          <p:cNvSpPr txBox="1"/>
          <p:nvPr/>
        </p:nvSpPr>
        <p:spPr>
          <a:xfrm>
            <a:off x="4719240" y="5054760"/>
            <a:ext cx="2174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RAG</a:t>
            </a:r>
            <a:endParaRPr lang="en-US" sz="790" b="0" u="none" strike="noStrike">
              <a:solidFill>
                <a:srgbClr val="000000"/>
              </a:solidFill>
              <a:effectLst/>
              <a:uFillTx/>
              <a:latin typeface="Times New Roman"/>
            </a:endParaRPr>
          </a:p>
        </p:txBody>
      </p:sp>
      <p:sp>
        <p:nvSpPr>
          <p:cNvPr id="454" name="文本框 453"/>
          <p:cNvSpPr txBox="1"/>
          <p:nvPr/>
        </p:nvSpPr>
        <p:spPr>
          <a:xfrm>
            <a:off x="4929480" y="5051160"/>
            <a:ext cx="18111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系统开发，提供完善的项目管理和代码质</a:t>
            </a:r>
            <a:endParaRPr lang="en-US" sz="790" b="0" u="none" strike="noStrike">
              <a:solidFill>
                <a:srgbClr val="000000"/>
              </a:solidFill>
              <a:effectLst/>
              <a:uFillTx/>
              <a:latin typeface="Times New Roman"/>
            </a:endParaRPr>
          </a:p>
        </p:txBody>
      </p:sp>
      <p:sp>
        <p:nvSpPr>
          <p:cNvPr id="455" name="文本框 454"/>
          <p:cNvSpPr txBox="1"/>
          <p:nvPr/>
        </p:nvSpPr>
        <p:spPr>
          <a:xfrm>
            <a:off x="3866400" y="5184720"/>
            <a:ext cx="30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量工具</a:t>
            </a:r>
            <a:endParaRPr lang="en-US" sz="790" b="0" u="none" strike="noStrike">
              <a:solidFill>
                <a:srgbClr val="000000"/>
              </a:solidFill>
              <a:effectLst/>
              <a:uFillTx/>
              <a:latin typeface="Times New Roman"/>
            </a:endParaRPr>
          </a:p>
        </p:txBody>
      </p:sp>
      <p:sp>
        <p:nvSpPr>
          <p:cNvPr id="456" name="文本框 455"/>
          <p:cNvSpPr txBox="1"/>
          <p:nvPr/>
        </p:nvSpPr>
        <p:spPr>
          <a:xfrm>
            <a:off x="6963840" y="4859640"/>
            <a:ext cx="470160" cy="14832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WenQuanYiZenHei"/>
                <a:ea typeface="WenQuanYiZenHei"/>
              </a:rPr>
              <a:t>推荐组合</a:t>
            </a:r>
            <a:endParaRPr lang="en-US" sz="920" b="0" u="none" strike="noStrike">
              <a:solidFill>
                <a:srgbClr val="000000"/>
              </a:solidFill>
              <a:effectLst/>
              <a:uFillTx/>
              <a:latin typeface="Times New Roman"/>
            </a:endParaRPr>
          </a:p>
        </p:txBody>
      </p:sp>
      <p:sp>
        <p:nvSpPr>
          <p:cNvPr id="457" name="文本框 456"/>
          <p:cNvSpPr txBox="1"/>
          <p:nvPr/>
        </p:nvSpPr>
        <p:spPr>
          <a:xfrm>
            <a:off x="6963840" y="5051160"/>
            <a:ext cx="1011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将</a:t>
            </a:r>
            <a:endParaRPr lang="en-US" sz="790" b="0" u="none" strike="noStrike">
              <a:solidFill>
                <a:srgbClr val="000000"/>
              </a:solidFill>
              <a:effectLst/>
              <a:uFillTx/>
              <a:latin typeface="Times New Roman"/>
            </a:endParaRPr>
          </a:p>
        </p:txBody>
      </p:sp>
      <p:sp>
        <p:nvSpPr>
          <p:cNvPr id="458" name="文本框 457"/>
          <p:cNvSpPr txBox="1"/>
          <p:nvPr/>
        </p:nvSpPr>
        <p:spPr>
          <a:xfrm>
            <a:off x="7063920" y="5054760"/>
            <a:ext cx="87552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Jupyter Notebook</a:t>
            </a:r>
            <a:endParaRPr lang="en-US" sz="790" b="0" u="none" strike="noStrike">
              <a:solidFill>
                <a:srgbClr val="000000"/>
              </a:solidFill>
              <a:effectLst/>
              <a:uFillTx/>
              <a:latin typeface="Times New Roman"/>
            </a:endParaRPr>
          </a:p>
        </p:txBody>
      </p:sp>
      <p:sp>
        <p:nvSpPr>
          <p:cNvPr id="459" name="文本框 458"/>
          <p:cNvSpPr txBox="1"/>
          <p:nvPr/>
        </p:nvSpPr>
        <p:spPr>
          <a:xfrm>
            <a:off x="7936200" y="5051160"/>
            <a:ext cx="3024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集成到</a:t>
            </a:r>
            <a:endParaRPr lang="en-US" sz="790" b="0" u="none" strike="noStrike">
              <a:solidFill>
                <a:srgbClr val="000000"/>
              </a:solidFill>
              <a:effectLst/>
              <a:uFillTx/>
              <a:latin typeface="Times New Roman"/>
            </a:endParaRPr>
          </a:p>
        </p:txBody>
      </p:sp>
      <p:sp>
        <p:nvSpPr>
          <p:cNvPr id="460" name="文本框 459"/>
          <p:cNvSpPr txBox="1"/>
          <p:nvPr/>
        </p:nvSpPr>
        <p:spPr>
          <a:xfrm>
            <a:off x="8236800" y="5054760"/>
            <a:ext cx="42300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VS Code</a:t>
            </a:r>
            <a:endParaRPr lang="en-US" sz="790" b="0" u="none" strike="noStrike">
              <a:solidFill>
                <a:srgbClr val="000000"/>
              </a:solidFill>
              <a:effectLst/>
              <a:uFillTx/>
              <a:latin typeface="Times New Roman"/>
            </a:endParaRPr>
          </a:p>
        </p:txBody>
      </p:sp>
      <p:sp>
        <p:nvSpPr>
          <p:cNvPr id="461" name="文本框 460"/>
          <p:cNvSpPr txBox="1"/>
          <p:nvPr/>
        </p:nvSpPr>
        <p:spPr>
          <a:xfrm>
            <a:off x="8657640" y="5051160"/>
            <a:ext cx="1011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或</a:t>
            </a:r>
            <a:endParaRPr lang="en-US" sz="790" b="0" u="none" strike="noStrike">
              <a:solidFill>
                <a:srgbClr val="000000"/>
              </a:solidFill>
              <a:effectLst/>
              <a:uFillTx/>
              <a:latin typeface="Times New Roman"/>
            </a:endParaRPr>
          </a:p>
        </p:txBody>
      </p:sp>
      <p:sp>
        <p:nvSpPr>
          <p:cNvPr id="462" name="文本框 461"/>
          <p:cNvSpPr txBox="1"/>
          <p:nvPr/>
        </p:nvSpPr>
        <p:spPr>
          <a:xfrm>
            <a:off x="8758080" y="5054760"/>
            <a:ext cx="45576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PyCharm</a:t>
            </a:r>
            <a:endParaRPr lang="en-US" sz="790" b="0" u="none" strike="noStrike">
              <a:solidFill>
                <a:srgbClr val="000000"/>
              </a:solidFill>
              <a:effectLst/>
              <a:uFillTx/>
              <a:latin typeface="Times New Roman"/>
            </a:endParaRPr>
          </a:p>
        </p:txBody>
      </p:sp>
      <p:sp>
        <p:nvSpPr>
          <p:cNvPr id="463" name="文本框 462"/>
          <p:cNvSpPr txBox="1"/>
          <p:nvPr/>
        </p:nvSpPr>
        <p:spPr>
          <a:xfrm>
            <a:off x="9210240" y="5051160"/>
            <a:ext cx="7048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中，结合两者优</a:t>
            </a:r>
            <a:endParaRPr lang="en-US" sz="790" b="0" u="none" strike="noStrike">
              <a:solidFill>
                <a:srgbClr val="000000"/>
              </a:solidFill>
              <a:effectLst/>
              <a:uFillTx/>
              <a:latin typeface="Times New Roman"/>
            </a:endParaRPr>
          </a:p>
        </p:txBody>
      </p:sp>
      <p:sp>
        <p:nvSpPr>
          <p:cNvPr id="464" name="文本框 463"/>
          <p:cNvSpPr txBox="1"/>
          <p:nvPr/>
        </p:nvSpPr>
        <p:spPr>
          <a:xfrm>
            <a:off x="6963840" y="518472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势，实现高效</a:t>
            </a:r>
            <a:endParaRPr lang="en-US" sz="790" b="0" u="none" strike="noStrike">
              <a:solidFill>
                <a:srgbClr val="000000"/>
              </a:solidFill>
              <a:effectLst/>
              <a:uFillTx/>
              <a:latin typeface="Times New Roman"/>
            </a:endParaRPr>
          </a:p>
        </p:txBody>
      </p:sp>
      <p:sp>
        <p:nvSpPr>
          <p:cNvPr id="465" name="文本框 464"/>
          <p:cNvSpPr txBox="1"/>
          <p:nvPr/>
        </p:nvSpPr>
        <p:spPr>
          <a:xfrm>
            <a:off x="7565400" y="5188320"/>
            <a:ext cx="2174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RAG</a:t>
            </a:r>
            <a:endParaRPr lang="en-US" sz="790" b="0" u="none" strike="noStrike">
              <a:solidFill>
                <a:srgbClr val="000000"/>
              </a:solidFill>
              <a:effectLst/>
              <a:uFillTx/>
              <a:latin typeface="Times New Roman"/>
            </a:endParaRPr>
          </a:p>
        </p:txBody>
      </p:sp>
      <p:pic>
        <p:nvPicPr>
          <p:cNvPr id="466" name="图片 465"/>
          <p:cNvPicPr/>
          <p:nvPr/>
        </p:nvPicPr>
        <p:blipFill>
          <a:blip r:embed="rId9"/>
          <a:stretch/>
        </p:blipFill>
        <p:spPr>
          <a:xfrm>
            <a:off x="0" y="0"/>
            <a:ext cx="10696320" cy="6016320"/>
          </a:xfrm>
          <a:prstGeom prst="rect">
            <a:avLst/>
          </a:prstGeom>
          <a:noFill/>
          <a:ln w="0">
            <a:noFill/>
          </a:ln>
        </p:spPr>
      </p:pic>
      <p:sp>
        <p:nvSpPr>
          <p:cNvPr id="467" name="文本框 466"/>
          <p:cNvSpPr txBox="1"/>
          <p:nvPr/>
        </p:nvSpPr>
        <p:spPr>
          <a:xfrm>
            <a:off x="7775640" y="51847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开发</a:t>
            </a:r>
            <a:endParaRPr lang="en-US" sz="790" b="0" u="none" strike="noStrike">
              <a:solidFill>
                <a:srgbClr val="000000"/>
              </a:solidFill>
              <a:effectLst/>
              <a:uFillTx/>
              <a:latin typeface="Times New Roman"/>
            </a:endParaRPr>
          </a:p>
        </p:txBody>
      </p:sp>
      <p:sp>
        <p:nvSpPr>
          <p:cNvPr id="468" name="文本框 467"/>
          <p:cNvSpPr txBox="1"/>
          <p:nvPr/>
        </p:nvSpPr>
        <p:spPr>
          <a:xfrm>
            <a:off x="10108800" y="569088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6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 name="图片 468"/>
          <p:cNvPicPr/>
          <p:nvPr/>
        </p:nvPicPr>
        <p:blipFill>
          <a:blip r:embed="rId2"/>
          <a:stretch/>
        </p:blipFill>
        <p:spPr>
          <a:xfrm>
            <a:off x="0" y="0"/>
            <a:ext cx="10696320" cy="7386840"/>
          </a:xfrm>
          <a:prstGeom prst="rect">
            <a:avLst/>
          </a:prstGeom>
          <a:noFill/>
          <a:ln w="0">
            <a:noFill/>
          </a:ln>
        </p:spPr>
      </p:pic>
      <p:sp>
        <p:nvSpPr>
          <p:cNvPr id="470" name="任意多边形 469"/>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1" name="任意多边形 470"/>
          <p:cNvSpPr/>
          <p:nvPr/>
        </p:nvSpPr>
        <p:spPr>
          <a:xfrm>
            <a:off x="534600" y="1069560"/>
            <a:ext cx="4546440" cy="3744000"/>
          </a:xfrm>
          <a:custGeom>
            <a:avLst/>
            <a:gdLst/>
            <a:ahLst/>
            <a:cxnLst/>
            <a:rect l="0" t="0" r="r" b="b"/>
            <a:pathLst>
              <a:path w="12629" h="10400">
                <a:moveTo>
                  <a:pt x="0" y="10215"/>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2443" y="0"/>
                </a:lnTo>
                <a:cubicBezTo>
                  <a:pt x="12456" y="0"/>
                  <a:pt x="12468" y="1"/>
                  <a:pt x="12480" y="3"/>
                </a:cubicBezTo>
                <a:cubicBezTo>
                  <a:pt x="12492" y="6"/>
                  <a:pt x="12503" y="9"/>
                  <a:pt x="12514" y="14"/>
                </a:cubicBezTo>
                <a:cubicBezTo>
                  <a:pt x="12526" y="19"/>
                  <a:pt x="12536" y="24"/>
                  <a:pt x="12547" y="31"/>
                </a:cubicBezTo>
                <a:cubicBezTo>
                  <a:pt x="12557" y="38"/>
                  <a:pt x="12566" y="46"/>
                  <a:pt x="12575" y="54"/>
                </a:cubicBezTo>
                <a:cubicBezTo>
                  <a:pt x="12583" y="63"/>
                  <a:pt x="12591" y="72"/>
                  <a:pt x="12598" y="82"/>
                </a:cubicBezTo>
                <a:cubicBezTo>
                  <a:pt x="12605" y="92"/>
                  <a:pt x="12610" y="103"/>
                  <a:pt x="12615" y="114"/>
                </a:cubicBezTo>
                <a:cubicBezTo>
                  <a:pt x="12620" y="126"/>
                  <a:pt x="12623" y="137"/>
                  <a:pt x="12625" y="149"/>
                </a:cubicBezTo>
                <a:cubicBezTo>
                  <a:pt x="12628" y="161"/>
                  <a:pt x="12629" y="173"/>
                  <a:pt x="12629" y="185"/>
                </a:cubicBezTo>
                <a:lnTo>
                  <a:pt x="12629" y="10215"/>
                </a:lnTo>
                <a:cubicBezTo>
                  <a:pt x="12629" y="10227"/>
                  <a:pt x="12628" y="10239"/>
                  <a:pt x="12625" y="10251"/>
                </a:cubicBezTo>
                <a:cubicBezTo>
                  <a:pt x="12623" y="10263"/>
                  <a:pt x="12620" y="10274"/>
                  <a:pt x="12615" y="10286"/>
                </a:cubicBezTo>
                <a:cubicBezTo>
                  <a:pt x="12610" y="10297"/>
                  <a:pt x="12605" y="10308"/>
                  <a:pt x="12598" y="10318"/>
                </a:cubicBezTo>
                <a:cubicBezTo>
                  <a:pt x="12591" y="10328"/>
                  <a:pt x="12583" y="10337"/>
                  <a:pt x="12575" y="10346"/>
                </a:cubicBezTo>
                <a:cubicBezTo>
                  <a:pt x="12566" y="10354"/>
                  <a:pt x="12557" y="10362"/>
                  <a:pt x="12547" y="10369"/>
                </a:cubicBezTo>
                <a:cubicBezTo>
                  <a:pt x="12536" y="10376"/>
                  <a:pt x="12526" y="10381"/>
                  <a:pt x="12514" y="10386"/>
                </a:cubicBezTo>
                <a:cubicBezTo>
                  <a:pt x="12503" y="10391"/>
                  <a:pt x="12492" y="10394"/>
                  <a:pt x="12480" y="10397"/>
                </a:cubicBezTo>
                <a:cubicBezTo>
                  <a:pt x="12468" y="10399"/>
                  <a:pt x="12456" y="10400"/>
                  <a:pt x="12443" y="10400"/>
                </a:cubicBezTo>
                <a:lnTo>
                  <a:pt x="186" y="10400"/>
                </a:lnTo>
                <a:cubicBezTo>
                  <a:pt x="174" y="10400"/>
                  <a:pt x="162" y="10399"/>
                  <a:pt x="150" y="10397"/>
                </a:cubicBezTo>
                <a:cubicBezTo>
                  <a:pt x="138" y="10394"/>
                  <a:pt x="126" y="10391"/>
                  <a:pt x="115" y="10386"/>
                </a:cubicBezTo>
                <a:cubicBezTo>
                  <a:pt x="104" y="10381"/>
                  <a:pt x="93" y="10376"/>
                  <a:pt x="83" y="10369"/>
                </a:cubicBezTo>
                <a:cubicBezTo>
                  <a:pt x="73" y="10362"/>
                  <a:pt x="63" y="10354"/>
                  <a:pt x="55" y="10346"/>
                </a:cubicBezTo>
                <a:cubicBezTo>
                  <a:pt x="46" y="10337"/>
                  <a:pt x="38" y="10328"/>
                  <a:pt x="31" y="10318"/>
                </a:cubicBezTo>
                <a:cubicBezTo>
                  <a:pt x="25" y="10308"/>
                  <a:pt x="19" y="10297"/>
                  <a:pt x="14" y="10286"/>
                </a:cubicBezTo>
                <a:cubicBezTo>
                  <a:pt x="10" y="10274"/>
                  <a:pt x="6" y="10263"/>
                  <a:pt x="4" y="10251"/>
                </a:cubicBezTo>
                <a:cubicBezTo>
                  <a:pt x="1" y="10239"/>
                  <a:pt x="0" y="10227"/>
                  <a:pt x="0" y="10215"/>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2" name="任意多边形 471"/>
          <p:cNvSpPr/>
          <p:nvPr/>
        </p:nvSpPr>
        <p:spPr>
          <a:xfrm>
            <a:off x="668520" y="1871640"/>
            <a:ext cx="4278960" cy="334800"/>
          </a:xfrm>
          <a:custGeom>
            <a:avLst/>
            <a:gdLst/>
            <a:ahLst/>
            <a:cxnLst/>
            <a:rect l="0" t="0" r="r" b="b"/>
            <a:pathLst>
              <a:path w="11886" h="930">
                <a:moveTo>
                  <a:pt x="0" y="837"/>
                </a:moveTo>
                <a:lnTo>
                  <a:pt x="0" y="93"/>
                </a:lnTo>
                <a:cubicBezTo>
                  <a:pt x="0" y="81"/>
                  <a:pt x="2" y="69"/>
                  <a:pt x="7" y="58"/>
                </a:cubicBezTo>
                <a:cubicBezTo>
                  <a:pt x="11" y="46"/>
                  <a:pt x="18" y="36"/>
                  <a:pt x="27" y="27"/>
                </a:cubicBezTo>
                <a:cubicBezTo>
                  <a:pt x="35" y="19"/>
                  <a:pt x="45" y="12"/>
                  <a:pt x="57" y="7"/>
                </a:cubicBezTo>
                <a:cubicBezTo>
                  <a:pt x="68" y="3"/>
                  <a:pt x="80" y="0"/>
                  <a:pt x="92" y="0"/>
                </a:cubicBezTo>
                <a:lnTo>
                  <a:pt x="11793" y="0"/>
                </a:lnTo>
                <a:cubicBezTo>
                  <a:pt x="11805" y="0"/>
                  <a:pt x="11817" y="3"/>
                  <a:pt x="11828" y="7"/>
                </a:cubicBezTo>
                <a:cubicBezTo>
                  <a:pt x="11840" y="12"/>
                  <a:pt x="11850" y="19"/>
                  <a:pt x="11858" y="27"/>
                </a:cubicBezTo>
                <a:cubicBezTo>
                  <a:pt x="11867" y="36"/>
                  <a:pt x="11874" y="46"/>
                  <a:pt x="11879" y="58"/>
                </a:cubicBezTo>
                <a:cubicBezTo>
                  <a:pt x="11883" y="69"/>
                  <a:pt x="11886" y="81"/>
                  <a:pt x="11886" y="93"/>
                </a:cubicBezTo>
                <a:lnTo>
                  <a:pt x="11886" y="837"/>
                </a:lnTo>
                <a:cubicBezTo>
                  <a:pt x="11886" y="849"/>
                  <a:pt x="11883" y="861"/>
                  <a:pt x="11879" y="872"/>
                </a:cubicBezTo>
                <a:cubicBezTo>
                  <a:pt x="11874" y="884"/>
                  <a:pt x="11867" y="894"/>
                  <a:pt x="11858" y="903"/>
                </a:cubicBezTo>
                <a:cubicBezTo>
                  <a:pt x="11850" y="911"/>
                  <a:pt x="11840" y="918"/>
                  <a:pt x="11828" y="923"/>
                </a:cubicBezTo>
                <a:cubicBezTo>
                  <a:pt x="11817" y="927"/>
                  <a:pt x="11805" y="930"/>
                  <a:pt x="11793" y="930"/>
                </a:cubicBezTo>
                <a:lnTo>
                  <a:pt x="92" y="930"/>
                </a:lnTo>
                <a:cubicBezTo>
                  <a:pt x="80" y="930"/>
                  <a:pt x="68" y="927"/>
                  <a:pt x="57" y="923"/>
                </a:cubicBezTo>
                <a:cubicBezTo>
                  <a:pt x="45" y="918"/>
                  <a:pt x="35" y="911"/>
                  <a:pt x="27" y="903"/>
                </a:cubicBezTo>
                <a:cubicBezTo>
                  <a:pt x="18" y="894"/>
                  <a:pt x="11" y="884"/>
                  <a:pt x="7" y="872"/>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3" name="任意多边形 472"/>
          <p:cNvSpPr/>
          <p:nvPr/>
        </p:nvSpPr>
        <p:spPr>
          <a:xfrm>
            <a:off x="668520" y="2272680"/>
            <a:ext cx="4278960" cy="334800"/>
          </a:xfrm>
          <a:custGeom>
            <a:avLst/>
            <a:gdLst/>
            <a:ahLst/>
            <a:cxnLst/>
            <a:rect l="0" t="0" r="r" b="b"/>
            <a:pathLst>
              <a:path w="11886" h="930">
                <a:moveTo>
                  <a:pt x="0" y="837"/>
                </a:moveTo>
                <a:lnTo>
                  <a:pt x="0" y="93"/>
                </a:lnTo>
                <a:cubicBezTo>
                  <a:pt x="0" y="81"/>
                  <a:pt x="2" y="69"/>
                  <a:pt x="7" y="58"/>
                </a:cubicBezTo>
                <a:cubicBezTo>
                  <a:pt x="11" y="46"/>
                  <a:pt x="18" y="36"/>
                  <a:pt x="27" y="28"/>
                </a:cubicBezTo>
                <a:cubicBezTo>
                  <a:pt x="35" y="19"/>
                  <a:pt x="45" y="12"/>
                  <a:pt x="57" y="8"/>
                </a:cubicBezTo>
                <a:cubicBezTo>
                  <a:pt x="68" y="3"/>
                  <a:pt x="80" y="0"/>
                  <a:pt x="92" y="0"/>
                </a:cubicBezTo>
                <a:lnTo>
                  <a:pt x="11793" y="0"/>
                </a:lnTo>
                <a:cubicBezTo>
                  <a:pt x="11805" y="0"/>
                  <a:pt x="11817" y="3"/>
                  <a:pt x="11828" y="8"/>
                </a:cubicBezTo>
                <a:cubicBezTo>
                  <a:pt x="11840" y="12"/>
                  <a:pt x="11850" y="19"/>
                  <a:pt x="11858" y="28"/>
                </a:cubicBezTo>
                <a:cubicBezTo>
                  <a:pt x="11867" y="36"/>
                  <a:pt x="11874" y="46"/>
                  <a:pt x="11879" y="58"/>
                </a:cubicBezTo>
                <a:cubicBezTo>
                  <a:pt x="11883" y="69"/>
                  <a:pt x="11886" y="81"/>
                  <a:pt x="11886" y="93"/>
                </a:cubicBezTo>
                <a:lnTo>
                  <a:pt x="11886" y="837"/>
                </a:lnTo>
                <a:cubicBezTo>
                  <a:pt x="11886" y="849"/>
                  <a:pt x="11883" y="861"/>
                  <a:pt x="11879" y="873"/>
                </a:cubicBezTo>
                <a:cubicBezTo>
                  <a:pt x="11874" y="884"/>
                  <a:pt x="11867" y="894"/>
                  <a:pt x="11858" y="903"/>
                </a:cubicBezTo>
                <a:cubicBezTo>
                  <a:pt x="11850" y="911"/>
                  <a:pt x="11840" y="918"/>
                  <a:pt x="11828" y="923"/>
                </a:cubicBezTo>
                <a:cubicBezTo>
                  <a:pt x="11817" y="928"/>
                  <a:pt x="11805" y="930"/>
                  <a:pt x="11793" y="930"/>
                </a:cubicBezTo>
                <a:lnTo>
                  <a:pt x="92" y="930"/>
                </a:lnTo>
                <a:cubicBezTo>
                  <a:pt x="80" y="930"/>
                  <a:pt x="68" y="928"/>
                  <a:pt x="57" y="923"/>
                </a:cubicBezTo>
                <a:cubicBezTo>
                  <a:pt x="45" y="918"/>
                  <a:pt x="35" y="911"/>
                  <a:pt x="27" y="903"/>
                </a:cubicBezTo>
                <a:cubicBezTo>
                  <a:pt x="18" y="894"/>
                  <a:pt x="11" y="884"/>
                  <a:pt x="7" y="873"/>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4" name="任意多边形 473"/>
          <p:cNvSpPr/>
          <p:nvPr/>
        </p:nvSpPr>
        <p:spPr>
          <a:xfrm>
            <a:off x="668520" y="3041640"/>
            <a:ext cx="4278960" cy="334800"/>
          </a:xfrm>
          <a:custGeom>
            <a:avLst/>
            <a:gdLst/>
            <a:ahLst/>
            <a:cxnLst/>
            <a:rect l="0" t="0" r="r" b="b"/>
            <a:pathLst>
              <a:path w="11886" h="930">
                <a:moveTo>
                  <a:pt x="0" y="837"/>
                </a:moveTo>
                <a:lnTo>
                  <a:pt x="0" y="93"/>
                </a:lnTo>
                <a:cubicBezTo>
                  <a:pt x="0" y="81"/>
                  <a:pt x="2" y="69"/>
                  <a:pt x="7" y="57"/>
                </a:cubicBezTo>
                <a:cubicBezTo>
                  <a:pt x="11" y="46"/>
                  <a:pt x="18" y="36"/>
                  <a:pt x="27" y="27"/>
                </a:cubicBezTo>
                <a:cubicBezTo>
                  <a:pt x="35" y="19"/>
                  <a:pt x="45" y="12"/>
                  <a:pt x="57" y="7"/>
                </a:cubicBezTo>
                <a:cubicBezTo>
                  <a:pt x="68" y="2"/>
                  <a:pt x="80" y="0"/>
                  <a:pt x="92" y="0"/>
                </a:cubicBezTo>
                <a:lnTo>
                  <a:pt x="11793" y="0"/>
                </a:lnTo>
                <a:cubicBezTo>
                  <a:pt x="11805" y="0"/>
                  <a:pt x="11817" y="2"/>
                  <a:pt x="11828" y="7"/>
                </a:cubicBezTo>
                <a:cubicBezTo>
                  <a:pt x="11840" y="12"/>
                  <a:pt x="11850" y="19"/>
                  <a:pt x="11858" y="27"/>
                </a:cubicBezTo>
                <a:cubicBezTo>
                  <a:pt x="11867" y="36"/>
                  <a:pt x="11874" y="46"/>
                  <a:pt x="11879" y="57"/>
                </a:cubicBezTo>
                <a:cubicBezTo>
                  <a:pt x="11883" y="69"/>
                  <a:pt x="11886" y="81"/>
                  <a:pt x="11886" y="93"/>
                </a:cubicBezTo>
                <a:lnTo>
                  <a:pt x="11886" y="837"/>
                </a:lnTo>
                <a:cubicBezTo>
                  <a:pt x="11886" y="849"/>
                  <a:pt x="11883" y="861"/>
                  <a:pt x="11879" y="872"/>
                </a:cubicBezTo>
                <a:cubicBezTo>
                  <a:pt x="11874" y="884"/>
                  <a:pt x="11867" y="894"/>
                  <a:pt x="11858" y="902"/>
                </a:cubicBezTo>
                <a:cubicBezTo>
                  <a:pt x="11850" y="911"/>
                  <a:pt x="11840" y="918"/>
                  <a:pt x="11828" y="923"/>
                </a:cubicBezTo>
                <a:cubicBezTo>
                  <a:pt x="11817" y="927"/>
                  <a:pt x="11805" y="930"/>
                  <a:pt x="11793" y="930"/>
                </a:cubicBezTo>
                <a:lnTo>
                  <a:pt x="92" y="930"/>
                </a:lnTo>
                <a:cubicBezTo>
                  <a:pt x="80" y="930"/>
                  <a:pt x="68" y="927"/>
                  <a:pt x="57" y="923"/>
                </a:cubicBezTo>
                <a:cubicBezTo>
                  <a:pt x="45" y="918"/>
                  <a:pt x="35" y="911"/>
                  <a:pt x="27" y="902"/>
                </a:cubicBezTo>
                <a:cubicBezTo>
                  <a:pt x="18" y="894"/>
                  <a:pt x="11" y="884"/>
                  <a:pt x="7" y="872"/>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5" name="任意多边形 474"/>
          <p:cNvSpPr/>
          <p:nvPr/>
        </p:nvSpPr>
        <p:spPr>
          <a:xfrm>
            <a:off x="668520" y="3810600"/>
            <a:ext cx="4278960" cy="334440"/>
          </a:xfrm>
          <a:custGeom>
            <a:avLst/>
            <a:gdLst/>
            <a:ahLst/>
            <a:cxnLst/>
            <a:rect l="0" t="0" r="r" b="b"/>
            <a:pathLst>
              <a:path w="11886" h="929">
                <a:moveTo>
                  <a:pt x="0" y="836"/>
                </a:moveTo>
                <a:lnTo>
                  <a:pt x="0" y="94"/>
                </a:lnTo>
                <a:cubicBezTo>
                  <a:pt x="0" y="80"/>
                  <a:pt x="2" y="68"/>
                  <a:pt x="7" y="57"/>
                </a:cubicBezTo>
                <a:cubicBezTo>
                  <a:pt x="11" y="46"/>
                  <a:pt x="18" y="36"/>
                  <a:pt x="27" y="27"/>
                </a:cubicBezTo>
                <a:cubicBezTo>
                  <a:pt x="35" y="18"/>
                  <a:pt x="45" y="11"/>
                  <a:pt x="57" y="7"/>
                </a:cubicBezTo>
                <a:cubicBezTo>
                  <a:pt x="68" y="2"/>
                  <a:pt x="80" y="0"/>
                  <a:pt x="92" y="0"/>
                </a:cubicBezTo>
                <a:lnTo>
                  <a:pt x="11793" y="0"/>
                </a:lnTo>
                <a:cubicBezTo>
                  <a:pt x="11805" y="0"/>
                  <a:pt x="11817" y="2"/>
                  <a:pt x="11828" y="7"/>
                </a:cubicBezTo>
                <a:cubicBezTo>
                  <a:pt x="11840" y="11"/>
                  <a:pt x="11850" y="18"/>
                  <a:pt x="11858" y="27"/>
                </a:cubicBezTo>
                <a:cubicBezTo>
                  <a:pt x="11867" y="36"/>
                  <a:pt x="11874" y="46"/>
                  <a:pt x="11879" y="57"/>
                </a:cubicBezTo>
                <a:cubicBezTo>
                  <a:pt x="11883" y="68"/>
                  <a:pt x="11886" y="80"/>
                  <a:pt x="11886" y="94"/>
                </a:cubicBezTo>
                <a:lnTo>
                  <a:pt x="11886" y="836"/>
                </a:lnTo>
                <a:cubicBezTo>
                  <a:pt x="11886" y="849"/>
                  <a:pt x="11883" y="860"/>
                  <a:pt x="11879" y="872"/>
                </a:cubicBezTo>
                <a:cubicBezTo>
                  <a:pt x="11874" y="883"/>
                  <a:pt x="11867" y="893"/>
                  <a:pt x="11858" y="902"/>
                </a:cubicBezTo>
                <a:cubicBezTo>
                  <a:pt x="11850" y="911"/>
                  <a:pt x="11840" y="917"/>
                  <a:pt x="11828" y="922"/>
                </a:cubicBezTo>
                <a:cubicBezTo>
                  <a:pt x="11817" y="927"/>
                  <a:pt x="11805" y="929"/>
                  <a:pt x="11793" y="929"/>
                </a:cubicBezTo>
                <a:lnTo>
                  <a:pt x="92" y="929"/>
                </a:lnTo>
                <a:cubicBezTo>
                  <a:pt x="80" y="929"/>
                  <a:pt x="68" y="927"/>
                  <a:pt x="57" y="922"/>
                </a:cubicBezTo>
                <a:cubicBezTo>
                  <a:pt x="45" y="917"/>
                  <a:pt x="35" y="911"/>
                  <a:pt x="27" y="902"/>
                </a:cubicBezTo>
                <a:cubicBezTo>
                  <a:pt x="18" y="893"/>
                  <a:pt x="11" y="883"/>
                  <a:pt x="7" y="872"/>
                </a:cubicBezTo>
                <a:cubicBezTo>
                  <a:pt x="2" y="860"/>
                  <a:pt x="0" y="849"/>
                  <a:pt x="0" y="8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6" name="任意多边形 475"/>
          <p:cNvSpPr/>
          <p:nvPr/>
        </p:nvSpPr>
        <p:spPr>
          <a:xfrm>
            <a:off x="668520" y="4211640"/>
            <a:ext cx="4278960" cy="334440"/>
          </a:xfrm>
          <a:custGeom>
            <a:avLst/>
            <a:gdLst/>
            <a:ahLst/>
            <a:cxnLst/>
            <a:rect l="0" t="0" r="r" b="b"/>
            <a:pathLst>
              <a:path w="11886" h="929">
                <a:moveTo>
                  <a:pt x="0" y="837"/>
                </a:moveTo>
                <a:lnTo>
                  <a:pt x="0" y="93"/>
                </a:lnTo>
                <a:cubicBezTo>
                  <a:pt x="0" y="80"/>
                  <a:pt x="2" y="69"/>
                  <a:pt x="7" y="57"/>
                </a:cubicBezTo>
                <a:cubicBezTo>
                  <a:pt x="11" y="46"/>
                  <a:pt x="18" y="36"/>
                  <a:pt x="27" y="27"/>
                </a:cubicBezTo>
                <a:cubicBezTo>
                  <a:pt x="35" y="18"/>
                  <a:pt x="45" y="12"/>
                  <a:pt x="57" y="7"/>
                </a:cubicBezTo>
                <a:cubicBezTo>
                  <a:pt x="68" y="2"/>
                  <a:pt x="80" y="0"/>
                  <a:pt x="92" y="0"/>
                </a:cubicBezTo>
                <a:lnTo>
                  <a:pt x="11793" y="0"/>
                </a:lnTo>
                <a:cubicBezTo>
                  <a:pt x="11805" y="0"/>
                  <a:pt x="11817" y="2"/>
                  <a:pt x="11828" y="7"/>
                </a:cubicBezTo>
                <a:cubicBezTo>
                  <a:pt x="11840" y="12"/>
                  <a:pt x="11850" y="18"/>
                  <a:pt x="11858" y="27"/>
                </a:cubicBezTo>
                <a:cubicBezTo>
                  <a:pt x="11867" y="36"/>
                  <a:pt x="11874" y="46"/>
                  <a:pt x="11879" y="57"/>
                </a:cubicBezTo>
                <a:cubicBezTo>
                  <a:pt x="11883" y="69"/>
                  <a:pt x="11886" y="80"/>
                  <a:pt x="11886" y="93"/>
                </a:cubicBezTo>
                <a:lnTo>
                  <a:pt x="11886" y="837"/>
                </a:lnTo>
                <a:cubicBezTo>
                  <a:pt x="11886" y="849"/>
                  <a:pt x="11883" y="861"/>
                  <a:pt x="11879" y="872"/>
                </a:cubicBezTo>
                <a:cubicBezTo>
                  <a:pt x="11874" y="883"/>
                  <a:pt x="11867" y="893"/>
                  <a:pt x="11858" y="902"/>
                </a:cubicBezTo>
                <a:cubicBezTo>
                  <a:pt x="11850" y="911"/>
                  <a:pt x="11840" y="918"/>
                  <a:pt x="11828" y="922"/>
                </a:cubicBezTo>
                <a:cubicBezTo>
                  <a:pt x="11817" y="927"/>
                  <a:pt x="11805" y="929"/>
                  <a:pt x="11793" y="929"/>
                </a:cubicBezTo>
                <a:lnTo>
                  <a:pt x="92" y="929"/>
                </a:lnTo>
                <a:cubicBezTo>
                  <a:pt x="80" y="929"/>
                  <a:pt x="68" y="927"/>
                  <a:pt x="57" y="922"/>
                </a:cubicBezTo>
                <a:cubicBezTo>
                  <a:pt x="45" y="918"/>
                  <a:pt x="35" y="911"/>
                  <a:pt x="27" y="902"/>
                </a:cubicBezTo>
                <a:cubicBezTo>
                  <a:pt x="18" y="893"/>
                  <a:pt x="11" y="883"/>
                  <a:pt x="7" y="872"/>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7" name="任意多边形 476"/>
          <p:cNvSpPr/>
          <p:nvPr/>
        </p:nvSpPr>
        <p:spPr>
          <a:xfrm>
            <a:off x="534600" y="5013720"/>
            <a:ext cx="4546440" cy="1972800"/>
          </a:xfrm>
          <a:custGeom>
            <a:avLst/>
            <a:gdLst/>
            <a:ahLst/>
            <a:cxnLst/>
            <a:rect l="0" t="0" r="r" b="b"/>
            <a:pathLst>
              <a:path w="12629" h="5480">
                <a:moveTo>
                  <a:pt x="0" y="5294"/>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2443" y="0"/>
                </a:lnTo>
                <a:cubicBezTo>
                  <a:pt x="12456" y="0"/>
                  <a:pt x="12468" y="2"/>
                  <a:pt x="12480" y="4"/>
                </a:cubicBezTo>
                <a:cubicBezTo>
                  <a:pt x="12492" y="6"/>
                  <a:pt x="12503" y="10"/>
                  <a:pt x="12514" y="14"/>
                </a:cubicBezTo>
                <a:cubicBezTo>
                  <a:pt x="12526" y="19"/>
                  <a:pt x="12536" y="25"/>
                  <a:pt x="12547" y="32"/>
                </a:cubicBezTo>
                <a:cubicBezTo>
                  <a:pt x="12557" y="38"/>
                  <a:pt x="12566" y="46"/>
                  <a:pt x="12575" y="55"/>
                </a:cubicBezTo>
                <a:cubicBezTo>
                  <a:pt x="12583" y="63"/>
                  <a:pt x="12591" y="73"/>
                  <a:pt x="12598" y="83"/>
                </a:cubicBezTo>
                <a:cubicBezTo>
                  <a:pt x="12605" y="93"/>
                  <a:pt x="12610" y="104"/>
                  <a:pt x="12615" y="115"/>
                </a:cubicBezTo>
                <a:cubicBezTo>
                  <a:pt x="12620" y="126"/>
                  <a:pt x="12623" y="138"/>
                  <a:pt x="12625" y="150"/>
                </a:cubicBezTo>
                <a:cubicBezTo>
                  <a:pt x="12628" y="162"/>
                  <a:pt x="12629" y="174"/>
                  <a:pt x="12629" y="186"/>
                </a:cubicBezTo>
                <a:lnTo>
                  <a:pt x="12629" y="5294"/>
                </a:lnTo>
                <a:cubicBezTo>
                  <a:pt x="12629" y="5306"/>
                  <a:pt x="12628" y="5318"/>
                  <a:pt x="12625" y="5330"/>
                </a:cubicBezTo>
                <a:cubicBezTo>
                  <a:pt x="12623" y="5342"/>
                  <a:pt x="12620" y="5354"/>
                  <a:pt x="12615" y="5365"/>
                </a:cubicBezTo>
                <a:cubicBezTo>
                  <a:pt x="12610" y="5376"/>
                  <a:pt x="12605" y="5387"/>
                  <a:pt x="12598" y="5397"/>
                </a:cubicBezTo>
                <a:cubicBezTo>
                  <a:pt x="12591" y="5407"/>
                  <a:pt x="12583" y="5417"/>
                  <a:pt x="12575" y="5425"/>
                </a:cubicBezTo>
                <a:cubicBezTo>
                  <a:pt x="12566" y="5434"/>
                  <a:pt x="12557" y="5442"/>
                  <a:pt x="12547" y="5448"/>
                </a:cubicBezTo>
                <a:cubicBezTo>
                  <a:pt x="12536" y="5455"/>
                  <a:pt x="12526" y="5461"/>
                  <a:pt x="12514" y="5465"/>
                </a:cubicBezTo>
                <a:cubicBezTo>
                  <a:pt x="12503" y="5470"/>
                  <a:pt x="12492" y="5474"/>
                  <a:pt x="12480" y="5476"/>
                </a:cubicBezTo>
                <a:cubicBezTo>
                  <a:pt x="12468" y="5478"/>
                  <a:pt x="12456" y="5480"/>
                  <a:pt x="12443" y="5480"/>
                </a:cubicBezTo>
                <a:lnTo>
                  <a:pt x="186" y="5480"/>
                </a:lnTo>
                <a:cubicBezTo>
                  <a:pt x="174" y="5480"/>
                  <a:pt x="162" y="5478"/>
                  <a:pt x="150" y="5476"/>
                </a:cubicBezTo>
                <a:cubicBezTo>
                  <a:pt x="138" y="5474"/>
                  <a:pt x="126" y="5470"/>
                  <a:pt x="115" y="5465"/>
                </a:cubicBezTo>
                <a:cubicBezTo>
                  <a:pt x="104" y="5461"/>
                  <a:pt x="93" y="5455"/>
                  <a:pt x="83" y="5448"/>
                </a:cubicBezTo>
                <a:cubicBezTo>
                  <a:pt x="73" y="5442"/>
                  <a:pt x="63" y="5434"/>
                  <a:pt x="55" y="5425"/>
                </a:cubicBezTo>
                <a:cubicBezTo>
                  <a:pt x="46" y="5417"/>
                  <a:pt x="38" y="5407"/>
                  <a:pt x="31" y="5397"/>
                </a:cubicBezTo>
                <a:cubicBezTo>
                  <a:pt x="25" y="5387"/>
                  <a:pt x="19" y="5376"/>
                  <a:pt x="14" y="5365"/>
                </a:cubicBezTo>
                <a:cubicBezTo>
                  <a:pt x="10" y="5354"/>
                  <a:pt x="6" y="5342"/>
                  <a:pt x="4" y="5330"/>
                </a:cubicBezTo>
                <a:cubicBezTo>
                  <a:pt x="1" y="5318"/>
                  <a:pt x="0" y="5306"/>
                  <a:pt x="0" y="5294"/>
                </a:cubicBezTo>
                <a:close/>
              </a:path>
            </a:pathLst>
          </a:custGeom>
          <a:solidFill>
            <a:srgbClr val="A7F3D0">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8" name="任意多边形 477"/>
          <p:cNvSpPr/>
          <p:nvPr/>
        </p:nvSpPr>
        <p:spPr>
          <a:xfrm>
            <a:off x="668520" y="5782680"/>
            <a:ext cx="4278960" cy="334440"/>
          </a:xfrm>
          <a:custGeom>
            <a:avLst/>
            <a:gdLst/>
            <a:ahLst/>
            <a:cxnLst/>
            <a:rect l="0" t="0" r="r" b="b"/>
            <a:pathLst>
              <a:path w="11886" h="929">
                <a:moveTo>
                  <a:pt x="0" y="837"/>
                </a:moveTo>
                <a:lnTo>
                  <a:pt x="0" y="93"/>
                </a:lnTo>
                <a:cubicBezTo>
                  <a:pt x="0" y="80"/>
                  <a:pt x="2" y="69"/>
                  <a:pt x="7" y="57"/>
                </a:cubicBezTo>
                <a:cubicBezTo>
                  <a:pt x="11" y="46"/>
                  <a:pt x="18" y="36"/>
                  <a:pt x="27" y="27"/>
                </a:cubicBezTo>
                <a:cubicBezTo>
                  <a:pt x="35" y="18"/>
                  <a:pt x="45" y="12"/>
                  <a:pt x="57" y="7"/>
                </a:cubicBezTo>
                <a:cubicBezTo>
                  <a:pt x="68" y="2"/>
                  <a:pt x="80" y="0"/>
                  <a:pt x="92" y="0"/>
                </a:cubicBezTo>
                <a:lnTo>
                  <a:pt x="11793" y="0"/>
                </a:lnTo>
                <a:cubicBezTo>
                  <a:pt x="11805" y="0"/>
                  <a:pt x="11817" y="2"/>
                  <a:pt x="11828" y="7"/>
                </a:cubicBezTo>
                <a:cubicBezTo>
                  <a:pt x="11840" y="12"/>
                  <a:pt x="11850" y="18"/>
                  <a:pt x="11858" y="27"/>
                </a:cubicBezTo>
                <a:cubicBezTo>
                  <a:pt x="11867" y="36"/>
                  <a:pt x="11874" y="46"/>
                  <a:pt x="11879" y="57"/>
                </a:cubicBezTo>
                <a:cubicBezTo>
                  <a:pt x="11883" y="69"/>
                  <a:pt x="11886" y="80"/>
                  <a:pt x="11886" y="93"/>
                </a:cubicBezTo>
                <a:lnTo>
                  <a:pt x="11886" y="837"/>
                </a:lnTo>
                <a:cubicBezTo>
                  <a:pt x="11886" y="849"/>
                  <a:pt x="11883" y="861"/>
                  <a:pt x="11879" y="872"/>
                </a:cubicBezTo>
                <a:cubicBezTo>
                  <a:pt x="11874" y="884"/>
                  <a:pt x="11867" y="894"/>
                  <a:pt x="11858" y="902"/>
                </a:cubicBezTo>
                <a:cubicBezTo>
                  <a:pt x="11850" y="911"/>
                  <a:pt x="11840" y="918"/>
                  <a:pt x="11828" y="922"/>
                </a:cubicBezTo>
                <a:cubicBezTo>
                  <a:pt x="11817" y="927"/>
                  <a:pt x="11805" y="929"/>
                  <a:pt x="11793" y="929"/>
                </a:cubicBezTo>
                <a:lnTo>
                  <a:pt x="92" y="929"/>
                </a:lnTo>
                <a:cubicBezTo>
                  <a:pt x="80" y="929"/>
                  <a:pt x="68" y="927"/>
                  <a:pt x="57" y="922"/>
                </a:cubicBezTo>
                <a:cubicBezTo>
                  <a:pt x="45" y="918"/>
                  <a:pt x="35" y="911"/>
                  <a:pt x="27" y="902"/>
                </a:cubicBezTo>
                <a:cubicBezTo>
                  <a:pt x="18" y="894"/>
                  <a:pt x="11" y="884"/>
                  <a:pt x="7" y="872"/>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9" name="任意多边形 478"/>
          <p:cNvSpPr/>
          <p:nvPr/>
        </p:nvSpPr>
        <p:spPr>
          <a:xfrm>
            <a:off x="668520" y="6518160"/>
            <a:ext cx="4278960" cy="334440"/>
          </a:xfrm>
          <a:custGeom>
            <a:avLst/>
            <a:gdLst/>
            <a:ahLst/>
            <a:cxnLst/>
            <a:rect l="0" t="0" r="r" b="b"/>
            <a:pathLst>
              <a:path w="11886" h="929">
                <a:moveTo>
                  <a:pt x="0" y="835"/>
                </a:moveTo>
                <a:lnTo>
                  <a:pt x="0" y="93"/>
                </a:lnTo>
                <a:cubicBezTo>
                  <a:pt x="0" y="80"/>
                  <a:pt x="2" y="68"/>
                  <a:pt x="7" y="57"/>
                </a:cubicBezTo>
                <a:cubicBezTo>
                  <a:pt x="11" y="46"/>
                  <a:pt x="18" y="36"/>
                  <a:pt x="27" y="27"/>
                </a:cubicBezTo>
                <a:cubicBezTo>
                  <a:pt x="35" y="18"/>
                  <a:pt x="45" y="11"/>
                  <a:pt x="57" y="7"/>
                </a:cubicBezTo>
                <a:cubicBezTo>
                  <a:pt x="68" y="2"/>
                  <a:pt x="80" y="0"/>
                  <a:pt x="92" y="0"/>
                </a:cubicBezTo>
                <a:lnTo>
                  <a:pt x="11793" y="0"/>
                </a:lnTo>
                <a:cubicBezTo>
                  <a:pt x="11805" y="0"/>
                  <a:pt x="11817" y="2"/>
                  <a:pt x="11828" y="7"/>
                </a:cubicBezTo>
                <a:cubicBezTo>
                  <a:pt x="11840" y="11"/>
                  <a:pt x="11850" y="18"/>
                  <a:pt x="11858" y="27"/>
                </a:cubicBezTo>
                <a:cubicBezTo>
                  <a:pt x="11867" y="36"/>
                  <a:pt x="11874" y="46"/>
                  <a:pt x="11879" y="57"/>
                </a:cubicBezTo>
                <a:cubicBezTo>
                  <a:pt x="11883" y="68"/>
                  <a:pt x="11886" y="80"/>
                  <a:pt x="11886" y="93"/>
                </a:cubicBezTo>
                <a:lnTo>
                  <a:pt x="11886" y="835"/>
                </a:lnTo>
                <a:cubicBezTo>
                  <a:pt x="11886" y="848"/>
                  <a:pt x="11883" y="860"/>
                  <a:pt x="11879" y="871"/>
                </a:cubicBezTo>
                <a:cubicBezTo>
                  <a:pt x="11874" y="882"/>
                  <a:pt x="11867" y="892"/>
                  <a:pt x="11858" y="901"/>
                </a:cubicBezTo>
                <a:cubicBezTo>
                  <a:pt x="11850" y="910"/>
                  <a:pt x="11840" y="916"/>
                  <a:pt x="11828" y="922"/>
                </a:cubicBezTo>
                <a:cubicBezTo>
                  <a:pt x="11817" y="927"/>
                  <a:pt x="11805" y="929"/>
                  <a:pt x="11793" y="929"/>
                </a:cubicBezTo>
                <a:lnTo>
                  <a:pt x="92" y="929"/>
                </a:lnTo>
                <a:cubicBezTo>
                  <a:pt x="80" y="929"/>
                  <a:pt x="68" y="927"/>
                  <a:pt x="57" y="922"/>
                </a:cubicBezTo>
                <a:cubicBezTo>
                  <a:pt x="45" y="916"/>
                  <a:pt x="35" y="910"/>
                  <a:pt x="27" y="901"/>
                </a:cubicBezTo>
                <a:cubicBezTo>
                  <a:pt x="18" y="892"/>
                  <a:pt x="11" y="882"/>
                  <a:pt x="7" y="871"/>
                </a:cubicBezTo>
                <a:cubicBezTo>
                  <a:pt x="2" y="860"/>
                  <a:pt x="0" y="848"/>
                  <a:pt x="0" y="83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80" name="图片 479"/>
          <p:cNvPicPr/>
          <p:nvPr/>
        </p:nvPicPr>
        <p:blipFill>
          <a:blip r:embed="rId3"/>
          <a:stretch/>
        </p:blipFill>
        <p:spPr>
          <a:xfrm>
            <a:off x="668520" y="1236960"/>
            <a:ext cx="250200" cy="200160"/>
          </a:xfrm>
          <a:prstGeom prst="rect">
            <a:avLst/>
          </a:prstGeom>
          <a:noFill/>
          <a:ln w="0">
            <a:noFill/>
          </a:ln>
        </p:spPr>
      </p:pic>
      <p:sp>
        <p:nvSpPr>
          <p:cNvPr id="481" name="文本框 480"/>
          <p:cNvSpPr txBox="1"/>
          <p:nvPr/>
        </p:nvSpPr>
        <p:spPr>
          <a:xfrm>
            <a:off x="53496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依赖库安装与版本管理</a:t>
            </a:r>
            <a:endParaRPr lang="en-US" sz="2370" b="0" u="none" strike="noStrike">
              <a:solidFill>
                <a:srgbClr val="000000"/>
              </a:solidFill>
              <a:effectLst/>
              <a:uFillTx/>
              <a:latin typeface="Times New Roman"/>
            </a:endParaRPr>
          </a:p>
        </p:txBody>
      </p:sp>
      <p:sp>
        <p:nvSpPr>
          <p:cNvPr id="482" name="文本框 481"/>
          <p:cNvSpPr txBox="1"/>
          <p:nvPr/>
        </p:nvSpPr>
        <p:spPr>
          <a:xfrm>
            <a:off x="1019520" y="1210680"/>
            <a:ext cx="4032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使用</a:t>
            </a:r>
            <a:endParaRPr lang="en-US" sz="1580" b="0" u="none" strike="noStrike">
              <a:solidFill>
                <a:srgbClr val="000000"/>
              </a:solidFill>
              <a:effectLst/>
              <a:uFillTx/>
              <a:latin typeface="Times New Roman"/>
            </a:endParaRPr>
          </a:p>
        </p:txBody>
      </p:sp>
      <p:sp>
        <p:nvSpPr>
          <p:cNvPr id="483" name="文本框 482"/>
          <p:cNvSpPr txBox="1"/>
          <p:nvPr/>
        </p:nvSpPr>
        <p:spPr>
          <a:xfrm>
            <a:off x="1420560" y="1217880"/>
            <a:ext cx="49788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 pip </a:t>
            </a:r>
            <a:endParaRPr lang="en-US" sz="1580" b="0" u="none" strike="noStrike">
              <a:solidFill>
                <a:srgbClr val="000000"/>
              </a:solidFill>
              <a:effectLst/>
              <a:uFillTx/>
              <a:latin typeface="Times New Roman"/>
            </a:endParaRPr>
          </a:p>
        </p:txBody>
      </p:sp>
      <p:pic>
        <p:nvPicPr>
          <p:cNvPr id="484" name="图片 483"/>
          <p:cNvPicPr/>
          <p:nvPr/>
        </p:nvPicPr>
        <p:blipFill>
          <a:blip r:embed="rId4"/>
          <a:stretch/>
        </p:blipFill>
        <p:spPr>
          <a:xfrm>
            <a:off x="668520" y="1638000"/>
            <a:ext cx="116640" cy="116640"/>
          </a:xfrm>
          <a:prstGeom prst="rect">
            <a:avLst/>
          </a:prstGeom>
          <a:noFill/>
          <a:ln w="0">
            <a:noFill/>
          </a:ln>
        </p:spPr>
      </p:pic>
      <p:sp>
        <p:nvSpPr>
          <p:cNvPr id="485" name="文本框 484"/>
          <p:cNvSpPr txBox="1"/>
          <p:nvPr/>
        </p:nvSpPr>
        <p:spPr>
          <a:xfrm>
            <a:off x="1916280" y="121068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管理依赖</a:t>
            </a:r>
            <a:endParaRPr lang="en-US" sz="1580" b="0" u="none" strike="noStrike">
              <a:solidFill>
                <a:srgbClr val="000000"/>
              </a:solidFill>
              <a:effectLst/>
              <a:uFillTx/>
              <a:latin typeface="Times New Roman"/>
            </a:endParaRPr>
          </a:p>
        </p:txBody>
      </p:sp>
      <p:sp>
        <p:nvSpPr>
          <p:cNvPr id="486" name="文本框 485"/>
          <p:cNvSpPr txBox="1"/>
          <p:nvPr/>
        </p:nvSpPr>
        <p:spPr>
          <a:xfrm>
            <a:off x="852480" y="1593360"/>
            <a:ext cx="45324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安装库</a:t>
            </a:r>
            <a:endParaRPr lang="en-US" sz="1180" b="0" u="none" strike="noStrike">
              <a:solidFill>
                <a:srgbClr val="000000"/>
              </a:solidFill>
              <a:effectLst/>
              <a:uFillTx/>
              <a:latin typeface="Times New Roman"/>
            </a:endParaRPr>
          </a:p>
        </p:txBody>
      </p:sp>
      <p:sp>
        <p:nvSpPr>
          <p:cNvPr id="487" name="文本框 486"/>
          <p:cNvSpPr txBox="1"/>
          <p:nvPr/>
        </p:nvSpPr>
        <p:spPr>
          <a:xfrm>
            <a:off x="802080" y="1960920"/>
            <a:ext cx="152964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install numpy</a:t>
            </a:r>
            <a:endParaRPr lang="en-US" sz="1050" b="0" u="none" strike="noStrike">
              <a:solidFill>
                <a:srgbClr val="000000"/>
              </a:solidFill>
              <a:effectLst/>
              <a:uFillTx/>
              <a:latin typeface="Times New Roman"/>
            </a:endParaRPr>
          </a:p>
        </p:txBody>
      </p:sp>
      <p:pic>
        <p:nvPicPr>
          <p:cNvPr id="488" name="图片 487"/>
          <p:cNvPicPr/>
          <p:nvPr/>
        </p:nvPicPr>
        <p:blipFill>
          <a:blip r:embed="rId5"/>
          <a:stretch/>
        </p:blipFill>
        <p:spPr>
          <a:xfrm>
            <a:off x="668520" y="2808000"/>
            <a:ext cx="116640" cy="116640"/>
          </a:xfrm>
          <a:prstGeom prst="rect">
            <a:avLst/>
          </a:prstGeom>
          <a:noFill/>
          <a:ln w="0">
            <a:noFill/>
          </a:ln>
        </p:spPr>
      </p:pic>
      <p:sp>
        <p:nvSpPr>
          <p:cNvPr id="489" name="文本框 488"/>
          <p:cNvSpPr txBox="1"/>
          <p:nvPr/>
        </p:nvSpPr>
        <p:spPr>
          <a:xfrm>
            <a:off x="802080" y="2362320"/>
            <a:ext cx="313956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install numpy pandas transformers</a:t>
            </a:r>
            <a:endParaRPr lang="en-US" sz="1050" b="0" u="none" strike="noStrike">
              <a:solidFill>
                <a:srgbClr val="000000"/>
              </a:solidFill>
              <a:effectLst/>
              <a:uFillTx/>
              <a:latin typeface="Times New Roman"/>
            </a:endParaRPr>
          </a:p>
        </p:txBody>
      </p:sp>
      <p:sp>
        <p:nvSpPr>
          <p:cNvPr id="490" name="文本框 489"/>
          <p:cNvSpPr txBox="1"/>
          <p:nvPr/>
        </p:nvSpPr>
        <p:spPr>
          <a:xfrm>
            <a:off x="852480" y="276336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指定版本安装</a:t>
            </a:r>
            <a:endParaRPr lang="en-US" sz="1180" b="0" u="none" strike="noStrike">
              <a:solidFill>
                <a:srgbClr val="000000"/>
              </a:solidFill>
              <a:effectLst/>
              <a:uFillTx/>
              <a:latin typeface="Times New Roman"/>
            </a:endParaRPr>
          </a:p>
        </p:txBody>
      </p:sp>
      <p:pic>
        <p:nvPicPr>
          <p:cNvPr id="491" name="图片 490"/>
          <p:cNvPicPr/>
          <p:nvPr/>
        </p:nvPicPr>
        <p:blipFill>
          <a:blip r:embed="rId6"/>
          <a:stretch/>
        </p:blipFill>
        <p:spPr>
          <a:xfrm>
            <a:off x="668520" y="3576600"/>
            <a:ext cx="116640" cy="116640"/>
          </a:xfrm>
          <a:prstGeom prst="rect">
            <a:avLst/>
          </a:prstGeom>
          <a:noFill/>
          <a:ln w="0">
            <a:noFill/>
          </a:ln>
        </p:spPr>
      </p:pic>
      <p:sp>
        <p:nvSpPr>
          <p:cNvPr id="492" name="文本框 491"/>
          <p:cNvSpPr txBox="1"/>
          <p:nvPr/>
        </p:nvSpPr>
        <p:spPr>
          <a:xfrm>
            <a:off x="802080" y="3130920"/>
            <a:ext cx="217368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install numpy==1.21.2</a:t>
            </a:r>
            <a:endParaRPr lang="en-US" sz="1050" b="0" u="none" strike="noStrike">
              <a:solidFill>
                <a:srgbClr val="000000"/>
              </a:solidFill>
              <a:effectLst/>
              <a:uFillTx/>
              <a:latin typeface="Times New Roman"/>
            </a:endParaRPr>
          </a:p>
        </p:txBody>
      </p:sp>
      <p:sp>
        <p:nvSpPr>
          <p:cNvPr id="493" name="文本框 492"/>
          <p:cNvSpPr txBox="1"/>
          <p:nvPr/>
        </p:nvSpPr>
        <p:spPr>
          <a:xfrm>
            <a:off x="852480" y="3531960"/>
            <a:ext cx="7552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更新与卸载</a:t>
            </a:r>
            <a:endParaRPr lang="en-US" sz="1180" b="0" u="none" strike="noStrike">
              <a:solidFill>
                <a:srgbClr val="000000"/>
              </a:solidFill>
              <a:effectLst/>
              <a:uFillTx/>
              <a:latin typeface="Times New Roman"/>
            </a:endParaRPr>
          </a:p>
        </p:txBody>
      </p:sp>
      <p:sp>
        <p:nvSpPr>
          <p:cNvPr id="494" name="文本框 493"/>
          <p:cNvSpPr txBox="1"/>
          <p:nvPr/>
        </p:nvSpPr>
        <p:spPr>
          <a:xfrm>
            <a:off x="802080" y="3899880"/>
            <a:ext cx="233460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install --upgrade numpy</a:t>
            </a:r>
            <a:endParaRPr lang="en-US" sz="1050" b="0" u="none" strike="noStrike">
              <a:solidFill>
                <a:srgbClr val="000000"/>
              </a:solidFill>
              <a:effectLst/>
              <a:uFillTx/>
              <a:latin typeface="Times New Roman"/>
            </a:endParaRPr>
          </a:p>
        </p:txBody>
      </p:sp>
      <p:pic>
        <p:nvPicPr>
          <p:cNvPr id="495" name="图片 494"/>
          <p:cNvPicPr/>
          <p:nvPr/>
        </p:nvPicPr>
        <p:blipFill>
          <a:blip r:embed="rId7"/>
          <a:stretch/>
        </p:blipFill>
        <p:spPr>
          <a:xfrm>
            <a:off x="668520" y="5164560"/>
            <a:ext cx="225360" cy="200160"/>
          </a:xfrm>
          <a:prstGeom prst="rect">
            <a:avLst/>
          </a:prstGeom>
          <a:noFill/>
          <a:ln w="0">
            <a:noFill/>
          </a:ln>
        </p:spPr>
      </p:pic>
      <p:sp>
        <p:nvSpPr>
          <p:cNvPr id="496" name="文本框 495"/>
          <p:cNvSpPr txBox="1"/>
          <p:nvPr/>
        </p:nvSpPr>
        <p:spPr>
          <a:xfrm>
            <a:off x="802080" y="4300920"/>
            <a:ext cx="169092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uninstall numpy</a:t>
            </a:r>
            <a:endParaRPr lang="en-US" sz="1050" b="0" u="none" strike="noStrike">
              <a:solidFill>
                <a:srgbClr val="000000"/>
              </a:solidFill>
              <a:effectLst/>
              <a:uFillTx/>
              <a:latin typeface="Times New Roman"/>
            </a:endParaRPr>
          </a:p>
        </p:txBody>
      </p:sp>
      <p:sp>
        <p:nvSpPr>
          <p:cNvPr id="497" name="文本框 496"/>
          <p:cNvSpPr txBox="1"/>
          <p:nvPr/>
        </p:nvSpPr>
        <p:spPr>
          <a:xfrm>
            <a:off x="994320" y="5162400"/>
            <a:ext cx="3358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使用</a:t>
            </a:r>
            <a:endParaRPr lang="en-US" sz="1320" b="0" u="none" strike="noStrike">
              <a:solidFill>
                <a:srgbClr val="000000"/>
              </a:solidFill>
              <a:effectLst/>
              <a:uFillTx/>
              <a:latin typeface="Times New Roman"/>
            </a:endParaRPr>
          </a:p>
        </p:txBody>
      </p:sp>
      <p:pic>
        <p:nvPicPr>
          <p:cNvPr id="498" name="图片 497"/>
          <p:cNvPicPr/>
          <p:nvPr/>
        </p:nvPicPr>
        <p:blipFill>
          <a:blip r:embed="rId8"/>
          <a:stretch/>
        </p:blipFill>
        <p:spPr>
          <a:xfrm>
            <a:off x="668520" y="5548680"/>
            <a:ext cx="100080" cy="116640"/>
          </a:xfrm>
          <a:prstGeom prst="rect">
            <a:avLst/>
          </a:prstGeom>
          <a:noFill/>
          <a:ln w="0">
            <a:noFill/>
          </a:ln>
        </p:spPr>
      </p:pic>
      <p:sp>
        <p:nvSpPr>
          <p:cNvPr id="499" name="文本框 498"/>
          <p:cNvSpPr txBox="1"/>
          <p:nvPr/>
        </p:nvSpPr>
        <p:spPr>
          <a:xfrm>
            <a:off x="1328760" y="5168160"/>
            <a:ext cx="166824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requirements.txt</a:t>
            </a:r>
            <a:endParaRPr lang="en-US" sz="1320" b="0" u="none" strike="noStrike">
              <a:solidFill>
                <a:srgbClr val="000000"/>
              </a:solidFill>
              <a:effectLst/>
              <a:uFillTx/>
              <a:latin typeface="Times New Roman"/>
            </a:endParaRPr>
          </a:p>
        </p:txBody>
      </p:sp>
      <p:sp>
        <p:nvSpPr>
          <p:cNvPr id="500" name="文本框 499"/>
          <p:cNvSpPr txBox="1"/>
          <p:nvPr/>
        </p:nvSpPr>
        <p:spPr>
          <a:xfrm>
            <a:off x="835560" y="5504400"/>
            <a:ext cx="604080" cy="189360"/>
          </a:xfrm>
          <a:prstGeom prst="rect">
            <a:avLst/>
          </a:prstGeom>
          <a:noFill/>
          <a:ln w="0">
            <a:noFill/>
          </a:ln>
        </p:spPr>
        <p:txBody>
          <a:bodyPr wrap="none" lIns="0" tIns="0" rIns="0" bIns="0" anchor="t">
            <a:spAutoFit/>
          </a:bodyPr>
          <a:lstStyle/>
          <a:p>
            <a:r>
              <a:rPr lang="zh-CN" sz="1180" b="0" u="none" strike="noStrike">
                <a:solidFill>
                  <a:srgbClr val="D1FAE5"/>
                </a:solidFill>
                <a:effectLst/>
                <a:uFillTx/>
                <a:latin typeface="WenQuanYiZenHei"/>
                <a:ea typeface="WenQuanYiZenHei"/>
              </a:rPr>
              <a:t>导出依赖</a:t>
            </a:r>
            <a:endParaRPr lang="en-US" sz="1180" b="0" u="none" strike="noStrike">
              <a:solidFill>
                <a:srgbClr val="000000"/>
              </a:solidFill>
              <a:effectLst/>
              <a:uFillTx/>
              <a:latin typeface="Times New Roman"/>
            </a:endParaRPr>
          </a:p>
        </p:txBody>
      </p:sp>
      <p:pic>
        <p:nvPicPr>
          <p:cNvPr id="501" name="图片 500"/>
          <p:cNvPicPr/>
          <p:nvPr/>
        </p:nvPicPr>
        <p:blipFill>
          <a:blip r:embed="rId9"/>
          <a:stretch/>
        </p:blipFill>
        <p:spPr>
          <a:xfrm>
            <a:off x="668520" y="6284160"/>
            <a:ext cx="116640" cy="116640"/>
          </a:xfrm>
          <a:prstGeom prst="rect">
            <a:avLst/>
          </a:prstGeom>
          <a:noFill/>
          <a:ln w="0">
            <a:noFill/>
          </a:ln>
        </p:spPr>
      </p:pic>
      <p:sp>
        <p:nvSpPr>
          <p:cNvPr id="502" name="文本框 501"/>
          <p:cNvSpPr txBox="1"/>
          <p:nvPr/>
        </p:nvSpPr>
        <p:spPr>
          <a:xfrm>
            <a:off x="802080" y="5871960"/>
            <a:ext cx="249552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freeze &gt; requirements.txt</a:t>
            </a:r>
            <a:endParaRPr lang="en-US" sz="1050" b="0" u="none" strike="noStrike">
              <a:solidFill>
                <a:srgbClr val="000000"/>
              </a:solidFill>
              <a:effectLst/>
              <a:uFillTx/>
              <a:latin typeface="Times New Roman"/>
            </a:endParaRPr>
          </a:p>
        </p:txBody>
      </p:sp>
      <p:sp>
        <p:nvSpPr>
          <p:cNvPr id="503" name="文本框 502"/>
          <p:cNvSpPr txBox="1"/>
          <p:nvPr/>
        </p:nvSpPr>
        <p:spPr>
          <a:xfrm>
            <a:off x="852480" y="6239520"/>
            <a:ext cx="906120" cy="189360"/>
          </a:xfrm>
          <a:prstGeom prst="rect">
            <a:avLst/>
          </a:prstGeom>
          <a:noFill/>
          <a:ln w="0">
            <a:noFill/>
          </a:ln>
        </p:spPr>
        <p:txBody>
          <a:bodyPr wrap="none" lIns="0" tIns="0" rIns="0" bIns="0" anchor="t">
            <a:spAutoFit/>
          </a:bodyPr>
          <a:lstStyle/>
          <a:p>
            <a:r>
              <a:rPr lang="zh-CN" sz="1180" b="0" u="none" strike="noStrike">
                <a:solidFill>
                  <a:srgbClr val="D1FAE5"/>
                </a:solidFill>
                <a:effectLst/>
                <a:uFillTx/>
                <a:latin typeface="WenQuanYiZenHei"/>
                <a:ea typeface="WenQuanYiZenHei"/>
              </a:rPr>
              <a:t>安装项目依赖</a:t>
            </a:r>
            <a:endParaRPr lang="en-US" sz="1180" b="0" u="none" strike="noStrike">
              <a:solidFill>
                <a:srgbClr val="000000"/>
              </a:solidFill>
              <a:effectLst/>
              <a:uFillTx/>
              <a:latin typeface="Times New Roman"/>
            </a:endParaRPr>
          </a:p>
        </p:txBody>
      </p:sp>
      <p:sp>
        <p:nvSpPr>
          <p:cNvPr id="504" name="任意多边形 503"/>
          <p:cNvSpPr/>
          <p:nvPr/>
        </p:nvSpPr>
        <p:spPr>
          <a:xfrm>
            <a:off x="5615640" y="1069560"/>
            <a:ext cx="4546440" cy="3342960"/>
          </a:xfrm>
          <a:custGeom>
            <a:avLst/>
            <a:gdLst/>
            <a:ahLst/>
            <a:cxnLst/>
            <a:rect l="0" t="0" r="r" b="b"/>
            <a:pathLst>
              <a:path w="12629" h="9286">
                <a:moveTo>
                  <a:pt x="0" y="9100"/>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2443" y="0"/>
                </a:lnTo>
                <a:cubicBezTo>
                  <a:pt x="12455" y="0"/>
                  <a:pt x="12467" y="1"/>
                  <a:pt x="12479" y="3"/>
                </a:cubicBezTo>
                <a:cubicBezTo>
                  <a:pt x="12491" y="6"/>
                  <a:pt x="12503" y="9"/>
                  <a:pt x="12514" y="14"/>
                </a:cubicBezTo>
                <a:cubicBezTo>
                  <a:pt x="12525" y="19"/>
                  <a:pt x="12536" y="24"/>
                  <a:pt x="12546" y="31"/>
                </a:cubicBezTo>
                <a:cubicBezTo>
                  <a:pt x="12556" y="38"/>
                  <a:pt x="12566" y="46"/>
                  <a:pt x="12574" y="54"/>
                </a:cubicBezTo>
                <a:cubicBezTo>
                  <a:pt x="12583" y="63"/>
                  <a:pt x="12590" y="72"/>
                  <a:pt x="12597" y="82"/>
                </a:cubicBezTo>
                <a:cubicBezTo>
                  <a:pt x="12604" y="92"/>
                  <a:pt x="12610" y="103"/>
                  <a:pt x="12614" y="114"/>
                </a:cubicBezTo>
                <a:cubicBezTo>
                  <a:pt x="12619" y="126"/>
                  <a:pt x="12623" y="137"/>
                  <a:pt x="12625" y="149"/>
                </a:cubicBezTo>
                <a:cubicBezTo>
                  <a:pt x="12627" y="161"/>
                  <a:pt x="12629" y="173"/>
                  <a:pt x="12629" y="185"/>
                </a:cubicBezTo>
                <a:lnTo>
                  <a:pt x="12629" y="9100"/>
                </a:lnTo>
                <a:cubicBezTo>
                  <a:pt x="12629" y="9112"/>
                  <a:pt x="12627" y="9125"/>
                  <a:pt x="12625" y="9137"/>
                </a:cubicBezTo>
                <a:cubicBezTo>
                  <a:pt x="12623" y="9148"/>
                  <a:pt x="12619" y="9160"/>
                  <a:pt x="12614" y="9171"/>
                </a:cubicBezTo>
                <a:cubicBezTo>
                  <a:pt x="12610" y="9183"/>
                  <a:pt x="12604" y="9193"/>
                  <a:pt x="12597" y="9203"/>
                </a:cubicBezTo>
                <a:cubicBezTo>
                  <a:pt x="12590" y="9214"/>
                  <a:pt x="12583" y="9223"/>
                  <a:pt x="12574" y="9232"/>
                </a:cubicBezTo>
                <a:cubicBezTo>
                  <a:pt x="12566" y="9240"/>
                  <a:pt x="12556" y="9248"/>
                  <a:pt x="12546" y="9255"/>
                </a:cubicBezTo>
                <a:cubicBezTo>
                  <a:pt x="12536" y="9261"/>
                  <a:pt x="12525" y="9267"/>
                  <a:pt x="12514" y="9272"/>
                </a:cubicBezTo>
                <a:cubicBezTo>
                  <a:pt x="12503" y="9277"/>
                  <a:pt x="12491" y="9280"/>
                  <a:pt x="12479" y="9282"/>
                </a:cubicBezTo>
                <a:cubicBezTo>
                  <a:pt x="12467" y="9285"/>
                  <a:pt x="12455" y="9286"/>
                  <a:pt x="12443" y="9286"/>
                </a:cubicBezTo>
                <a:lnTo>
                  <a:pt x="185" y="9286"/>
                </a:lnTo>
                <a:cubicBezTo>
                  <a:pt x="173" y="9286"/>
                  <a:pt x="161" y="9285"/>
                  <a:pt x="149" y="9282"/>
                </a:cubicBezTo>
                <a:cubicBezTo>
                  <a:pt x="137" y="9280"/>
                  <a:pt x="126" y="9277"/>
                  <a:pt x="114" y="9272"/>
                </a:cubicBezTo>
                <a:cubicBezTo>
                  <a:pt x="103" y="9267"/>
                  <a:pt x="92" y="9261"/>
                  <a:pt x="82" y="9255"/>
                </a:cubicBezTo>
                <a:cubicBezTo>
                  <a:pt x="72" y="9248"/>
                  <a:pt x="63" y="9240"/>
                  <a:pt x="54" y="9232"/>
                </a:cubicBezTo>
                <a:cubicBezTo>
                  <a:pt x="45" y="9223"/>
                  <a:pt x="38" y="9214"/>
                  <a:pt x="31" y="9203"/>
                </a:cubicBezTo>
                <a:cubicBezTo>
                  <a:pt x="24" y="9193"/>
                  <a:pt x="18" y="9183"/>
                  <a:pt x="14" y="9171"/>
                </a:cubicBezTo>
                <a:cubicBezTo>
                  <a:pt x="9" y="9160"/>
                  <a:pt x="6" y="9148"/>
                  <a:pt x="3" y="9137"/>
                </a:cubicBezTo>
                <a:cubicBezTo>
                  <a:pt x="1" y="9125"/>
                  <a:pt x="0" y="9112"/>
                  <a:pt x="0" y="9100"/>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5" name="任意多边形 504"/>
          <p:cNvSpPr/>
          <p:nvPr/>
        </p:nvSpPr>
        <p:spPr>
          <a:xfrm>
            <a:off x="5749200" y="1871640"/>
            <a:ext cx="4278960" cy="334800"/>
          </a:xfrm>
          <a:custGeom>
            <a:avLst/>
            <a:gdLst/>
            <a:ahLst/>
            <a:cxnLst/>
            <a:rect l="0" t="0" r="r" b="b"/>
            <a:pathLst>
              <a:path w="11886" h="930">
                <a:moveTo>
                  <a:pt x="0" y="837"/>
                </a:moveTo>
                <a:lnTo>
                  <a:pt x="0" y="93"/>
                </a:lnTo>
                <a:cubicBezTo>
                  <a:pt x="0" y="81"/>
                  <a:pt x="2" y="69"/>
                  <a:pt x="7" y="58"/>
                </a:cubicBezTo>
                <a:cubicBezTo>
                  <a:pt x="12" y="46"/>
                  <a:pt x="19" y="36"/>
                  <a:pt x="27" y="27"/>
                </a:cubicBezTo>
                <a:cubicBezTo>
                  <a:pt x="36" y="19"/>
                  <a:pt x="46" y="12"/>
                  <a:pt x="57" y="7"/>
                </a:cubicBezTo>
                <a:cubicBezTo>
                  <a:pt x="69" y="3"/>
                  <a:pt x="81" y="0"/>
                  <a:pt x="93" y="0"/>
                </a:cubicBezTo>
                <a:lnTo>
                  <a:pt x="11793" y="0"/>
                </a:lnTo>
                <a:cubicBezTo>
                  <a:pt x="11806" y="0"/>
                  <a:pt x="11817" y="3"/>
                  <a:pt x="11829" y="7"/>
                </a:cubicBezTo>
                <a:cubicBezTo>
                  <a:pt x="11840" y="12"/>
                  <a:pt x="11850" y="19"/>
                  <a:pt x="11859" y="27"/>
                </a:cubicBezTo>
                <a:cubicBezTo>
                  <a:pt x="11868" y="36"/>
                  <a:pt x="11874" y="46"/>
                  <a:pt x="11879" y="58"/>
                </a:cubicBezTo>
                <a:cubicBezTo>
                  <a:pt x="11884" y="69"/>
                  <a:pt x="11886" y="81"/>
                  <a:pt x="11886" y="93"/>
                </a:cubicBezTo>
                <a:lnTo>
                  <a:pt x="11886" y="837"/>
                </a:lnTo>
                <a:cubicBezTo>
                  <a:pt x="11886" y="849"/>
                  <a:pt x="11884" y="861"/>
                  <a:pt x="11879" y="872"/>
                </a:cubicBezTo>
                <a:cubicBezTo>
                  <a:pt x="11874" y="884"/>
                  <a:pt x="11868" y="894"/>
                  <a:pt x="11859" y="903"/>
                </a:cubicBezTo>
                <a:cubicBezTo>
                  <a:pt x="11850" y="911"/>
                  <a:pt x="11840" y="918"/>
                  <a:pt x="11829" y="923"/>
                </a:cubicBezTo>
                <a:cubicBezTo>
                  <a:pt x="11817" y="927"/>
                  <a:pt x="11806" y="930"/>
                  <a:pt x="11793" y="930"/>
                </a:cubicBezTo>
                <a:lnTo>
                  <a:pt x="93" y="930"/>
                </a:lnTo>
                <a:cubicBezTo>
                  <a:pt x="81" y="930"/>
                  <a:pt x="69" y="927"/>
                  <a:pt x="57" y="923"/>
                </a:cubicBezTo>
                <a:cubicBezTo>
                  <a:pt x="46" y="918"/>
                  <a:pt x="36" y="911"/>
                  <a:pt x="27" y="903"/>
                </a:cubicBezTo>
                <a:cubicBezTo>
                  <a:pt x="19" y="894"/>
                  <a:pt x="12" y="884"/>
                  <a:pt x="7" y="872"/>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6" name="任意多边形 505"/>
          <p:cNvSpPr/>
          <p:nvPr/>
        </p:nvSpPr>
        <p:spPr>
          <a:xfrm>
            <a:off x="5749200" y="2640600"/>
            <a:ext cx="4278960" cy="334440"/>
          </a:xfrm>
          <a:custGeom>
            <a:avLst/>
            <a:gdLst/>
            <a:ahLst/>
            <a:cxnLst/>
            <a:rect l="0" t="0" r="r" b="b"/>
            <a:pathLst>
              <a:path w="11886" h="929">
                <a:moveTo>
                  <a:pt x="0" y="836"/>
                </a:moveTo>
                <a:lnTo>
                  <a:pt x="0" y="93"/>
                </a:lnTo>
                <a:cubicBezTo>
                  <a:pt x="0" y="80"/>
                  <a:pt x="2" y="69"/>
                  <a:pt x="7" y="57"/>
                </a:cubicBezTo>
                <a:cubicBezTo>
                  <a:pt x="12" y="46"/>
                  <a:pt x="19" y="36"/>
                  <a:pt x="27" y="27"/>
                </a:cubicBezTo>
                <a:cubicBezTo>
                  <a:pt x="36" y="18"/>
                  <a:pt x="46" y="12"/>
                  <a:pt x="57" y="7"/>
                </a:cubicBezTo>
                <a:cubicBezTo>
                  <a:pt x="69" y="2"/>
                  <a:pt x="81" y="0"/>
                  <a:pt x="93" y="0"/>
                </a:cubicBezTo>
                <a:lnTo>
                  <a:pt x="11793" y="0"/>
                </a:lnTo>
                <a:cubicBezTo>
                  <a:pt x="11806" y="0"/>
                  <a:pt x="11817" y="2"/>
                  <a:pt x="11829" y="7"/>
                </a:cubicBezTo>
                <a:cubicBezTo>
                  <a:pt x="11840" y="12"/>
                  <a:pt x="11850" y="18"/>
                  <a:pt x="11859" y="27"/>
                </a:cubicBezTo>
                <a:cubicBezTo>
                  <a:pt x="11868" y="36"/>
                  <a:pt x="11874" y="46"/>
                  <a:pt x="11879" y="57"/>
                </a:cubicBezTo>
                <a:cubicBezTo>
                  <a:pt x="11884" y="69"/>
                  <a:pt x="11886" y="80"/>
                  <a:pt x="11886" y="93"/>
                </a:cubicBezTo>
                <a:lnTo>
                  <a:pt x="11886" y="836"/>
                </a:lnTo>
                <a:cubicBezTo>
                  <a:pt x="11886" y="849"/>
                  <a:pt x="11884" y="861"/>
                  <a:pt x="11879" y="872"/>
                </a:cubicBezTo>
                <a:cubicBezTo>
                  <a:pt x="11874" y="883"/>
                  <a:pt x="11868" y="893"/>
                  <a:pt x="11859" y="902"/>
                </a:cubicBezTo>
                <a:cubicBezTo>
                  <a:pt x="11850" y="911"/>
                  <a:pt x="11840" y="918"/>
                  <a:pt x="11829" y="922"/>
                </a:cubicBezTo>
                <a:cubicBezTo>
                  <a:pt x="11817" y="927"/>
                  <a:pt x="11806" y="929"/>
                  <a:pt x="11793" y="929"/>
                </a:cubicBezTo>
                <a:lnTo>
                  <a:pt x="93" y="929"/>
                </a:lnTo>
                <a:cubicBezTo>
                  <a:pt x="81" y="929"/>
                  <a:pt x="69" y="927"/>
                  <a:pt x="57" y="922"/>
                </a:cubicBezTo>
                <a:cubicBezTo>
                  <a:pt x="46" y="918"/>
                  <a:pt x="36" y="911"/>
                  <a:pt x="27" y="902"/>
                </a:cubicBezTo>
                <a:cubicBezTo>
                  <a:pt x="19" y="893"/>
                  <a:pt x="12" y="883"/>
                  <a:pt x="7" y="872"/>
                </a:cubicBezTo>
                <a:cubicBezTo>
                  <a:pt x="2" y="861"/>
                  <a:pt x="0" y="849"/>
                  <a:pt x="0" y="8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7" name="任意多边形 506"/>
          <p:cNvSpPr/>
          <p:nvPr/>
        </p:nvSpPr>
        <p:spPr>
          <a:xfrm>
            <a:off x="5749200" y="3409200"/>
            <a:ext cx="4278960" cy="334800"/>
          </a:xfrm>
          <a:custGeom>
            <a:avLst/>
            <a:gdLst/>
            <a:ahLst/>
            <a:cxnLst/>
            <a:rect l="0" t="0" r="r" b="b"/>
            <a:pathLst>
              <a:path w="11886" h="930">
                <a:moveTo>
                  <a:pt x="0" y="837"/>
                </a:moveTo>
                <a:lnTo>
                  <a:pt x="0" y="93"/>
                </a:lnTo>
                <a:cubicBezTo>
                  <a:pt x="0" y="81"/>
                  <a:pt x="2" y="69"/>
                  <a:pt x="7" y="58"/>
                </a:cubicBezTo>
                <a:cubicBezTo>
                  <a:pt x="12" y="46"/>
                  <a:pt x="19" y="36"/>
                  <a:pt x="27" y="28"/>
                </a:cubicBezTo>
                <a:cubicBezTo>
                  <a:pt x="36" y="19"/>
                  <a:pt x="46" y="12"/>
                  <a:pt x="57" y="7"/>
                </a:cubicBezTo>
                <a:cubicBezTo>
                  <a:pt x="69" y="3"/>
                  <a:pt x="81" y="0"/>
                  <a:pt x="93" y="0"/>
                </a:cubicBezTo>
                <a:lnTo>
                  <a:pt x="11793" y="0"/>
                </a:lnTo>
                <a:cubicBezTo>
                  <a:pt x="11806" y="0"/>
                  <a:pt x="11817" y="3"/>
                  <a:pt x="11829" y="7"/>
                </a:cubicBezTo>
                <a:cubicBezTo>
                  <a:pt x="11840" y="12"/>
                  <a:pt x="11850" y="19"/>
                  <a:pt x="11859" y="28"/>
                </a:cubicBezTo>
                <a:cubicBezTo>
                  <a:pt x="11868" y="36"/>
                  <a:pt x="11874" y="46"/>
                  <a:pt x="11879" y="58"/>
                </a:cubicBezTo>
                <a:cubicBezTo>
                  <a:pt x="11884" y="69"/>
                  <a:pt x="11886" y="81"/>
                  <a:pt x="11886" y="93"/>
                </a:cubicBezTo>
                <a:lnTo>
                  <a:pt x="11886" y="837"/>
                </a:lnTo>
                <a:cubicBezTo>
                  <a:pt x="11886" y="849"/>
                  <a:pt x="11884" y="861"/>
                  <a:pt x="11879" y="873"/>
                </a:cubicBezTo>
                <a:cubicBezTo>
                  <a:pt x="11874" y="884"/>
                  <a:pt x="11868" y="894"/>
                  <a:pt x="11859" y="903"/>
                </a:cubicBezTo>
                <a:cubicBezTo>
                  <a:pt x="11850" y="911"/>
                  <a:pt x="11840" y="918"/>
                  <a:pt x="11829" y="923"/>
                </a:cubicBezTo>
                <a:cubicBezTo>
                  <a:pt x="11817" y="928"/>
                  <a:pt x="11806" y="930"/>
                  <a:pt x="11793" y="930"/>
                </a:cubicBezTo>
                <a:lnTo>
                  <a:pt x="93" y="930"/>
                </a:lnTo>
                <a:cubicBezTo>
                  <a:pt x="81" y="930"/>
                  <a:pt x="69" y="928"/>
                  <a:pt x="57" y="923"/>
                </a:cubicBezTo>
                <a:cubicBezTo>
                  <a:pt x="46" y="918"/>
                  <a:pt x="36" y="911"/>
                  <a:pt x="27" y="903"/>
                </a:cubicBezTo>
                <a:cubicBezTo>
                  <a:pt x="19" y="894"/>
                  <a:pt x="12" y="884"/>
                  <a:pt x="7" y="873"/>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8" name="任意多边形 507"/>
          <p:cNvSpPr/>
          <p:nvPr/>
        </p:nvSpPr>
        <p:spPr>
          <a:xfrm>
            <a:off x="5749200" y="3810600"/>
            <a:ext cx="4278960" cy="334440"/>
          </a:xfrm>
          <a:custGeom>
            <a:avLst/>
            <a:gdLst/>
            <a:ahLst/>
            <a:cxnLst/>
            <a:rect l="0" t="0" r="r" b="b"/>
            <a:pathLst>
              <a:path w="11886" h="929">
                <a:moveTo>
                  <a:pt x="0" y="836"/>
                </a:moveTo>
                <a:lnTo>
                  <a:pt x="0" y="94"/>
                </a:lnTo>
                <a:cubicBezTo>
                  <a:pt x="0" y="80"/>
                  <a:pt x="2" y="68"/>
                  <a:pt x="7" y="57"/>
                </a:cubicBezTo>
                <a:cubicBezTo>
                  <a:pt x="12" y="46"/>
                  <a:pt x="19" y="36"/>
                  <a:pt x="27" y="27"/>
                </a:cubicBezTo>
                <a:cubicBezTo>
                  <a:pt x="36" y="18"/>
                  <a:pt x="46" y="11"/>
                  <a:pt x="57" y="7"/>
                </a:cubicBezTo>
                <a:cubicBezTo>
                  <a:pt x="69" y="2"/>
                  <a:pt x="81" y="0"/>
                  <a:pt x="93" y="0"/>
                </a:cubicBezTo>
                <a:lnTo>
                  <a:pt x="11793" y="0"/>
                </a:lnTo>
                <a:cubicBezTo>
                  <a:pt x="11806" y="0"/>
                  <a:pt x="11817" y="2"/>
                  <a:pt x="11829" y="7"/>
                </a:cubicBezTo>
                <a:cubicBezTo>
                  <a:pt x="11840" y="11"/>
                  <a:pt x="11850" y="18"/>
                  <a:pt x="11859" y="27"/>
                </a:cubicBezTo>
                <a:cubicBezTo>
                  <a:pt x="11868" y="36"/>
                  <a:pt x="11874" y="46"/>
                  <a:pt x="11879" y="57"/>
                </a:cubicBezTo>
                <a:cubicBezTo>
                  <a:pt x="11884" y="68"/>
                  <a:pt x="11886" y="80"/>
                  <a:pt x="11886" y="94"/>
                </a:cubicBezTo>
                <a:lnTo>
                  <a:pt x="11886" y="836"/>
                </a:lnTo>
                <a:cubicBezTo>
                  <a:pt x="11886" y="849"/>
                  <a:pt x="11884" y="860"/>
                  <a:pt x="11879" y="872"/>
                </a:cubicBezTo>
                <a:cubicBezTo>
                  <a:pt x="11874" y="883"/>
                  <a:pt x="11868" y="893"/>
                  <a:pt x="11859" y="902"/>
                </a:cubicBezTo>
                <a:cubicBezTo>
                  <a:pt x="11850" y="911"/>
                  <a:pt x="11840" y="917"/>
                  <a:pt x="11829" y="922"/>
                </a:cubicBezTo>
                <a:cubicBezTo>
                  <a:pt x="11817" y="927"/>
                  <a:pt x="11806" y="929"/>
                  <a:pt x="11793" y="929"/>
                </a:cubicBezTo>
                <a:lnTo>
                  <a:pt x="93" y="929"/>
                </a:lnTo>
                <a:cubicBezTo>
                  <a:pt x="81" y="929"/>
                  <a:pt x="69" y="927"/>
                  <a:pt x="57" y="922"/>
                </a:cubicBezTo>
                <a:cubicBezTo>
                  <a:pt x="46" y="917"/>
                  <a:pt x="36" y="911"/>
                  <a:pt x="27" y="902"/>
                </a:cubicBezTo>
                <a:cubicBezTo>
                  <a:pt x="19" y="893"/>
                  <a:pt x="12" y="883"/>
                  <a:pt x="7" y="872"/>
                </a:cubicBezTo>
                <a:cubicBezTo>
                  <a:pt x="2" y="860"/>
                  <a:pt x="0" y="849"/>
                  <a:pt x="0" y="8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9" name="任意多边形 508"/>
          <p:cNvSpPr/>
          <p:nvPr/>
        </p:nvSpPr>
        <p:spPr>
          <a:xfrm>
            <a:off x="5615640" y="4612680"/>
            <a:ext cx="4546440" cy="1972440"/>
          </a:xfrm>
          <a:custGeom>
            <a:avLst/>
            <a:gdLst/>
            <a:ahLst/>
            <a:cxnLst/>
            <a:rect l="0" t="0" r="r" b="b"/>
            <a:pathLst>
              <a:path w="12629" h="5479">
                <a:moveTo>
                  <a:pt x="0" y="5294"/>
                </a:moveTo>
                <a:lnTo>
                  <a:pt x="0" y="186"/>
                </a:lnTo>
                <a:cubicBezTo>
                  <a:pt x="0" y="174"/>
                  <a:pt x="1" y="162"/>
                  <a:pt x="3" y="150"/>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12443" y="0"/>
                </a:lnTo>
                <a:cubicBezTo>
                  <a:pt x="12455" y="0"/>
                  <a:pt x="12467" y="1"/>
                  <a:pt x="12479" y="4"/>
                </a:cubicBezTo>
                <a:cubicBezTo>
                  <a:pt x="12491" y="6"/>
                  <a:pt x="12503" y="10"/>
                  <a:pt x="12514" y="14"/>
                </a:cubicBezTo>
                <a:cubicBezTo>
                  <a:pt x="12525" y="19"/>
                  <a:pt x="12536" y="25"/>
                  <a:pt x="12546" y="31"/>
                </a:cubicBezTo>
                <a:cubicBezTo>
                  <a:pt x="12556" y="38"/>
                  <a:pt x="12566" y="46"/>
                  <a:pt x="12574" y="54"/>
                </a:cubicBezTo>
                <a:cubicBezTo>
                  <a:pt x="12583" y="63"/>
                  <a:pt x="12590" y="72"/>
                  <a:pt x="12597" y="83"/>
                </a:cubicBezTo>
                <a:cubicBezTo>
                  <a:pt x="12604" y="93"/>
                  <a:pt x="12610" y="103"/>
                  <a:pt x="12614" y="115"/>
                </a:cubicBezTo>
                <a:cubicBezTo>
                  <a:pt x="12619" y="126"/>
                  <a:pt x="12623" y="138"/>
                  <a:pt x="12625" y="150"/>
                </a:cubicBezTo>
                <a:cubicBezTo>
                  <a:pt x="12627" y="162"/>
                  <a:pt x="12629" y="174"/>
                  <a:pt x="12629" y="186"/>
                </a:cubicBezTo>
                <a:lnTo>
                  <a:pt x="12629" y="5294"/>
                </a:lnTo>
                <a:cubicBezTo>
                  <a:pt x="12629" y="5306"/>
                  <a:pt x="12627" y="5318"/>
                  <a:pt x="12625" y="5330"/>
                </a:cubicBezTo>
                <a:cubicBezTo>
                  <a:pt x="12623" y="5342"/>
                  <a:pt x="12619" y="5353"/>
                  <a:pt x="12614" y="5365"/>
                </a:cubicBezTo>
                <a:cubicBezTo>
                  <a:pt x="12610" y="5376"/>
                  <a:pt x="12604" y="5387"/>
                  <a:pt x="12597" y="5397"/>
                </a:cubicBezTo>
                <a:cubicBezTo>
                  <a:pt x="12590" y="5407"/>
                  <a:pt x="12583" y="5416"/>
                  <a:pt x="12574" y="5425"/>
                </a:cubicBezTo>
                <a:cubicBezTo>
                  <a:pt x="12566" y="5434"/>
                  <a:pt x="12556" y="5441"/>
                  <a:pt x="12546" y="5448"/>
                </a:cubicBezTo>
                <a:cubicBezTo>
                  <a:pt x="12536" y="5455"/>
                  <a:pt x="12525" y="5461"/>
                  <a:pt x="12514" y="5465"/>
                </a:cubicBezTo>
                <a:cubicBezTo>
                  <a:pt x="12503" y="5470"/>
                  <a:pt x="12491" y="5473"/>
                  <a:pt x="12479" y="5476"/>
                </a:cubicBezTo>
                <a:cubicBezTo>
                  <a:pt x="12467" y="5478"/>
                  <a:pt x="12455" y="5479"/>
                  <a:pt x="12443" y="5479"/>
                </a:cubicBezTo>
                <a:lnTo>
                  <a:pt x="185" y="5479"/>
                </a:lnTo>
                <a:cubicBezTo>
                  <a:pt x="173" y="5479"/>
                  <a:pt x="161" y="5478"/>
                  <a:pt x="149" y="5476"/>
                </a:cubicBezTo>
                <a:cubicBezTo>
                  <a:pt x="137" y="5473"/>
                  <a:pt x="126" y="5470"/>
                  <a:pt x="114" y="5465"/>
                </a:cubicBezTo>
                <a:cubicBezTo>
                  <a:pt x="103" y="5461"/>
                  <a:pt x="92" y="5455"/>
                  <a:pt x="82" y="5448"/>
                </a:cubicBezTo>
                <a:cubicBezTo>
                  <a:pt x="72" y="5441"/>
                  <a:pt x="63" y="5434"/>
                  <a:pt x="54" y="5425"/>
                </a:cubicBezTo>
                <a:cubicBezTo>
                  <a:pt x="45" y="5416"/>
                  <a:pt x="38" y="5407"/>
                  <a:pt x="31" y="5397"/>
                </a:cubicBezTo>
                <a:cubicBezTo>
                  <a:pt x="24" y="5387"/>
                  <a:pt x="18" y="5376"/>
                  <a:pt x="14" y="5365"/>
                </a:cubicBezTo>
                <a:cubicBezTo>
                  <a:pt x="9" y="5353"/>
                  <a:pt x="6" y="5342"/>
                  <a:pt x="3" y="5330"/>
                </a:cubicBezTo>
                <a:cubicBezTo>
                  <a:pt x="1" y="5318"/>
                  <a:pt x="0" y="5306"/>
                  <a:pt x="0" y="5294"/>
                </a:cubicBezTo>
                <a:close/>
              </a:path>
            </a:pathLst>
          </a:custGeom>
          <a:solidFill>
            <a:srgbClr val="A7F3D0">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0" name="任意多边形 509"/>
          <p:cNvSpPr/>
          <p:nvPr/>
        </p:nvSpPr>
        <p:spPr>
          <a:xfrm>
            <a:off x="5749200" y="5381640"/>
            <a:ext cx="4278960" cy="334440"/>
          </a:xfrm>
          <a:custGeom>
            <a:avLst/>
            <a:gdLst/>
            <a:ahLst/>
            <a:cxnLst/>
            <a:rect l="0" t="0" r="r" b="b"/>
            <a:pathLst>
              <a:path w="11886" h="929">
                <a:moveTo>
                  <a:pt x="0" y="836"/>
                </a:moveTo>
                <a:lnTo>
                  <a:pt x="0" y="93"/>
                </a:lnTo>
                <a:cubicBezTo>
                  <a:pt x="0" y="80"/>
                  <a:pt x="2" y="68"/>
                  <a:pt x="7" y="57"/>
                </a:cubicBezTo>
                <a:cubicBezTo>
                  <a:pt x="12" y="46"/>
                  <a:pt x="19" y="36"/>
                  <a:pt x="27" y="27"/>
                </a:cubicBezTo>
                <a:cubicBezTo>
                  <a:pt x="36" y="18"/>
                  <a:pt x="46" y="11"/>
                  <a:pt x="57" y="7"/>
                </a:cubicBezTo>
                <a:cubicBezTo>
                  <a:pt x="69" y="2"/>
                  <a:pt x="81" y="0"/>
                  <a:pt x="93" y="0"/>
                </a:cubicBezTo>
                <a:lnTo>
                  <a:pt x="11793" y="0"/>
                </a:lnTo>
                <a:cubicBezTo>
                  <a:pt x="11806" y="0"/>
                  <a:pt x="11817" y="2"/>
                  <a:pt x="11829" y="7"/>
                </a:cubicBezTo>
                <a:cubicBezTo>
                  <a:pt x="11840" y="11"/>
                  <a:pt x="11850" y="18"/>
                  <a:pt x="11859" y="27"/>
                </a:cubicBezTo>
                <a:cubicBezTo>
                  <a:pt x="11868" y="36"/>
                  <a:pt x="11874" y="46"/>
                  <a:pt x="11879" y="57"/>
                </a:cubicBezTo>
                <a:cubicBezTo>
                  <a:pt x="11884" y="68"/>
                  <a:pt x="11886" y="80"/>
                  <a:pt x="11886" y="93"/>
                </a:cubicBezTo>
                <a:lnTo>
                  <a:pt x="11886" y="836"/>
                </a:lnTo>
                <a:cubicBezTo>
                  <a:pt x="11886" y="849"/>
                  <a:pt x="11884" y="861"/>
                  <a:pt x="11879" y="872"/>
                </a:cubicBezTo>
                <a:cubicBezTo>
                  <a:pt x="11874" y="883"/>
                  <a:pt x="11868" y="893"/>
                  <a:pt x="11859" y="902"/>
                </a:cubicBezTo>
                <a:cubicBezTo>
                  <a:pt x="11850" y="911"/>
                  <a:pt x="11840" y="917"/>
                  <a:pt x="11829" y="922"/>
                </a:cubicBezTo>
                <a:cubicBezTo>
                  <a:pt x="11817" y="927"/>
                  <a:pt x="11806" y="929"/>
                  <a:pt x="11793" y="929"/>
                </a:cubicBezTo>
                <a:lnTo>
                  <a:pt x="93" y="929"/>
                </a:lnTo>
                <a:cubicBezTo>
                  <a:pt x="81" y="929"/>
                  <a:pt x="69" y="927"/>
                  <a:pt x="57" y="922"/>
                </a:cubicBezTo>
                <a:cubicBezTo>
                  <a:pt x="46" y="917"/>
                  <a:pt x="36" y="911"/>
                  <a:pt x="27" y="902"/>
                </a:cubicBezTo>
                <a:cubicBezTo>
                  <a:pt x="19" y="893"/>
                  <a:pt x="12" y="883"/>
                  <a:pt x="7" y="872"/>
                </a:cubicBezTo>
                <a:cubicBezTo>
                  <a:pt x="2" y="861"/>
                  <a:pt x="0" y="849"/>
                  <a:pt x="0" y="8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11" name="任意多边形 510"/>
          <p:cNvSpPr/>
          <p:nvPr/>
        </p:nvSpPr>
        <p:spPr>
          <a:xfrm>
            <a:off x="5749200" y="6116760"/>
            <a:ext cx="4278960" cy="334800"/>
          </a:xfrm>
          <a:custGeom>
            <a:avLst/>
            <a:gdLst/>
            <a:ahLst/>
            <a:cxnLst/>
            <a:rect l="0" t="0" r="r" b="b"/>
            <a:pathLst>
              <a:path w="11886" h="930">
                <a:moveTo>
                  <a:pt x="0" y="837"/>
                </a:moveTo>
                <a:lnTo>
                  <a:pt x="0" y="93"/>
                </a:lnTo>
                <a:cubicBezTo>
                  <a:pt x="0" y="81"/>
                  <a:pt x="2" y="69"/>
                  <a:pt x="7" y="58"/>
                </a:cubicBezTo>
                <a:cubicBezTo>
                  <a:pt x="12" y="46"/>
                  <a:pt x="19" y="36"/>
                  <a:pt x="27" y="28"/>
                </a:cubicBezTo>
                <a:cubicBezTo>
                  <a:pt x="36" y="19"/>
                  <a:pt x="46" y="12"/>
                  <a:pt x="57" y="8"/>
                </a:cubicBezTo>
                <a:cubicBezTo>
                  <a:pt x="69" y="3"/>
                  <a:pt x="81" y="0"/>
                  <a:pt x="93" y="0"/>
                </a:cubicBezTo>
                <a:lnTo>
                  <a:pt x="11793" y="0"/>
                </a:lnTo>
                <a:cubicBezTo>
                  <a:pt x="11806" y="0"/>
                  <a:pt x="11817" y="3"/>
                  <a:pt x="11829" y="8"/>
                </a:cubicBezTo>
                <a:cubicBezTo>
                  <a:pt x="11840" y="12"/>
                  <a:pt x="11850" y="19"/>
                  <a:pt x="11859" y="28"/>
                </a:cubicBezTo>
                <a:cubicBezTo>
                  <a:pt x="11868" y="36"/>
                  <a:pt x="11874" y="46"/>
                  <a:pt x="11879" y="58"/>
                </a:cubicBezTo>
                <a:cubicBezTo>
                  <a:pt x="11884" y="69"/>
                  <a:pt x="11886" y="81"/>
                  <a:pt x="11886" y="93"/>
                </a:cubicBezTo>
                <a:lnTo>
                  <a:pt x="11886" y="837"/>
                </a:lnTo>
                <a:cubicBezTo>
                  <a:pt x="11886" y="849"/>
                  <a:pt x="11884" y="861"/>
                  <a:pt x="11879" y="873"/>
                </a:cubicBezTo>
                <a:cubicBezTo>
                  <a:pt x="11874" y="884"/>
                  <a:pt x="11868" y="894"/>
                  <a:pt x="11859" y="903"/>
                </a:cubicBezTo>
                <a:cubicBezTo>
                  <a:pt x="11850" y="911"/>
                  <a:pt x="11840" y="918"/>
                  <a:pt x="11829" y="923"/>
                </a:cubicBezTo>
                <a:cubicBezTo>
                  <a:pt x="11817" y="928"/>
                  <a:pt x="11806" y="930"/>
                  <a:pt x="11793" y="930"/>
                </a:cubicBezTo>
                <a:lnTo>
                  <a:pt x="93" y="930"/>
                </a:lnTo>
                <a:cubicBezTo>
                  <a:pt x="81" y="930"/>
                  <a:pt x="69" y="928"/>
                  <a:pt x="57" y="923"/>
                </a:cubicBezTo>
                <a:cubicBezTo>
                  <a:pt x="46" y="918"/>
                  <a:pt x="36" y="911"/>
                  <a:pt x="27" y="903"/>
                </a:cubicBezTo>
                <a:cubicBezTo>
                  <a:pt x="19" y="894"/>
                  <a:pt x="12" y="884"/>
                  <a:pt x="7" y="873"/>
                </a:cubicBezTo>
                <a:cubicBezTo>
                  <a:pt x="2" y="861"/>
                  <a:pt x="0" y="849"/>
                  <a:pt x="0" y="8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2" name="图片 511"/>
          <p:cNvPicPr/>
          <p:nvPr/>
        </p:nvPicPr>
        <p:blipFill>
          <a:blip r:embed="rId10"/>
          <a:stretch/>
        </p:blipFill>
        <p:spPr>
          <a:xfrm>
            <a:off x="5749560" y="1236960"/>
            <a:ext cx="225360" cy="200160"/>
          </a:xfrm>
          <a:prstGeom prst="rect">
            <a:avLst/>
          </a:prstGeom>
          <a:noFill/>
          <a:ln w="0">
            <a:noFill/>
          </a:ln>
        </p:spPr>
      </p:pic>
      <p:sp>
        <p:nvSpPr>
          <p:cNvPr id="513" name="文本框 512"/>
          <p:cNvSpPr txBox="1"/>
          <p:nvPr/>
        </p:nvSpPr>
        <p:spPr>
          <a:xfrm>
            <a:off x="802080" y="6607440"/>
            <a:ext cx="265644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pip install -r requirements.txt</a:t>
            </a:r>
            <a:endParaRPr lang="en-US" sz="1050" b="0" u="none" strike="noStrike">
              <a:solidFill>
                <a:srgbClr val="000000"/>
              </a:solidFill>
              <a:effectLst/>
              <a:uFillTx/>
              <a:latin typeface="Times New Roman"/>
            </a:endParaRPr>
          </a:p>
        </p:txBody>
      </p:sp>
      <p:sp>
        <p:nvSpPr>
          <p:cNvPr id="514" name="文本框 513"/>
          <p:cNvSpPr txBox="1"/>
          <p:nvPr/>
        </p:nvSpPr>
        <p:spPr>
          <a:xfrm>
            <a:off x="6075360" y="1210680"/>
            <a:ext cx="4032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使用</a:t>
            </a:r>
            <a:endParaRPr lang="en-US" sz="1580" b="0" u="none" strike="noStrike">
              <a:solidFill>
                <a:srgbClr val="000000"/>
              </a:solidFill>
              <a:effectLst/>
              <a:uFillTx/>
              <a:latin typeface="Times New Roman"/>
            </a:endParaRPr>
          </a:p>
        </p:txBody>
      </p:sp>
      <p:sp>
        <p:nvSpPr>
          <p:cNvPr id="515" name="文本框 514"/>
          <p:cNvSpPr txBox="1"/>
          <p:nvPr/>
        </p:nvSpPr>
        <p:spPr>
          <a:xfrm>
            <a:off x="6476400" y="1217880"/>
            <a:ext cx="82116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 conda </a:t>
            </a:r>
            <a:endParaRPr lang="en-US" sz="1580" b="0" u="none" strike="noStrike">
              <a:solidFill>
                <a:srgbClr val="000000"/>
              </a:solidFill>
              <a:effectLst/>
              <a:uFillTx/>
              <a:latin typeface="Times New Roman"/>
            </a:endParaRPr>
          </a:p>
        </p:txBody>
      </p:sp>
      <p:pic>
        <p:nvPicPr>
          <p:cNvPr id="516" name="图片 515"/>
          <p:cNvPicPr/>
          <p:nvPr/>
        </p:nvPicPr>
        <p:blipFill>
          <a:blip r:embed="rId4"/>
          <a:stretch/>
        </p:blipFill>
        <p:spPr>
          <a:xfrm>
            <a:off x="5749560" y="1638000"/>
            <a:ext cx="116640" cy="116640"/>
          </a:xfrm>
          <a:prstGeom prst="rect">
            <a:avLst/>
          </a:prstGeom>
          <a:noFill/>
          <a:ln w="0">
            <a:noFill/>
          </a:ln>
        </p:spPr>
      </p:pic>
      <p:sp>
        <p:nvSpPr>
          <p:cNvPr id="517" name="文本框 516"/>
          <p:cNvSpPr txBox="1"/>
          <p:nvPr/>
        </p:nvSpPr>
        <p:spPr>
          <a:xfrm>
            <a:off x="7294320" y="121068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管理依赖</a:t>
            </a:r>
            <a:endParaRPr lang="en-US" sz="1580" b="0" u="none" strike="noStrike">
              <a:solidFill>
                <a:srgbClr val="000000"/>
              </a:solidFill>
              <a:effectLst/>
              <a:uFillTx/>
              <a:latin typeface="Times New Roman"/>
            </a:endParaRPr>
          </a:p>
        </p:txBody>
      </p:sp>
      <p:sp>
        <p:nvSpPr>
          <p:cNvPr id="518" name="文本框 517"/>
          <p:cNvSpPr txBox="1"/>
          <p:nvPr/>
        </p:nvSpPr>
        <p:spPr>
          <a:xfrm>
            <a:off x="5933160" y="1593360"/>
            <a:ext cx="45324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安装库</a:t>
            </a:r>
            <a:endParaRPr lang="en-US" sz="1180" b="0" u="none" strike="noStrike">
              <a:solidFill>
                <a:srgbClr val="000000"/>
              </a:solidFill>
              <a:effectLst/>
              <a:uFillTx/>
              <a:latin typeface="Times New Roman"/>
            </a:endParaRPr>
          </a:p>
        </p:txBody>
      </p:sp>
      <p:pic>
        <p:nvPicPr>
          <p:cNvPr id="519" name="图片 518"/>
          <p:cNvPicPr/>
          <p:nvPr/>
        </p:nvPicPr>
        <p:blipFill>
          <a:blip r:embed="rId11"/>
          <a:stretch/>
        </p:blipFill>
        <p:spPr>
          <a:xfrm>
            <a:off x="5749560" y="2406600"/>
            <a:ext cx="116640" cy="116640"/>
          </a:xfrm>
          <a:prstGeom prst="rect">
            <a:avLst/>
          </a:prstGeom>
          <a:noFill/>
          <a:ln w="0">
            <a:noFill/>
          </a:ln>
        </p:spPr>
      </p:pic>
      <p:sp>
        <p:nvSpPr>
          <p:cNvPr id="520" name="文本框 519"/>
          <p:cNvSpPr txBox="1"/>
          <p:nvPr/>
        </p:nvSpPr>
        <p:spPr>
          <a:xfrm>
            <a:off x="5883120" y="1960920"/>
            <a:ext cx="169092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conda install numpy</a:t>
            </a:r>
            <a:endParaRPr lang="en-US" sz="1050" b="0" u="none" strike="noStrike">
              <a:solidFill>
                <a:srgbClr val="000000"/>
              </a:solidFill>
              <a:effectLst/>
              <a:uFillTx/>
              <a:latin typeface="Times New Roman"/>
            </a:endParaRPr>
          </a:p>
        </p:txBody>
      </p:sp>
      <p:sp>
        <p:nvSpPr>
          <p:cNvPr id="521" name="文本框 520"/>
          <p:cNvSpPr txBox="1"/>
          <p:nvPr/>
        </p:nvSpPr>
        <p:spPr>
          <a:xfrm>
            <a:off x="5933160" y="2362320"/>
            <a:ext cx="90612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查看已安装库</a:t>
            </a:r>
            <a:endParaRPr lang="en-US" sz="1180" b="0" u="none" strike="noStrike">
              <a:solidFill>
                <a:srgbClr val="000000"/>
              </a:solidFill>
              <a:effectLst/>
              <a:uFillTx/>
              <a:latin typeface="Times New Roman"/>
            </a:endParaRPr>
          </a:p>
        </p:txBody>
      </p:sp>
      <p:pic>
        <p:nvPicPr>
          <p:cNvPr id="522" name="图片 521"/>
          <p:cNvPicPr/>
          <p:nvPr/>
        </p:nvPicPr>
        <p:blipFill>
          <a:blip r:embed="rId6"/>
          <a:stretch/>
        </p:blipFill>
        <p:spPr>
          <a:xfrm>
            <a:off x="5749560" y="3175560"/>
            <a:ext cx="116640" cy="116640"/>
          </a:xfrm>
          <a:prstGeom prst="rect">
            <a:avLst/>
          </a:prstGeom>
          <a:noFill/>
          <a:ln w="0">
            <a:noFill/>
          </a:ln>
        </p:spPr>
      </p:pic>
      <p:sp>
        <p:nvSpPr>
          <p:cNvPr id="523" name="文本框 522"/>
          <p:cNvSpPr txBox="1"/>
          <p:nvPr/>
        </p:nvSpPr>
        <p:spPr>
          <a:xfrm>
            <a:off x="5883120" y="2729880"/>
            <a:ext cx="96660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conda list</a:t>
            </a:r>
            <a:endParaRPr lang="en-US" sz="1050" b="0" u="none" strike="noStrike">
              <a:solidFill>
                <a:srgbClr val="000000"/>
              </a:solidFill>
              <a:effectLst/>
              <a:uFillTx/>
              <a:latin typeface="Times New Roman"/>
            </a:endParaRPr>
          </a:p>
        </p:txBody>
      </p:sp>
      <p:sp>
        <p:nvSpPr>
          <p:cNvPr id="524" name="文本框 523"/>
          <p:cNvSpPr txBox="1"/>
          <p:nvPr/>
        </p:nvSpPr>
        <p:spPr>
          <a:xfrm>
            <a:off x="5933160" y="3130920"/>
            <a:ext cx="6040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更新依赖</a:t>
            </a:r>
            <a:endParaRPr lang="en-US" sz="1180" b="0" u="none" strike="noStrike">
              <a:solidFill>
                <a:srgbClr val="000000"/>
              </a:solidFill>
              <a:effectLst/>
              <a:uFillTx/>
              <a:latin typeface="Times New Roman"/>
            </a:endParaRPr>
          </a:p>
        </p:txBody>
      </p:sp>
      <p:sp>
        <p:nvSpPr>
          <p:cNvPr id="525" name="文本框 524"/>
          <p:cNvSpPr txBox="1"/>
          <p:nvPr/>
        </p:nvSpPr>
        <p:spPr>
          <a:xfrm>
            <a:off x="5883120" y="3498840"/>
            <a:ext cx="161028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conda update numpy</a:t>
            </a:r>
            <a:endParaRPr lang="en-US" sz="1050" b="0" u="none" strike="noStrike">
              <a:solidFill>
                <a:srgbClr val="000000"/>
              </a:solidFill>
              <a:effectLst/>
              <a:uFillTx/>
              <a:latin typeface="Times New Roman"/>
            </a:endParaRPr>
          </a:p>
        </p:txBody>
      </p:sp>
      <p:pic>
        <p:nvPicPr>
          <p:cNvPr id="526" name="图片 525"/>
          <p:cNvPicPr/>
          <p:nvPr/>
        </p:nvPicPr>
        <p:blipFill>
          <a:blip r:embed="rId7"/>
          <a:stretch/>
        </p:blipFill>
        <p:spPr>
          <a:xfrm>
            <a:off x="5749560" y="4763160"/>
            <a:ext cx="225360" cy="200160"/>
          </a:xfrm>
          <a:prstGeom prst="rect">
            <a:avLst/>
          </a:prstGeom>
          <a:noFill/>
          <a:ln w="0">
            <a:noFill/>
          </a:ln>
        </p:spPr>
      </p:pic>
      <p:sp>
        <p:nvSpPr>
          <p:cNvPr id="527" name="文本框 526"/>
          <p:cNvSpPr txBox="1"/>
          <p:nvPr/>
        </p:nvSpPr>
        <p:spPr>
          <a:xfrm>
            <a:off x="5883120" y="3899880"/>
            <a:ext cx="161028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conda update --all</a:t>
            </a:r>
            <a:endParaRPr lang="en-US" sz="1050" b="0" u="none" strike="noStrike">
              <a:solidFill>
                <a:srgbClr val="000000"/>
              </a:solidFill>
              <a:effectLst/>
              <a:uFillTx/>
              <a:latin typeface="Times New Roman"/>
            </a:endParaRPr>
          </a:p>
        </p:txBody>
      </p:sp>
      <p:sp>
        <p:nvSpPr>
          <p:cNvPr id="528" name="文本框 527"/>
          <p:cNvSpPr txBox="1"/>
          <p:nvPr/>
        </p:nvSpPr>
        <p:spPr>
          <a:xfrm>
            <a:off x="6075360" y="4761000"/>
            <a:ext cx="3358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使用</a:t>
            </a:r>
            <a:endParaRPr lang="en-US" sz="1320" b="0" u="none" strike="noStrike">
              <a:solidFill>
                <a:srgbClr val="000000"/>
              </a:solidFill>
              <a:effectLst/>
              <a:uFillTx/>
              <a:latin typeface="Times New Roman"/>
            </a:endParaRPr>
          </a:p>
        </p:txBody>
      </p:sp>
      <p:pic>
        <p:nvPicPr>
          <p:cNvPr id="529" name="图片 528"/>
          <p:cNvPicPr/>
          <p:nvPr/>
        </p:nvPicPr>
        <p:blipFill>
          <a:blip r:embed="rId8"/>
          <a:stretch/>
        </p:blipFill>
        <p:spPr>
          <a:xfrm>
            <a:off x="5749560" y="5147640"/>
            <a:ext cx="100080" cy="116640"/>
          </a:xfrm>
          <a:prstGeom prst="rect">
            <a:avLst/>
          </a:prstGeom>
          <a:noFill/>
          <a:ln w="0">
            <a:noFill/>
          </a:ln>
        </p:spPr>
      </p:pic>
      <p:sp>
        <p:nvSpPr>
          <p:cNvPr id="530" name="文本框 529"/>
          <p:cNvSpPr txBox="1"/>
          <p:nvPr/>
        </p:nvSpPr>
        <p:spPr>
          <a:xfrm>
            <a:off x="6409440" y="4767120"/>
            <a:ext cx="166896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environment.yml</a:t>
            </a:r>
            <a:endParaRPr lang="en-US" sz="1320" b="0" u="none" strike="noStrike">
              <a:solidFill>
                <a:srgbClr val="000000"/>
              </a:solidFill>
              <a:effectLst/>
              <a:uFillTx/>
              <a:latin typeface="Times New Roman"/>
            </a:endParaRPr>
          </a:p>
        </p:txBody>
      </p:sp>
      <p:sp>
        <p:nvSpPr>
          <p:cNvPr id="531" name="文本框 530"/>
          <p:cNvSpPr txBox="1"/>
          <p:nvPr/>
        </p:nvSpPr>
        <p:spPr>
          <a:xfrm>
            <a:off x="5916600" y="5103000"/>
            <a:ext cx="604080" cy="189360"/>
          </a:xfrm>
          <a:prstGeom prst="rect">
            <a:avLst/>
          </a:prstGeom>
          <a:noFill/>
          <a:ln w="0">
            <a:noFill/>
          </a:ln>
        </p:spPr>
        <p:txBody>
          <a:bodyPr wrap="none" lIns="0" tIns="0" rIns="0" bIns="0" anchor="t">
            <a:spAutoFit/>
          </a:bodyPr>
          <a:lstStyle/>
          <a:p>
            <a:r>
              <a:rPr lang="zh-CN" sz="1180" b="0" u="none" strike="noStrike">
                <a:solidFill>
                  <a:srgbClr val="D1FAE5"/>
                </a:solidFill>
                <a:effectLst/>
                <a:uFillTx/>
                <a:latin typeface="WenQuanYiZenHei"/>
                <a:ea typeface="WenQuanYiZenHei"/>
              </a:rPr>
              <a:t>导出环境</a:t>
            </a:r>
            <a:endParaRPr lang="en-US" sz="1180" b="0" u="none" strike="noStrike">
              <a:solidFill>
                <a:srgbClr val="000000"/>
              </a:solidFill>
              <a:effectLst/>
              <a:uFillTx/>
              <a:latin typeface="Times New Roman"/>
            </a:endParaRPr>
          </a:p>
        </p:txBody>
      </p:sp>
      <p:pic>
        <p:nvPicPr>
          <p:cNvPr id="532" name="图片 531"/>
          <p:cNvPicPr/>
          <p:nvPr/>
        </p:nvPicPr>
        <p:blipFill>
          <a:blip r:embed="rId9"/>
          <a:stretch/>
        </p:blipFill>
        <p:spPr>
          <a:xfrm>
            <a:off x="5749560" y="5883120"/>
            <a:ext cx="116640" cy="116640"/>
          </a:xfrm>
          <a:prstGeom prst="rect">
            <a:avLst/>
          </a:prstGeom>
          <a:noFill/>
          <a:ln w="0">
            <a:noFill/>
          </a:ln>
        </p:spPr>
      </p:pic>
      <p:sp>
        <p:nvSpPr>
          <p:cNvPr id="533" name="文本框 532"/>
          <p:cNvSpPr txBox="1"/>
          <p:nvPr/>
        </p:nvSpPr>
        <p:spPr>
          <a:xfrm>
            <a:off x="5883120" y="5470920"/>
            <a:ext cx="289800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conda env export &gt; environment.yml</a:t>
            </a:r>
            <a:endParaRPr lang="en-US" sz="1050" b="0" u="none" strike="noStrike">
              <a:solidFill>
                <a:srgbClr val="000000"/>
              </a:solidFill>
              <a:effectLst/>
              <a:uFillTx/>
              <a:latin typeface="Times New Roman"/>
            </a:endParaRPr>
          </a:p>
        </p:txBody>
      </p:sp>
      <p:sp>
        <p:nvSpPr>
          <p:cNvPr id="534" name="文本框 533"/>
          <p:cNvSpPr txBox="1"/>
          <p:nvPr/>
        </p:nvSpPr>
        <p:spPr>
          <a:xfrm>
            <a:off x="5933160" y="5838480"/>
            <a:ext cx="604080" cy="189360"/>
          </a:xfrm>
          <a:prstGeom prst="rect">
            <a:avLst/>
          </a:prstGeom>
          <a:noFill/>
          <a:ln w="0">
            <a:noFill/>
          </a:ln>
        </p:spPr>
        <p:txBody>
          <a:bodyPr wrap="none" lIns="0" tIns="0" rIns="0" bIns="0" anchor="t">
            <a:spAutoFit/>
          </a:bodyPr>
          <a:lstStyle/>
          <a:p>
            <a:r>
              <a:rPr lang="zh-CN" sz="1180" b="0" u="none" strike="noStrike">
                <a:solidFill>
                  <a:srgbClr val="D1FAE5"/>
                </a:solidFill>
                <a:effectLst/>
                <a:uFillTx/>
                <a:latin typeface="WenQuanYiZenHei"/>
                <a:ea typeface="WenQuanYiZenHei"/>
              </a:rPr>
              <a:t>创建环境</a:t>
            </a:r>
            <a:endParaRPr lang="en-US" sz="1180" b="0" u="none" strike="noStrike">
              <a:solidFill>
                <a:srgbClr val="000000"/>
              </a:solidFill>
              <a:effectLst/>
              <a:uFillTx/>
              <a:latin typeface="Times New Roman"/>
            </a:endParaRPr>
          </a:p>
        </p:txBody>
      </p:sp>
      <p:pic>
        <p:nvPicPr>
          <p:cNvPr id="535" name="图片 534"/>
          <p:cNvPicPr/>
          <p:nvPr/>
        </p:nvPicPr>
        <p:blipFill>
          <a:blip r:embed="rId12"/>
          <a:stretch/>
        </p:blipFill>
        <p:spPr>
          <a:xfrm>
            <a:off x="0" y="0"/>
            <a:ext cx="10696320" cy="7386840"/>
          </a:xfrm>
          <a:prstGeom prst="rect">
            <a:avLst/>
          </a:prstGeom>
          <a:noFill/>
          <a:ln w="0">
            <a:noFill/>
          </a:ln>
        </p:spPr>
      </p:pic>
      <p:sp>
        <p:nvSpPr>
          <p:cNvPr id="536" name="任意多边形 535"/>
          <p:cNvSpPr/>
          <p:nvPr/>
        </p:nvSpPr>
        <p:spPr>
          <a:xfrm>
            <a:off x="534600" y="5949720"/>
            <a:ext cx="9627480" cy="902880"/>
          </a:xfrm>
          <a:custGeom>
            <a:avLst/>
            <a:gdLst/>
            <a:ahLst/>
            <a:cxnLst/>
            <a:rect l="0" t="0" r="r" b="b"/>
            <a:pathLst>
              <a:path w="26743" h="2508">
                <a:moveTo>
                  <a:pt x="0" y="2323"/>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1"/>
                </a:cubicBezTo>
                <a:cubicBezTo>
                  <a:pt x="93" y="25"/>
                  <a:pt x="104" y="19"/>
                  <a:pt x="115" y="14"/>
                </a:cubicBezTo>
                <a:cubicBezTo>
                  <a:pt x="126" y="10"/>
                  <a:pt x="138" y="6"/>
                  <a:pt x="150" y="4"/>
                </a:cubicBezTo>
                <a:cubicBezTo>
                  <a:pt x="162" y="1"/>
                  <a:pt x="174" y="0"/>
                  <a:pt x="186" y="0"/>
                </a:cubicBezTo>
                <a:lnTo>
                  <a:pt x="26557" y="0"/>
                </a:lnTo>
                <a:cubicBezTo>
                  <a:pt x="26569" y="0"/>
                  <a:pt x="26581" y="1"/>
                  <a:pt x="26593" y="4"/>
                </a:cubicBezTo>
                <a:cubicBezTo>
                  <a:pt x="26605" y="6"/>
                  <a:pt x="26617" y="10"/>
                  <a:pt x="26628" y="14"/>
                </a:cubicBezTo>
                <a:cubicBezTo>
                  <a:pt x="26639" y="19"/>
                  <a:pt x="26650" y="25"/>
                  <a:pt x="26660" y="31"/>
                </a:cubicBezTo>
                <a:cubicBezTo>
                  <a:pt x="26670" y="38"/>
                  <a:pt x="26680" y="46"/>
                  <a:pt x="26688" y="55"/>
                </a:cubicBezTo>
                <a:cubicBezTo>
                  <a:pt x="26697" y="63"/>
                  <a:pt x="26704" y="73"/>
                  <a:pt x="26711" y="83"/>
                </a:cubicBezTo>
                <a:cubicBezTo>
                  <a:pt x="26718" y="93"/>
                  <a:pt x="26724" y="104"/>
                  <a:pt x="26728" y="115"/>
                </a:cubicBezTo>
                <a:cubicBezTo>
                  <a:pt x="26733" y="126"/>
                  <a:pt x="26737" y="138"/>
                  <a:pt x="26739" y="150"/>
                </a:cubicBezTo>
                <a:cubicBezTo>
                  <a:pt x="26741" y="162"/>
                  <a:pt x="26743" y="174"/>
                  <a:pt x="26743" y="186"/>
                </a:cubicBezTo>
                <a:lnTo>
                  <a:pt x="26743" y="2323"/>
                </a:lnTo>
                <a:cubicBezTo>
                  <a:pt x="26743" y="2335"/>
                  <a:pt x="26741" y="2347"/>
                  <a:pt x="26739" y="2359"/>
                </a:cubicBezTo>
                <a:cubicBezTo>
                  <a:pt x="26737" y="2371"/>
                  <a:pt x="26733" y="2382"/>
                  <a:pt x="26728" y="2394"/>
                </a:cubicBezTo>
                <a:cubicBezTo>
                  <a:pt x="26724" y="2405"/>
                  <a:pt x="26718" y="2416"/>
                  <a:pt x="26711" y="2426"/>
                </a:cubicBezTo>
                <a:cubicBezTo>
                  <a:pt x="26704" y="2436"/>
                  <a:pt x="26697" y="2445"/>
                  <a:pt x="26688" y="2454"/>
                </a:cubicBezTo>
                <a:cubicBezTo>
                  <a:pt x="26680" y="2462"/>
                  <a:pt x="26670" y="2470"/>
                  <a:pt x="26660" y="2477"/>
                </a:cubicBezTo>
                <a:cubicBezTo>
                  <a:pt x="26650" y="2484"/>
                  <a:pt x="26639" y="2489"/>
                  <a:pt x="26628" y="2494"/>
                </a:cubicBezTo>
                <a:cubicBezTo>
                  <a:pt x="26617" y="2499"/>
                  <a:pt x="26605" y="2502"/>
                  <a:pt x="26593" y="2505"/>
                </a:cubicBezTo>
                <a:cubicBezTo>
                  <a:pt x="26581" y="2507"/>
                  <a:pt x="26569" y="2508"/>
                  <a:pt x="26557" y="2508"/>
                </a:cubicBezTo>
                <a:lnTo>
                  <a:pt x="186" y="2508"/>
                </a:lnTo>
                <a:cubicBezTo>
                  <a:pt x="174" y="2508"/>
                  <a:pt x="162" y="2507"/>
                  <a:pt x="150" y="2505"/>
                </a:cubicBezTo>
                <a:cubicBezTo>
                  <a:pt x="138" y="2502"/>
                  <a:pt x="126" y="2499"/>
                  <a:pt x="115" y="2494"/>
                </a:cubicBezTo>
                <a:cubicBezTo>
                  <a:pt x="104" y="2489"/>
                  <a:pt x="93" y="2484"/>
                  <a:pt x="83" y="2477"/>
                </a:cubicBezTo>
                <a:cubicBezTo>
                  <a:pt x="73" y="2470"/>
                  <a:pt x="63" y="2462"/>
                  <a:pt x="55" y="2454"/>
                </a:cubicBezTo>
                <a:cubicBezTo>
                  <a:pt x="46" y="2445"/>
                  <a:pt x="38" y="2436"/>
                  <a:pt x="31" y="2426"/>
                </a:cubicBezTo>
                <a:cubicBezTo>
                  <a:pt x="25" y="2416"/>
                  <a:pt x="19" y="2405"/>
                  <a:pt x="14" y="2394"/>
                </a:cubicBezTo>
                <a:cubicBezTo>
                  <a:pt x="10" y="2382"/>
                  <a:pt x="6" y="2371"/>
                  <a:pt x="4" y="2359"/>
                </a:cubicBezTo>
                <a:cubicBezTo>
                  <a:pt x="1" y="2347"/>
                  <a:pt x="0" y="2335"/>
                  <a:pt x="0" y="2323"/>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37" name="图片 536"/>
          <p:cNvPicPr/>
          <p:nvPr/>
        </p:nvPicPr>
        <p:blipFill>
          <a:blip r:embed="rId13"/>
          <a:stretch/>
        </p:blipFill>
        <p:spPr>
          <a:xfrm>
            <a:off x="668520" y="6133680"/>
            <a:ext cx="100080" cy="133200"/>
          </a:xfrm>
          <a:prstGeom prst="rect">
            <a:avLst/>
          </a:prstGeom>
          <a:noFill/>
          <a:ln w="0">
            <a:noFill/>
          </a:ln>
        </p:spPr>
      </p:pic>
      <p:sp>
        <p:nvSpPr>
          <p:cNvPr id="538" name="文本框 537"/>
          <p:cNvSpPr txBox="1"/>
          <p:nvPr/>
        </p:nvSpPr>
        <p:spPr>
          <a:xfrm>
            <a:off x="5883120" y="6206400"/>
            <a:ext cx="2978280" cy="151200"/>
          </a:xfrm>
          <a:prstGeom prst="rect">
            <a:avLst/>
          </a:prstGeom>
          <a:noFill/>
          <a:ln w="0">
            <a:noFill/>
          </a:ln>
        </p:spPr>
        <p:txBody>
          <a:bodyPr wrap="none" lIns="0" tIns="0" rIns="0" bIns="0" anchor="t">
            <a:spAutoFit/>
          </a:bodyPr>
          <a:lstStyle/>
          <a:p>
            <a:r>
              <a:rPr lang="en-US" sz="1050" b="0" u="none" strike="noStrike">
                <a:solidFill>
                  <a:srgbClr val="FF9900"/>
                </a:solidFill>
                <a:effectLst/>
                <a:uFillTx/>
                <a:latin typeface="Courier New"/>
                <a:ea typeface="Courier New"/>
              </a:rPr>
              <a:t>&gt; </a:t>
            </a:r>
            <a:r>
              <a:rPr lang="en-US" sz="1050" b="0" u="none" strike="noStrike">
                <a:solidFill>
                  <a:srgbClr val="E2E8F0"/>
                </a:solidFill>
                <a:effectLst/>
                <a:uFillTx/>
                <a:latin typeface="Courier New"/>
                <a:ea typeface="Courier New"/>
              </a:rPr>
              <a:t>conda env create -f environment.yml</a:t>
            </a:r>
            <a:endParaRPr lang="en-US" sz="1050" b="0" u="none" strike="noStrike">
              <a:solidFill>
                <a:srgbClr val="000000"/>
              </a:solidFill>
              <a:effectLst/>
              <a:uFillTx/>
              <a:latin typeface="Times New Roman"/>
            </a:endParaRPr>
          </a:p>
        </p:txBody>
      </p:sp>
      <p:pic>
        <p:nvPicPr>
          <p:cNvPr id="539" name="图片 538"/>
          <p:cNvPicPr/>
          <p:nvPr/>
        </p:nvPicPr>
        <p:blipFill>
          <a:blip r:embed="rId14"/>
          <a:stretch/>
        </p:blipFill>
        <p:spPr>
          <a:xfrm>
            <a:off x="668520" y="6409440"/>
            <a:ext cx="116640" cy="116640"/>
          </a:xfrm>
          <a:prstGeom prst="rect">
            <a:avLst/>
          </a:prstGeom>
          <a:noFill/>
          <a:ln w="0">
            <a:noFill/>
          </a:ln>
        </p:spPr>
      </p:pic>
      <p:sp>
        <p:nvSpPr>
          <p:cNvPr id="540" name="文本框 539"/>
          <p:cNvSpPr txBox="1"/>
          <p:nvPr/>
        </p:nvSpPr>
        <p:spPr>
          <a:xfrm>
            <a:off x="869040" y="61059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最佳实践</a:t>
            </a:r>
            <a:endParaRPr lang="en-US" sz="1180" b="0" u="none" strike="noStrike">
              <a:solidFill>
                <a:srgbClr val="000000"/>
              </a:solidFill>
              <a:effectLst/>
              <a:uFillTx/>
              <a:latin typeface="Times New Roman"/>
            </a:endParaRPr>
          </a:p>
        </p:txBody>
      </p:sp>
      <p:sp>
        <p:nvSpPr>
          <p:cNvPr id="541" name="文本框 540"/>
          <p:cNvSpPr txBox="1"/>
          <p:nvPr/>
        </p:nvSpPr>
        <p:spPr>
          <a:xfrm>
            <a:off x="852480" y="63972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a:t>
            </a:r>
            <a:endParaRPr lang="en-US" sz="920" b="0" u="none" strike="noStrike">
              <a:solidFill>
                <a:srgbClr val="000000"/>
              </a:solidFill>
              <a:effectLst/>
              <a:uFillTx/>
              <a:latin typeface="Times New Roman"/>
            </a:endParaRPr>
          </a:p>
        </p:txBody>
      </p:sp>
      <p:sp>
        <p:nvSpPr>
          <p:cNvPr id="542" name="文本框 541"/>
          <p:cNvSpPr txBox="1"/>
          <p:nvPr/>
        </p:nvSpPr>
        <p:spPr>
          <a:xfrm>
            <a:off x="969480" y="6401160"/>
            <a:ext cx="990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requirements.txt</a:t>
            </a:r>
            <a:endParaRPr lang="en-US" sz="920" b="0" u="none" strike="noStrike">
              <a:solidFill>
                <a:srgbClr val="000000"/>
              </a:solidFill>
              <a:effectLst/>
              <a:uFillTx/>
              <a:latin typeface="Times New Roman"/>
            </a:endParaRPr>
          </a:p>
        </p:txBody>
      </p:sp>
      <p:pic>
        <p:nvPicPr>
          <p:cNvPr id="543" name="图片 542"/>
          <p:cNvPicPr/>
          <p:nvPr/>
        </p:nvPicPr>
        <p:blipFill>
          <a:blip r:embed="rId14"/>
          <a:stretch/>
        </p:blipFill>
        <p:spPr>
          <a:xfrm>
            <a:off x="668520" y="6576840"/>
            <a:ext cx="116640" cy="116640"/>
          </a:xfrm>
          <a:prstGeom prst="rect">
            <a:avLst/>
          </a:prstGeom>
          <a:noFill/>
          <a:ln w="0">
            <a:noFill/>
          </a:ln>
        </p:spPr>
      </p:pic>
      <p:sp>
        <p:nvSpPr>
          <p:cNvPr id="544" name="文本框 543"/>
          <p:cNvSpPr txBox="1"/>
          <p:nvPr/>
        </p:nvSpPr>
        <p:spPr>
          <a:xfrm>
            <a:off x="1950480" y="639720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中指定版本号，确保环境一致性</a:t>
            </a:r>
            <a:endParaRPr lang="en-US" sz="920" b="0" u="none" strike="noStrike">
              <a:solidFill>
                <a:srgbClr val="000000"/>
              </a:solidFill>
              <a:effectLst/>
              <a:uFillTx/>
              <a:latin typeface="Times New Roman"/>
            </a:endParaRPr>
          </a:p>
        </p:txBody>
      </p:sp>
      <p:sp>
        <p:nvSpPr>
          <p:cNvPr id="545" name="文本框 544"/>
          <p:cNvSpPr txBox="1"/>
          <p:nvPr/>
        </p:nvSpPr>
        <p:spPr>
          <a:xfrm>
            <a:off x="852480" y="65642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546" name="文本框 545"/>
          <p:cNvSpPr txBox="1"/>
          <p:nvPr/>
        </p:nvSpPr>
        <p:spPr>
          <a:xfrm>
            <a:off x="1086480" y="6568560"/>
            <a:ext cx="1702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Git</a:t>
            </a:r>
            <a:endParaRPr lang="en-US" sz="920" b="0" u="none" strike="noStrike">
              <a:solidFill>
                <a:srgbClr val="000000"/>
              </a:solidFill>
              <a:effectLst/>
              <a:uFillTx/>
              <a:latin typeface="Times New Roman"/>
            </a:endParaRPr>
          </a:p>
        </p:txBody>
      </p:sp>
      <p:pic>
        <p:nvPicPr>
          <p:cNvPr id="547" name="图片 546"/>
          <p:cNvPicPr/>
          <p:nvPr/>
        </p:nvPicPr>
        <p:blipFill>
          <a:blip r:embed="rId14"/>
          <a:stretch/>
        </p:blipFill>
        <p:spPr>
          <a:xfrm>
            <a:off x="5415120" y="6409440"/>
            <a:ext cx="116640" cy="116640"/>
          </a:xfrm>
          <a:prstGeom prst="rect">
            <a:avLst/>
          </a:prstGeom>
          <a:noFill/>
          <a:ln w="0">
            <a:noFill/>
          </a:ln>
        </p:spPr>
      </p:pic>
      <p:sp>
        <p:nvSpPr>
          <p:cNvPr id="548" name="文本框 547"/>
          <p:cNvSpPr txBox="1"/>
          <p:nvPr/>
        </p:nvSpPr>
        <p:spPr>
          <a:xfrm>
            <a:off x="1255320" y="656424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版本控制管理依赖文件</a:t>
            </a:r>
            <a:endParaRPr lang="en-US" sz="920" b="0" u="none" strike="noStrike">
              <a:solidFill>
                <a:srgbClr val="000000"/>
              </a:solidFill>
              <a:effectLst/>
              <a:uFillTx/>
              <a:latin typeface="Times New Roman"/>
            </a:endParaRPr>
          </a:p>
        </p:txBody>
      </p:sp>
      <p:pic>
        <p:nvPicPr>
          <p:cNvPr id="549" name="图片 548"/>
          <p:cNvPicPr/>
          <p:nvPr/>
        </p:nvPicPr>
        <p:blipFill>
          <a:blip r:embed="rId14"/>
          <a:stretch/>
        </p:blipFill>
        <p:spPr>
          <a:xfrm>
            <a:off x="5415120" y="6576840"/>
            <a:ext cx="116640" cy="116640"/>
          </a:xfrm>
          <a:prstGeom prst="rect">
            <a:avLst/>
          </a:prstGeom>
          <a:noFill/>
          <a:ln w="0">
            <a:noFill/>
          </a:ln>
        </p:spPr>
      </p:pic>
      <p:sp>
        <p:nvSpPr>
          <p:cNvPr id="550" name="文本框 549"/>
          <p:cNvSpPr txBox="1"/>
          <p:nvPr/>
        </p:nvSpPr>
        <p:spPr>
          <a:xfrm>
            <a:off x="5599080" y="6397200"/>
            <a:ext cx="1878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定期更新关键依赖库，并测试兼容性</a:t>
            </a:r>
            <a:endParaRPr lang="en-US" sz="920" b="0" u="none" strike="noStrike">
              <a:solidFill>
                <a:srgbClr val="000000"/>
              </a:solidFill>
              <a:effectLst/>
              <a:uFillTx/>
              <a:latin typeface="Times New Roman"/>
            </a:endParaRPr>
          </a:p>
        </p:txBody>
      </p:sp>
      <p:sp>
        <p:nvSpPr>
          <p:cNvPr id="551" name="文本框 550"/>
          <p:cNvSpPr txBox="1"/>
          <p:nvPr/>
        </p:nvSpPr>
        <p:spPr>
          <a:xfrm>
            <a:off x="5599080" y="656424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在开发和部署环境中保持依赖一致</a:t>
            </a:r>
            <a:endParaRPr lang="en-US" sz="920" b="0" u="none" strike="noStrike">
              <a:solidFill>
                <a:srgbClr val="000000"/>
              </a:solidFill>
              <a:effectLst/>
              <a:uFillTx/>
              <a:latin typeface="Times New Roman"/>
            </a:endParaRPr>
          </a:p>
        </p:txBody>
      </p:sp>
      <p:sp>
        <p:nvSpPr>
          <p:cNvPr id="552" name="文本框 551"/>
          <p:cNvSpPr txBox="1"/>
          <p:nvPr/>
        </p:nvSpPr>
        <p:spPr>
          <a:xfrm>
            <a:off x="10108800" y="706140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7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 name="图片 552"/>
          <p:cNvPicPr/>
          <p:nvPr/>
        </p:nvPicPr>
        <p:blipFill>
          <a:blip r:embed="rId2"/>
          <a:stretch/>
        </p:blipFill>
        <p:spPr>
          <a:xfrm>
            <a:off x="0" y="0"/>
            <a:ext cx="10696320" cy="6852240"/>
          </a:xfrm>
          <a:prstGeom prst="rect">
            <a:avLst/>
          </a:prstGeom>
          <a:noFill/>
          <a:ln w="0">
            <a:noFill/>
          </a:ln>
        </p:spPr>
      </p:pic>
      <p:sp>
        <p:nvSpPr>
          <p:cNvPr id="554" name="任意多边形 553"/>
          <p:cNvSpPr/>
          <p:nvPr/>
        </p:nvSpPr>
        <p:spPr>
          <a:xfrm>
            <a:off x="534600" y="83556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5" name="文本框 554"/>
          <p:cNvSpPr txBox="1"/>
          <p:nvPr/>
        </p:nvSpPr>
        <p:spPr>
          <a:xfrm>
            <a:off x="53496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数据处理必备库：</a:t>
            </a:r>
            <a:endParaRPr lang="en-US" sz="2370" b="0" u="none" strike="noStrike">
              <a:solidFill>
                <a:srgbClr val="000000"/>
              </a:solidFill>
              <a:effectLst/>
              <a:uFillTx/>
              <a:latin typeface="Times New Roman"/>
            </a:endParaRPr>
          </a:p>
        </p:txBody>
      </p:sp>
      <p:sp>
        <p:nvSpPr>
          <p:cNvPr id="556" name="文本框 555"/>
          <p:cNvSpPr txBox="1"/>
          <p:nvPr/>
        </p:nvSpPr>
        <p:spPr>
          <a:xfrm>
            <a:off x="2941560" y="389520"/>
            <a:ext cx="123336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Pandas</a:t>
            </a:r>
            <a:endParaRPr lang="en-US" sz="2370" b="0" u="none" strike="noStrike">
              <a:solidFill>
                <a:srgbClr val="000000"/>
              </a:solidFill>
              <a:effectLst/>
              <a:uFillTx/>
              <a:latin typeface="Times New Roman"/>
            </a:endParaRPr>
          </a:p>
        </p:txBody>
      </p:sp>
      <p:sp>
        <p:nvSpPr>
          <p:cNvPr id="557" name="文本框 556"/>
          <p:cNvSpPr txBox="1"/>
          <p:nvPr/>
        </p:nvSpPr>
        <p:spPr>
          <a:xfrm>
            <a:off x="4168440" y="378720"/>
            <a:ext cx="3009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与</a:t>
            </a:r>
            <a:endParaRPr lang="en-US" sz="2370" b="0" u="none" strike="noStrike">
              <a:solidFill>
                <a:srgbClr val="000000"/>
              </a:solidFill>
              <a:effectLst/>
              <a:uFillTx/>
              <a:latin typeface="Times New Roman"/>
            </a:endParaRPr>
          </a:p>
        </p:txBody>
      </p:sp>
      <p:sp>
        <p:nvSpPr>
          <p:cNvPr id="558" name="文本框 557"/>
          <p:cNvSpPr txBox="1"/>
          <p:nvPr/>
        </p:nvSpPr>
        <p:spPr>
          <a:xfrm>
            <a:off x="4469400" y="389520"/>
            <a:ext cx="119448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NumPy</a:t>
            </a:r>
            <a:endParaRPr lang="en-US" sz="2370" b="0" u="none" strike="noStrike">
              <a:solidFill>
                <a:srgbClr val="000000"/>
              </a:solidFill>
              <a:effectLst/>
              <a:uFillTx/>
              <a:latin typeface="Times New Roman"/>
            </a:endParaRPr>
          </a:p>
        </p:txBody>
      </p:sp>
      <p:sp>
        <p:nvSpPr>
          <p:cNvPr id="559" name="文本框 558"/>
          <p:cNvSpPr txBox="1"/>
          <p:nvPr/>
        </p:nvSpPr>
        <p:spPr>
          <a:xfrm>
            <a:off x="534960" y="101628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在</a:t>
            </a:r>
            <a:endParaRPr lang="en-US" sz="1050" b="0" u="none" strike="noStrike">
              <a:solidFill>
                <a:srgbClr val="000000"/>
              </a:solidFill>
              <a:effectLst/>
              <a:uFillTx/>
              <a:latin typeface="Times New Roman"/>
            </a:endParaRPr>
          </a:p>
        </p:txBody>
      </p:sp>
      <p:sp>
        <p:nvSpPr>
          <p:cNvPr id="560" name="文本框 559"/>
          <p:cNvSpPr txBox="1"/>
          <p:nvPr/>
        </p:nvSpPr>
        <p:spPr>
          <a:xfrm>
            <a:off x="668520" y="10209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561" name="任意多边形 560"/>
          <p:cNvSpPr/>
          <p:nvPr/>
        </p:nvSpPr>
        <p:spPr>
          <a:xfrm>
            <a:off x="551520" y="1403640"/>
            <a:ext cx="4596480" cy="3643920"/>
          </a:xfrm>
          <a:custGeom>
            <a:avLst/>
            <a:gdLst/>
            <a:ahLst/>
            <a:cxnLst/>
            <a:rect l="0" t="0" r="r" b="b"/>
            <a:pathLst>
              <a:path w="12768" h="10122">
                <a:moveTo>
                  <a:pt x="0" y="9936"/>
                </a:moveTo>
                <a:lnTo>
                  <a:pt x="0" y="186"/>
                </a:lnTo>
                <a:cubicBezTo>
                  <a:pt x="0" y="174"/>
                  <a:pt x="0" y="162"/>
                  <a:pt x="2" y="150"/>
                </a:cubicBezTo>
                <a:cubicBezTo>
                  <a:pt x="4" y="138"/>
                  <a:pt x="7" y="126"/>
                  <a:pt x="10" y="115"/>
                </a:cubicBezTo>
                <a:cubicBezTo>
                  <a:pt x="14" y="104"/>
                  <a:pt x="18" y="93"/>
                  <a:pt x="23" y="83"/>
                </a:cubicBezTo>
                <a:cubicBezTo>
                  <a:pt x="28" y="73"/>
                  <a:pt x="34" y="63"/>
                  <a:pt x="40" y="55"/>
                </a:cubicBezTo>
                <a:cubicBezTo>
                  <a:pt x="47" y="46"/>
                  <a:pt x="54" y="38"/>
                  <a:pt x="61" y="32"/>
                </a:cubicBezTo>
                <a:cubicBezTo>
                  <a:pt x="69" y="25"/>
                  <a:pt x="77" y="19"/>
                  <a:pt x="86" y="14"/>
                </a:cubicBezTo>
                <a:cubicBezTo>
                  <a:pt x="94" y="10"/>
                  <a:pt x="103" y="6"/>
                  <a:pt x="112" y="4"/>
                </a:cubicBezTo>
                <a:cubicBezTo>
                  <a:pt x="121" y="1"/>
                  <a:pt x="130" y="0"/>
                  <a:pt x="139" y="0"/>
                </a:cubicBezTo>
                <a:lnTo>
                  <a:pt x="12582" y="0"/>
                </a:lnTo>
                <a:cubicBezTo>
                  <a:pt x="12594" y="0"/>
                  <a:pt x="12606" y="1"/>
                  <a:pt x="12618" y="4"/>
                </a:cubicBezTo>
                <a:cubicBezTo>
                  <a:pt x="12630" y="6"/>
                  <a:pt x="12642" y="10"/>
                  <a:pt x="12653" y="14"/>
                </a:cubicBezTo>
                <a:cubicBezTo>
                  <a:pt x="12664" y="19"/>
                  <a:pt x="12675" y="25"/>
                  <a:pt x="12685" y="32"/>
                </a:cubicBezTo>
                <a:cubicBezTo>
                  <a:pt x="12695" y="38"/>
                  <a:pt x="12705" y="46"/>
                  <a:pt x="12713" y="55"/>
                </a:cubicBezTo>
                <a:cubicBezTo>
                  <a:pt x="12722" y="63"/>
                  <a:pt x="12730" y="73"/>
                  <a:pt x="12736" y="83"/>
                </a:cubicBezTo>
                <a:cubicBezTo>
                  <a:pt x="12743" y="93"/>
                  <a:pt x="12749" y="104"/>
                  <a:pt x="12754" y="115"/>
                </a:cubicBezTo>
                <a:cubicBezTo>
                  <a:pt x="12758" y="126"/>
                  <a:pt x="12762" y="138"/>
                  <a:pt x="12764" y="150"/>
                </a:cubicBezTo>
                <a:cubicBezTo>
                  <a:pt x="12767" y="162"/>
                  <a:pt x="12768" y="174"/>
                  <a:pt x="12768" y="186"/>
                </a:cubicBezTo>
                <a:lnTo>
                  <a:pt x="12768" y="9936"/>
                </a:lnTo>
                <a:cubicBezTo>
                  <a:pt x="12768" y="9949"/>
                  <a:pt x="12767" y="9961"/>
                  <a:pt x="12764" y="9973"/>
                </a:cubicBezTo>
                <a:cubicBezTo>
                  <a:pt x="12762" y="9985"/>
                  <a:pt x="12758" y="9996"/>
                  <a:pt x="12754" y="10008"/>
                </a:cubicBezTo>
                <a:cubicBezTo>
                  <a:pt x="12749" y="10019"/>
                  <a:pt x="12743" y="10030"/>
                  <a:pt x="12736" y="10040"/>
                </a:cubicBezTo>
                <a:cubicBezTo>
                  <a:pt x="12730" y="10050"/>
                  <a:pt x="12722" y="10059"/>
                  <a:pt x="12713" y="10068"/>
                </a:cubicBezTo>
                <a:cubicBezTo>
                  <a:pt x="12705" y="10076"/>
                  <a:pt x="12695" y="10084"/>
                  <a:pt x="12685" y="10091"/>
                </a:cubicBezTo>
                <a:cubicBezTo>
                  <a:pt x="12675" y="10098"/>
                  <a:pt x="12664" y="10103"/>
                  <a:pt x="12653" y="10108"/>
                </a:cubicBezTo>
                <a:cubicBezTo>
                  <a:pt x="12642" y="10113"/>
                  <a:pt x="12630" y="10116"/>
                  <a:pt x="12618" y="10119"/>
                </a:cubicBezTo>
                <a:cubicBezTo>
                  <a:pt x="12606" y="10121"/>
                  <a:pt x="12594" y="10122"/>
                  <a:pt x="12582" y="10122"/>
                </a:cubicBezTo>
                <a:lnTo>
                  <a:pt x="139" y="10122"/>
                </a:lnTo>
                <a:cubicBezTo>
                  <a:pt x="130" y="10122"/>
                  <a:pt x="121" y="10121"/>
                  <a:pt x="112" y="10119"/>
                </a:cubicBezTo>
                <a:cubicBezTo>
                  <a:pt x="103" y="10116"/>
                  <a:pt x="94" y="10113"/>
                  <a:pt x="86" y="10108"/>
                </a:cubicBezTo>
                <a:cubicBezTo>
                  <a:pt x="77" y="10103"/>
                  <a:pt x="69" y="10098"/>
                  <a:pt x="61" y="10091"/>
                </a:cubicBezTo>
                <a:cubicBezTo>
                  <a:pt x="54" y="10084"/>
                  <a:pt x="47" y="10076"/>
                  <a:pt x="40" y="10068"/>
                </a:cubicBezTo>
                <a:cubicBezTo>
                  <a:pt x="34" y="10059"/>
                  <a:pt x="28" y="10050"/>
                  <a:pt x="23" y="10040"/>
                </a:cubicBezTo>
                <a:cubicBezTo>
                  <a:pt x="18" y="10030"/>
                  <a:pt x="14" y="10019"/>
                  <a:pt x="10" y="10008"/>
                </a:cubicBezTo>
                <a:cubicBezTo>
                  <a:pt x="7" y="9996"/>
                  <a:pt x="4" y="9985"/>
                  <a:pt x="2" y="9973"/>
                </a:cubicBezTo>
                <a:cubicBezTo>
                  <a:pt x="0" y="9961"/>
                  <a:pt x="0" y="9949"/>
                  <a:pt x="0" y="9936"/>
                </a:cubicBezTo>
                <a:close/>
              </a:path>
            </a:pathLst>
          </a:custGeom>
          <a:solidFill>
            <a:srgbClr val="00336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2" name="任意多边形 561"/>
          <p:cNvSpPr/>
          <p:nvPr/>
        </p:nvSpPr>
        <p:spPr>
          <a:xfrm>
            <a:off x="534600" y="1403640"/>
            <a:ext cx="67320" cy="3643920"/>
          </a:xfrm>
          <a:custGeom>
            <a:avLst/>
            <a:gdLst/>
            <a:ahLst/>
            <a:cxnLst/>
            <a:rect l="0" t="0" r="r" b="b"/>
            <a:pathLst>
              <a:path w="187" h="10122">
                <a:moveTo>
                  <a:pt x="0" y="0"/>
                </a:moveTo>
                <a:lnTo>
                  <a:pt x="187" y="0"/>
                </a:lnTo>
                <a:lnTo>
                  <a:pt x="187" y="10122"/>
                </a:lnTo>
                <a:lnTo>
                  <a:pt x="0" y="1012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3" name="图片 562"/>
          <p:cNvPicPr/>
          <p:nvPr/>
        </p:nvPicPr>
        <p:blipFill>
          <a:blip r:embed="rId3"/>
          <a:stretch/>
        </p:blipFill>
        <p:spPr>
          <a:xfrm>
            <a:off x="735480" y="1579320"/>
            <a:ext cx="250200" cy="250200"/>
          </a:xfrm>
          <a:prstGeom prst="rect">
            <a:avLst/>
          </a:prstGeom>
          <a:noFill/>
          <a:ln w="0">
            <a:noFill/>
          </a:ln>
        </p:spPr>
      </p:pic>
      <p:sp>
        <p:nvSpPr>
          <p:cNvPr id="564" name="文本框 563"/>
          <p:cNvSpPr txBox="1"/>
          <p:nvPr/>
        </p:nvSpPr>
        <p:spPr>
          <a:xfrm>
            <a:off x="948600" y="101628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系统中实现高效数据处理与特征计算</a:t>
            </a:r>
            <a:endParaRPr lang="en-US" sz="1050" b="0" u="none" strike="noStrike">
              <a:solidFill>
                <a:srgbClr val="000000"/>
              </a:solidFill>
              <a:effectLst/>
              <a:uFillTx/>
              <a:latin typeface="Times New Roman"/>
            </a:endParaRPr>
          </a:p>
        </p:txBody>
      </p:sp>
      <p:sp>
        <p:nvSpPr>
          <p:cNvPr id="565" name="文本框 564"/>
          <p:cNvSpPr txBox="1"/>
          <p:nvPr/>
        </p:nvSpPr>
        <p:spPr>
          <a:xfrm>
            <a:off x="1119960" y="1585440"/>
            <a:ext cx="82656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Pandas</a:t>
            </a:r>
            <a:endParaRPr lang="en-US" sz="1580" b="0" u="none" strike="noStrike">
              <a:solidFill>
                <a:srgbClr val="000000"/>
              </a:solidFill>
              <a:effectLst/>
              <a:uFillTx/>
              <a:latin typeface="Times New Roman"/>
            </a:endParaRPr>
          </a:p>
        </p:txBody>
      </p:sp>
      <p:sp>
        <p:nvSpPr>
          <p:cNvPr id="566" name="文本框 565"/>
          <p:cNvSpPr txBox="1"/>
          <p:nvPr/>
        </p:nvSpPr>
        <p:spPr>
          <a:xfrm>
            <a:off x="735480" y="1985040"/>
            <a:ext cx="26996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强大的结构化数据处理库，适用于数据清洗和格式化</a:t>
            </a:r>
            <a:endParaRPr lang="en-US" sz="920" b="0" u="none" strike="noStrike">
              <a:solidFill>
                <a:srgbClr val="000000"/>
              </a:solidFill>
              <a:effectLst/>
              <a:uFillTx/>
              <a:latin typeface="Times New Roman"/>
            </a:endParaRPr>
          </a:p>
        </p:txBody>
      </p:sp>
      <p:pic>
        <p:nvPicPr>
          <p:cNvPr id="567" name="图片 566"/>
          <p:cNvPicPr/>
          <p:nvPr/>
        </p:nvPicPr>
        <p:blipFill>
          <a:blip r:embed="rId4"/>
          <a:stretch/>
        </p:blipFill>
        <p:spPr>
          <a:xfrm>
            <a:off x="802080" y="2674080"/>
            <a:ext cx="166680" cy="133200"/>
          </a:xfrm>
          <a:prstGeom prst="rect">
            <a:avLst/>
          </a:prstGeom>
          <a:noFill/>
          <a:ln w="0">
            <a:noFill/>
          </a:ln>
        </p:spPr>
      </p:pic>
      <p:sp>
        <p:nvSpPr>
          <p:cNvPr id="568" name="文本框 567"/>
          <p:cNvSpPr txBox="1"/>
          <p:nvPr/>
        </p:nvSpPr>
        <p:spPr>
          <a:xfrm>
            <a:off x="735480" y="2295360"/>
            <a:ext cx="7552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核心功能：</a:t>
            </a:r>
            <a:endParaRPr lang="en-US" sz="1180" b="0" u="none" strike="noStrike">
              <a:solidFill>
                <a:srgbClr val="000000"/>
              </a:solidFill>
              <a:effectLst/>
              <a:uFillTx/>
              <a:latin typeface="Times New Roman"/>
            </a:endParaRPr>
          </a:p>
        </p:txBody>
      </p:sp>
      <p:sp>
        <p:nvSpPr>
          <p:cNvPr id="569" name="文本框 568"/>
          <p:cNvSpPr txBox="1"/>
          <p:nvPr/>
        </p:nvSpPr>
        <p:spPr>
          <a:xfrm>
            <a:off x="1069560" y="26539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数据清洗：</a:t>
            </a:r>
            <a:endParaRPr lang="en-US" sz="1050" b="0" u="none" strike="noStrike">
              <a:solidFill>
                <a:srgbClr val="000000"/>
              </a:solidFill>
              <a:effectLst/>
              <a:uFillTx/>
              <a:latin typeface="Times New Roman"/>
            </a:endParaRPr>
          </a:p>
        </p:txBody>
      </p:sp>
      <p:sp>
        <p:nvSpPr>
          <p:cNvPr id="570" name="文本框 569"/>
          <p:cNvSpPr txBox="1"/>
          <p:nvPr/>
        </p:nvSpPr>
        <p:spPr>
          <a:xfrm>
            <a:off x="1738080" y="2658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71" name="文本框 570"/>
          <p:cNvSpPr txBox="1"/>
          <p:nvPr/>
        </p:nvSpPr>
        <p:spPr>
          <a:xfrm>
            <a:off x="1780920" y="267012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去重</a:t>
            </a:r>
            <a:endParaRPr lang="en-US" sz="920" b="0" u="none" strike="noStrike">
              <a:solidFill>
                <a:srgbClr val="000000"/>
              </a:solidFill>
              <a:effectLst/>
              <a:uFillTx/>
              <a:latin typeface="Times New Roman"/>
            </a:endParaRPr>
          </a:p>
        </p:txBody>
      </p:sp>
      <p:sp>
        <p:nvSpPr>
          <p:cNvPr id="572" name="文本框 571"/>
          <p:cNvSpPr txBox="1"/>
          <p:nvPr/>
        </p:nvSpPr>
        <p:spPr>
          <a:xfrm>
            <a:off x="2014920" y="2674080"/>
            <a:ext cx="10242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(drop_duplicates)</a:t>
            </a:r>
            <a:endParaRPr lang="en-US" sz="920" b="0" u="none" strike="noStrike">
              <a:solidFill>
                <a:srgbClr val="000000"/>
              </a:solidFill>
              <a:effectLst/>
              <a:uFillTx/>
              <a:latin typeface="Times New Roman"/>
            </a:endParaRPr>
          </a:p>
        </p:txBody>
      </p:sp>
      <p:sp>
        <p:nvSpPr>
          <p:cNvPr id="573" name="文本框 572"/>
          <p:cNvSpPr txBox="1"/>
          <p:nvPr/>
        </p:nvSpPr>
        <p:spPr>
          <a:xfrm>
            <a:off x="3032640" y="2670120"/>
            <a:ext cx="7048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、处理缺失值</a:t>
            </a:r>
            <a:endParaRPr lang="en-US" sz="920" b="0" u="none" strike="noStrike">
              <a:solidFill>
                <a:srgbClr val="000000"/>
              </a:solidFill>
              <a:effectLst/>
              <a:uFillTx/>
              <a:latin typeface="Times New Roman"/>
            </a:endParaRPr>
          </a:p>
        </p:txBody>
      </p:sp>
      <p:pic>
        <p:nvPicPr>
          <p:cNvPr id="574" name="图片 573"/>
          <p:cNvPicPr/>
          <p:nvPr/>
        </p:nvPicPr>
        <p:blipFill>
          <a:blip r:embed="rId5"/>
          <a:stretch/>
        </p:blipFill>
        <p:spPr>
          <a:xfrm>
            <a:off x="802080" y="3075120"/>
            <a:ext cx="133200" cy="133200"/>
          </a:xfrm>
          <a:prstGeom prst="rect">
            <a:avLst/>
          </a:prstGeom>
          <a:noFill/>
          <a:ln w="0">
            <a:noFill/>
          </a:ln>
        </p:spPr>
      </p:pic>
      <p:sp>
        <p:nvSpPr>
          <p:cNvPr id="575" name="文本框 574"/>
          <p:cNvSpPr txBox="1"/>
          <p:nvPr/>
        </p:nvSpPr>
        <p:spPr>
          <a:xfrm>
            <a:off x="3734640" y="2674080"/>
            <a:ext cx="377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(ﬁllna)</a:t>
            </a:r>
            <a:endParaRPr lang="en-US" sz="920" b="0" u="none" strike="noStrike">
              <a:solidFill>
                <a:srgbClr val="000000"/>
              </a:solidFill>
              <a:effectLst/>
              <a:uFillTx/>
              <a:latin typeface="Times New Roman"/>
            </a:endParaRPr>
          </a:p>
        </p:txBody>
      </p:sp>
      <p:sp>
        <p:nvSpPr>
          <p:cNvPr id="576" name="文本框 575"/>
          <p:cNvSpPr txBox="1"/>
          <p:nvPr/>
        </p:nvSpPr>
        <p:spPr>
          <a:xfrm>
            <a:off x="1036080" y="30553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数据转换：</a:t>
            </a:r>
            <a:endParaRPr lang="en-US" sz="1050" b="0" u="none" strike="noStrike">
              <a:solidFill>
                <a:srgbClr val="000000"/>
              </a:solidFill>
              <a:effectLst/>
              <a:uFillTx/>
              <a:latin typeface="Times New Roman"/>
            </a:endParaRPr>
          </a:p>
        </p:txBody>
      </p:sp>
      <p:sp>
        <p:nvSpPr>
          <p:cNvPr id="577" name="文本框 576"/>
          <p:cNvSpPr txBox="1"/>
          <p:nvPr/>
        </p:nvSpPr>
        <p:spPr>
          <a:xfrm>
            <a:off x="1704600" y="30600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78" name="文本框 577"/>
          <p:cNvSpPr txBox="1"/>
          <p:nvPr/>
        </p:nvSpPr>
        <p:spPr>
          <a:xfrm>
            <a:off x="1747440" y="3071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分组</a:t>
            </a:r>
            <a:endParaRPr lang="en-US" sz="920" b="0" u="none" strike="noStrike">
              <a:solidFill>
                <a:srgbClr val="000000"/>
              </a:solidFill>
              <a:effectLst/>
              <a:uFillTx/>
              <a:latin typeface="Times New Roman"/>
            </a:endParaRPr>
          </a:p>
        </p:txBody>
      </p:sp>
      <p:sp>
        <p:nvSpPr>
          <p:cNvPr id="579" name="文本框 578"/>
          <p:cNvSpPr txBox="1"/>
          <p:nvPr/>
        </p:nvSpPr>
        <p:spPr>
          <a:xfrm>
            <a:off x="1981440" y="3075480"/>
            <a:ext cx="5796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(groupby)</a:t>
            </a:r>
            <a:endParaRPr lang="en-US" sz="920" b="0" u="none" strike="noStrike">
              <a:solidFill>
                <a:srgbClr val="000000"/>
              </a:solidFill>
              <a:effectLst/>
              <a:uFillTx/>
              <a:latin typeface="Times New Roman"/>
            </a:endParaRPr>
          </a:p>
        </p:txBody>
      </p:sp>
      <p:sp>
        <p:nvSpPr>
          <p:cNvPr id="580" name="文本框 579"/>
          <p:cNvSpPr txBox="1"/>
          <p:nvPr/>
        </p:nvSpPr>
        <p:spPr>
          <a:xfrm>
            <a:off x="2556000" y="307116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、合并</a:t>
            </a:r>
            <a:endParaRPr lang="en-US" sz="920" b="0" u="none" strike="noStrike">
              <a:solidFill>
                <a:srgbClr val="000000"/>
              </a:solidFill>
              <a:effectLst/>
              <a:uFillTx/>
              <a:latin typeface="Times New Roman"/>
            </a:endParaRPr>
          </a:p>
        </p:txBody>
      </p:sp>
      <p:sp>
        <p:nvSpPr>
          <p:cNvPr id="581" name="文本框 580"/>
          <p:cNvSpPr txBox="1"/>
          <p:nvPr/>
        </p:nvSpPr>
        <p:spPr>
          <a:xfrm>
            <a:off x="2907000" y="3075480"/>
            <a:ext cx="473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(merge)</a:t>
            </a:r>
            <a:endParaRPr lang="en-US" sz="920" b="0" u="none" strike="noStrike">
              <a:solidFill>
                <a:srgbClr val="000000"/>
              </a:solidFill>
              <a:effectLst/>
              <a:uFillTx/>
              <a:latin typeface="Times New Roman"/>
            </a:endParaRPr>
          </a:p>
        </p:txBody>
      </p:sp>
      <p:sp>
        <p:nvSpPr>
          <p:cNvPr id="582" name="文本框 581"/>
          <p:cNvSpPr txBox="1"/>
          <p:nvPr/>
        </p:nvSpPr>
        <p:spPr>
          <a:xfrm>
            <a:off x="3376440" y="30711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、应用函数</a:t>
            </a:r>
            <a:endParaRPr lang="en-US" sz="920" b="0" u="none" strike="noStrike">
              <a:solidFill>
                <a:srgbClr val="000000"/>
              </a:solidFill>
              <a:effectLst/>
              <a:uFillTx/>
              <a:latin typeface="Times New Roman"/>
            </a:endParaRPr>
          </a:p>
        </p:txBody>
      </p:sp>
      <p:pic>
        <p:nvPicPr>
          <p:cNvPr id="583" name="图片 582"/>
          <p:cNvPicPr/>
          <p:nvPr/>
        </p:nvPicPr>
        <p:blipFill>
          <a:blip r:embed="rId6"/>
          <a:stretch/>
        </p:blipFill>
        <p:spPr>
          <a:xfrm>
            <a:off x="802080" y="3476520"/>
            <a:ext cx="133200" cy="133200"/>
          </a:xfrm>
          <a:prstGeom prst="rect">
            <a:avLst/>
          </a:prstGeom>
          <a:noFill/>
          <a:ln w="0">
            <a:noFill/>
          </a:ln>
        </p:spPr>
      </p:pic>
      <p:sp>
        <p:nvSpPr>
          <p:cNvPr id="584" name="文本框 583"/>
          <p:cNvSpPr txBox="1"/>
          <p:nvPr/>
        </p:nvSpPr>
        <p:spPr>
          <a:xfrm>
            <a:off x="3961440" y="3075480"/>
            <a:ext cx="4150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(apply)</a:t>
            </a:r>
            <a:endParaRPr lang="en-US" sz="920" b="0" u="none" strike="noStrike">
              <a:solidFill>
                <a:srgbClr val="000000"/>
              </a:solidFill>
              <a:effectLst/>
              <a:uFillTx/>
              <a:latin typeface="Times New Roman"/>
            </a:endParaRPr>
          </a:p>
        </p:txBody>
      </p:sp>
      <p:sp>
        <p:nvSpPr>
          <p:cNvPr id="585" name="文本框 584"/>
          <p:cNvSpPr txBox="1"/>
          <p:nvPr/>
        </p:nvSpPr>
        <p:spPr>
          <a:xfrm>
            <a:off x="1036080" y="345636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统计分析：</a:t>
            </a:r>
            <a:endParaRPr lang="en-US" sz="1050" b="0" u="none" strike="noStrike">
              <a:solidFill>
                <a:srgbClr val="000000"/>
              </a:solidFill>
              <a:effectLst/>
              <a:uFillTx/>
              <a:latin typeface="Times New Roman"/>
            </a:endParaRPr>
          </a:p>
        </p:txBody>
      </p:sp>
      <p:sp>
        <p:nvSpPr>
          <p:cNvPr id="586" name="文本框 585"/>
          <p:cNvSpPr txBox="1"/>
          <p:nvPr/>
        </p:nvSpPr>
        <p:spPr>
          <a:xfrm>
            <a:off x="1704600" y="3461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87" name="文本框 586"/>
          <p:cNvSpPr txBox="1"/>
          <p:nvPr/>
        </p:nvSpPr>
        <p:spPr>
          <a:xfrm>
            <a:off x="1747440" y="34722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描述性统计</a:t>
            </a:r>
            <a:endParaRPr lang="en-US" sz="920" b="0" u="none" strike="noStrike">
              <a:solidFill>
                <a:srgbClr val="000000"/>
              </a:solidFill>
              <a:effectLst/>
              <a:uFillTx/>
              <a:latin typeface="Times New Roman"/>
            </a:endParaRPr>
          </a:p>
        </p:txBody>
      </p:sp>
      <p:sp>
        <p:nvSpPr>
          <p:cNvPr id="588" name="文本框 587"/>
          <p:cNvSpPr txBox="1"/>
          <p:nvPr/>
        </p:nvSpPr>
        <p:spPr>
          <a:xfrm>
            <a:off x="2332440" y="3476520"/>
            <a:ext cx="5922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(describe)</a:t>
            </a:r>
            <a:endParaRPr lang="en-US" sz="920" b="0" u="none" strike="noStrike">
              <a:solidFill>
                <a:srgbClr val="000000"/>
              </a:solidFill>
              <a:effectLst/>
              <a:uFillTx/>
              <a:latin typeface="Times New Roman"/>
            </a:endParaRPr>
          </a:p>
        </p:txBody>
      </p:sp>
      <p:sp>
        <p:nvSpPr>
          <p:cNvPr id="589" name="文本框 588"/>
          <p:cNvSpPr txBox="1"/>
          <p:nvPr/>
        </p:nvSpPr>
        <p:spPr>
          <a:xfrm>
            <a:off x="2922120" y="34722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、数据汇总</a:t>
            </a:r>
            <a:endParaRPr lang="en-US" sz="920" b="0" u="none" strike="noStrike">
              <a:solidFill>
                <a:srgbClr val="000000"/>
              </a:solidFill>
              <a:effectLst/>
              <a:uFillTx/>
              <a:latin typeface="Times New Roman"/>
            </a:endParaRPr>
          </a:p>
        </p:txBody>
      </p:sp>
      <p:sp>
        <p:nvSpPr>
          <p:cNvPr id="590" name="文本框 589"/>
          <p:cNvSpPr txBox="1"/>
          <p:nvPr/>
        </p:nvSpPr>
        <p:spPr>
          <a:xfrm>
            <a:off x="735480" y="3871800"/>
            <a:ext cx="357480" cy="175680"/>
          </a:xfrm>
          <a:prstGeom prst="rect">
            <a:avLst/>
          </a:prstGeom>
          <a:noFill/>
          <a:ln w="0">
            <a:noFill/>
          </a:ln>
        </p:spPr>
        <p:txBody>
          <a:bodyPr wrap="none" lIns="0" tIns="0" rIns="0" bIns="0" anchor="t">
            <a:spAutoFit/>
          </a:bodyPr>
          <a:lstStyle/>
          <a:p>
            <a:r>
              <a:rPr lang="en-US" sz="1180" b="1" u="none" strike="noStrike">
                <a:solidFill>
                  <a:srgbClr val="DBEAFE"/>
                </a:solidFill>
                <a:effectLst/>
                <a:uFillTx/>
                <a:latin typeface="DejaVuSans"/>
                <a:ea typeface="DejaVuSans"/>
              </a:rPr>
              <a:t>RAG</a:t>
            </a:r>
            <a:endParaRPr lang="en-US" sz="1180" b="0" u="none" strike="noStrike">
              <a:solidFill>
                <a:srgbClr val="000000"/>
              </a:solidFill>
              <a:effectLst/>
              <a:uFillTx/>
              <a:latin typeface="Times New Roman"/>
            </a:endParaRPr>
          </a:p>
        </p:txBody>
      </p:sp>
      <p:pic>
        <p:nvPicPr>
          <p:cNvPr id="591" name="图片 590"/>
          <p:cNvPicPr/>
          <p:nvPr/>
        </p:nvPicPr>
        <p:blipFill>
          <a:blip r:embed="rId7"/>
          <a:stretch/>
        </p:blipFill>
        <p:spPr>
          <a:xfrm>
            <a:off x="802080" y="4245120"/>
            <a:ext cx="166680" cy="133200"/>
          </a:xfrm>
          <a:prstGeom prst="rect">
            <a:avLst/>
          </a:prstGeom>
          <a:noFill/>
          <a:ln w="0">
            <a:noFill/>
          </a:ln>
        </p:spPr>
      </p:pic>
      <p:sp>
        <p:nvSpPr>
          <p:cNvPr id="592" name="文本框 591"/>
          <p:cNvSpPr txBox="1"/>
          <p:nvPr/>
        </p:nvSpPr>
        <p:spPr>
          <a:xfrm>
            <a:off x="1091160" y="3866400"/>
            <a:ext cx="105696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系统中的应用：</a:t>
            </a:r>
            <a:endParaRPr lang="en-US" sz="1180" b="0" u="none" strike="noStrike">
              <a:solidFill>
                <a:srgbClr val="000000"/>
              </a:solidFill>
              <a:effectLst/>
              <a:uFillTx/>
              <a:latin typeface="Times New Roman"/>
            </a:endParaRPr>
          </a:p>
        </p:txBody>
      </p:sp>
      <p:sp>
        <p:nvSpPr>
          <p:cNvPr id="593" name="文本框 592"/>
          <p:cNvSpPr txBox="1"/>
          <p:nvPr/>
        </p:nvSpPr>
        <p:spPr>
          <a:xfrm>
            <a:off x="1069560" y="4224960"/>
            <a:ext cx="10735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用户交互数据处理</a:t>
            </a:r>
            <a:endParaRPr lang="en-US" sz="1050" b="0" u="none" strike="noStrike">
              <a:solidFill>
                <a:srgbClr val="000000"/>
              </a:solidFill>
              <a:effectLst/>
              <a:uFillTx/>
              <a:latin typeface="Times New Roman"/>
            </a:endParaRPr>
          </a:p>
        </p:txBody>
      </p:sp>
      <p:sp>
        <p:nvSpPr>
          <p:cNvPr id="594" name="文本框 593"/>
          <p:cNvSpPr txBox="1"/>
          <p:nvPr/>
        </p:nvSpPr>
        <p:spPr>
          <a:xfrm>
            <a:off x="2139480" y="42296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95" name="文本框 594"/>
          <p:cNvSpPr txBox="1"/>
          <p:nvPr/>
        </p:nvSpPr>
        <p:spPr>
          <a:xfrm>
            <a:off x="2181960" y="424116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清洗问题</a:t>
            </a:r>
            <a:endParaRPr lang="en-US" sz="920" b="0" u="none" strike="noStrike">
              <a:solidFill>
                <a:srgbClr val="000000"/>
              </a:solidFill>
              <a:effectLst/>
              <a:uFillTx/>
              <a:latin typeface="Times New Roman"/>
            </a:endParaRPr>
          </a:p>
        </p:txBody>
      </p:sp>
      <p:sp>
        <p:nvSpPr>
          <p:cNvPr id="596" name="文本框 595"/>
          <p:cNvSpPr txBox="1"/>
          <p:nvPr/>
        </p:nvSpPr>
        <p:spPr>
          <a:xfrm>
            <a:off x="2649960" y="424512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597" name="图片 596"/>
          <p:cNvPicPr/>
          <p:nvPr/>
        </p:nvPicPr>
        <p:blipFill>
          <a:blip r:embed="rId8"/>
          <a:stretch/>
        </p:blipFill>
        <p:spPr>
          <a:xfrm>
            <a:off x="802080" y="4646160"/>
            <a:ext cx="116640" cy="133200"/>
          </a:xfrm>
          <a:prstGeom prst="rect">
            <a:avLst/>
          </a:prstGeom>
          <a:noFill/>
          <a:ln w="0">
            <a:noFill/>
          </a:ln>
        </p:spPr>
      </p:pic>
      <p:sp>
        <p:nvSpPr>
          <p:cNvPr id="598" name="文本框 597"/>
          <p:cNvSpPr txBox="1"/>
          <p:nvPr/>
        </p:nvSpPr>
        <p:spPr>
          <a:xfrm>
            <a:off x="2692080" y="42411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回答对，提取交互特征</a:t>
            </a:r>
            <a:endParaRPr lang="en-US" sz="920" b="0" u="none" strike="noStrike">
              <a:solidFill>
                <a:srgbClr val="000000"/>
              </a:solidFill>
              <a:effectLst/>
              <a:uFillTx/>
              <a:latin typeface="Times New Roman"/>
            </a:endParaRPr>
          </a:p>
        </p:txBody>
      </p:sp>
      <p:sp>
        <p:nvSpPr>
          <p:cNvPr id="599" name="文本框 598"/>
          <p:cNvSpPr txBox="1"/>
          <p:nvPr/>
        </p:nvSpPr>
        <p:spPr>
          <a:xfrm>
            <a:off x="1019520" y="462636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知识库管理</a:t>
            </a:r>
            <a:endParaRPr lang="en-US" sz="1050" b="0" u="none" strike="noStrike">
              <a:solidFill>
                <a:srgbClr val="000000"/>
              </a:solidFill>
              <a:effectLst/>
              <a:uFillTx/>
              <a:latin typeface="Times New Roman"/>
            </a:endParaRPr>
          </a:p>
        </p:txBody>
      </p:sp>
      <p:sp>
        <p:nvSpPr>
          <p:cNvPr id="600" name="文本框 599"/>
          <p:cNvSpPr txBox="1"/>
          <p:nvPr/>
        </p:nvSpPr>
        <p:spPr>
          <a:xfrm>
            <a:off x="1688040" y="4631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601" name="任意多边形 600"/>
          <p:cNvSpPr/>
          <p:nvPr/>
        </p:nvSpPr>
        <p:spPr>
          <a:xfrm>
            <a:off x="5565240" y="1403640"/>
            <a:ext cx="4596840" cy="3643920"/>
          </a:xfrm>
          <a:custGeom>
            <a:avLst/>
            <a:gdLst/>
            <a:ahLst/>
            <a:cxnLst/>
            <a:rect l="0" t="0" r="r" b="b"/>
            <a:pathLst>
              <a:path w="12769" h="10122">
                <a:moveTo>
                  <a:pt x="0" y="9936"/>
                </a:moveTo>
                <a:lnTo>
                  <a:pt x="0" y="186"/>
                </a:lnTo>
                <a:cubicBezTo>
                  <a:pt x="0" y="174"/>
                  <a:pt x="1" y="162"/>
                  <a:pt x="3" y="150"/>
                </a:cubicBezTo>
                <a:cubicBezTo>
                  <a:pt x="5" y="138"/>
                  <a:pt x="7" y="126"/>
                  <a:pt x="11" y="115"/>
                </a:cubicBezTo>
                <a:cubicBezTo>
                  <a:pt x="14" y="104"/>
                  <a:pt x="19" y="93"/>
                  <a:pt x="24" y="83"/>
                </a:cubicBezTo>
                <a:cubicBezTo>
                  <a:pt x="29" y="73"/>
                  <a:pt x="35" y="63"/>
                  <a:pt x="41" y="55"/>
                </a:cubicBezTo>
                <a:cubicBezTo>
                  <a:pt x="48" y="46"/>
                  <a:pt x="55" y="38"/>
                  <a:pt x="62" y="32"/>
                </a:cubicBezTo>
                <a:cubicBezTo>
                  <a:pt x="70" y="25"/>
                  <a:pt x="78" y="19"/>
                  <a:pt x="86" y="14"/>
                </a:cubicBezTo>
                <a:cubicBezTo>
                  <a:pt x="95" y="10"/>
                  <a:pt x="104" y="6"/>
                  <a:pt x="112" y="4"/>
                </a:cubicBezTo>
                <a:cubicBezTo>
                  <a:pt x="121" y="1"/>
                  <a:pt x="131" y="0"/>
                  <a:pt x="140" y="0"/>
                </a:cubicBezTo>
                <a:lnTo>
                  <a:pt x="12583" y="0"/>
                </a:lnTo>
                <a:cubicBezTo>
                  <a:pt x="12595" y="0"/>
                  <a:pt x="12607" y="1"/>
                  <a:pt x="12619" y="4"/>
                </a:cubicBezTo>
                <a:cubicBezTo>
                  <a:pt x="12631" y="6"/>
                  <a:pt x="12643" y="10"/>
                  <a:pt x="12654" y="14"/>
                </a:cubicBezTo>
                <a:cubicBezTo>
                  <a:pt x="12665" y="19"/>
                  <a:pt x="12676" y="25"/>
                  <a:pt x="12686" y="32"/>
                </a:cubicBezTo>
                <a:cubicBezTo>
                  <a:pt x="12696" y="38"/>
                  <a:pt x="12706" y="46"/>
                  <a:pt x="12714" y="55"/>
                </a:cubicBezTo>
                <a:cubicBezTo>
                  <a:pt x="12723" y="63"/>
                  <a:pt x="12730" y="73"/>
                  <a:pt x="12737" y="83"/>
                </a:cubicBezTo>
                <a:cubicBezTo>
                  <a:pt x="12744" y="93"/>
                  <a:pt x="12750" y="104"/>
                  <a:pt x="12754" y="115"/>
                </a:cubicBezTo>
                <a:cubicBezTo>
                  <a:pt x="12759" y="126"/>
                  <a:pt x="12763" y="138"/>
                  <a:pt x="12765" y="150"/>
                </a:cubicBezTo>
                <a:cubicBezTo>
                  <a:pt x="12767" y="162"/>
                  <a:pt x="12769" y="174"/>
                  <a:pt x="12769" y="186"/>
                </a:cubicBezTo>
                <a:lnTo>
                  <a:pt x="12769" y="9936"/>
                </a:lnTo>
                <a:cubicBezTo>
                  <a:pt x="12769" y="9949"/>
                  <a:pt x="12767" y="9961"/>
                  <a:pt x="12765" y="9973"/>
                </a:cubicBezTo>
                <a:cubicBezTo>
                  <a:pt x="12763" y="9985"/>
                  <a:pt x="12759" y="9996"/>
                  <a:pt x="12754" y="10008"/>
                </a:cubicBezTo>
                <a:cubicBezTo>
                  <a:pt x="12750" y="10019"/>
                  <a:pt x="12744" y="10030"/>
                  <a:pt x="12737" y="10040"/>
                </a:cubicBezTo>
                <a:cubicBezTo>
                  <a:pt x="12730" y="10050"/>
                  <a:pt x="12723" y="10059"/>
                  <a:pt x="12714" y="10068"/>
                </a:cubicBezTo>
                <a:cubicBezTo>
                  <a:pt x="12706" y="10076"/>
                  <a:pt x="12696" y="10084"/>
                  <a:pt x="12686" y="10091"/>
                </a:cubicBezTo>
                <a:cubicBezTo>
                  <a:pt x="12676" y="10098"/>
                  <a:pt x="12665" y="10103"/>
                  <a:pt x="12654" y="10108"/>
                </a:cubicBezTo>
                <a:cubicBezTo>
                  <a:pt x="12643" y="10113"/>
                  <a:pt x="12631" y="10116"/>
                  <a:pt x="12619" y="10119"/>
                </a:cubicBezTo>
                <a:cubicBezTo>
                  <a:pt x="12607" y="10121"/>
                  <a:pt x="12595" y="10122"/>
                  <a:pt x="12583" y="10122"/>
                </a:cubicBezTo>
                <a:lnTo>
                  <a:pt x="140" y="10122"/>
                </a:lnTo>
                <a:cubicBezTo>
                  <a:pt x="131" y="10122"/>
                  <a:pt x="121" y="10121"/>
                  <a:pt x="112" y="10119"/>
                </a:cubicBezTo>
                <a:cubicBezTo>
                  <a:pt x="104" y="10116"/>
                  <a:pt x="95" y="10113"/>
                  <a:pt x="86" y="10108"/>
                </a:cubicBezTo>
                <a:cubicBezTo>
                  <a:pt x="78" y="10103"/>
                  <a:pt x="70" y="10098"/>
                  <a:pt x="62" y="10091"/>
                </a:cubicBezTo>
                <a:cubicBezTo>
                  <a:pt x="55" y="10084"/>
                  <a:pt x="48" y="10076"/>
                  <a:pt x="41" y="10068"/>
                </a:cubicBezTo>
                <a:cubicBezTo>
                  <a:pt x="35" y="10059"/>
                  <a:pt x="29" y="10050"/>
                  <a:pt x="24" y="10040"/>
                </a:cubicBezTo>
                <a:cubicBezTo>
                  <a:pt x="19" y="10030"/>
                  <a:pt x="14" y="10019"/>
                  <a:pt x="11" y="10008"/>
                </a:cubicBezTo>
                <a:cubicBezTo>
                  <a:pt x="7" y="9996"/>
                  <a:pt x="5" y="9985"/>
                  <a:pt x="3" y="9973"/>
                </a:cubicBezTo>
                <a:cubicBezTo>
                  <a:pt x="1" y="9961"/>
                  <a:pt x="0" y="9949"/>
                  <a:pt x="0" y="9936"/>
                </a:cubicBezTo>
                <a:close/>
              </a:path>
            </a:pathLst>
          </a:custGeom>
          <a:solidFill>
            <a:srgbClr val="00336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2" name="任意多边形 601"/>
          <p:cNvSpPr/>
          <p:nvPr/>
        </p:nvSpPr>
        <p:spPr>
          <a:xfrm>
            <a:off x="5548680" y="1403640"/>
            <a:ext cx="67320" cy="3643920"/>
          </a:xfrm>
          <a:custGeom>
            <a:avLst/>
            <a:gdLst/>
            <a:ahLst/>
            <a:cxnLst/>
            <a:rect l="0" t="0" r="r" b="b"/>
            <a:pathLst>
              <a:path w="187" h="10122">
                <a:moveTo>
                  <a:pt x="0" y="0"/>
                </a:moveTo>
                <a:lnTo>
                  <a:pt x="187" y="0"/>
                </a:lnTo>
                <a:lnTo>
                  <a:pt x="187" y="10122"/>
                </a:lnTo>
                <a:lnTo>
                  <a:pt x="0" y="1012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03" name="图片 602"/>
          <p:cNvPicPr/>
          <p:nvPr/>
        </p:nvPicPr>
        <p:blipFill>
          <a:blip r:embed="rId9"/>
          <a:stretch/>
        </p:blipFill>
        <p:spPr>
          <a:xfrm>
            <a:off x="5749560" y="1579320"/>
            <a:ext cx="283680" cy="250200"/>
          </a:xfrm>
          <a:prstGeom prst="rect">
            <a:avLst/>
          </a:prstGeom>
          <a:noFill/>
          <a:ln w="0">
            <a:noFill/>
          </a:ln>
        </p:spPr>
      </p:pic>
      <p:sp>
        <p:nvSpPr>
          <p:cNvPr id="604" name="文本框 603"/>
          <p:cNvSpPr txBox="1"/>
          <p:nvPr/>
        </p:nvSpPr>
        <p:spPr>
          <a:xfrm>
            <a:off x="1730520" y="464220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结构化存储文档信息与元数据</a:t>
            </a:r>
            <a:endParaRPr lang="en-US" sz="920" b="0" u="none" strike="noStrike">
              <a:solidFill>
                <a:srgbClr val="000000"/>
              </a:solidFill>
              <a:effectLst/>
              <a:uFillTx/>
              <a:latin typeface="Times New Roman"/>
            </a:endParaRPr>
          </a:p>
        </p:txBody>
      </p:sp>
      <p:sp>
        <p:nvSpPr>
          <p:cNvPr id="605" name="文本框 604"/>
          <p:cNvSpPr txBox="1"/>
          <p:nvPr/>
        </p:nvSpPr>
        <p:spPr>
          <a:xfrm>
            <a:off x="6167160" y="1585440"/>
            <a:ext cx="80064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NumPy</a:t>
            </a:r>
            <a:endParaRPr lang="en-US" sz="1580" b="0" u="none" strike="noStrike">
              <a:solidFill>
                <a:srgbClr val="000000"/>
              </a:solidFill>
              <a:effectLst/>
              <a:uFillTx/>
              <a:latin typeface="Times New Roman"/>
            </a:endParaRPr>
          </a:p>
        </p:txBody>
      </p:sp>
      <p:sp>
        <p:nvSpPr>
          <p:cNvPr id="606" name="文本框 605"/>
          <p:cNvSpPr txBox="1"/>
          <p:nvPr/>
        </p:nvSpPr>
        <p:spPr>
          <a:xfrm>
            <a:off x="5749560" y="198504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高效的多维数组和矩阵运算库，科学计算的基础</a:t>
            </a:r>
            <a:endParaRPr lang="en-US" sz="920" b="0" u="none" strike="noStrike">
              <a:solidFill>
                <a:srgbClr val="000000"/>
              </a:solidFill>
              <a:effectLst/>
              <a:uFillTx/>
              <a:latin typeface="Times New Roman"/>
            </a:endParaRPr>
          </a:p>
        </p:txBody>
      </p:sp>
      <p:pic>
        <p:nvPicPr>
          <p:cNvPr id="607" name="图片 606"/>
          <p:cNvPicPr/>
          <p:nvPr/>
        </p:nvPicPr>
        <p:blipFill>
          <a:blip r:embed="rId10"/>
          <a:stretch/>
        </p:blipFill>
        <p:spPr>
          <a:xfrm>
            <a:off x="5816160" y="2674080"/>
            <a:ext cx="133200" cy="133200"/>
          </a:xfrm>
          <a:prstGeom prst="rect">
            <a:avLst/>
          </a:prstGeom>
          <a:noFill/>
          <a:ln w="0">
            <a:noFill/>
          </a:ln>
        </p:spPr>
      </p:pic>
      <p:sp>
        <p:nvSpPr>
          <p:cNvPr id="608" name="文本框 607"/>
          <p:cNvSpPr txBox="1"/>
          <p:nvPr/>
        </p:nvSpPr>
        <p:spPr>
          <a:xfrm>
            <a:off x="5749560" y="2295360"/>
            <a:ext cx="75528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核心功能：</a:t>
            </a:r>
            <a:endParaRPr lang="en-US" sz="1180" b="0" u="none" strike="noStrike">
              <a:solidFill>
                <a:srgbClr val="000000"/>
              </a:solidFill>
              <a:effectLst/>
              <a:uFillTx/>
              <a:latin typeface="Times New Roman"/>
            </a:endParaRPr>
          </a:p>
        </p:txBody>
      </p:sp>
      <p:sp>
        <p:nvSpPr>
          <p:cNvPr id="609" name="文本框 608"/>
          <p:cNvSpPr txBox="1"/>
          <p:nvPr/>
        </p:nvSpPr>
        <p:spPr>
          <a:xfrm>
            <a:off x="6050160" y="26539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数组操作：</a:t>
            </a:r>
            <a:endParaRPr lang="en-US" sz="1050" b="0" u="none" strike="noStrike">
              <a:solidFill>
                <a:srgbClr val="000000"/>
              </a:solidFill>
              <a:effectLst/>
              <a:uFillTx/>
              <a:latin typeface="Times New Roman"/>
            </a:endParaRPr>
          </a:p>
        </p:txBody>
      </p:sp>
      <p:sp>
        <p:nvSpPr>
          <p:cNvPr id="610" name="文本框 609"/>
          <p:cNvSpPr txBox="1"/>
          <p:nvPr/>
        </p:nvSpPr>
        <p:spPr>
          <a:xfrm>
            <a:off x="6718680" y="26586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611" name="文本框 610"/>
          <p:cNvSpPr txBox="1"/>
          <p:nvPr/>
        </p:nvSpPr>
        <p:spPr>
          <a:xfrm>
            <a:off x="6761520" y="26701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创建数组</a:t>
            </a:r>
            <a:endParaRPr lang="en-US" sz="920" b="0" u="none" strike="noStrike">
              <a:solidFill>
                <a:srgbClr val="000000"/>
              </a:solidFill>
              <a:effectLst/>
              <a:uFillTx/>
              <a:latin typeface="Times New Roman"/>
            </a:endParaRPr>
          </a:p>
        </p:txBody>
      </p:sp>
      <p:sp>
        <p:nvSpPr>
          <p:cNvPr id="612" name="文本框 611"/>
          <p:cNvSpPr txBox="1"/>
          <p:nvPr/>
        </p:nvSpPr>
        <p:spPr>
          <a:xfrm>
            <a:off x="7229160" y="2674080"/>
            <a:ext cx="402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(array)</a:t>
            </a:r>
            <a:endParaRPr lang="en-US" sz="920" b="0" u="none" strike="noStrike">
              <a:solidFill>
                <a:srgbClr val="000000"/>
              </a:solidFill>
              <a:effectLst/>
              <a:uFillTx/>
              <a:latin typeface="Times New Roman"/>
            </a:endParaRPr>
          </a:p>
        </p:txBody>
      </p:sp>
      <p:sp>
        <p:nvSpPr>
          <p:cNvPr id="613" name="文本框 612"/>
          <p:cNvSpPr txBox="1"/>
          <p:nvPr/>
        </p:nvSpPr>
        <p:spPr>
          <a:xfrm>
            <a:off x="7627320" y="267012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、变形</a:t>
            </a:r>
            <a:endParaRPr lang="en-US" sz="920" b="0" u="none" strike="noStrike">
              <a:solidFill>
                <a:srgbClr val="000000"/>
              </a:solidFill>
              <a:effectLst/>
              <a:uFillTx/>
              <a:latin typeface="Times New Roman"/>
            </a:endParaRPr>
          </a:p>
        </p:txBody>
      </p:sp>
      <p:sp>
        <p:nvSpPr>
          <p:cNvPr id="614" name="文本框 613"/>
          <p:cNvSpPr txBox="1"/>
          <p:nvPr/>
        </p:nvSpPr>
        <p:spPr>
          <a:xfrm>
            <a:off x="7978320" y="2674080"/>
            <a:ext cx="567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(reshape)</a:t>
            </a:r>
            <a:endParaRPr lang="en-US" sz="920" b="0" u="none" strike="noStrike">
              <a:solidFill>
                <a:srgbClr val="000000"/>
              </a:solidFill>
              <a:effectLst/>
              <a:uFillTx/>
              <a:latin typeface="Times New Roman"/>
            </a:endParaRPr>
          </a:p>
        </p:txBody>
      </p:sp>
      <p:pic>
        <p:nvPicPr>
          <p:cNvPr id="615" name="图片 614"/>
          <p:cNvPicPr/>
          <p:nvPr/>
        </p:nvPicPr>
        <p:blipFill>
          <a:blip r:embed="rId11"/>
          <a:stretch/>
        </p:blipFill>
        <p:spPr>
          <a:xfrm>
            <a:off x="5816160" y="3075120"/>
            <a:ext cx="100080" cy="133200"/>
          </a:xfrm>
          <a:prstGeom prst="rect">
            <a:avLst/>
          </a:prstGeom>
          <a:noFill/>
          <a:ln w="0">
            <a:noFill/>
          </a:ln>
        </p:spPr>
      </p:pic>
      <p:sp>
        <p:nvSpPr>
          <p:cNvPr id="616" name="文本框 615"/>
          <p:cNvSpPr txBox="1"/>
          <p:nvPr/>
        </p:nvSpPr>
        <p:spPr>
          <a:xfrm>
            <a:off x="8540280" y="267012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、索引</a:t>
            </a:r>
            <a:endParaRPr lang="en-US" sz="920" b="0" u="none" strike="noStrike">
              <a:solidFill>
                <a:srgbClr val="000000"/>
              </a:solidFill>
              <a:effectLst/>
              <a:uFillTx/>
              <a:latin typeface="Times New Roman"/>
            </a:endParaRPr>
          </a:p>
        </p:txBody>
      </p:sp>
      <p:sp>
        <p:nvSpPr>
          <p:cNvPr id="617" name="文本框 616"/>
          <p:cNvSpPr txBox="1"/>
          <p:nvPr/>
        </p:nvSpPr>
        <p:spPr>
          <a:xfrm>
            <a:off x="6016680" y="305532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矩阵计算：</a:t>
            </a:r>
            <a:endParaRPr lang="en-US" sz="1050" b="0" u="none" strike="noStrike">
              <a:solidFill>
                <a:srgbClr val="000000"/>
              </a:solidFill>
              <a:effectLst/>
              <a:uFillTx/>
              <a:latin typeface="Times New Roman"/>
            </a:endParaRPr>
          </a:p>
        </p:txBody>
      </p:sp>
      <p:sp>
        <p:nvSpPr>
          <p:cNvPr id="618" name="文本框 617"/>
          <p:cNvSpPr txBox="1"/>
          <p:nvPr/>
        </p:nvSpPr>
        <p:spPr>
          <a:xfrm>
            <a:off x="6685200" y="306000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619" name="文本框 618"/>
          <p:cNvSpPr txBox="1"/>
          <p:nvPr/>
        </p:nvSpPr>
        <p:spPr>
          <a:xfrm>
            <a:off x="6728040" y="3071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点积</a:t>
            </a:r>
            <a:endParaRPr lang="en-US" sz="920" b="0" u="none" strike="noStrike">
              <a:solidFill>
                <a:srgbClr val="000000"/>
              </a:solidFill>
              <a:effectLst/>
              <a:uFillTx/>
              <a:latin typeface="Times New Roman"/>
            </a:endParaRPr>
          </a:p>
        </p:txBody>
      </p:sp>
      <p:sp>
        <p:nvSpPr>
          <p:cNvPr id="620" name="文本框 619"/>
          <p:cNvSpPr txBox="1"/>
          <p:nvPr/>
        </p:nvSpPr>
        <p:spPr>
          <a:xfrm>
            <a:off x="6962040" y="3075480"/>
            <a:ext cx="284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(dot)</a:t>
            </a:r>
            <a:endParaRPr lang="en-US" sz="920" b="0" u="none" strike="noStrike">
              <a:solidFill>
                <a:srgbClr val="000000"/>
              </a:solidFill>
              <a:effectLst/>
              <a:uFillTx/>
              <a:latin typeface="Times New Roman"/>
            </a:endParaRPr>
          </a:p>
        </p:txBody>
      </p:sp>
      <p:sp>
        <p:nvSpPr>
          <p:cNvPr id="621" name="文本框 620"/>
          <p:cNvSpPr txBox="1"/>
          <p:nvPr/>
        </p:nvSpPr>
        <p:spPr>
          <a:xfrm>
            <a:off x="7245000" y="307116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、范数</a:t>
            </a:r>
            <a:endParaRPr lang="en-US" sz="920" b="0" u="none" strike="noStrike">
              <a:solidFill>
                <a:srgbClr val="000000"/>
              </a:solidFill>
              <a:effectLst/>
              <a:uFillTx/>
              <a:latin typeface="Times New Roman"/>
            </a:endParaRPr>
          </a:p>
        </p:txBody>
      </p:sp>
      <p:sp>
        <p:nvSpPr>
          <p:cNvPr id="622" name="文本框 621"/>
          <p:cNvSpPr txBox="1"/>
          <p:nvPr/>
        </p:nvSpPr>
        <p:spPr>
          <a:xfrm>
            <a:off x="7596000" y="3075480"/>
            <a:ext cx="7567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(linalg.norm)</a:t>
            </a:r>
            <a:endParaRPr lang="en-US" sz="920" b="0" u="none" strike="noStrike">
              <a:solidFill>
                <a:srgbClr val="000000"/>
              </a:solidFill>
              <a:effectLst/>
              <a:uFillTx/>
              <a:latin typeface="Times New Roman"/>
            </a:endParaRPr>
          </a:p>
        </p:txBody>
      </p:sp>
      <p:pic>
        <p:nvPicPr>
          <p:cNvPr id="623" name="图片 622"/>
          <p:cNvPicPr/>
          <p:nvPr/>
        </p:nvPicPr>
        <p:blipFill>
          <a:blip r:embed="rId12"/>
          <a:stretch/>
        </p:blipFill>
        <p:spPr>
          <a:xfrm>
            <a:off x="5816160" y="3476520"/>
            <a:ext cx="133200" cy="133200"/>
          </a:xfrm>
          <a:prstGeom prst="rect">
            <a:avLst/>
          </a:prstGeom>
          <a:noFill/>
          <a:ln w="0">
            <a:noFill/>
          </a:ln>
        </p:spPr>
      </p:pic>
      <p:sp>
        <p:nvSpPr>
          <p:cNvPr id="624" name="文本框 623"/>
          <p:cNvSpPr txBox="1"/>
          <p:nvPr/>
        </p:nvSpPr>
        <p:spPr>
          <a:xfrm>
            <a:off x="8347680" y="30711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、统计函数</a:t>
            </a:r>
            <a:endParaRPr lang="en-US" sz="920" b="0" u="none" strike="noStrike">
              <a:solidFill>
                <a:srgbClr val="000000"/>
              </a:solidFill>
              <a:effectLst/>
              <a:uFillTx/>
              <a:latin typeface="Times New Roman"/>
            </a:endParaRPr>
          </a:p>
        </p:txBody>
      </p:sp>
      <p:sp>
        <p:nvSpPr>
          <p:cNvPr id="625" name="文本框 624"/>
          <p:cNvSpPr txBox="1"/>
          <p:nvPr/>
        </p:nvSpPr>
        <p:spPr>
          <a:xfrm>
            <a:off x="6050160" y="345636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索引与查找：</a:t>
            </a:r>
            <a:endParaRPr lang="en-US" sz="1050" b="0" u="none" strike="noStrike">
              <a:solidFill>
                <a:srgbClr val="000000"/>
              </a:solidFill>
              <a:effectLst/>
              <a:uFillTx/>
              <a:latin typeface="Times New Roman"/>
            </a:endParaRPr>
          </a:p>
        </p:txBody>
      </p:sp>
      <p:sp>
        <p:nvSpPr>
          <p:cNvPr id="626" name="文本框 625"/>
          <p:cNvSpPr txBox="1"/>
          <p:nvPr/>
        </p:nvSpPr>
        <p:spPr>
          <a:xfrm>
            <a:off x="6852600" y="3461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627" name="文本框 626"/>
          <p:cNvSpPr txBox="1"/>
          <p:nvPr/>
        </p:nvSpPr>
        <p:spPr>
          <a:xfrm>
            <a:off x="6895080" y="34722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最大值索引</a:t>
            </a:r>
            <a:endParaRPr lang="en-US" sz="920" b="0" u="none" strike="noStrike">
              <a:solidFill>
                <a:srgbClr val="000000"/>
              </a:solidFill>
              <a:effectLst/>
              <a:uFillTx/>
              <a:latin typeface="Times New Roman"/>
            </a:endParaRPr>
          </a:p>
        </p:txBody>
      </p:sp>
      <p:sp>
        <p:nvSpPr>
          <p:cNvPr id="628" name="文本框 627"/>
          <p:cNvSpPr txBox="1"/>
          <p:nvPr/>
        </p:nvSpPr>
        <p:spPr>
          <a:xfrm>
            <a:off x="7480080" y="3476520"/>
            <a:ext cx="542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(argmax)</a:t>
            </a:r>
            <a:endParaRPr lang="en-US" sz="920" b="0" u="none" strike="noStrike">
              <a:solidFill>
                <a:srgbClr val="000000"/>
              </a:solidFill>
              <a:effectLst/>
              <a:uFillTx/>
              <a:latin typeface="Times New Roman"/>
            </a:endParaRPr>
          </a:p>
        </p:txBody>
      </p:sp>
      <p:sp>
        <p:nvSpPr>
          <p:cNvPr id="629" name="文本框 628"/>
          <p:cNvSpPr txBox="1"/>
          <p:nvPr/>
        </p:nvSpPr>
        <p:spPr>
          <a:xfrm>
            <a:off x="8018280" y="347220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、条件查找</a:t>
            </a:r>
            <a:endParaRPr lang="en-US" sz="920" b="0" u="none" strike="noStrike">
              <a:solidFill>
                <a:srgbClr val="000000"/>
              </a:solidFill>
              <a:effectLst/>
              <a:uFillTx/>
              <a:latin typeface="Times New Roman"/>
            </a:endParaRPr>
          </a:p>
        </p:txBody>
      </p:sp>
      <p:sp>
        <p:nvSpPr>
          <p:cNvPr id="630" name="文本框 629"/>
          <p:cNvSpPr txBox="1"/>
          <p:nvPr/>
        </p:nvSpPr>
        <p:spPr>
          <a:xfrm>
            <a:off x="5749560" y="3871800"/>
            <a:ext cx="357480" cy="175680"/>
          </a:xfrm>
          <a:prstGeom prst="rect">
            <a:avLst/>
          </a:prstGeom>
          <a:noFill/>
          <a:ln w="0">
            <a:noFill/>
          </a:ln>
        </p:spPr>
        <p:txBody>
          <a:bodyPr wrap="none" lIns="0" tIns="0" rIns="0" bIns="0" anchor="t">
            <a:spAutoFit/>
          </a:bodyPr>
          <a:lstStyle/>
          <a:p>
            <a:r>
              <a:rPr lang="en-US" sz="1180" b="1" u="none" strike="noStrike">
                <a:solidFill>
                  <a:srgbClr val="DBEAFE"/>
                </a:solidFill>
                <a:effectLst/>
                <a:uFillTx/>
                <a:latin typeface="DejaVuSans"/>
                <a:ea typeface="DejaVuSans"/>
              </a:rPr>
              <a:t>RAG</a:t>
            </a:r>
            <a:endParaRPr lang="en-US" sz="1180" b="0" u="none" strike="noStrike">
              <a:solidFill>
                <a:srgbClr val="000000"/>
              </a:solidFill>
              <a:effectLst/>
              <a:uFillTx/>
              <a:latin typeface="Times New Roman"/>
            </a:endParaRPr>
          </a:p>
        </p:txBody>
      </p:sp>
      <p:pic>
        <p:nvPicPr>
          <p:cNvPr id="631" name="图片 630"/>
          <p:cNvPicPr/>
          <p:nvPr/>
        </p:nvPicPr>
        <p:blipFill>
          <a:blip r:embed="rId13"/>
          <a:stretch/>
        </p:blipFill>
        <p:spPr>
          <a:xfrm>
            <a:off x="5816160" y="4245120"/>
            <a:ext cx="150120" cy="133200"/>
          </a:xfrm>
          <a:prstGeom prst="rect">
            <a:avLst/>
          </a:prstGeom>
          <a:noFill/>
          <a:ln w="0">
            <a:noFill/>
          </a:ln>
        </p:spPr>
      </p:pic>
      <p:sp>
        <p:nvSpPr>
          <p:cNvPr id="632" name="文本框 631"/>
          <p:cNvSpPr txBox="1"/>
          <p:nvPr/>
        </p:nvSpPr>
        <p:spPr>
          <a:xfrm>
            <a:off x="6105240" y="3866400"/>
            <a:ext cx="105696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系统中的应用：</a:t>
            </a:r>
            <a:endParaRPr lang="en-US" sz="1180" b="0" u="none" strike="noStrike">
              <a:solidFill>
                <a:srgbClr val="000000"/>
              </a:solidFill>
              <a:effectLst/>
              <a:uFillTx/>
              <a:latin typeface="Times New Roman"/>
            </a:endParaRPr>
          </a:p>
        </p:txBody>
      </p:sp>
      <p:sp>
        <p:nvSpPr>
          <p:cNvPr id="633" name="文本框 632"/>
          <p:cNvSpPr txBox="1"/>
          <p:nvPr/>
        </p:nvSpPr>
        <p:spPr>
          <a:xfrm>
            <a:off x="6067080" y="422496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向量化特征提取</a:t>
            </a:r>
            <a:endParaRPr lang="en-US" sz="1050" b="0" u="none" strike="noStrike">
              <a:solidFill>
                <a:srgbClr val="000000"/>
              </a:solidFill>
              <a:effectLst/>
              <a:uFillTx/>
              <a:latin typeface="Times New Roman"/>
            </a:endParaRPr>
          </a:p>
        </p:txBody>
      </p:sp>
      <p:sp>
        <p:nvSpPr>
          <p:cNvPr id="634" name="文本框 633"/>
          <p:cNvSpPr txBox="1"/>
          <p:nvPr/>
        </p:nvSpPr>
        <p:spPr>
          <a:xfrm>
            <a:off x="7003080" y="42296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635" name="图片 634"/>
          <p:cNvPicPr/>
          <p:nvPr/>
        </p:nvPicPr>
        <p:blipFill>
          <a:blip r:embed="rId14"/>
          <a:stretch/>
        </p:blipFill>
        <p:spPr>
          <a:xfrm>
            <a:off x="5816160" y="4646160"/>
            <a:ext cx="133200" cy="133200"/>
          </a:xfrm>
          <a:prstGeom prst="rect">
            <a:avLst/>
          </a:prstGeom>
          <a:noFill/>
          <a:ln w="0">
            <a:noFill/>
          </a:ln>
        </p:spPr>
      </p:pic>
      <p:sp>
        <p:nvSpPr>
          <p:cNvPr id="636" name="文本框 635"/>
          <p:cNvSpPr txBox="1"/>
          <p:nvPr/>
        </p:nvSpPr>
        <p:spPr>
          <a:xfrm>
            <a:off x="7045560" y="424116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构建文本嵌入矩阵，表示语义特征</a:t>
            </a:r>
            <a:endParaRPr lang="en-US" sz="920" b="0" u="none" strike="noStrike">
              <a:solidFill>
                <a:srgbClr val="000000"/>
              </a:solidFill>
              <a:effectLst/>
              <a:uFillTx/>
              <a:latin typeface="Times New Roman"/>
            </a:endParaRPr>
          </a:p>
        </p:txBody>
      </p:sp>
      <p:sp>
        <p:nvSpPr>
          <p:cNvPr id="637" name="文本框 636"/>
          <p:cNvSpPr txBox="1"/>
          <p:nvPr/>
        </p:nvSpPr>
        <p:spPr>
          <a:xfrm>
            <a:off x="6050160" y="462636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相似度计算</a:t>
            </a:r>
            <a:endParaRPr lang="en-US" sz="1050" b="0" u="none" strike="noStrike">
              <a:solidFill>
                <a:srgbClr val="000000"/>
              </a:solidFill>
              <a:effectLst/>
              <a:uFillTx/>
              <a:latin typeface="Times New Roman"/>
            </a:endParaRPr>
          </a:p>
        </p:txBody>
      </p:sp>
      <p:sp>
        <p:nvSpPr>
          <p:cNvPr id="638" name="文本框 637"/>
          <p:cNvSpPr txBox="1"/>
          <p:nvPr/>
        </p:nvSpPr>
        <p:spPr>
          <a:xfrm>
            <a:off x="6718680" y="463104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639" name="任意多边形 638"/>
          <p:cNvSpPr/>
          <p:nvPr/>
        </p:nvSpPr>
        <p:spPr>
          <a:xfrm>
            <a:off x="534600" y="5181120"/>
            <a:ext cx="9627480" cy="1270440"/>
          </a:xfrm>
          <a:custGeom>
            <a:avLst/>
            <a:gdLst/>
            <a:ahLst/>
            <a:cxnLst/>
            <a:rect l="0" t="0" r="r" b="b"/>
            <a:pathLst>
              <a:path w="26743" h="3529">
                <a:moveTo>
                  <a:pt x="0" y="3343"/>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8"/>
                  <a:pt x="26650" y="24"/>
                  <a:pt x="26660" y="31"/>
                </a:cubicBezTo>
                <a:cubicBezTo>
                  <a:pt x="26670" y="38"/>
                  <a:pt x="26680" y="45"/>
                  <a:pt x="26688" y="54"/>
                </a:cubicBezTo>
                <a:cubicBezTo>
                  <a:pt x="26697" y="63"/>
                  <a:pt x="26704" y="72"/>
                  <a:pt x="26711" y="82"/>
                </a:cubicBezTo>
                <a:cubicBezTo>
                  <a:pt x="26718" y="92"/>
                  <a:pt x="26724" y="103"/>
                  <a:pt x="26728" y="114"/>
                </a:cubicBezTo>
                <a:cubicBezTo>
                  <a:pt x="26733" y="125"/>
                  <a:pt x="26737" y="137"/>
                  <a:pt x="26739" y="149"/>
                </a:cubicBezTo>
                <a:cubicBezTo>
                  <a:pt x="26741" y="161"/>
                  <a:pt x="26743" y="173"/>
                  <a:pt x="26743" y="185"/>
                </a:cubicBezTo>
                <a:lnTo>
                  <a:pt x="26743" y="3343"/>
                </a:lnTo>
                <a:cubicBezTo>
                  <a:pt x="26743" y="3355"/>
                  <a:pt x="26741" y="3368"/>
                  <a:pt x="26739" y="3380"/>
                </a:cubicBezTo>
                <a:cubicBezTo>
                  <a:pt x="26737" y="3391"/>
                  <a:pt x="26733" y="3403"/>
                  <a:pt x="26728" y="3414"/>
                </a:cubicBezTo>
                <a:cubicBezTo>
                  <a:pt x="26724" y="3426"/>
                  <a:pt x="26718" y="3436"/>
                  <a:pt x="26711" y="3446"/>
                </a:cubicBezTo>
                <a:cubicBezTo>
                  <a:pt x="26704" y="3457"/>
                  <a:pt x="26697" y="3466"/>
                  <a:pt x="26688" y="3475"/>
                </a:cubicBezTo>
                <a:cubicBezTo>
                  <a:pt x="26680" y="3483"/>
                  <a:pt x="26670" y="3491"/>
                  <a:pt x="26660" y="3498"/>
                </a:cubicBezTo>
                <a:cubicBezTo>
                  <a:pt x="26650" y="3504"/>
                  <a:pt x="26639" y="3510"/>
                  <a:pt x="26628" y="3515"/>
                </a:cubicBezTo>
                <a:cubicBezTo>
                  <a:pt x="26617" y="3520"/>
                  <a:pt x="26605" y="3523"/>
                  <a:pt x="26593" y="3525"/>
                </a:cubicBezTo>
                <a:cubicBezTo>
                  <a:pt x="26581" y="3528"/>
                  <a:pt x="26569" y="3529"/>
                  <a:pt x="26557" y="3529"/>
                </a:cubicBezTo>
                <a:lnTo>
                  <a:pt x="186" y="3529"/>
                </a:lnTo>
                <a:cubicBezTo>
                  <a:pt x="174" y="3529"/>
                  <a:pt x="162" y="3528"/>
                  <a:pt x="150" y="3525"/>
                </a:cubicBezTo>
                <a:cubicBezTo>
                  <a:pt x="138" y="3523"/>
                  <a:pt x="126" y="3520"/>
                  <a:pt x="115" y="3515"/>
                </a:cubicBezTo>
                <a:cubicBezTo>
                  <a:pt x="104" y="3510"/>
                  <a:pt x="93" y="3504"/>
                  <a:pt x="83" y="3498"/>
                </a:cubicBezTo>
                <a:cubicBezTo>
                  <a:pt x="73" y="3491"/>
                  <a:pt x="63" y="3483"/>
                  <a:pt x="55" y="3475"/>
                </a:cubicBezTo>
                <a:cubicBezTo>
                  <a:pt x="46" y="3466"/>
                  <a:pt x="38" y="3457"/>
                  <a:pt x="31" y="3446"/>
                </a:cubicBezTo>
                <a:cubicBezTo>
                  <a:pt x="25" y="3436"/>
                  <a:pt x="19" y="3426"/>
                  <a:pt x="14" y="3414"/>
                </a:cubicBezTo>
                <a:cubicBezTo>
                  <a:pt x="10" y="3403"/>
                  <a:pt x="6" y="3391"/>
                  <a:pt x="4" y="3380"/>
                </a:cubicBezTo>
                <a:cubicBezTo>
                  <a:pt x="1" y="3368"/>
                  <a:pt x="0" y="3355"/>
                  <a:pt x="0" y="3343"/>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40" name="文本框 639"/>
          <p:cNvSpPr txBox="1"/>
          <p:nvPr/>
        </p:nvSpPr>
        <p:spPr>
          <a:xfrm>
            <a:off x="6761520" y="4642200"/>
            <a:ext cx="16437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计算余弦相似度，实现高效检索</a:t>
            </a:r>
            <a:endParaRPr lang="en-US" sz="920" b="0" u="none" strike="noStrike">
              <a:solidFill>
                <a:srgbClr val="000000"/>
              </a:solidFill>
              <a:effectLst/>
              <a:uFillTx/>
              <a:latin typeface="Times New Roman"/>
            </a:endParaRPr>
          </a:p>
        </p:txBody>
      </p:sp>
      <p:sp>
        <p:nvSpPr>
          <p:cNvPr id="641" name="文本框 640"/>
          <p:cNvSpPr txBox="1"/>
          <p:nvPr/>
        </p:nvSpPr>
        <p:spPr>
          <a:xfrm>
            <a:off x="4493520" y="5337000"/>
            <a:ext cx="15156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在</a:t>
            </a:r>
            <a:endParaRPr lang="en-US" sz="1180" b="0" u="none" strike="noStrike">
              <a:solidFill>
                <a:srgbClr val="000000"/>
              </a:solidFill>
              <a:effectLst/>
              <a:uFillTx/>
              <a:latin typeface="Times New Roman"/>
            </a:endParaRPr>
          </a:p>
        </p:txBody>
      </p:sp>
      <p:sp>
        <p:nvSpPr>
          <p:cNvPr id="642" name="文本框 641"/>
          <p:cNvSpPr txBox="1"/>
          <p:nvPr/>
        </p:nvSpPr>
        <p:spPr>
          <a:xfrm>
            <a:off x="4644000" y="5342400"/>
            <a:ext cx="357480" cy="175680"/>
          </a:xfrm>
          <a:prstGeom prst="rect">
            <a:avLst/>
          </a:prstGeom>
          <a:noFill/>
          <a:ln w="0">
            <a:noFill/>
          </a:ln>
        </p:spPr>
        <p:txBody>
          <a:bodyPr wrap="none" lIns="0" tIns="0" rIns="0" bIns="0" anchor="t">
            <a:spAutoFit/>
          </a:bodyPr>
          <a:lstStyle/>
          <a:p>
            <a:r>
              <a:rPr lang="en-US" sz="1180" b="1" u="none" strike="noStrike">
                <a:solidFill>
                  <a:srgbClr val="DBEAFE"/>
                </a:solidFill>
                <a:effectLst/>
                <a:uFillTx/>
                <a:latin typeface="DejaVuSans"/>
                <a:ea typeface="DejaVuSans"/>
              </a:rPr>
              <a:t>RAG</a:t>
            </a:r>
            <a:endParaRPr lang="en-US" sz="1180" b="0" u="none" strike="noStrike">
              <a:solidFill>
                <a:srgbClr val="000000"/>
              </a:solidFill>
              <a:effectLst/>
              <a:uFillTx/>
              <a:latin typeface="Times New Roman"/>
            </a:endParaRPr>
          </a:p>
        </p:txBody>
      </p:sp>
      <p:sp>
        <p:nvSpPr>
          <p:cNvPr id="643" name="任意多边形 642"/>
          <p:cNvSpPr/>
          <p:nvPr/>
        </p:nvSpPr>
        <p:spPr>
          <a:xfrm>
            <a:off x="735120" y="5715720"/>
            <a:ext cx="535320" cy="535320"/>
          </a:xfrm>
          <a:custGeom>
            <a:avLst/>
            <a:gdLst/>
            <a:ahLst/>
            <a:cxnLst/>
            <a:rect l="0" t="0" r="r" b="b"/>
            <a:pathLst>
              <a:path w="1487" h="1487">
                <a:moveTo>
                  <a:pt x="0" y="1301"/>
                </a:moveTo>
                <a:lnTo>
                  <a:pt x="0" y="186"/>
                </a:lnTo>
                <a:cubicBezTo>
                  <a:pt x="0" y="174"/>
                  <a:pt x="1" y="162"/>
                  <a:pt x="4" y="150"/>
                </a:cubicBezTo>
                <a:cubicBezTo>
                  <a:pt x="6" y="138"/>
                  <a:pt x="10" y="126"/>
                  <a:pt x="14"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7" y="0"/>
                </a:cubicBezTo>
                <a:lnTo>
                  <a:pt x="1301" y="0"/>
                </a:lnTo>
                <a:cubicBezTo>
                  <a:pt x="1313" y="0"/>
                  <a:pt x="1325" y="1"/>
                  <a:pt x="1337" y="4"/>
                </a:cubicBezTo>
                <a:cubicBezTo>
                  <a:pt x="1349" y="6"/>
                  <a:pt x="1361" y="10"/>
                  <a:pt x="1372" y="14"/>
                </a:cubicBezTo>
                <a:cubicBezTo>
                  <a:pt x="1384" y="19"/>
                  <a:pt x="1394" y="25"/>
                  <a:pt x="1404" y="32"/>
                </a:cubicBezTo>
                <a:cubicBezTo>
                  <a:pt x="1414" y="38"/>
                  <a:pt x="1424" y="46"/>
                  <a:pt x="1432" y="55"/>
                </a:cubicBezTo>
                <a:cubicBezTo>
                  <a:pt x="1441" y="63"/>
                  <a:pt x="1449" y="73"/>
                  <a:pt x="1456" y="83"/>
                </a:cubicBezTo>
                <a:cubicBezTo>
                  <a:pt x="1462" y="93"/>
                  <a:pt x="1468" y="104"/>
                  <a:pt x="1473" y="115"/>
                </a:cubicBezTo>
                <a:cubicBezTo>
                  <a:pt x="1477" y="126"/>
                  <a:pt x="1481" y="138"/>
                  <a:pt x="1483" y="150"/>
                </a:cubicBezTo>
                <a:cubicBezTo>
                  <a:pt x="1486" y="162"/>
                  <a:pt x="1487" y="174"/>
                  <a:pt x="1487" y="186"/>
                </a:cubicBezTo>
                <a:lnTo>
                  <a:pt x="1487" y="1301"/>
                </a:lnTo>
                <a:cubicBezTo>
                  <a:pt x="1487" y="1313"/>
                  <a:pt x="1486" y="1325"/>
                  <a:pt x="1483" y="1337"/>
                </a:cubicBezTo>
                <a:cubicBezTo>
                  <a:pt x="1481" y="1349"/>
                  <a:pt x="1477" y="1361"/>
                  <a:pt x="1473" y="1372"/>
                </a:cubicBezTo>
                <a:cubicBezTo>
                  <a:pt x="1468" y="1383"/>
                  <a:pt x="1462" y="1394"/>
                  <a:pt x="1456" y="1404"/>
                </a:cubicBezTo>
                <a:cubicBezTo>
                  <a:pt x="1449" y="1414"/>
                  <a:pt x="1441" y="1424"/>
                  <a:pt x="1432" y="1432"/>
                </a:cubicBezTo>
                <a:cubicBezTo>
                  <a:pt x="1424" y="1441"/>
                  <a:pt x="1414" y="1449"/>
                  <a:pt x="1404" y="1456"/>
                </a:cubicBezTo>
                <a:cubicBezTo>
                  <a:pt x="1394" y="1462"/>
                  <a:pt x="1384" y="1468"/>
                  <a:pt x="1372" y="1473"/>
                </a:cubicBezTo>
                <a:cubicBezTo>
                  <a:pt x="1361" y="1477"/>
                  <a:pt x="1349" y="1481"/>
                  <a:pt x="1337" y="1483"/>
                </a:cubicBezTo>
                <a:cubicBezTo>
                  <a:pt x="1325" y="1486"/>
                  <a:pt x="1313" y="1487"/>
                  <a:pt x="1301" y="1487"/>
                </a:cubicBezTo>
                <a:lnTo>
                  <a:pt x="187" y="1487"/>
                </a:lnTo>
                <a:cubicBezTo>
                  <a:pt x="174" y="1487"/>
                  <a:pt x="162" y="1486"/>
                  <a:pt x="150" y="1483"/>
                </a:cubicBezTo>
                <a:cubicBezTo>
                  <a:pt x="138" y="1481"/>
                  <a:pt x="126" y="1477"/>
                  <a:pt x="115" y="1473"/>
                </a:cubicBezTo>
                <a:cubicBezTo>
                  <a:pt x="104" y="1468"/>
                  <a:pt x="93" y="1462"/>
                  <a:pt x="83" y="1456"/>
                </a:cubicBezTo>
                <a:cubicBezTo>
                  <a:pt x="73" y="1449"/>
                  <a:pt x="63" y="1441"/>
                  <a:pt x="55" y="1432"/>
                </a:cubicBezTo>
                <a:cubicBezTo>
                  <a:pt x="46" y="1424"/>
                  <a:pt x="38" y="1414"/>
                  <a:pt x="32" y="1404"/>
                </a:cubicBezTo>
                <a:cubicBezTo>
                  <a:pt x="25" y="1394"/>
                  <a:pt x="19" y="1383"/>
                  <a:pt x="14" y="1372"/>
                </a:cubicBezTo>
                <a:cubicBezTo>
                  <a:pt x="10" y="1361"/>
                  <a:pt x="6" y="1349"/>
                  <a:pt x="4" y="1337"/>
                </a:cubicBezTo>
                <a:cubicBezTo>
                  <a:pt x="1" y="1325"/>
                  <a:pt x="0" y="1313"/>
                  <a:pt x="0" y="1301"/>
                </a:cubicBezTo>
                <a:close/>
              </a:path>
            </a:pathLst>
          </a:custGeom>
          <a:solidFill>
            <a:srgbClr val="1E40A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44" name="图片 643"/>
          <p:cNvPicPr/>
          <p:nvPr/>
        </p:nvPicPr>
        <p:blipFill>
          <a:blip r:embed="rId15"/>
          <a:stretch/>
        </p:blipFill>
        <p:spPr>
          <a:xfrm>
            <a:off x="927720" y="5782680"/>
            <a:ext cx="150120" cy="200160"/>
          </a:xfrm>
          <a:prstGeom prst="rect">
            <a:avLst/>
          </a:prstGeom>
          <a:noFill/>
          <a:ln w="0">
            <a:noFill/>
          </a:ln>
        </p:spPr>
      </p:pic>
      <p:sp>
        <p:nvSpPr>
          <p:cNvPr id="645" name="文本框 644"/>
          <p:cNvSpPr txBox="1"/>
          <p:nvPr/>
        </p:nvSpPr>
        <p:spPr>
          <a:xfrm>
            <a:off x="4999680" y="5337000"/>
            <a:ext cx="120780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系统中的工作流程</a:t>
            </a:r>
            <a:endParaRPr lang="en-US" sz="1180" b="0" u="none" strike="noStrike">
              <a:solidFill>
                <a:srgbClr val="000000"/>
              </a:solidFill>
              <a:effectLst/>
              <a:uFillTx/>
              <a:latin typeface="Times New Roman"/>
            </a:endParaRPr>
          </a:p>
        </p:txBody>
      </p:sp>
      <p:pic>
        <p:nvPicPr>
          <p:cNvPr id="646" name="图片 645"/>
          <p:cNvPicPr/>
          <p:nvPr/>
        </p:nvPicPr>
        <p:blipFill>
          <a:blip r:embed="rId16"/>
          <a:stretch/>
        </p:blipFill>
        <p:spPr>
          <a:xfrm>
            <a:off x="2298240" y="5916600"/>
            <a:ext cx="116640" cy="133200"/>
          </a:xfrm>
          <a:prstGeom prst="rect">
            <a:avLst/>
          </a:prstGeom>
          <a:noFill/>
          <a:ln w="0">
            <a:noFill/>
          </a:ln>
        </p:spPr>
      </p:pic>
      <p:sp>
        <p:nvSpPr>
          <p:cNvPr id="647" name="任意多边形 646"/>
          <p:cNvSpPr/>
          <p:nvPr/>
        </p:nvSpPr>
        <p:spPr>
          <a:xfrm>
            <a:off x="3450960" y="5715720"/>
            <a:ext cx="702360" cy="535320"/>
          </a:xfrm>
          <a:custGeom>
            <a:avLst/>
            <a:gdLst/>
            <a:ahLst/>
            <a:cxnLst/>
            <a:rect l="0" t="0" r="r" b="b"/>
            <a:pathLst>
              <a:path w="1951" h="1487">
                <a:moveTo>
                  <a:pt x="0" y="1301"/>
                </a:moveTo>
                <a:lnTo>
                  <a:pt x="0" y="186"/>
                </a:lnTo>
                <a:cubicBezTo>
                  <a:pt x="0" y="174"/>
                  <a:pt x="2" y="162"/>
                  <a:pt x="4" y="150"/>
                </a:cubicBezTo>
                <a:cubicBezTo>
                  <a:pt x="6" y="138"/>
                  <a:pt x="9" y="126"/>
                  <a:pt x="13" y="115"/>
                </a:cubicBezTo>
                <a:cubicBezTo>
                  <a:pt x="17" y="104"/>
                  <a:pt x="22" y="93"/>
                  <a:pt x="28" y="83"/>
                </a:cubicBezTo>
                <a:cubicBezTo>
                  <a:pt x="34" y="73"/>
                  <a:pt x="41" y="63"/>
                  <a:pt x="48" y="55"/>
                </a:cubicBezTo>
                <a:cubicBezTo>
                  <a:pt x="56" y="46"/>
                  <a:pt x="64" y="38"/>
                  <a:pt x="73" y="32"/>
                </a:cubicBezTo>
                <a:cubicBezTo>
                  <a:pt x="82" y="25"/>
                  <a:pt x="91" y="19"/>
                  <a:pt x="101" y="14"/>
                </a:cubicBezTo>
                <a:cubicBezTo>
                  <a:pt x="111" y="10"/>
                  <a:pt x="121" y="6"/>
                  <a:pt x="131" y="4"/>
                </a:cubicBezTo>
                <a:cubicBezTo>
                  <a:pt x="142" y="1"/>
                  <a:pt x="152" y="0"/>
                  <a:pt x="163" y="0"/>
                </a:cubicBezTo>
                <a:lnTo>
                  <a:pt x="1766" y="0"/>
                </a:lnTo>
                <a:cubicBezTo>
                  <a:pt x="1778" y="0"/>
                  <a:pt x="1790" y="1"/>
                  <a:pt x="1802" y="4"/>
                </a:cubicBezTo>
                <a:cubicBezTo>
                  <a:pt x="1814" y="6"/>
                  <a:pt x="1825" y="10"/>
                  <a:pt x="1837" y="14"/>
                </a:cubicBezTo>
                <a:cubicBezTo>
                  <a:pt x="1848" y="19"/>
                  <a:pt x="1859" y="25"/>
                  <a:pt x="1869" y="32"/>
                </a:cubicBezTo>
                <a:cubicBezTo>
                  <a:pt x="1879" y="38"/>
                  <a:pt x="1888" y="46"/>
                  <a:pt x="1897" y="55"/>
                </a:cubicBezTo>
                <a:cubicBezTo>
                  <a:pt x="1906" y="63"/>
                  <a:pt x="1913" y="73"/>
                  <a:pt x="1920" y="83"/>
                </a:cubicBezTo>
                <a:cubicBezTo>
                  <a:pt x="1927" y="93"/>
                  <a:pt x="1933" y="104"/>
                  <a:pt x="1937" y="115"/>
                </a:cubicBezTo>
                <a:cubicBezTo>
                  <a:pt x="1942" y="126"/>
                  <a:pt x="1945" y="138"/>
                  <a:pt x="1948" y="150"/>
                </a:cubicBezTo>
                <a:cubicBezTo>
                  <a:pt x="1950" y="162"/>
                  <a:pt x="1951" y="174"/>
                  <a:pt x="1951" y="186"/>
                </a:cubicBezTo>
                <a:lnTo>
                  <a:pt x="1951" y="1301"/>
                </a:lnTo>
                <a:cubicBezTo>
                  <a:pt x="1951" y="1313"/>
                  <a:pt x="1950" y="1325"/>
                  <a:pt x="1948" y="1337"/>
                </a:cubicBezTo>
                <a:cubicBezTo>
                  <a:pt x="1945" y="1349"/>
                  <a:pt x="1942" y="1361"/>
                  <a:pt x="1937" y="1372"/>
                </a:cubicBezTo>
                <a:cubicBezTo>
                  <a:pt x="1933" y="1383"/>
                  <a:pt x="1927" y="1394"/>
                  <a:pt x="1920" y="1404"/>
                </a:cubicBezTo>
                <a:cubicBezTo>
                  <a:pt x="1913" y="1414"/>
                  <a:pt x="1906" y="1424"/>
                  <a:pt x="1897" y="1432"/>
                </a:cubicBezTo>
                <a:cubicBezTo>
                  <a:pt x="1888" y="1441"/>
                  <a:pt x="1879" y="1449"/>
                  <a:pt x="1869" y="1456"/>
                </a:cubicBezTo>
                <a:cubicBezTo>
                  <a:pt x="1859" y="1462"/>
                  <a:pt x="1848" y="1468"/>
                  <a:pt x="1837" y="1473"/>
                </a:cubicBezTo>
                <a:cubicBezTo>
                  <a:pt x="1825" y="1477"/>
                  <a:pt x="1814" y="1481"/>
                  <a:pt x="1802" y="1483"/>
                </a:cubicBezTo>
                <a:cubicBezTo>
                  <a:pt x="1790" y="1486"/>
                  <a:pt x="1778" y="1487"/>
                  <a:pt x="1766" y="1487"/>
                </a:cubicBezTo>
                <a:lnTo>
                  <a:pt x="163" y="1487"/>
                </a:lnTo>
                <a:cubicBezTo>
                  <a:pt x="152" y="1487"/>
                  <a:pt x="142" y="1486"/>
                  <a:pt x="131" y="1483"/>
                </a:cubicBezTo>
                <a:cubicBezTo>
                  <a:pt x="121" y="1481"/>
                  <a:pt x="111" y="1477"/>
                  <a:pt x="101" y="1473"/>
                </a:cubicBezTo>
                <a:cubicBezTo>
                  <a:pt x="91" y="1468"/>
                  <a:pt x="82" y="1462"/>
                  <a:pt x="73" y="1456"/>
                </a:cubicBezTo>
                <a:cubicBezTo>
                  <a:pt x="64" y="1449"/>
                  <a:pt x="56" y="1441"/>
                  <a:pt x="48" y="1432"/>
                </a:cubicBezTo>
                <a:cubicBezTo>
                  <a:pt x="41" y="1424"/>
                  <a:pt x="34" y="1414"/>
                  <a:pt x="28" y="1404"/>
                </a:cubicBezTo>
                <a:cubicBezTo>
                  <a:pt x="22" y="1394"/>
                  <a:pt x="17" y="1383"/>
                  <a:pt x="13" y="1372"/>
                </a:cubicBezTo>
                <a:cubicBezTo>
                  <a:pt x="9" y="1361"/>
                  <a:pt x="6" y="1349"/>
                  <a:pt x="4" y="1337"/>
                </a:cubicBezTo>
                <a:cubicBezTo>
                  <a:pt x="2" y="1325"/>
                  <a:pt x="0" y="1313"/>
                  <a:pt x="0" y="1301"/>
                </a:cubicBezTo>
                <a:close/>
              </a:path>
            </a:pathLst>
          </a:custGeom>
          <a:solidFill>
            <a:srgbClr val="1E40A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48" name="任意多边形 647"/>
          <p:cNvSpPr/>
          <p:nvPr/>
        </p:nvSpPr>
        <p:spPr>
          <a:xfrm>
            <a:off x="3442680" y="5715720"/>
            <a:ext cx="67320" cy="535320"/>
          </a:xfrm>
          <a:custGeom>
            <a:avLst/>
            <a:gdLst/>
            <a:ahLst/>
            <a:cxnLst/>
            <a:rect l="0" t="0" r="r" b="b"/>
            <a:pathLst>
              <a:path w="187" h="1487">
                <a:moveTo>
                  <a:pt x="0" y="0"/>
                </a:moveTo>
                <a:lnTo>
                  <a:pt x="187" y="0"/>
                </a:lnTo>
                <a:lnTo>
                  <a:pt x="187" y="1487"/>
                </a:lnTo>
                <a:lnTo>
                  <a:pt x="0" y="1487"/>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49" name="图片 648"/>
          <p:cNvPicPr/>
          <p:nvPr/>
        </p:nvPicPr>
        <p:blipFill>
          <a:blip r:embed="rId17"/>
          <a:stretch/>
        </p:blipFill>
        <p:spPr>
          <a:xfrm>
            <a:off x="3710520" y="5782680"/>
            <a:ext cx="200160" cy="200160"/>
          </a:xfrm>
          <a:prstGeom prst="rect">
            <a:avLst/>
          </a:prstGeom>
          <a:noFill/>
          <a:ln w="0">
            <a:noFill/>
          </a:ln>
        </p:spPr>
      </p:pic>
      <p:sp>
        <p:nvSpPr>
          <p:cNvPr id="650" name="文本框 649"/>
          <p:cNvSpPr txBox="1"/>
          <p:nvPr/>
        </p:nvSpPr>
        <p:spPr>
          <a:xfrm>
            <a:off x="802080" y="605412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原始数据</a:t>
            </a:r>
            <a:endParaRPr lang="en-US" sz="790" b="0" u="none" strike="noStrike">
              <a:solidFill>
                <a:srgbClr val="000000"/>
              </a:solidFill>
              <a:effectLst/>
              <a:uFillTx/>
              <a:latin typeface="Times New Roman"/>
            </a:endParaRPr>
          </a:p>
        </p:txBody>
      </p:sp>
      <p:sp>
        <p:nvSpPr>
          <p:cNvPr id="651" name="文本框 650"/>
          <p:cNvSpPr txBox="1"/>
          <p:nvPr/>
        </p:nvSpPr>
        <p:spPr>
          <a:xfrm>
            <a:off x="3530160" y="6057360"/>
            <a:ext cx="36468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Pandas</a:t>
            </a:r>
            <a:endParaRPr lang="en-US" sz="790" b="0" u="none" strike="noStrike">
              <a:solidFill>
                <a:srgbClr val="000000"/>
              </a:solidFill>
              <a:effectLst/>
              <a:uFillTx/>
              <a:latin typeface="Times New Roman"/>
            </a:endParaRPr>
          </a:p>
        </p:txBody>
      </p:sp>
      <p:pic>
        <p:nvPicPr>
          <p:cNvPr id="652" name="图片 651"/>
          <p:cNvPicPr/>
          <p:nvPr/>
        </p:nvPicPr>
        <p:blipFill>
          <a:blip r:embed="rId18"/>
          <a:stretch/>
        </p:blipFill>
        <p:spPr>
          <a:xfrm>
            <a:off x="5189400" y="5916600"/>
            <a:ext cx="116640" cy="133200"/>
          </a:xfrm>
          <a:prstGeom prst="rect">
            <a:avLst/>
          </a:prstGeom>
          <a:noFill/>
          <a:ln w="0">
            <a:noFill/>
          </a:ln>
        </p:spPr>
      </p:pic>
      <p:sp>
        <p:nvSpPr>
          <p:cNvPr id="653" name="任意多边形 652"/>
          <p:cNvSpPr/>
          <p:nvPr/>
        </p:nvSpPr>
        <p:spPr>
          <a:xfrm>
            <a:off x="6342480" y="5715720"/>
            <a:ext cx="694080" cy="535320"/>
          </a:xfrm>
          <a:custGeom>
            <a:avLst/>
            <a:gdLst/>
            <a:ahLst/>
            <a:cxnLst/>
            <a:rect l="0" t="0" r="r" b="b"/>
            <a:pathLst>
              <a:path w="1928" h="1487">
                <a:moveTo>
                  <a:pt x="0" y="1301"/>
                </a:moveTo>
                <a:lnTo>
                  <a:pt x="0" y="186"/>
                </a:lnTo>
                <a:cubicBezTo>
                  <a:pt x="0" y="174"/>
                  <a:pt x="1" y="162"/>
                  <a:pt x="3" y="150"/>
                </a:cubicBezTo>
                <a:cubicBezTo>
                  <a:pt x="5" y="138"/>
                  <a:pt x="8" y="126"/>
                  <a:pt x="13" y="115"/>
                </a:cubicBezTo>
                <a:cubicBezTo>
                  <a:pt x="17" y="104"/>
                  <a:pt x="22" y="93"/>
                  <a:pt x="28" y="83"/>
                </a:cubicBezTo>
                <a:cubicBezTo>
                  <a:pt x="34" y="73"/>
                  <a:pt x="40" y="63"/>
                  <a:pt x="48" y="55"/>
                </a:cubicBezTo>
                <a:cubicBezTo>
                  <a:pt x="55" y="46"/>
                  <a:pt x="64" y="38"/>
                  <a:pt x="72" y="32"/>
                </a:cubicBezTo>
                <a:cubicBezTo>
                  <a:pt x="81" y="25"/>
                  <a:pt x="91" y="19"/>
                  <a:pt x="101" y="14"/>
                </a:cubicBezTo>
                <a:cubicBezTo>
                  <a:pt x="110" y="10"/>
                  <a:pt x="121" y="6"/>
                  <a:pt x="131" y="4"/>
                </a:cubicBezTo>
                <a:cubicBezTo>
                  <a:pt x="141" y="1"/>
                  <a:pt x="152" y="0"/>
                  <a:pt x="163" y="0"/>
                </a:cubicBezTo>
                <a:lnTo>
                  <a:pt x="1742" y="0"/>
                </a:lnTo>
                <a:cubicBezTo>
                  <a:pt x="1754" y="0"/>
                  <a:pt x="1766" y="1"/>
                  <a:pt x="1778" y="4"/>
                </a:cubicBezTo>
                <a:cubicBezTo>
                  <a:pt x="1790" y="6"/>
                  <a:pt x="1802" y="10"/>
                  <a:pt x="1813" y="14"/>
                </a:cubicBezTo>
                <a:cubicBezTo>
                  <a:pt x="1825" y="19"/>
                  <a:pt x="1835" y="25"/>
                  <a:pt x="1845" y="32"/>
                </a:cubicBezTo>
                <a:cubicBezTo>
                  <a:pt x="1855" y="38"/>
                  <a:pt x="1865" y="46"/>
                  <a:pt x="1873" y="55"/>
                </a:cubicBezTo>
                <a:cubicBezTo>
                  <a:pt x="1882" y="63"/>
                  <a:pt x="1890" y="73"/>
                  <a:pt x="1897" y="83"/>
                </a:cubicBezTo>
                <a:cubicBezTo>
                  <a:pt x="1903" y="93"/>
                  <a:pt x="1909" y="104"/>
                  <a:pt x="1914" y="115"/>
                </a:cubicBezTo>
                <a:cubicBezTo>
                  <a:pt x="1918" y="126"/>
                  <a:pt x="1922" y="138"/>
                  <a:pt x="1924" y="150"/>
                </a:cubicBezTo>
                <a:cubicBezTo>
                  <a:pt x="1927" y="162"/>
                  <a:pt x="1928" y="174"/>
                  <a:pt x="1928" y="186"/>
                </a:cubicBezTo>
                <a:lnTo>
                  <a:pt x="1928" y="1301"/>
                </a:lnTo>
                <a:cubicBezTo>
                  <a:pt x="1928" y="1313"/>
                  <a:pt x="1927" y="1325"/>
                  <a:pt x="1924" y="1337"/>
                </a:cubicBezTo>
                <a:cubicBezTo>
                  <a:pt x="1922" y="1349"/>
                  <a:pt x="1918" y="1361"/>
                  <a:pt x="1914" y="1372"/>
                </a:cubicBezTo>
                <a:cubicBezTo>
                  <a:pt x="1909" y="1383"/>
                  <a:pt x="1903" y="1394"/>
                  <a:pt x="1897" y="1404"/>
                </a:cubicBezTo>
                <a:cubicBezTo>
                  <a:pt x="1890" y="1414"/>
                  <a:pt x="1882" y="1424"/>
                  <a:pt x="1873" y="1432"/>
                </a:cubicBezTo>
                <a:cubicBezTo>
                  <a:pt x="1865" y="1441"/>
                  <a:pt x="1855" y="1449"/>
                  <a:pt x="1845" y="1456"/>
                </a:cubicBezTo>
                <a:cubicBezTo>
                  <a:pt x="1835" y="1462"/>
                  <a:pt x="1825" y="1468"/>
                  <a:pt x="1813" y="1473"/>
                </a:cubicBezTo>
                <a:cubicBezTo>
                  <a:pt x="1802" y="1477"/>
                  <a:pt x="1790" y="1481"/>
                  <a:pt x="1778" y="1483"/>
                </a:cubicBezTo>
                <a:cubicBezTo>
                  <a:pt x="1766" y="1486"/>
                  <a:pt x="1754" y="1487"/>
                  <a:pt x="1742" y="1487"/>
                </a:cubicBezTo>
                <a:lnTo>
                  <a:pt x="163" y="1487"/>
                </a:lnTo>
                <a:cubicBezTo>
                  <a:pt x="152" y="1487"/>
                  <a:pt x="141" y="1486"/>
                  <a:pt x="131" y="1483"/>
                </a:cubicBezTo>
                <a:cubicBezTo>
                  <a:pt x="121" y="1481"/>
                  <a:pt x="110" y="1477"/>
                  <a:pt x="101" y="1473"/>
                </a:cubicBezTo>
                <a:cubicBezTo>
                  <a:pt x="91" y="1468"/>
                  <a:pt x="81" y="1462"/>
                  <a:pt x="72" y="1456"/>
                </a:cubicBezTo>
                <a:cubicBezTo>
                  <a:pt x="64" y="1449"/>
                  <a:pt x="55" y="1441"/>
                  <a:pt x="48" y="1432"/>
                </a:cubicBezTo>
                <a:cubicBezTo>
                  <a:pt x="40" y="1424"/>
                  <a:pt x="34" y="1414"/>
                  <a:pt x="28" y="1404"/>
                </a:cubicBezTo>
                <a:cubicBezTo>
                  <a:pt x="22" y="1394"/>
                  <a:pt x="17" y="1383"/>
                  <a:pt x="13" y="1372"/>
                </a:cubicBezTo>
                <a:cubicBezTo>
                  <a:pt x="8" y="1361"/>
                  <a:pt x="5" y="1349"/>
                  <a:pt x="3" y="1337"/>
                </a:cubicBezTo>
                <a:cubicBezTo>
                  <a:pt x="1" y="1325"/>
                  <a:pt x="0" y="1313"/>
                  <a:pt x="0" y="1301"/>
                </a:cubicBezTo>
                <a:close/>
              </a:path>
            </a:pathLst>
          </a:custGeom>
          <a:solidFill>
            <a:srgbClr val="1E40A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4" name="任意多边形 653"/>
          <p:cNvSpPr/>
          <p:nvPr/>
        </p:nvSpPr>
        <p:spPr>
          <a:xfrm>
            <a:off x="6334200" y="5715720"/>
            <a:ext cx="67320" cy="535320"/>
          </a:xfrm>
          <a:custGeom>
            <a:avLst/>
            <a:gdLst/>
            <a:ahLst/>
            <a:cxnLst/>
            <a:rect l="0" t="0" r="r" b="b"/>
            <a:pathLst>
              <a:path w="187" h="1487">
                <a:moveTo>
                  <a:pt x="0" y="0"/>
                </a:moveTo>
                <a:lnTo>
                  <a:pt x="187" y="0"/>
                </a:lnTo>
                <a:lnTo>
                  <a:pt x="187" y="1487"/>
                </a:lnTo>
                <a:lnTo>
                  <a:pt x="0" y="1487"/>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55" name="图片 654"/>
          <p:cNvPicPr/>
          <p:nvPr/>
        </p:nvPicPr>
        <p:blipFill>
          <a:blip r:embed="rId19"/>
          <a:stretch/>
        </p:blipFill>
        <p:spPr>
          <a:xfrm>
            <a:off x="6585120" y="5782680"/>
            <a:ext cx="225360" cy="200160"/>
          </a:xfrm>
          <a:prstGeom prst="rect">
            <a:avLst/>
          </a:prstGeom>
          <a:noFill/>
          <a:ln w="0">
            <a:noFill/>
          </a:ln>
        </p:spPr>
      </p:pic>
      <p:sp>
        <p:nvSpPr>
          <p:cNvPr id="656" name="文本框 655"/>
          <p:cNvSpPr txBox="1"/>
          <p:nvPr/>
        </p:nvSpPr>
        <p:spPr>
          <a:xfrm>
            <a:off x="3888360" y="60541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处理</a:t>
            </a:r>
            <a:endParaRPr lang="en-US" sz="790" b="0" u="none" strike="noStrike">
              <a:solidFill>
                <a:srgbClr val="000000"/>
              </a:solidFill>
              <a:effectLst/>
              <a:uFillTx/>
              <a:latin typeface="Times New Roman"/>
            </a:endParaRPr>
          </a:p>
        </p:txBody>
      </p:sp>
      <p:sp>
        <p:nvSpPr>
          <p:cNvPr id="657" name="文本框 656"/>
          <p:cNvSpPr txBox="1"/>
          <p:nvPr/>
        </p:nvSpPr>
        <p:spPr>
          <a:xfrm>
            <a:off x="6415920" y="6057360"/>
            <a:ext cx="3578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NumPy</a:t>
            </a:r>
            <a:endParaRPr lang="en-US" sz="790" b="0" u="none" strike="noStrike">
              <a:solidFill>
                <a:srgbClr val="000000"/>
              </a:solidFill>
              <a:effectLst/>
              <a:uFillTx/>
              <a:latin typeface="Times New Roman"/>
            </a:endParaRPr>
          </a:p>
        </p:txBody>
      </p:sp>
      <p:pic>
        <p:nvPicPr>
          <p:cNvPr id="658" name="图片 657"/>
          <p:cNvPicPr/>
          <p:nvPr/>
        </p:nvPicPr>
        <p:blipFill>
          <a:blip r:embed="rId18"/>
          <a:stretch/>
        </p:blipFill>
        <p:spPr>
          <a:xfrm>
            <a:off x="8072640" y="5916600"/>
            <a:ext cx="116640" cy="133200"/>
          </a:xfrm>
          <a:prstGeom prst="rect">
            <a:avLst/>
          </a:prstGeom>
          <a:noFill/>
          <a:ln w="0">
            <a:noFill/>
          </a:ln>
        </p:spPr>
      </p:pic>
      <p:sp>
        <p:nvSpPr>
          <p:cNvPr id="659" name="任意多边形 658"/>
          <p:cNvSpPr/>
          <p:nvPr/>
        </p:nvSpPr>
        <p:spPr>
          <a:xfrm>
            <a:off x="9217080" y="5715720"/>
            <a:ext cx="744120" cy="535320"/>
          </a:xfrm>
          <a:custGeom>
            <a:avLst/>
            <a:gdLst/>
            <a:ahLst/>
            <a:cxnLst/>
            <a:rect l="0" t="0" r="r" b="b"/>
            <a:pathLst>
              <a:path w="2067" h="1487">
                <a:moveTo>
                  <a:pt x="0" y="1301"/>
                </a:moveTo>
                <a:lnTo>
                  <a:pt x="0" y="186"/>
                </a:lnTo>
                <a:cubicBezTo>
                  <a:pt x="0" y="174"/>
                  <a:pt x="2" y="162"/>
                  <a:pt x="4" y="150"/>
                </a:cubicBezTo>
                <a:cubicBezTo>
                  <a:pt x="6" y="138"/>
                  <a:pt x="10" y="126"/>
                  <a:pt x="15" y="115"/>
                </a:cubicBezTo>
                <a:cubicBezTo>
                  <a:pt x="19" y="104"/>
                  <a:pt x="25" y="93"/>
                  <a:pt x="32" y="83"/>
                </a:cubicBezTo>
                <a:cubicBezTo>
                  <a:pt x="39" y="73"/>
                  <a:pt x="46" y="63"/>
                  <a:pt x="55" y="55"/>
                </a:cubicBezTo>
                <a:cubicBezTo>
                  <a:pt x="64" y="46"/>
                  <a:pt x="73" y="38"/>
                  <a:pt x="83" y="32"/>
                </a:cubicBezTo>
                <a:cubicBezTo>
                  <a:pt x="93" y="25"/>
                  <a:pt x="104" y="19"/>
                  <a:pt x="115" y="14"/>
                </a:cubicBezTo>
                <a:cubicBezTo>
                  <a:pt x="126" y="10"/>
                  <a:pt x="138" y="6"/>
                  <a:pt x="150" y="4"/>
                </a:cubicBezTo>
                <a:cubicBezTo>
                  <a:pt x="162" y="1"/>
                  <a:pt x="174" y="0"/>
                  <a:pt x="186" y="0"/>
                </a:cubicBezTo>
                <a:lnTo>
                  <a:pt x="1882" y="0"/>
                </a:lnTo>
                <a:cubicBezTo>
                  <a:pt x="1894" y="0"/>
                  <a:pt x="1906" y="1"/>
                  <a:pt x="1918" y="4"/>
                </a:cubicBezTo>
                <a:cubicBezTo>
                  <a:pt x="1930" y="6"/>
                  <a:pt x="1942" y="10"/>
                  <a:pt x="1953" y="14"/>
                </a:cubicBezTo>
                <a:cubicBezTo>
                  <a:pt x="1964" y="19"/>
                  <a:pt x="1975" y="25"/>
                  <a:pt x="1985" y="32"/>
                </a:cubicBezTo>
                <a:cubicBezTo>
                  <a:pt x="1995" y="38"/>
                  <a:pt x="2004" y="46"/>
                  <a:pt x="2013" y="55"/>
                </a:cubicBezTo>
                <a:cubicBezTo>
                  <a:pt x="2022" y="63"/>
                  <a:pt x="2029" y="73"/>
                  <a:pt x="2036" y="83"/>
                </a:cubicBezTo>
                <a:cubicBezTo>
                  <a:pt x="2043" y="93"/>
                  <a:pt x="2049" y="104"/>
                  <a:pt x="2053" y="115"/>
                </a:cubicBezTo>
                <a:cubicBezTo>
                  <a:pt x="2058" y="126"/>
                  <a:pt x="2062" y="138"/>
                  <a:pt x="2064" y="150"/>
                </a:cubicBezTo>
                <a:cubicBezTo>
                  <a:pt x="2066" y="162"/>
                  <a:pt x="2067" y="174"/>
                  <a:pt x="2067" y="186"/>
                </a:cubicBezTo>
                <a:lnTo>
                  <a:pt x="2067" y="1301"/>
                </a:lnTo>
                <a:cubicBezTo>
                  <a:pt x="2067" y="1313"/>
                  <a:pt x="2066" y="1325"/>
                  <a:pt x="2064" y="1337"/>
                </a:cubicBezTo>
                <a:cubicBezTo>
                  <a:pt x="2062" y="1349"/>
                  <a:pt x="2058" y="1361"/>
                  <a:pt x="2053" y="1372"/>
                </a:cubicBezTo>
                <a:cubicBezTo>
                  <a:pt x="2049" y="1383"/>
                  <a:pt x="2043" y="1394"/>
                  <a:pt x="2036" y="1404"/>
                </a:cubicBezTo>
                <a:cubicBezTo>
                  <a:pt x="2029" y="1414"/>
                  <a:pt x="2022" y="1424"/>
                  <a:pt x="2013" y="1432"/>
                </a:cubicBezTo>
                <a:cubicBezTo>
                  <a:pt x="2004" y="1441"/>
                  <a:pt x="1995" y="1449"/>
                  <a:pt x="1985" y="1456"/>
                </a:cubicBezTo>
                <a:cubicBezTo>
                  <a:pt x="1975" y="1462"/>
                  <a:pt x="1964" y="1468"/>
                  <a:pt x="1953" y="1473"/>
                </a:cubicBezTo>
                <a:cubicBezTo>
                  <a:pt x="1942" y="1477"/>
                  <a:pt x="1930" y="1481"/>
                  <a:pt x="1918" y="1483"/>
                </a:cubicBezTo>
                <a:cubicBezTo>
                  <a:pt x="1906" y="1486"/>
                  <a:pt x="1894" y="1487"/>
                  <a:pt x="1882" y="1487"/>
                </a:cubicBezTo>
                <a:lnTo>
                  <a:pt x="186" y="1487"/>
                </a:lnTo>
                <a:cubicBezTo>
                  <a:pt x="174" y="1487"/>
                  <a:pt x="162" y="1486"/>
                  <a:pt x="150" y="1483"/>
                </a:cubicBezTo>
                <a:cubicBezTo>
                  <a:pt x="138" y="1481"/>
                  <a:pt x="126" y="1477"/>
                  <a:pt x="115" y="1473"/>
                </a:cubicBezTo>
                <a:cubicBezTo>
                  <a:pt x="104" y="1468"/>
                  <a:pt x="93" y="1462"/>
                  <a:pt x="83" y="1456"/>
                </a:cubicBezTo>
                <a:cubicBezTo>
                  <a:pt x="73" y="1449"/>
                  <a:pt x="64" y="1441"/>
                  <a:pt x="55" y="1432"/>
                </a:cubicBezTo>
                <a:cubicBezTo>
                  <a:pt x="46" y="1424"/>
                  <a:pt x="39" y="1414"/>
                  <a:pt x="32" y="1404"/>
                </a:cubicBezTo>
                <a:cubicBezTo>
                  <a:pt x="25" y="1394"/>
                  <a:pt x="19" y="1383"/>
                  <a:pt x="15" y="1372"/>
                </a:cubicBezTo>
                <a:cubicBezTo>
                  <a:pt x="10" y="1361"/>
                  <a:pt x="6" y="1349"/>
                  <a:pt x="4" y="1337"/>
                </a:cubicBezTo>
                <a:cubicBezTo>
                  <a:pt x="2" y="1325"/>
                  <a:pt x="0" y="1313"/>
                  <a:pt x="0" y="1301"/>
                </a:cubicBezTo>
                <a:close/>
              </a:path>
            </a:pathLst>
          </a:custGeom>
          <a:solidFill>
            <a:srgbClr val="1E40AF">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60" name="图片 659"/>
          <p:cNvPicPr/>
          <p:nvPr/>
        </p:nvPicPr>
        <p:blipFill>
          <a:blip r:embed="rId20"/>
          <a:stretch/>
        </p:blipFill>
        <p:spPr>
          <a:xfrm>
            <a:off x="9484920" y="5782680"/>
            <a:ext cx="200160" cy="200160"/>
          </a:xfrm>
          <a:prstGeom prst="rect">
            <a:avLst/>
          </a:prstGeom>
          <a:noFill/>
          <a:ln w="0">
            <a:noFill/>
          </a:ln>
        </p:spPr>
      </p:pic>
      <p:sp>
        <p:nvSpPr>
          <p:cNvPr id="661" name="文本框 660"/>
          <p:cNvSpPr txBox="1"/>
          <p:nvPr/>
        </p:nvSpPr>
        <p:spPr>
          <a:xfrm>
            <a:off x="6771960" y="605412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计算</a:t>
            </a:r>
            <a:endParaRPr lang="en-US" sz="790" b="0" u="none" strike="noStrike">
              <a:solidFill>
                <a:srgbClr val="000000"/>
              </a:solidFill>
              <a:effectLst/>
              <a:uFillTx/>
              <a:latin typeface="Times New Roman"/>
            </a:endParaRPr>
          </a:p>
        </p:txBody>
      </p:sp>
      <p:sp>
        <p:nvSpPr>
          <p:cNvPr id="662" name="文本框 661"/>
          <p:cNvSpPr txBox="1"/>
          <p:nvPr/>
        </p:nvSpPr>
        <p:spPr>
          <a:xfrm>
            <a:off x="9282600" y="6057360"/>
            <a:ext cx="217440" cy="117720"/>
          </a:xfrm>
          <a:prstGeom prst="rect">
            <a:avLst/>
          </a:prstGeom>
          <a:noFill/>
          <a:ln w="0">
            <a:noFill/>
          </a:ln>
        </p:spPr>
        <p:txBody>
          <a:bodyPr wrap="none" lIns="0" tIns="0" rIns="0" bIns="0" anchor="t">
            <a:spAutoFit/>
          </a:bodyPr>
          <a:lstStyle/>
          <a:p>
            <a:r>
              <a:rPr lang="en-US" sz="790" b="0" u="none" strike="noStrike">
                <a:solidFill>
                  <a:srgbClr val="D1D5DB"/>
                </a:solidFill>
                <a:effectLst/>
                <a:uFillTx/>
                <a:latin typeface="DejaVuSans"/>
                <a:ea typeface="DejaVuSans"/>
              </a:rPr>
              <a:t>RAG</a:t>
            </a:r>
            <a:endParaRPr lang="en-US" sz="790" b="0" u="none" strike="noStrike">
              <a:solidFill>
                <a:srgbClr val="000000"/>
              </a:solidFill>
              <a:effectLst/>
              <a:uFillTx/>
              <a:latin typeface="Times New Roman"/>
            </a:endParaRPr>
          </a:p>
        </p:txBody>
      </p:sp>
      <p:pic>
        <p:nvPicPr>
          <p:cNvPr id="663" name="图片 662"/>
          <p:cNvPicPr/>
          <p:nvPr/>
        </p:nvPicPr>
        <p:blipFill>
          <a:blip r:embed="rId21"/>
          <a:stretch/>
        </p:blipFill>
        <p:spPr>
          <a:xfrm>
            <a:off x="0" y="0"/>
            <a:ext cx="10696320" cy="6852240"/>
          </a:xfrm>
          <a:prstGeom prst="rect">
            <a:avLst/>
          </a:prstGeom>
          <a:noFill/>
          <a:ln w="0">
            <a:noFill/>
          </a:ln>
        </p:spPr>
      </p:pic>
      <p:sp>
        <p:nvSpPr>
          <p:cNvPr id="664" name="文本框 663"/>
          <p:cNvSpPr txBox="1"/>
          <p:nvPr/>
        </p:nvSpPr>
        <p:spPr>
          <a:xfrm>
            <a:off x="9492840" y="6054120"/>
            <a:ext cx="4032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模型输入</a:t>
            </a:r>
            <a:endParaRPr lang="en-US" sz="790" b="0" u="none" strike="noStrike">
              <a:solidFill>
                <a:srgbClr val="000000"/>
              </a:solidFill>
              <a:effectLst/>
              <a:uFillTx/>
              <a:latin typeface="Times New Roman"/>
            </a:endParaRPr>
          </a:p>
        </p:txBody>
      </p:sp>
      <p:sp>
        <p:nvSpPr>
          <p:cNvPr id="665" name="文本框 664"/>
          <p:cNvSpPr txBox="1"/>
          <p:nvPr/>
        </p:nvSpPr>
        <p:spPr>
          <a:xfrm>
            <a:off x="10108800" y="652680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8 / 29</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6" name="图片 665"/>
          <p:cNvPicPr/>
          <p:nvPr/>
        </p:nvPicPr>
        <p:blipFill>
          <a:blip r:embed="rId2"/>
          <a:stretch/>
        </p:blipFill>
        <p:spPr>
          <a:xfrm>
            <a:off x="0" y="0"/>
            <a:ext cx="10696320" cy="6492960"/>
          </a:xfrm>
          <a:prstGeom prst="rect">
            <a:avLst/>
          </a:prstGeom>
          <a:noFill/>
          <a:ln w="0">
            <a:noFill/>
          </a:ln>
        </p:spPr>
      </p:pic>
      <p:sp>
        <p:nvSpPr>
          <p:cNvPr id="667" name="任意多边形 666"/>
          <p:cNvSpPr/>
          <p:nvPr/>
        </p:nvSpPr>
        <p:spPr>
          <a:xfrm>
            <a:off x="401040" y="768600"/>
            <a:ext cx="835920" cy="33840"/>
          </a:xfrm>
          <a:custGeom>
            <a:avLst/>
            <a:gdLst/>
            <a:ahLst/>
            <a:cxnLst/>
            <a:rect l="0" t="0" r="r" b="b"/>
            <a:pathLst>
              <a:path w="2322" h="94">
                <a:moveTo>
                  <a:pt x="0" y="0"/>
                </a:moveTo>
                <a:lnTo>
                  <a:pt x="2322" y="0"/>
                </a:lnTo>
                <a:lnTo>
                  <a:pt x="2322" y="94"/>
                </a:lnTo>
                <a:lnTo>
                  <a:pt x="0" y="9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8" name="文本框 667"/>
          <p:cNvSpPr txBox="1"/>
          <p:nvPr/>
        </p:nvSpPr>
        <p:spPr>
          <a:xfrm>
            <a:off x="401040" y="322560"/>
            <a:ext cx="123336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Pandas</a:t>
            </a:r>
            <a:endParaRPr lang="en-US" sz="2370" b="0" u="none" strike="noStrike">
              <a:solidFill>
                <a:srgbClr val="000000"/>
              </a:solidFill>
              <a:effectLst/>
              <a:uFillTx/>
              <a:latin typeface="Times New Roman"/>
            </a:endParaRPr>
          </a:p>
        </p:txBody>
      </p:sp>
      <p:sp>
        <p:nvSpPr>
          <p:cNvPr id="669" name="任意多边形 668"/>
          <p:cNvSpPr/>
          <p:nvPr/>
        </p:nvSpPr>
        <p:spPr>
          <a:xfrm>
            <a:off x="401040" y="1169640"/>
            <a:ext cx="33840" cy="4655160"/>
          </a:xfrm>
          <a:custGeom>
            <a:avLst/>
            <a:gdLst/>
            <a:ahLst/>
            <a:cxnLst/>
            <a:rect l="0" t="0" r="r" b="b"/>
            <a:pathLst>
              <a:path w="94" h="12931">
                <a:moveTo>
                  <a:pt x="0" y="0"/>
                </a:moveTo>
                <a:lnTo>
                  <a:pt x="94" y="0"/>
                </a:lnTo>
                <a:lnTo>
                  <a:pt x="94" y="12931"/>
                </a:lnTo>
                <a:lnTo>
                  <a:pt x="0" y="1293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0" name="任意多边形 669"/>
          <p:cNvSpPr/>
          <p:nvPr/>
        </p:nvSpPr>
        <p:spPr>
          <a:xfrm>
            <a:off x="425880" y="1169640"/>
            <a:ext cx="4722120" cy="4655160"/>
          </a:xfrm>
          <a:custGeom>
            <a:avLst/>
            <a:gdLst/>
            <a:ahLst/>
            <a:cxnLst/>
            <a:rect l="0" t="0" r="r" b="b"/>
            <a:pathLst>
              <a:path w="13117" h="12931">
                <a:moveTo>
                  <a:pt x="0" y="12838"/>
                </a:moveTo>
                <a:lnTo>
                  <a:pt x="0" y="93"/>
                </a:lnTo>
                <a:cubicBezTo>
                  <a:pt x="0" y="68"/>
                  <a:pt x="3" y="46"/>
                  <a:pt x="7" y="28"/>
                </a:cubicBezTo>
                <a:cubicBezTo>
                  <a:pt x="12" y="9"/>
                  <a:pt x="17" y="0"/>
                  <a:pt x="24" y="0"/>
                </a:cubicBezTo>
                <a:lnTo>
                  <a:pt x="13024" y="0"/>
                </a:lnTo>
                <a:cubicBezTo>
                  <a:pt x="13050" y="0"/>
                  <a:pt x="13071" y="9"/>
                  <a:pt x="13090" y="28"/>
                </a:cubicBezTo>
                <a:cubicBezTo>
                  <a:pt x="13108" y="46"/>
                  <a:pt x="13117" y="68"/>
                  <a:pt x="13117" y="93"/>
                </a:cubicBezTo>
                <a:lnTo>
                  <a:pt x="13117" y="12838"/>
                </a:lnTo>
                <a:cubicBezTo>
                  <a:pt x="13117" y="12864"/>
                  <a:pt x="13108" y="12886"/>
                  <a:pt x="13090" y="12904"/>
                </a:cubicBezTo>
                <a:cubicBezTo>
                  <a:pt x="13071" y="12922"/>
                  <a:pt x="13050" y="12931"/>
                  <a:pt x="13024" y="12931"/>
                </a:cubicBezTo>
                <a:lnTo>
                  <a:pt x="24" y="12931"/>
                </a:lnTo>
                <a:cubicBezTo>
                  <a:pt x="17" y="12931"/>
                  <a:pt x="12" y="12922"/>
                  <a:pt x="7" y="12904"/>
                </a:cubicBezTo>
                <a:cubicBezTo>
                  <a:pt x="3" y="12886"/>
                  <a:pt x="0" y="12864"/>
                  <a:pt x="0" y="12838"/>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71" name="文本框 670"/>
          <p:cNvSpPr txBox="1"/>
          <p:nvPr/>
        </p:nvSpPr>
        <p:spPr>
          <a:xfrm>
            <a:off x="1628280" y="312120"/>
            <a:ext cx="33033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实战：用户交互数据处理</a:t>
            </a:r>
            <a:endParaRPr lang="en-US" sz="2370" b="0" u="none" strike="noStrike">
              <a:solidFill>
                <a:srgbClr val="000000"/>
              </a:solidFill>
              <a:effectLst/>
              <a:uFillTx/>
              <a:latin typeface="Times New Roman"/>
            </a:endParaRPr>
          </a:p>
        </p:txBody>
      </p:sp>
      <p:sp>
        <p:nvSpPr>
          <p:cNvPr id="672" name="文本框 671"/>
          <p:cNvSpPr txBox="1"/>
          <p:nvPr/>
        </p:nvSpPr>
        <p:spPr>
          <a:xfrm>
            <a:off x="401040" y="94860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以下是处理用户交互数据的示例代码：</a:t>
            </a:r>
            <a:endParaRPr lang="en-US" sz="920" b="0" u="none" strike="noStrike">
              <a:solidFill>
                <a:srgbClr val="000000"/>
              </a:solidFill>
              <a:effectLst/>
              <a:uFillTx/>
              <a:latin typeface="Times New Roman"/>
            </a:endParaRPr>
          </a:p>
        </p:txBody>
      </p:sp>
      <p:sp>
        <p:nvSpPr>
          <p:cNvPr id="673" name="文本框 672"/>
          <p:cNvSpPr txBox="1"/>
          <p:nvPr/>
        </p:nvSpPr>
        <p:spPr>
          <a:xfrm>
            <a:off x="526320" y="1442880"/>
            <a:ext cx="130392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import pandas as pd</a:t>
            </a:r>
            <a:endParaRPr lang="en-US" sz="900" b="0" u="none" strike="noStrike">
              <a:solidFill>
                <a:srgbClr val="000000"/>
              </a:solidFill>
              <a:effectLst/>
              <a:uFillTx/>
              <a:latin typeface="Times New Roman"/>
            </a:endParaRPr>
          </a:p>
        </p:txBody>
      </p:sp>
      <p:sp>
        <p:nvSpPr>
          <p:cNvPr id="674" name="文本框 673"/>
          <p:cNvSpPr txBox="1"/>
          <p:nvPr/>
        </p:nvSpPr>
        <p:spPr>
          <a:xfrm>
            <a:off x="526320" y="1760400"/>
            <a:ext cx="1378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675" name="文本框 674"/>
          <p:cNvSpPr txBox="1"/>
          <p:nvPr/>
        </p:nvSpPr>
        <p:spPr>
          <a:xfrm>
            <a:off x="662760" y="1745640"/>
            <a:ext cx="915120" cy="143640"/>
          </a:xfrm>
          <a:prstGeom prst="rect">
            <a:avLst/>
          </a:prstGeom>
          <a:noFill/>
          <a:ln w="0">
            <a:noFill/>
          </a:ln>
        </p:spPr>
        <p:txBody>
          <a:bodyPr wrap="none" lIns="0" tIns="0" rIns="0" bIns="0" anchor="t">
            <a:spAutoFit/>
          </a:bodyPr>
          <a:lstStyle/>
          <a:p>
            <a:r>
              <a:rPr lang="zh-CN" sz="900" b="0" u="none" strike="noStrike">
                <a:solidFill>
                  <a:srgbClr val="DBEAFE"/>
                </a:solidFill>
                <a:effectLst/>
                <a:uFillTx/>
                <a:latin typeface="WenQuanYiZenHei"/>
                <a:ea typeface="WenQuanYiZenHei"/>
              </a:rPr>
              <a:t>模拟用户交互数据</a:t>
            </a:r>
            <a:endParaRPr lang="en-US" sz="900" b="0" u="none" strike="noStrike">
              <a:solidFill>
                <a:srgbClr val="000000"/>
              </a:solidFill>
              <a:effectLst/>
              <a:uFillTx/>
              <a:latin typeface="Times New Roman"/>
            </a:endParaRPr>
          </a:p>
        </p:txBody>
      </p:sp>
      <p:sp>
        <p:nvSpPr>
          <p:cNvPr id="676" name="文本框 675"/>
          <p:cNvSpPr txBox="1"/>
          <p:nvPr/>
        </p:nvSpPr>
        <p:spPr>
          <a:xfrm>
            <a:off x="526320" y="1919160"/>
            <a:ext cx="54936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data = {</a:t>
            </a:r>
            <a:endParaRPr lang="en-US" sz="900" b="0" u="none" strike="noStrike">
              <a:solidFill>
                <a:srgbClr val="000000"/>
              </a:solidFill>
              <a:effectLst/>
              <a:uFillTx/>
              <a:latin typeface="Times New Roman"/>
            </a:endParaRPr>
          </a:p>
        </p:txBody>
      </p:sp>
      <p:sp>
        <p:nvSpPr>
          <p:cNvPr id="677" name="文本框 676"/>
          <p:cNvSpPr txBox="1"/>
          <p:nvPr/>
        </p:nvSpPr>
        <p:spPr>
          <a:xfrm>
            <a:off x="526320" y="2077920"/>
            <a:ext cx="315576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"user_id": [101, 102, 103, 104, 101, 105],</a:t>
            </a:r>
            <a:endParaRPr lang="en-US" sz="900" b="0" u="none" strike="noStrike">
              <a:solidFill>
                <a:srgbClr val="000000"/>
              </a:solidFill>
              <a:effectLst/>
              <a:uFillTx/>
              <a:latin typeface="Times New Roman"/>
            </a:endParaRPr>
          </a:p>
        </p:txBody>
      </p:sp>
      <p:sp>
        <p:nvSpPr>
          <p:cNvPr id="678" name="文本框 677"/>
          <p:cNvSpPr txBox="1"/>
          <p:nvPr/>
        </p:nvSpPr>
        <p:spPr>
          <a:xfrm>
            <a:off x="526320" y="2236680"/>
            <a:ext cx="39790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"question": ["What is AI?", "Explain deep learning.", </a:t>
            </a:r>
            <a:endParaRPr lang="en-US" sz="900" b="0" u="none" strike="noStrike">
              <a:solidFill>
                <a:srgbClr val="000000"/>
              </a:solidFill>
              <a:effectLst/>
              <a:uFillTx/>
              <a:latin typeface="Times New Roman"/>
            </a:endParaRPr>
          </a:p>
        </p:txBody>
      </p:sp>
      <p:sp>
        <p:nvSpPr>
          <p:cNvPr id="679" name="文本框 678"/>
          <p:cNvSpPr txBox="1"/>
          <p:nvPr/>
        </p:nvSpPr>
        <p:spPr>
          <a:xfrm>
            <a:off x="526320" y="2395800"/>
            <a:ext cx="36360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"What is RAG?", None, "What is AI?", </a:t>
            </a:r>
            <a:endParaRPr lang="en-US" sz="900" b="0" u="none" strike="noStrike">
              <a:solidFill>
                <a:srgbClr val="000000"/>
              </a:solidFill>
              <a:effectLst/>
              <a:uFillTx/>
              <a:latin typeface="Times New Roman"/>
            </a:endParaRPr>
          </a:p>
        </p:txBody>
      </p:sp>
      <p:sp>
        <p:nvSpPr>
          <p:cNvPr id="680" name="文本框 679"/>
          <p:cNvSpPr txBox="1"/>
          <p:nvPr/>
        </p:nvSpPr>
        <p:spPr>
          <a:xfrm>
            <a:off x="526320" y="2554560"/>
            <a:ext cx="30186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"Define machine learning."],</a:t>
            </a:r>
            <a:endParaRPr lang="en-US" sz="900" b="0" u="none" strike="noStrike">
              <a:solidFill>
                <a:srgbClr val="000000"/>
              </a:solidFill>
              <a:effectLst/>
              <a:uFillTx/>
              <a:latin typeface="Times New Roman"/>
            </a:endParaRPr>
          </a:p>
        </p:txBody>
      </p:sp>
      <p:sp>
        <p:nvSpPr>
          <p:cNvPr id="681" name="文本框 680"/>
          <p:cNvSpPr txBox="1"/>
          <p:nvPr/>
        </p:nvSpPr>
        <p:spPr>
          <a:xfrm>
            <a:off x="526320" y="2713320"/>
            <a:ext cx="35676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"response_time": [3.4, 2.2, 5.6, 3.1, 3.4, None]</a:t>
            </a:r>
            <a:endParaRPr lang="en-US" sz="900" b="0" u="none" strike="noStrike">
              <a:solidFill>
                <a:srgbClr val="000000"/>
              </a:solidFill>
              <a:effectLst/>
              <a:uFillTx/>
              <a:latin typeface="Times New Roman"/>
            </a:endParaRPr>
          </a:p>
        </p:txBody>
      </p:sp>
      <p:sp>
        <p:nvSpPr>
          <p:cNvPr id="682" name="文本框 681"/>
          <p:cNvSpPr txBox="1"/>
          <p:nvPr/>
        </p:nvSpPr>
        <p:spPr>
          <a:xfrm>
            <a:off x="526320" y="2872080"/>
            <a:ext cx="1134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683" name="文本框 682"/>
          <p:cNvSpPr txBox="1"/>
          <p:nvPr/>
        </p:nvSpPr>
        <p:spPr>
          <a:xfrm>
            <a:off x="526320" y="3189600"/>
            <a:ext cx="1378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684" name="文本框 683"/>
          <p:cNvSpPr txBox="1"/>
          <p:nvPr/>
        </p:nvSpPr>
        <p:spPr>
          <a:xfrm>
            <a:off x="662760" y="3174840"/>
            <a:ext cx="229320" cy="143640"/>
          </a:xfrm>
          <a:prstGeom prst="rect">
            <a:avLst/>
          </a:prstGeom>
          <a:noFill/>
          <a:ln w="0">
            <a:noFill/>
          </a:ln>
        </p:spPr>
        <p:txBody>
          <a:bodyPr wrap="none" lIns="0" tIns="0" rIns="0" bIns="0" anchor="t">
            <a:spAutoFit/>
          </a:bodyPr>
          <a:lstStyle/>
          <a:p>
            <a:r>
              <a:rPr lang="zh-CN" sz="900" b="0" u="none" strike="noStrike">
                <a:solidFill>
                  <a:srgbClr val="DBEAFE"/>
                </a:solidFill>
                <a:effectLst/>
                <a:uFillTx/>
                <a:latin typeface="WenQuanYiZenHei"/>
                <a:ea typeface="WenQuanYiZenHei"/>
              </a:rPr>
              <a:t>创建</a:t>
            </a:r>
            <a:endParaRPr lang="en-US" sz="900" b="0" u="none" strike="noStrike">
              <a:solidFill>
                <a:srgbClr val="000000"/>
              </a:solidFill>
              <a:effectLst/>
              <a:uFillTx/>
              <a:latin typeface="Times New Roman"/>
            </a:endParaRPr>
          </a:p>
        </p:txBody>
      </p:sp>
      <p:sp>
        <p:nvSpPr>
          <p:cNvPr id="685" name="文本框 684"/>
          <p:cNvSpPr txBox="1"/>
          <p:nvPr/>
        </p:nvSpPr>
        <p:spPr>
          <a:xfrm>
            <a:off x="896760" y="3189600"/>
            <a:ext cx="61812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DataFrame</a:t>
            </a:r>
            <a:endParaRPr lang="en-US" sz="900" b="0" u="none" strike="noStrike">
              <a:solidFill>
                <a:srgbClr val="000000"/>
              </a:solidFill>
              <a:effectLst/>
              <a:uFillTx/>
              <a:latin typeface="Times New Roman"/>
            </a:endParaRPr>
          </a:p>
        </p:txBody>
      </p:sp>
      <p:sp>
        <p:nvSpPr>
          <p:cNvPr id="686" name="文本框 685"/>
          <p:cNvSpPr txBox="1"/>
          <p:nvPr/>
        </p:nvSpPr>
        <p:spPr>
          <a:xfrm>
            <a:off x="526320" y="3348360"/>
            <a:ext cx="157824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df = pd.DataFrame(data)</a:t>
            </a:r>
            <a:endParaRPr lang="en-US" sz="900" b="0" u="none" strike="noStrike">
              <a:solidFill>
                <a:srgbClr val="000000"/>
              </a:solidFill>
              <a:effectLst/>
              <a:uFillTx/>
              <a:latin typeface="Times New Roman"/>
            </a:endParaRPr>
          </a:p>
        </p:txBody>
      </p:sp>
      <p:sp>
        <p:nvSpPr>
          <p:cNvPr id="687" name="文本框 686"/>
          <p:cNvSpPr txBox="1"/>
          <p:nvPr/>
        </p:nvSpPr>
        <p:spPr>
          <a:xfrm>
            <a:off x="526320" y="3665880"/>
            <a:ext cx="3438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1. </a:t>
            </a:r>
            <a:endParaRPr lang="en-US" sz="900" b="0" u="none" strike="noStrike">
              <a:solidFill>
                <a:srgbClr val="000000"/>
              </a:solidFill>
              <a:effectLst/>
              <a:uFillTx/>
              <a:latin typeface="Times New Roman"/>
            </a:endParaRPr>
          </a:p>
        </p:txBody>
      </p:sp>
      <p:sp>
        <p:nvSpPr>
          <p:cNvPr id="688" name="文本框 687"/>
          <p:cNvSpPr txBox="1"/>
          <p:nvPr/>
        </p:nvSpPr>
        <p:spPr>
          <a:xfrm>
            <a:off x="867240" y="3651120"/>
            <a:ext cx="457920" cy="143640"/>
          </a:xfrm>
          <a:prstGeom prst="rect">
            <a:avLst/>
          </a:prstGeom>
          <a:noFill/>
          <a:ln w="0">
            <a:noFill/>
          </a:ln>
        </p:spPr>
        <p:txBody>
          <a:bodyPr wrap="none" lIns="0" tIns="0" rIns="0" bIns="0" anchor="t">
            <a:spAutoFit/>
          </a:bodyPr>
          <a:lstStyle/>
          <a:p>
            <a:r>
              <a:rPr lang="zh-CN" sz="900" b="0" u="none" strike="noStrike">
                <a:solidFill>
                  <a:srgbClr val="DBEAFE"/>
                </a:solidFill>
                <a:effectLst/>
                <a:uFillTx/>
                <a:latin typeface="WenQuanYiZenHei"/>
                <a:ea typeface="WenQuanYiZenHei"/>
              </a:rPr>
              <a:t>去重处理</a:t>
            </a:r>
            <a:endParaRPr lang="en-US" sz="900" b="0" u="none" strike="noStrike">
              <a:solidFill>
                <a:srgbClr val="000000"/>
              </a:solidFill>
              <a:effectLst/>
              <a:uFillTx/>
              <a:latin typeface="Times New Roman"/>
            </a:endParaRPr>
          </a:p>
        </p:txBody>
      </p:sp>
      <p:sp>
        <p:nvSpPr>
          <p:cNvPr id="689" name="文本框 688"/>
          <p:cNvSpPr txBox="1"/>
          <p:nvPr/>
        </p:nvSpPr>
        <p:spPr>
          <a:xfrm>
            <a:off x="526320" y="3832920"/>
            <a:ext cx="17154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df = df.drop_duplicates()</a:t>
            </a:r>
            <a:endParaRPr lang="en-US" sz="900" b="0" u="none" strike="noStrike">
              <a:solidFill>
                <a:srgbClr val="000000"/>
              </a:solidFill>
              <a:effectLst/>
              <a:uFillTx/>
              <a:latin typeface="Times New Roman"/>
            </a:endParaRPr>
          </a:p>
        </p:txBody>
      </p:sp>
      <p:sp>
        <p:nvSpPr>
          <p:cNvPr id="690" name="文本框 689"/>
          <p:cNvSpPr txBox="1"/>
          <p:nvPr/>
        </p:nvSpPr>
        <p:spPr>
          <a:xfrm>
            <a:off x="526320" y="4150440"/>
            <a:ext cx="3438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2. </a:t>
            </a:r>
            <a:endParaRPr lang="en-US" sz="900" b="0" u="none" strike="noStrike">
              <a:solidFill>
                <a:srgbClr val="000000"/>
              </a:solidFill>
              <a:effectLst/>
              <a:uFillTx/>
              <a:latin typeface="Times New Roman"/>
            </a:endParaRPr>
          </a:p>
        </p:txBody>
      </p:sp>
      <p:sp>
        <p:nvSpPr>
          <p:cNvPr id="691" name="文本框 690"/>
          <p:cNvSpPr txBox="1"/>
          <p:nvPr/>
        </p:nvSpPr>
        <p:spPr>
          <a:xfrm>
            <a:off x="867240" y="4135680"/>
            <a:ext cx="572400" cy="143640"/>
          </a:xfrm>
          <a:prstGeom prst="rect">
            <a:avLst/>
          </a:prstGeom>
          <a:noFill/>
          <a:ln w="0">
            <a:noFill/>
          </a:ln>
        </p:spPr>
        <p:txBody>
          <a:bodyPr wrap="none" lIns="0" tIns="0" rIns="0" bIns="0" anchor="t">
            <a:spAutoFit/>
          </a:bodyPr>
          <a:lstStyle/>
          <a:p>
            <a:r>
              <a:rPr lang="zh-CN" sz="900" b="0" u="none" strike="noStrike">
                <a:solidFill>
                  <a:srgbClr val="DBEAFE"/>
                </a:solidFill>
                <a:effectLst/>
                <a:uFillTx/>
                <a:latin typeface="WenQuanYiZenHei"/>
                <a:ea typeface="WenQuanYiZenHei"/>
              </a:rPr>
              <a:t>处理缺失值</a:t>
            </a:r>
            <a:endParaRPr lang="en-US" sz="900" b="0" u="none" strike="noStrike">
              <a:solidFill>
                <a:srgbClr val="000000"/>
              </a:solidFill>
              <a:effectLst/>
              <a:uFillTx/>
              <a:latin typeface="Times New Roman"/>
            </a:endParaRPr>
          </a:p>
        </p:txBody>
      </p:sp>
      <p:sp>
        <p:nvSpPr>
          <p:cNvPr id="692" name="文本框 691"/>
          <p:cNvSpPr txBox="1"/>
          <p:nvPr/>
        </p:nvSpPr>
        <p:spPr>
          <a:xfrm>
            <a:off x="526320" y="4309200"/>
            <a:ext cx="40474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df["question"].fillna("No question provided", inplace=True)</a:t>
            </a:r>
            <a:endParaRPr lang="en-US" sz="900" b="0" u="none" strike="noStrike">
              <a:solidFill>
                <a:srgbClr val="000000"/>
              </a:solidFill>
              <a:effectLst/>
              <a:uFillTx/>
              <a:latin typeface="Times New Roman"/>
            </a:endParaRPr>
          </a:p>
        </p:txBody>
      </p:sp>
      <p:sp>
        <p:nvSpPr>
          <p:cNvPr id="693" name="文本框 692"/>
          <p:cNvSpPr txBox="1"/>
          <p:nvPr/>
        </p:nvSpPr>
        <p:spPr>
          <a:xfrm>
            <a:off x="526320" y="4467960"/>
            <a:ext cx="46648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df["response_time"].fillna(df["response_time"].mean(), inplace=True)</a:t>
            </a:r>
            <a:endParaRPr lang="en-US" sz="900" b="0" u="none" strike="noStrike">
              <a:solidFill>
                <a:srgbClr val="000000"/>
              </a:solidFill>
              <a:effectLst/>
              <a:uFillTx/>
              <a:latin typeface="Times New Roman"/>
            </a:endParaRPr>
          </a:p>
        </p:txBody>
      </p:sp>
      <p:sp>
        <p:nvSpPr>
          <p:cNvPr id="694" name="文本框 693"/>
          <p:cNvSpPr txBox="1"/>
          <p:nvPr/>
        </p:nvSpPr>
        <p:spPr>
          <a:xfrm>
            <a:off x="526320" y="4785480"/>
            <a:ext cx="3438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3. </a:t>
            </a:r>
            <a:endParaRPr lang="en-US" sz="900" b="0" u="none" strike="noStrike">
              <a:solidFill>
                <a:srgbClr val="000000"/>
              </a:solidFill>
              <a:effectLst/>
              <a:uFillTx/>
              <a:latin typeface="Times New Roman"/>
            </a:endParaRPr>
          </a:p>
        </p:txBody>
      </p:sp>
      <p:sp>
        <p:nvSpPr>
          <p:cNvPr id="695" name="文本框 694"/>
          <p:cNvSpPr txBox="1"/>
          <p:nvPr/>
        </p:nvSpPr>
        <p:spPr>
          <a:xfrm>
            <a:off x="867240" y="4770720"/>
            <a:ext cx="1258200" cy="143640"/>
          </a:xfrm>
          <a:prstGeom prst="rect">
            <a:avLst/>
          </a:prstGeom>
          <a:noFill/>
          <a:ln w="0">
            <a:noFill/>
          </a:ln>
        </p:spPr>
        <p:txBody>
          <a:bodyPr wrap="none" lIns="0" tIns="0" rIns="0" bIns="0" anchor="t">
            <a:spAutoFit/>
          </a:bodyPr>
          <a:lstStyle/>
          <a:p>
            <a:r>
              <a:rPr lang="zh-CN" sz="900" b="0" u="none" strike="noStrike">
                <a:solidFill>
                  <a:srgbClr val="DBEAFE"/>
                </a:solidFill>
                <a:effectLst/>
                <a:uFillTx/>
                <a:latin typeface="WenQuanYiZenHei"/>
                <a:ea typeface="WenQuanYiZenHei"/>
              </a:rPr>
              <a:t>添加新特征列：问题长度</a:t>
            </a:r>
            <a:endParaRPr lang="en-US" sz="900" b="0" u="none" strike="noStrike">
              <a:solidFill>
                <a:srgbClr val="000000"/>
              </a:solidFill>
              <a:effectLst/>
              <a:uFillTx/>
              <a:latin typeface="Times New Roman"/>
            </a:endParaRPr>
          </a:p>
        </p:txBody>
      </p:sp>
      <p:sp>
        <p:nvSpPr>
          <p:cNvPr id="696" name="文本框 695"/>
          <p:cNvSpPr txBox="1"/>
          <p:nvPr/>
        </p:nvSpPr>
        <p:spPr>
          <a:xfrm>
            <a:off x="526320" y="4944240"/>
            <a:ext cx="33616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df["question_length"] = df["question"].apply(len)</a:t>
            </a:r>
            <a:endParaRPr lang="en-US" sz="900" b="0" u="none" strike="noStrike">
              <a:solidFill>
                <a:srgbClr val="000000"/>
              </a:solidFill>
              <a:effectLst/>
              <a:uFillTx/>
              <a:latin typeface="Times New Roman"/>
            </a:endParaRPr>
          </a:p>
        </p:txBody>
      </p:sp>
      <p:sp>
        <p:nvSpPr>
          <p:cNvPr id="697" name="文本框 696"/>
          <p:cNvSpPr txBox="1"/>
          <p:nvPr/>
        </p:nvSpPr>
        <p:spPr>
          <a:xfrm>
            <a:off x="526320" y="5262120"/>
            <a:ext cx="34380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4. </a:t>
            </a:r>
            <a:endParaRPr lang="en-US" sz="900" b="0" u="none" strike="noStrike">
              <a:solidFill>
                <a:srgbClr val="000000"/>
              </a:solidFill>
              <a:effectLst/>
              <a:uFillTx/>
              <a:latin typeface="Times New Roman"/>
            </a:endParaRPr>
          </a:p>
        </p:txBody>
      </p:sp>
      <p:sp>
        <p:nvSpPr>
          <p:cNvPr id="698" name="文本框 697"/>
          <p:cNvSpPr txBox="1"/>
          <p:nvPr/>
        </p:nvSpPr>
        <p:spPr>
          <a:xfrm>
            <a:off x="867240" y="5247360"/>
            <a:ext cx="1143720" cy="143640"/>
          </a:xfrm>
          <a:prstGeom prst="rect">
            <a:avLst/>
          </a:prstGeom>
          <a:noFill/>
          <a:ln w="0">
            <a:noFill/>
          </a:ln>
        </p:spPr>
        <p:txBody>
          <a:bodyPr wrap="none" lIns="0" tIns="0" rIns="0" bIns="0" anchor="t">
            <a:spAutoFit/>
          </a:bodyPr>
          <a:lstStyle/>
          <a:p>
            <a:r>
              <a:rPr lang="zh-CN" sz="900" b="0" u="none" strike="noStrike">
                <a:solidFill>
                  <a:srgbClr val="DBEAFE"/>
                </a:solidFill>
                <a:effectLst/>
                <a:uFillTx/>
                <a:latin typeface="WenQuanYiZenHei"/>
                <a:ea typeface="WenQuanYiZenHei"/>
              </a:rPr>
              <a:t>计算用户平均响应时间</a:t>
            </a:r>
            <a:endParaRPr lang="en-US" sz="900" b="0" u="none" strike="noStrike">
              <a:solidFill>
                <a:srgbClr val="000000"/>
              </a:solidFill>
              <a:effectLst/>
              <a:uFillTx/>
              <a:latin typeface="Times New Roman"/>
            </a:endParaRPr>
          </a:p>
        </p:txBody>
      </p:sp>
      <p:sp>
        <p:nvSpPr>
          <p:cNvPr id="699" name="文本框 698"/>
          <p:cNvSpPr txBox="1"/>
          <p:nvPr/>
        </p:nvSpPr>
        <p:spPr>
          <a:xfrm>
            <a:off x="526320" y="5420880"/>
            <a:ext cx="46648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user_avg = df.groupby("user_id")["response_time"].mean().reset_index</a:t>
            </a:r>
            <a:endParaRPr lang="en-US" sz="900" b="0" u="none" strike="noStrike">
              <a:solidFill>
                <a:srgbClr val="000000"/>
              </a:solidFill>
              <a:effectLst/>
              <a:uFillTx/>
              <a:latin typeface="Times New Roman"/>
            </a:endParaRPr>
          </a:p>
        </p:txBody>
      </p:sp>
      <p:sp>
        <p:nvSpPr>
          <p:cNvPr id="700" name="任意多边形 699"/>
          <p:cNvSpPr/>
          <p:nvPr/>
        </p:nvSpPr>
        <p:spPr>
          <a:xfrm>
            <a:off x="5548680" y="1303560"/>
            <a:ext cx="4746960" cy="643680"/>
          </a:xfrm>
          <a:custGeom>
            <a:avLst/>
            <a:gdLst/>
            <a:ahLst/>
            <a:cxnLst/>
            <a:rect l="0" t="0" r="r" b="b"/>
            <a:pathLst>
              <a:path w="13186" h="1788">
                <a:moveTo>
                  <a:pt x="14" y="114"/>
                </a:moveTo>
                <a:cubicBezTo>
                  <a:pt x="24" y="92"/>
                  <a:pt x="37" y="72"/>
                  <a:pt x="54" y="54"/>
                </a:cubicBezTo>
                <a:cubicBezTo>
                  <a:pt x="72" y="37"/>
                  <a:pt x="92" y="23"/>
                  <a:pt x="115" y="14"/>
                </a:cubicBezTo>
                <a:cubicBezTo>
                  <a:pt x="137" y="4"/>
                  <a:pt x="161" y="0"/>
                  <a:pt x="186" y="0"/>
                </a:cubicBezTo>
                <a:lnTo>
                  <a:pt x="13000" y="0"/>
                </a:lnTo>
                <a:cubicBezTo>
                  <a:pt x="13025" y="0"/>
                  <a:pt x="13049" y="4"/>
                  <a:pt x="13071" y="14"/>
                </a:cubicBezTo>
                <a:cubicBezTo>
                  <a:pt x="13094" y="23"/>
                  <a:pt x="13114" y="37"/>
                  <a:pt x="13132" y="54"/>
                </a:cubicBezTo>
                <a:cubicBezTo>
                  <a:pt x="13149" y="72"/>
                  <a:pt x="13162" y="92"/>
                  <a:pt x="13172" y="114"/>
                </a:cubicBezTo>
                <a:cubicBezTo>
                  <a:pt x="13181" y="137"/>
                  <a:pt x="13186" y="161"/>
                  <a:pt x="13186" y="185"/>
                </a:cubicBezTo>
                <a:lnTo>
                  <a:pt x="13186" y="1602"/>
                </a:lnTo>
                <a:cubicBezTo>
                  <a:pt x="13186" y="1627"/>
                  <a:pt x="13181" y="1651"/>
                  <a:pt x="13172" y="1674"/>
                </a:cubicBezTo>
                <a:cubicBezTo>
                  <a:pt x="13162" y="1696"/>
                  <a:pt x="13149" y="1716"/>
                  <a:pt x="13132" y="1734"/>
                </a:cubicBezTo>
                <a:cubicBezTo>
                  <a:pt x="13114" y="1751"/>
                  <a:pt x="13094" y="1765"/>
                  <a:pt x="13071" y="1774"/>
                </a:cubicBezTo>
                <a:cubicBezTo>
                  <a:pt x="13049" y="1783"/>
                  <a:pt x="13025" y="1788"/>
                  <a:pt x="13000" y="1788"/>
                </a:cubicBezTo>
                <a:lnTo>
                  <a:pt x="186" y="1788"/>
                </a:lnTo>
                <a:cubicBezTo>
                  <a:pt x="161" y="1788"/>
                  <a:pt x="137" y="1783"/>
                  <a:pt x="115" y="1774"/>
                </a:cubicBezTo>
                <a:cubicBezTo>
                  <a:pt x="92" y="1765"/>
                  <a:pt x="72" y="1751"/>
                  <a:pt x="54" y="1734"/>
                </a:cubicBezTo>
                <a:cubicBezTo>
                  <a:pt x="37" y="1716"/>
                  <a:pt x="24" y="1696"/>
                  <a:pt x="14" y="1674"/>
                </a:cubicBezTo>
                <a:cubicBezTo>
                  <a:pt x="5" y="1651"/>
                  <a:pt x="0" y="1627"/>
                  <a:pt x="0" y="1603"/>
                </a:cubicBezTo>
                <a:lnTo>
                  <a:pt x="0" y="185"/>
                </a:lnTo>
                <a:cubicBezTo>
                  <a:pt x="0" y="161"/>
                  <a:pt x="5" y="137"/>
                  <a:pt x="14" y="114"/>
                </a:cubicBezTo>
                <a:close/>
              </a:path>
            </a:pathLst>
          </a:custGeom>
          <a:solidFill>
            <a:srgbClr val="BFDBFE">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01" name="文本框 700"/>
          <p:cNvSpPr txBox="1"/>
          <p:nvPr/>
        </p:nvSpPr>
        <p:spPr>
          <a:xfrm>
            <a:off x="526320" y="5579640"/>
            <a:ext cx="1372680" cy="129960"/>
          </a:xfrm>
          <a:prstGeom prst="rect">
            <a:avLst/>
          </a:prstGeom>
          <a:noFill/>
          <a:ln w="0">
            <a:noFill/>
          </a:ln>
        </p:spPr>
        <p:txBody>
          <a:bodyPr wrap="none" lIns="0" tIns="0" rIns="0" bIns="0" anchor="t">
            <a:spAutoFit/>
          </a:bodyPr>
          <a:lstStyle/>
          <a:p>
            <a:r>
              <a:rPr lang="en-US" sz="900" b="0" u="none" strike="noStrike">
                <a:solidFill>
                  <a:srgbClr val="DBEAFE"/>
                </a:solidFill>
                <a:effectLst/>
                <a:uFillTx/>
                <a:latin typeface="Courier New"/>
                <a:ea typeface="Courier New"/>
              </a:rPr>
              <a:t>                    </a:t>
            </a:r>
            <a:endParaRPr lang="en-US" sz="900" b="0" u="none" strike="noStrike">
              <a:solidFill>
                <a:srgbClr val="000000"/>
              </a:solidFill>
              <a:effectLst/>
              <a:uFillTx/>
              <a:latin typeface="Times New Roman"/>
            </a:endParaRPr>
          </a:p>
        </p:txBody>
      </p:sp>
      <p:pic>
        <p:nvPicPr>
          <p:cNvPr id="702" name="图片 701"/>
          <p:cNvPicPr/>
          <p:nvPr/>
        </p:nvPicPr>
        <p:blipFill>
          <a:blip r:embed="rId3"/>
          <a:stretch/>
        </p:blipFill>
        <p:spPr>
          <a:xfrm>
            <a:off x="5674320" y="1437480"/>
            <a:ext cx="166680" cy="166680"/>
          </a:xfrm>
          <a:prstGeom prst="rect">
            <a:avLst/>
          </a:prstGeom>
          <a:noFill/>
          <a:ln w="0">
            <a:noFill/>
          </a:ln>
        </p:spPr>
      </p:pic>
      <p:sp>
        <p:nvSpPr>
          <p:cNvPr id="703" name="文本框 702"/>
          <p:cNvSpPr txBox="1"/>
          <p:nvPr/>
        </p:nvSpPr>
        <p:spPr>
          <a:xfrm>
            <a:off x="5548680" y="950400"/>
            <a:ext cx="13417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关键数据处理步骤</a:t>
            </a:r>
            <a:endParaRPr lang="en-US" sz="1320" b="0" u="none" strike="noStrike">
              <a:solidFill>
                <a:srgbClr val="000000"/>
              </a:solidFill>
              <a:effectLst/>
              <a:uFillTx/>
              <a:latin typeface="Times New Roman"/>
            </a:endParaRPr>
          </a:p>
        </p:txBody>
      </p:sp>
      <p:sp>
        <p:nvSpPr>
          <p:cNvPr id="704" name="文本框 703"/>
          <p:cNvSpPr txBox="1"/>
          <p:nvPr/>
        </p:nvSpPr>
        <p:spPr>
          <a:xfrm>
            <a:off x="5941440" y="142632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去重处理</a:t>
            </a:r>
            <a:endParaRPr lang="en-US" sz="1180" b="0" u="none" strike="noStrike">
              <a:solidFill>
                <a:srgbClr val="000000"/>
              </a:solidFill>
              <a:effectLst/>
              <a:uFillTx/>
              <a:latin typeface="Times New Roman"/>
            </a:endParaRPr>
          </a:p>
        </p:txBody>
      </p:sp>
      <p:sp>
        <p:nvSpPr>
          <p:cNvPr id="705" name="任意多边形 704"/>
          <p:cNvSpPr/>
          <p:nvPr/>
        </p:nvSpPr>
        <p:spPr>
          <a:xfrm>
            <a:off x="6175440" y="1696320"/>
            <a:ext cx="1262160" cy="133920"/>
          </a:xfrm>
          <a:custGeom>
            <a:avLst/>
            <a:gdLst/>
            <a:ahLst/>
            <a:cxnLst/>
            <a:rect l="0" t="0" r="r" b="b"/>
            <a:pathLst>
              <a:path w="3506" h="372">
                <a:moveTo>
                  <a:pt x="0" y="278"/>
                </a:moveTo>
                <a:lnTo>
                  <a:pt x="0" y="93"/>
                </a:lnTo>
                <a:cubicBezTo>
                  <a:pt x="0" y="80"/>
                  <a:pt x="2" y="68"/>
                  <a:pt x="7" y="57"/>
                </a:cubicBezTo>
                <a:cubicBezTo>
                  <a:pt x="12" y="46"/>
                  <a:pt x="18" y="36"/>
                  <a:pt x="27" y="27"/>
                </a:cubicBezTo>
                <a:cubicBezTo>
                  <a:pt x="36" y="18"/>
                  <a:pt x="46" y="12"/>
                  <a:pt x="57" y="7"/>
                </a:cubicBezTo>
                <a:cubicBezTo>
                  <a:pt x="69" y="2"/>
                  <a:pt x="80" y="0"/>
                  <a:pt x="93" y="0"/>
                </a:cubicBezTo>
                <a:lnTo>
                  <a:pt x="3413" y="0"/>
                </a:lnTo>
                <a:cubicBezTo>
                  <a:pt x="3426" y="0"/>
                  <a:pt x="3437" y="2"/>
                  <a:pt x="3449" y="7"/>
                </a:cubicBezTo>
                <a:cubicBezTo>
                  <a:pt x="3460" y="12"/>
                  <a:pt x="3470" y="18"/>
                  <a:pt x="3479" y="27"/>
                </a:cubicBezTo>
                <a:cubicBezTo>
                  <a:pt x="3488" y="36"/>
                  <a:pt x="3494" y="46"/>
                  <a:pt x="3499" y="57"/>
                </a:cubicBezTo>
                <a:cubicBezTo>
                  <a:pt x="3504" y="68"/>
                  <a:pt x="3506" y="80"/>
                  <a:pt x="3506" y="93"/>
                </a:cubicBezTo>
                <a:lnTo>
                  <a:pt x="3506" y="278"/>
                </a:lnTo>
                <a:cubicBezTo>
                  <a:pt x="3506" y="291"/>
                  <a:pt x="3504" y="303"/>
                  <a:pt x="3499" y="315"/>
                </a:cubicBezTo>
                <a:cubicBezTo>
                  <a:pt x="3494" y="326"/>
                  <a:pt x="3488" y="336"/>
                  <a:pt x="3479" y="345"/>
                </a:cubicBezTo>
                <a:cubicBezTo>
                  <a:pt x="3470" y="354"/>
                  <a:pt x="3460" y="360"/>
                  <a:pt x="3449" y="365"/>
                </a:cubicBezTo>
                <a:cubicBezTo>
                  <a:pt x="3437" y="370"/>
                  <a:pt x="3426" y="372"/>
                  <a:pt x="3413" y="372"/>
                </a:cubicBezTo>
                <a:lnTo>
                  <a:pt x="93" y="372"/>
                </a:lnTo>
                <a:cubicBezTo>
                  <a:pt x="80" y="372"/>
                  <a:pt x="69" y="370"/>
                  <a:pt x="57" y="365"/>
                </a:cubicBezTo>
                <a:cubicBezTo>
                  <a:pt x="46" y="360"/>
                  <a:pt x="36" y="354"/>
                  <a:pt x="27" y="345"/>
                </a:cubicBezTo>
                <a:cubicBezTo>
                  <a:pt x="18" y="336"/>
                  <a:pt x="12" y="326"/>
                  <a:pt x="7" y="315"/>
                </a:cubicBezTo>
                <a:cubicBezTo>
                  <a:pt x="2" y="303"/>
                  <a:pt x="0" y="291"/>
                  <a:pt x="0" y="278"/>
                </a:cubicBezTo>
                <a:close/>
              </a:path>
            </a:pathLst>
          </a:custGeom>
          <a:solidFill>
            <a:srgbClr val="1F2937"/>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6" name="文本框 705"/>
          <p:cNvSpPr txBox="1"/>
          <p:nvPr/>
        </p:nvSpPr>
        <p:spPr>
          <a:xfrm>
            <a:off x="5941440" y="16840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pic>
        <p:nvPicPr>
          <p:cNvPr id="707" name="图片 706"/>
          <p:cNvPicPr/>
          <p:nvPr/>
        </p:nvPicPr>
        <p:blipFill>
          <a:blip r:embed="rId4"/>
          <a:stretch/>
        </p:blipFill>
        <p:spPr>
          <a:xfrm>
            <a:off x="0" y="0"/>
            <a:ext cx="10696320" cy="6492960"/>
          </a:xfrm>
          <a:prstGeom prst="rect">
            <a:avLst/>
          </a:prstGeom>
          <a:noFill/>
          <a:ln w="0">
            <a:noFill/>
          </a:ln>
        </p:spPr>
      </p:pic>
      <p:sp>
        <p:nvSpPr>
          <p:cNvPr id="708" name="文本框 707"/>
          <p:cNvSpPr txBox="1"/>
          <p:nvPr/>
        </p:nvSpPr>
        <p:spPr>
          <a:xfrm>
            <a:off x="6208920" y="1699200"/>
            <a:ext cx="119772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drop_duplicates()</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TotalTime>
  <Words>5877</Words>
  <Application>Microsoft Office PowerPoint</Application>
  <PresentationFormat>自定义</PresentationFormat>
  <Paragraphs>1489</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DejaVu Sans</vt:lpstr>
      <vt:lpstr>DejaVuSans</vt:lpstr>
      <vt:lpstr>WenQuanYiZenHei</vt:lpstr>
      <vt:lpstr>华文隶书</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3</cp:revision>
  <dcterms:modified xsi:type="dcterms:W3CDTF">2025-06-13T02:59:02Z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