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ore0.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metadata/core-properties" Target="docProps/core0.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Lst>
  <p:sldSz cx="10704513" cy="7162800"/>
  <p:notesSz cx="7559675" cy="10691813"/>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05" d="100"/>
          <a:sy n="105" d="100"/>
        </p:scale>
        <p:origin x="1284" y="12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master-page240">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master-page79">
    <p:spTree>
      <p:nvGrpSpPr>
        <p:cNvPr id="1" name=""/>
        <p:cNvGrpSpPr/>
        <p:nvPr/>
      </p:nvGrpSpPr>
      <p:grpSpPr>
        <a:xfrm>
          <a:off x="0" y="0"/>
          <a:ext cx="0" cy="0"/>
          <a:chOff x="0" y="0"/>
          <a:chExt cx="0" cy="0"/>
        </a:xfrm>
      </p:grpSpPr>
      <p:sp>
        <p:nvSpPr>
          <p:cNvPr id="16" name="PlaceHolder 1"/>
          <p:cNvSpPr>
            <a:spLocks noGrp="1"/>
          </p:cNvSpPr>
          <p:nvPr>
            <p:ph type="title"/>
          </p:nvPr>
        </p:nvSpPr>
        <p:spPr>
          <a:xfrm>
            <a:off x="534960" y="617040"/>
            <a:ext cx="9633240" cy="1075320"/>
          </a:xfrm>
          <a:prstGeom prst="rect">
            <a:avLst/>
          </a:prstGeom>
          <a:noFill/>
          <a:ln w="0">
            <a:noFill/>
          </a:ln>
        </p:spPr>
        <p:txBody>
          <a:bodyPr lIns="0" tIns="0" rIns="0" bIns="0" anchor="ctr">
            <a:noAutofit/>
          </a:bodyPr>
          <a:lstStyle/>
          <a:p>
            <a:pPr indent="0" algn="ctr">
              <a:buNone/>
            </a:pPr>
            <a:r>
              <a:rPr lang="en-US" sz="4400" b="0" u="none" strike="noStrike">
                <a:solidFill>
                  <a:srgbClr val="000000"/>
                </a:solidFill>
                <a:effectLst/>
                <a:uFillTx/>
                <a:latin typeface="Arial"/>
              </a:rPr>
              <a:t>Click to edit the title text format</a:t>
            </a:r>
          </a:p>
        </p:txBody>
      </p:sp>
      <p:sp>
        <p:nvSpPr>
          <p:cNvPr id="17" name="PlaceHolder 2"/>
          <p:cNvSpPr>
            <a:spLocks noGrp="1"/>
          </p:cNvSpPr>
          <p:nvPr>
            <p:ph type="body"/>
          </p:nvPr>
        </p:nvSpPr>
        <p:spPr>
          <a:xfrm>
            <a:off x="534960" y="1867320"/>
            <a:ext cx="9633240" cy="3736080"/>
          </a:xfrm>
          <a:prstGeom prst="rect">
            <a:avLst/>
          </a:prstGeom>
          <a:noFill/>
          <a:ln w="0">
            <a:noFill/>
          </a:ln>
        </p:spPr>
        <p:txBody>
          <a:bodyPr lIns="0" tIns="0" rIns="0" bIns="0" anchor="t">
            <a:normAutofit/>
          </a:bodyPr>
          <a:lstStyle/>
          <a:p>
            <a:pPr marL="432000" indent="-324000">
              <a:spcBef>
                <a:spcPts val="1417"/>
              </a:spcBef>
              <a:buClr>
                <a:srgbClr val="000000"/>
              </a:buClr>
              <a:buSzPct val="45000"/>
              <a:buFont typeface="Wingdings" charset="2"/>
              <a:buChar char=""/>
            </a:pPr>
            <a:r>
              <a:rPr lang="en-US" sz="3200" b="0" u="none" strike="noStrike">
                <a:solidFill>
                  <a:srgbClr val="000000"/>
                </a:solidFill>
                <a:effectLst/>
                <a:uFillTx/>
                <a:latin typeface="Arial"/>
              </a:rPr>
              <a:t>Click to edit the outline text format</a:t>
            </a:r>
          </a:p>
          <a:p>
            <a:pPr marL="864000" lvl="1" indent="-324000">
              <a:spcBef>
                <a:spcPts val="1134"/>
              </a:spcBef>
              <a:buClr>
                <a:srgbClr val="000000"/>
              </a:buClr>
              <a:buSzPct val="75000"/>
              <a:buFont typeface="Symbol" charset="2"/>
              <a:buChar char=""/>
            </a:pPr>
            <a:r>
              <a:rPr lang="en-US" sz="2800" b="0" u="none" strike="noStrike">
                <a:solidFill>
                  <a:srgbClr val="000000"/>
                </a:solidFill>
                <a:effectLst/>
                <a:uFillTx/>
                <a:latin typeface="Arial"/>
              </a:rPr>
              <a:t>Second Outline Level</a:t>
            </a:r>
          </a:p>
          <a:p>
            <a:pPr marL="1296000" lvl="2" indent="-288000">
              <a:spcBef>
                <a:spcPts val="850"/>
              </a:spcBef>
              <a:buClr>
                <a:srgbClr val="000000"/>
              </a:buClr>
              <a:buSzPct val="45000"/>
              <a:buFont typeface="Wingdings" charset="2"/>
              <a:buChar char=""/>
            </a:pPr>
            <a:r>
              <a:rPr lang="en-US" sz="2400" b="0" u="none" strike="noStrike">
                <a:solidFill>
                  <a:srgbClr val="000000"/>
                </a:solidFill>
                <a:effectLst/>
                <a:uFillTx/>
                <a:latin typeface="Arial"/>
              </a:rPr>
              <a:t>Third Outline Level</a:t>
            </a:r>
          </a:p>
          <a:p>
            <a:pPr marL="1728000" lvl="3" indent="-216000">
              <a:spcBef>
                <a:spcPts val="567"/>
              </a:spcBef>
              <a:buClr>
                <a:srgbClr val="000000"/>
              </a:buClr>
              <a:buSzPct val="75000"/>
              <a:buFont typeface="Symbol" charset="2"/>
              <a:buChar char=""/>
            </a:pPr>
            <a:r>
              <a:rPr lang="en-US" sz="2000" b="0" u="none" strike="noStrike">
                <a:solidFill>
                  <a:srgbClr val="000000"/>
                </a:solidFill>
                <a:effectLst/>
                <a:uFillTx/>
                <a:latin typeface="Arial"/>
              </a:rPr>
              <a:t>Fourth Outline Level</a:t>
            </a:r>
          </a:p>
          <a:p>
            <a:pPr marL="2160000" lvl="4"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Fifth Outline Level</a:t>
            </a:r>
          </a:p>
          <a:p>
            <a:pPr marL="2592000" lvl="5"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Sixth Outline Level</a:t>
            </a:r>
          </a:p>
          <a:p>
            <a:pPr marL="3024000" lvl="6"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Seventh Outline Level</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master-page231">
    <p:spTree>
      <p:nvGrpSpPr>
        <p:cNvPr id="1" name=""/>
        <p:cNvGrpSpPr/>
        <p:nvPr/>
      </p:nvGrpSpPr>
      <p:grpSpPr>
        <a:xfrm>
          <a:off x="0" y="0"/>
          <a:ext cx="0" cy="0"/>
          <a:chOff x="0" y="0"/>
          <a:chExt cx="0" cy="0"/>
        </a:xfrm>
      </p:grpSpPr>
      <p:sp>
        <p:nvSpPr>
          <p:cNvPr id="2" name="PlaceHolder 1"/>
          <p:cNvSpPr>
            <a:spLocks noGrp="1"/>
          </p:cNvSpPr>
          <p:nvPr>
            <p:ph type="title"/>
          </p:nvPr>
        </p:nvSpPr>
        <p:spPr>
          <a:xfrm>
            <a:off x="534960" y="617040"/>
            <a:ext cx="9633240" cy="1075320"/>
          </a:xfrm>
          <a:prstGeom prst="rect">
            <a:avLst/>
          </a:prstGeom>
          <a:noFill/>
          <a:ln w="0">
            <a:noFill/>
          </a:ln>
        </p:spPr>
        <p:txBody>
          <a:bodyPr lIns="0" tIns="0" rIns="0" bIns="0" anchor="ctr">
            <a:noAutofit/>
          </a:bodyPr>
          <a:lstStyle/>
          <a:p>
            <a:pPr indent="0" algn="ctr">
              <a:buNone/>
            </a:pPr>
            <a:r>
              <a:rPr lang="en-US" sz="4400" b="0" u="none" strike="noStrike">
                <a:solidFill>
                  <a:srgbClr val="000000"/>
                </a:solidFill>
                <a:effectLst/>
                <a:uFillTx/>
                <a:latin typeface="Arial"/>
              </a:rPr>
              <a:t>Click to edit the title text format</a:t>
            </a:r>
          </a:p>
        </p:txBody>
      </p:sp>
      <p:sp>
        <p:nvSpPr>
          <p:cNvPr id="3" name="PlaceHolder 2"/>
          <p:cNvSpPr>
            <a:spLocks noGrp="1"/>
          </p:cNvSpPr>
          <p:nvPr>
            <p:ph type="body"/>
          </p:nvPr>
        </p:nvSpPr>
        <p:spPr>
          <a:xfrm>
            <a:off x="534960" y="1867320"/>
            <a:ext cx="9633240" cy="3736080"/>
          </a:xfrm>
          <a:prstGeom prst="rect">
            <a:avLst/>
          </a:prstGeom>
          <a:noFill/>
          <a:ln w="0">
            <a:noFill/>
          </a:ln>
        </p:spPr>
        <p:txBody>
          <a:bodyPr lIns="0" tIns="0" rIns="0" bIns="0" anchor="t">
            <a:normAutofit/>
          </a:bodyPr>
          <a:lstStyle/>
          <a:p>
            <a:pPr marL="432000" indent="-324000">
              <a:spcBef>
                <a:spcPts val="1417"/>
              </a:spcBef>
              <a:buClr>
                <a:srgbClr val="000000"/>
              </a:buClr>
              <a:buSzPct val="45000"/>
              <a:buFont typeface="Wingdings" charset="2"/>
              <a:buChar char=""/>
            </a:pPr>
            <a:r>
              <a:rPr lang="en-US" sz="3200" b="0" u="none" strike="noStrike">
                <a:solidFill>
                  <a:srgbClr val="000000"/>
                </a:solidFill>
                <a:effectLst/>
                <a:uFillTx/>
                <a:latin typeface="Arial"/>
              </a:rPr>
              <a:t>Click to edit the outline text format</a:t>
            </a:r>
          </a:p>
          <a:p>
            <a:pPr marL="864000" lvl="1" indent="-324000">
              <a:spcBef>
                <a:spcPts val="1134"/>
              </a:spcBef>
              <a:buClr>
                <a:srgbClr val="000000"/>
              </a:buClr>
              <a:buSzPct val="75000"/>
              <a:buFont typeface="Symbol" charset="2"/>
              <a:buChar char=""/>
            </a:pPr>
            <a:r>
              <a:rPr lang="en-US" sz="2800" b="0" u="none" strike="noStrike">
                <a:solidFill>
                  <a:srgbClr val="000000"/>
                </a:solidFill>
                <a:effectLst/>
                <a:uFillTx/>
                <a:latin typeface="Arial"/>
              </a:rPr>
              <a:t>Second Outline Level</a:t>
            </a:r>
          </a:p>
          <a:p>
            <a:pPr marL="1296000" lvl="2" indent="-288000">
              <a:spcBef>
                <a:spcPts val="850"/>
              </a:spcBef>
              <a:buClr>
                <a:srgbClr val="000000"/>
              </a:buClr>
              <a:buSzPct val="45000"/>
              <a:buFont typeface="Wingdings" charset="2"/>
              <a:buChar char=""/>
            </a:pPr>
            <a:r>
              <a:rPr lang="en-US" sz="2400" b="0" u="none" strike="noStrike">
                <a:solidFill>
                  <a:srgbClr val="000000"/>
                </a:solidFill>
                <a:effectLst/>
                <a:uFillTx/>
                <a:latin typeface="Arial"/>
              </a:rPr>
              <a:t>Third Outline Level</a:t>
            </a:r>
          </a:p>
          <a:p>
            <a:pPr marL="1728000" lvl="3" indent="-216000">
              <a:spcBef>
                <a:spcPts val="567"/>
              </a:spcBef>
              <a:buClr>
                <a:srgbClr val="000000"/>
              </a:buClr>
              <a:buSzPct val="75000"/>
              <a:buFont typeface="Symbol" charset="2"/>
              <a:buChar char=""/>
            </a:pPr>
            <a:r>
              <a:rPr lang="en-US" sz="2000" b="0" u="none" strike="noStrike">
                <a:solidFill>
                  <a:srgbClr val="000000"/>
                </a:solidFill>
                <a:effectLst/>
                <a:uFillTx/>
                <a:latin typeface="Arial"/>
              </a:rPr>
              <a:t>Fourth Outline Level</a:t>
            </a:r>
          </a:p>
          <a:p>
            <a:pPr marL="2160000" lvl="4"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Fifth Outline Level</a:t>
            </a:r>
          </a:p>
          <a:p>
            <a:pPr marL="2592000" lvl="5"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Sixth Outline Level</a:t>
            </a:r>
          </a:p>
          <a:p>
            <a:pPr marL="3024000" lvl="6"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Seventh Outline Level</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master-page220">
    <p:spTree>
      <p:nvGrpSpPr>
        <p:cNvPr id="1" name=""/>
        <p:cNvGrpSpPr/>
        <p:nvPr/>
      </p:nvGrpSpPr>
      <p:grpSpPr>
        <a:xfrm>
          <a:off x="0" y="0"/>
          <a:ext cx="0" cy="0"/>
          <a:chOff x="0" y="0"/>
          <a:chExt cx="0" cy="0"/>
        </a:xfrm>
      </p:grpSpPr>
      <p:sp>
        <p:nvSpPr>
          <p:cNvPr id="2" name="PlaceHolder 1"/>
          <p:cNvSpPr>
            <a:spLocks noGrp="1"/>
          </p:cNvSpPr>
          <p:nvPr>
            <p:ph type="title"/>
          </p:nvPr>
        </p:nvSpPr>
        <p:spPr>
          <a:xfrm>
            <a:off x="534960" y="617040"/>
            <a:ext cx="9633240" cy="1075320"/>
          </a:xfrm>
          <a:prstGeom prst="rect">
            <a:avLst/>
          </a:prstGeom>
          <a:noFill/>
          <a:ln w="0">
            <a:noFill/>
          </a:ln>
        </p:spPr>
        <p:txBody>
          <a:bodyPr lIns="0" tIns="0" rIns="0" bIns="0" anchor="ctr">
            <a:noAutofit/>
          </a:bodyPr>
          <a:lstStyle/>
          <a:p>
            <a:pPr indent="0" algn="ctr">
              <a:buNone/>
            </a:pPr>
            <a:r>
              <a:rPr lang="en-US" sz="4400" b="0" u="none" strike="noStrike">
                <a:solidFill>
                  <a:srgbClr val="000000"/>
                </a:solidFill>
                <a:effectLst/>
                <a:uFillTx/>
                <a:latin typeface="Arial"/>
              </a:rPr>
              <a:t>Click to edit the title text format</a:t>
            </a:r>
          </a:p>
        </p:txBody>
      </p:sp>
      <p:sp>
        <p:nvSpPr>
          <p:cNvPr id="3" name="PlaceHolder 2"/>
          <p:cNvSpPr>
            <a:spLocks noGrp="1"/>
          </p:cNvSpPr>
          <p:nvPr>
            <p:ph type="body"/>
          </p:nvPr>
        </p:nvSpPr>
        <p:spPr>
          <a:xfrm>
            <a:off x="534960" y="1867320"/>
            <a:ext cx="9633240" cy="3736080"/>
          </a:xfrm>
          <a:prstGeom prst="rect">
            <a:avLst/>
          </a:prstGeom>
          <a:noFill/>
          <a:ln w="0">
            <a:noFill/>
          </a:ln>
        </p:spPr>
        <p:txBody>
          <a:bodyPr lIns="0" tIns="0" rIns="0" bIns="0" anchor="t">
            <a:normAutofit/>
          </a:bodyPr>
          <a:lstStyle/>
          <a:p>
            <a:pPr marL="432000" indent="-324000">
              <a:spcBef>
                <a:spcPts val="1417"/>
              </a:spcBef>
              <a:buClr>
                <a:srgbClr val="000000"/>
              </a:buClr>
              <a:buSzPct val="45000"/>
              <a:buFont typeface="Wingdings" charset="2"/>
              <a:buChar char=""/>
            </a:pPr>
            <a:r>
              <a:rPr lang="en-US" sz="3200" b="0" u="none" strike="noStrike">
                <a:solidFill>
                  <a:srgbClr val="000000"/>
                </a:solidFill>
                <a:effectLst/>
                <a:uFillTx/>
                <a:latin typeface="Arial"/>
              </a:rPr>
              <a:t>Click to edit the outline text format</a:t>
            </a:r>
          </a:p>
          <a:p>
            <a:pPr marL="864000" lvl="1" indent="-324000">
              <a:spcBef>
                <a:spcPts val="1134"/>
              </a:spcBef>
              <a:buClr>
                <a:srgbClr val="000000"/>
              </a:buClr>
              <a:buSzPct val="75000"/>
              <a:buFont typeface="Symbol" charset="2"/>
              <a:buChar char=""/>
            </a:pPr>
            <a:r>
              <a:rPr lang="en-US" sz="2800" b="0" u="none" strike="noStrike">
                <a:solidFill>
                  <a:srgbClr val="000000"/>
                </a:solidFill>
                <a:effectLst/>
                <a:uFillTx/>
                <a:latin typeface="Arial"/>
              </a:rPr>
              <a:t>Second Outline Level</a:t>
            </a:r>
          </a:p>
          <a:p>
            <a:pPr marL="1296000" lvl="2" indent="-288000">
              <a:spcBef>
                <a:spcPts val="850"/>
              </a:spcBef>
              <a:buClr>
                <a:srgbClr val="000000"/>
              </a:buClr>
              <a:buSzPct val="45000"/>
              <a:buFont typeface="Wingdings" charset="2"/>
              <a:buChar char=""/>
            </a:pPr>
            <a:r>
              <a:rPr lang="en-US" sz="2400" b="0" u="none" strike="noStrike">
                <a:solidFill>
                  <a:srgbClr val="000000"/>
                </a:solidFill>
                <a:effectLst/>
                <a:uFillTx/>
                <a:latin typeface="Arial"/>
              </a:rPr>
              <a:t>Third Outline Level</a:t>
            </a:r>
          </a:p>
          <a:p>
            <a:pPr marL="1728000" lvl="3" indent="-216000">
              <a:spcBef>
                <a:spcPts val="567"/>
              </a:spcBef>
              <a:buClr>
                <a:srgbClr val="000000"/>
              </a:buClr>
              <a:buSzPct val="75000"/>
              <a:buFont typeface="Symbol" charset="2"/>
              <a:buChar char=""/>
            </a:pPr>
            <a:r>
              <a:rPr lang="en-US" sz="2000" b="0" u="none" strike="noStrike">
                <a:solidFill>
                  <a:srgbClr val="000000"/>
                </a:solidFill>
                <a:effectLst/>
                <a:uFillTx/>
                <a:latin typeface="Arial"/>
              </a:rPr>
              <a:t>Fourth Outline Level</a:t>
            </a:r>
          </a:p>
          <a:p>
            <a:pPr marL="2160000" lvl="4"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Fifth Outline Level</a:t>
            </a:r>
          </a:p>
          <a:p>
            <a:pPr marL="2592000" lvl="5"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Sixth Outline Level</a:t>
            </a:r>
          </a:p>
          <a:p>
            <a:pPr marL="3024000" lvl="6"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Seventh Outline Level</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master-page205">
    <p:spTree>
      <p:nvGrpSpPr>
        <p:cNvPr id="1" name=""/>
        <p:cNvGrpSpPr/>
        <p:nvPr/>
      </p:nvGrpSpPr>
      <p:grpSpPr>
        <a:xfrm>
          <a:off x="0" y="0"/>
          <a:ext cx="0" cy="0"/>
          <a:chOff x="0" y="0"/>
          <a:chExt cx="0" cy="0"/>
        </a:xfrm>
      </p:grpSpPr>
      <p:sp>
        <p:nvSpPr>
          <p:cNvPr id="4" name="PlaceHolder 1"/>
          <p:cNvSpPr>
            <a:spLocks noGrp="1"/>
          </p:cNvSpPr>
          <p:nvPr>
            <p:ph type="title"/>
          </p:nvPr>
        </p:nvSpPr>
        <p:spPr>
          <a:xfrm>
            <a:off x="534960" y="617040"/>
            <a:ext cx="9633240" cy="1075320"/>
          </a:xfrm>
          <a:prstGeom prst="rect">
            <a:avLst/>
          </a:prstGeom>
          <a:noFill/>
          <a:ln w="0">
            <a:noFill/>
          </a:ln>
        </p:spPr>
        <p:txBody>
          <a:bodyPr lIns="0" tIns="0" rIns="0" bIns="0" anchor="ctr">
            <a:noAutofit/>
          </a:bodyPr>
          <a:lstStyle/>
          <a:p>
            <a:pPr indent="0" algn="ctr">
              <a:buNone/>
            </a:pPr>
            <a:r>
              <a:rPr lang="en-US" sz="4400" b="0" u="none" strike="noStrike">
                <a:solidFill>
                  <a:srgbClr val="000000"/>
                </a:solidFill>
                <a:effectLst/>
                <a:uFillTx/>
                <a:latin typeface="Arial"/>
              </a:rPr>
              <a:t>Click to edit the title text format</a:t>
            </a:r>
          </a:p>
        </p:txBody>
      </p:sp>
      <p:sp>
        <p:nvSpPr>
          <p:cNvPr id="5" name="PlaceHolder 2"/>
          <p:cNvSpPr>
            <a:spLocks noGrp="1"/>
          </p:cNvSpPr>
          <p:nvPr>
            <p:ph type="body"/>
          </p:nvPr>
        </p:nvSpPr>
        <p:spPr>
          <a:xfrm>
            <a:off x="534960" y="1867320"/>
            <a:ext cx="9633240" cy="3736080"/>
          </a:xfrm>
          <a:prstGeom prst="rect">
            <a:avLst/>
          </a:prstGeom>
          <a:noFill/>
          <a:ln w="0">
            <a:noFill/>
          </a:ln>
        </p:spPr>
        <p:txBody>
          <a:bodyPr lIns="0" tIns="0" rIns="0" bIns="0" anchor="t">
            <a:normAutofit/>
          </a:bodyPr>
          <a:lstStyle/>
          <a:p>
            <a:pPr marL="432000" indent="-324000">
              <a:spcBef>
                <a:spcPts val="1417"/>
              </a:spcBef>
              <a:buClr>
                <a:srgbClr val="000000"/>
              </a:buClr>
              <a:buSzPct val="45000"/>
              <a:buFont typeface="Wingdings" charset="2"/>
              <a:buChar char=""/>
            </a:pPr>
            <a:r>
              <a:rPr lang="en-US" sz="3200" b="0" u="none" strike="noStrike">
                <a:solidFill>
                  <a:srgbClr val="000000"/>
                </a:solidFill>
                <a:effectLst/>
                <a:uFillTx/>
                <a:latin typeface="Arial"/>
              </a:rPr>
              <a:t>Click to edit the outline text format</a:t>
            </a:r>
          </a:p>
          <a:p>
            <a:pPr marL="864000" lvl="1" indent="-324000">
              <a:spcBef>
                <a:spcPts val="1134"/>
              </a:spcBef>
              <a:buClr>
                <a:srgbClr val="000000"/>
              </a:buClr>
              <a:buSzPct val="75000"/>
              <a:buFont typeface="Symbol" charset="2"/>
              <a:buChar char=""/>
            </a:pPr>
            <a:r>
              <a:rPr lang="en-US" sz="2800" b="0" u="none" strike="noStrike">
                <a:solidFill>
                  <a:srgbClr val="000000"/>
                </a:solidFill>
                <a:effectLst/>
                <a:uFillTx/>
                <a:latin typeface="Arial"/>
              </a:rPr>
              <a:t>Second Outline Level</a:t>
            </a:r>
          </a:p>
          <a:p>
            <a:pPr marL="1296000" lvl="2" indent="-288000">
              <a:spcBef>
                <a:spcPts val="850"/>
              </a:spcBef>
              <a:buClr>
                <a:srgbClr val="000000"/>
              </a:buClr>
              <a:buSzPct val="45000"/>
              <a:buFont typeface="Wingdings" charset="2"/>
              <a:buChar char=""/>
            </a:pPr>
            <a:r>
              <a:rPr lang="en-US" sz="2400" b="0" u="none" strike="noStrike">
                <a:solidFill>
                  <a:srgbClr val="000000"/>
                </a:solidFill>
                <a:effectLst/>
                <a:uFillTx/>
                <a:latin typeface="Arial"/>
              </a:rPr>
              <a:t>Third Outline Level</a:t>
            </a:r>
          </a:p>
          <a:p>
            <a:pPr marL="1728000" lvl="3" indent="-216000">
              <a:spcBef>
                <a:spcPts val="567"/>
              </a:spcBef>
              <a:buClr>
                <a:srgbClr val="000000"/>
              </a:buClr>
              <a:buSzPct val="75000"/>
              <a:buFont typeface="Symbol" charset="2"/>
              <a:buChar char=""/>
            </a:pPr>
            <a:r>
              <a:rPr lang="en-US" sz="2000" b="0" u="none" strike="noStrike">
                <a:solidFill>
                  <a:srgbClr val="000000"/>
                </a:solidFill>
                <a:effectLst/>
                <a:uFillTx/>
                <a:latin typeface="Arial"/>
              </a:rPr>
              <a:t>Fourth Outline Level</a:t>
            </a:r>
          </a:p>
          <a:p>
            <a:pPr marL="2160000" lvl="4"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Fifth Outline Level</a:t>
            </a:r>
          </a:p>
          <a:p>
            <a:pPr marL="2592000" lvl="5"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Sixth Outline Level</a:t>
            </a:r>
          </a:p>
          <a:p>
            <a:pPr marL="3024000" lvl="6"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Seventh Outline Level</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master-page198">
    <p:spTree>
      <p:nvGrpSpPr>
        <p:cNvPr id="1" name=""/>
        <p:cNvGrpSpPr/>
        <p:nvPr/>
      </p:nvGrpSpPr>
      <p:grpSpPr>
        <a:xfrm>
          <a:off x="0" y="0"/>
          <a:ext cx="0" cy="0"/>
          <a:chOff x="0" y="0"/>
          <a:chExt cx="0" cy="0"/>
        </a:xfrm>
      </p:grpSpPr>
      <p:sp>
        <p:nvSpPr>
          <p:cNvPr id="6" name="PlaceHolder 1"/>
          <p:cNvSpPr>
            <a:spLocks noGrp="1"/>
          </p:cNvSpPr>
          <p:nvPr>
            <p:ph type="title"/>
          </p:nvPr>
        </p:nvSpPr>
        <p:spPr>
          <a:xfrm>
            <a:off x="534960" y="617040"/>
            <a:ext cx="9633240" cy="1075320"/>
          </a:xfrm>
          <a:prstGeom prst="rect">
            <a:avLst/>
          </a:prstGeom>
          <a:noFill/>
          <a:ln w="0">
            <a:noFill/>
          </a:ln>
        </p:spPr>
        <p:txBody>
          <a:bodyPr lIns="0" tIns="0" rIns="0" bIns="0" anchor="ctr">
            <a:noAutofit/>
          </a:bodyPr>
          <a:lstStyle/>
          <a:p>
            <a:pPr indent="0" algn="ctr">
              <a:buNone/>
            </a:pPr>
            <a:r>
              <a:rPr lang="en-US" sz="4400" b="0" u="none" strike="noStrike">
                <a:solidFill>
                  <a:srgbClr val="000000"/>
                </a:solidFill>
                <a:effectLst/>
                <a:uFillTx/>
                <a:latin typeface="Arial"/>
              </a:rPr>
              <a:t>Click to edit the title text format</a:t>
            </a:r>
          </a:p>
        </p:txBody>
      </p:sp>
      <p:sp>
        <p:nvSpPr>
          <p:cNvPr id="7" name="PlaceHolder 2"/>
          <p:cNvSpPr>
            <a:spLocks noGrp="1"/>
          </p:cNvSpPr>
          <p:nvPr>
            <p:ph type="body"/>
          </p:nvPr>
        </p:nvSpPr>
        <p:spPr>
          <a:xfrm>
            <a:off x="534960" y="1867320"/>
            <a:ext cx="9633240" cy="3736080"/>
          </a:xfrm>
          <a:prstGeom prst="rect">
            <a:avLst/>
          </a:prstGeom>
          <a:noFill/>
          <a:ln w="0">
            <a:noFill/>
          </a:ln>
        </p:spPr>
        <p:txBody>
          <a:bodyPr lIns="0" tIns="0" rIns="0" bIns="0" anchor="t">
            <a:normAutofit/>
          </a:bodyPr>
          <a:lstStyle/>
          <a:p>
            <a:pPr marL="432000" indent="-324000">
              <a:spcBef>
                <a:spcPts val="1417"/>
              </a:spcBef>
              <a:buClr>
                <a:srgbClr val="000000"/>
              </a:buClr>
              <a:buSzPct val="45000"/>
              <a:buFont typeface="Wingdings" charset="2"/>
              <a:buChar char=""/>
            </a:pPr>
            <a:r>
              <a:rPr lang="en-US" sz="3200" b="0" u="none" strike="noStrike">
                <a:solidFill>
                  <a:srgbClr val="000000"/>
                </a:solidFill>
                <a:effectLst/>
                <a:uFillTx/>
                <a:latin typeface="Arial"/>
              </a:rPr>
              <a:t>Click to edit the outline text format</a:t>
            </a:r>
          </a:p>
          <a:p>
            <a:pPr marL="864000" lvl="1" indent="-324000">
              <a:spcBef>
                <a:spcPts val="1134"/>
              </a:spcBef>
              <a:buClr>
                <a:srgbClr val="000000"/>
              </a:buClr>
              <a:buSzPct val="75000"/>
              <a:buFont typeface="Symbol" charset="2"/>
              <a:buChar char=""/>
            </a:pPr>
            <a:r>
              <a:rPr lang="en-US" sz="2800" b="0" u="none" strike="noStrike">
                <a:solidFill>
                  <a:srgbClr val="000000"/>
                </a:solidFill>
                <a:effectLst/>
                <a:uFillTx/>
                <a:latin typeface="Arial"/>
              </a:rPr>
              <a:t>Second Outline Level</a:t>
            </a:r>
          </a:p>
          <a:p>
            <a:pPr marL="1296000" lvl="2" indent="-288000">
              <a:spcBef>
                <a:spcPts val="850"/>
              </a:spcBef>
              <a:buClr>
                <a:srgbClr val="000000"/>
              </a:buClr>
              <a:buSzPct val="45000"/>
              <a:buFont typeface="Wingdings" charset="2"/>
              <a:buChar char=""/>
            </a:pPr>
            <a:r>
              <a:rPr lang="en-US" sz="2400" b="0" u="none" strike="noStrike">
                <a:solidFill>
                  <a:srgbClr val="000000"/>
                </a:solidFill>
                <a:effectLst/>
                <a:uFillTx/>
                <a:latin typeface="Arial"/>
              </a:rPr>
              <a:t>Third Outline Level</a:t>
            </a:r>
          </a:p>
          <a:p>
            <a:pPr marL="1728000" lvl="3" indent="-216000">
              <a:spcBef>
                <a:spcPts val="567"/>
              </a:spcBef>
              <a:buClr>
                <a:srgbClr val="000000"/>
              </a:buClr>
              <a:buSzPct val="75000"/>
              <a:buFont typeface="Symbol" charset="2"/>
              <a:buChar char=""/>
            </a:pPr>
            <a:r>
              <a:rPr lang="en-US" sz="2000" b="0" u="none" strike="noStrike">
                <a:solidFill>
                  <a:srgbClr val="000000"/>
                </a:solidFill>
                <a:effectLst/>
                <a:uFillTx/>
                <a:latin typeface="Arial"/>
              </a:rPr>
              <a:t>Fourth Outline Level</a:t>
            </a:r>
          </a:p>
          <a:p>
            <a:pPr marL="2160000" lvl="4"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Fifth Outline Level</a:t>
            </a:r>
          </a:p>
          <a:p>
            <a:pPr marL="2592000" lvl="5"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Sixth Outline Level</a:t>
            </a:r>
          </a:p>
          <a:p>
            <a:pPr marL="3024000" lvl="6"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Seventh Outline Level</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master-page177">
    <p:spTree>
      <p:nvGrpSpPr>
        <p:cNvPr id="1" name=""/>
        <p:cNvGrpSpPr/>
        <p:nvPr/>
      </p:nvGrpSpPr>
      <p:grpSpPr>
        <a:xfrm>
          <a:off x="0" y="0"/>
          <a:ext cx="0" cy="0"/>
          <a:chOff x="0" y="0"/>
          <a:chExt cx="0" cy="0"/>
        </a:xfrm>
      </p:grpSpPr>
      <p:sp>
        <p:nvSpPr>
          <p:cNvPr id="8" name="PlaceHolder 1"/>
          <p:cNvSpPr>
            <a:spLocks noGrp="1"/>
          </p:cNvSpPr>
          <p:nvPr>
            <p:ph type="title"/>
          </p:nvPr>
        </p:nvSpPr>
        <p:spPr>
          <a:xfrm>
            <a:off x="534960" y="617040"/>
            <a:ext cx="9633240" cy="1075320"/>
          </a:xfrm>
          <a:prstGeom prst="rect">
            <a:avLst/>
          </a:prstGeom>
          <a:noFill/>
          <a:ln w="0">
            <a:noFill/>
          </a:ln>
        </p:spPr>
        <p:txBody>
          <a:bodyPr lIns="0" tIns="0" rIns="0" bIns="0" anchor="ctr">
            <a:noAutofit/>
          </a:bodyPr>
          <a:lstStyle/>
          <a:p>
            <a:pPr indent="0" algn="ctr">
              <a:buNone/>
            </a:pPr>
            <a:r>
              <a:rPr lang="en-US" sz="4400" b="0" u="none" strike="noStrike">
                <a:solidFill>
                  <a:srgbClr val="000000"/>
                </a:solidFill>
                <a:effectLst/>
                <a:uFillTx/>
                <a:latin typeface="Arial"/>
              </a:rPr>
              <a:t>Click to edit the title text format</a:t>
            </a:r>
          </a:p>
        </p:txBody>
      </p:sp>
      <p:sp>
        <p:nvSpPr>
          <p:cNvPr id="9" name="PlaceHolder 2"/>
          <p:cNvSpPr>
            <a:spLocks noGrp="1"/>
          </p:cNvSpPr>
          <p:nvPr>
            <p:ph type="body"/>
          </p:nvPr>
        </p:nvSpPr>
        <p:spPr>
          <a:xfrm>
            <a:off x="534960" y="1867320"/>
            <a:ext cx="9633240" cy="3736080"/>
          </a:xfrm>
          <a:prstGeom prst="rect">
            <a:avLst/>
          </a:prstGeom>
          <a:noFill/>
          <a:ln w="0">
            <a:noFill/>
          </a:ln>
        </p:spPr>
        <p:txBody>
          <a:bodyPr lIns="0" tIns="0" rIns="0" bIns="0" anchor="t">
            <a:normAutofit/>
          </a:bodyPr>
          <a:lstStyle/>
          <a:p>
            <a:pPr marL="432000" indent="-324000">
              <a:spcBef>
                <a:spcPts val="1417"/>
              </a:spcBef>
              <a:buClr>
                <a:srgbClr val="000000"/>
              </a:buClr>
              <a:buSzPct val="45000"/>
              <a:buFont typeface="Wingdings" charset="2"/>
              <a:buChar char=""/>
            </a:pPr>
            <a:r>
              <a:rPr lang="en-US" sz="3200" b="0" u="none" strike="noStrike">
                <a:solidFill>
                  <a:srgbClr val="000000"/>
                </a:solidFill>
                <a:effectLst/>
                <a:uFillTx/>
                <a:latin typeface="Arial"/>
              </a:rPr>
              <a:t>Click to edit the outline text format</a:t>
            </a:r>
          </a:p>
          <a:p>
            <a:pPr marL="864000" lvl="1" indent="-324000">
              <a:spcBef>
                <a:spcPts val="1134"/>
              </a:spcBef>
              <a:buClr>
                <a:srgbClr val="000000"/>
              </a:buClr>
              <a:buSzPct val="75000"/>
              <a:buFont typeface="Symbol" charset="2"/>
              <a:buChar char=""/>
            </a:pPr>
            <a:r>
              <a:rPr lang="en-US" sz="2800" b="0" u="none" strike="noStrike">
                <a:solidFill>
                  <a:srgbClr val="000000"/>
                </a:solidFill>
                <a:effectLst/>
                <a:uFillTx/>
                <a:latin typeface="Arial"/>
              </a:rPr>
              <a:t>Second Outline Level</a:t>
            </a:r>
          </a:p>
          <a:p>
            <a:pPr marL="1296000" lvl="2" indent="-288000">
              <a:spcBef>
                <a:spcPts val="850"/>
              </a:spcBef>
              <a:buClr>
                <a:srgbClr val="000000"/>
              </a:buClr>
              <a:buSzPct val="45000"/>
              <a:buFont typeface="Wingdings" charset="2"/>
              <a:buChar char=""/>
            </a:pPr>
            <a:r>
              <a:rPr lang="en-US" sz="2400" b="0" u="none" strike="noStrike">
                <a:solidFill>
                  <a:srgbClr val="000000"/>
                </a:solidFill>
                <a:effectLst/>
                <a:uFillTx/>
                <a:latin typeface="Arial"/>
              </a:rPr>
              <a:t>Third Outline Level</a:t>
            </a:r>
          </a:p>
          <a:p>
            <a:pPr marL="1728000" lvl="3" indent="-216000">
              <a:spcBef>
                <a:spcPts val="567"/>
              </a:spcBef>
              <a:buClr>
                <a:srgbClr val="000000"/>
              </a:buClr>
              <a:buSzPct val="75000"/>
              <a:buFont typeface="Symbol" charset="2"/>
              <a:buChar char=""/>
            </a:pPr>
            <a:r>
              <a:rPr lang="en-US" sz="2000" b="0" u="none" strike="noStrike">
                <a:solidFill>
                  <a:srgbClr val="000000"/>
                </a:solidFill>
                <a:effectLst/>
                <a:uFillTx/>
                <a:latin typeface="Arial"/>
              </a:rPr>
              <a:t>Fourth Outline Level</a:t>
            </a:r>
          </a:p>
          <a:p>
            <a:pPr marL="2160000" lvl="4"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Fifth Outline Level</a:t>
            </a:r>
          </a:p>
          <a:p>
            <a:pPr marL="2592000" lvl="5"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Sixth Outline Level</a:t>
            </a:r>
          </a:p>
          <a:p>
            <a:pPr marL="3024000" lvl="6"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Seventh Outline Level</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master-page150">
    <p:spTree>
      <p:nvGrpSpPr>
        <p:cNvPr id="1" name=""/>
        <p:cNvGrpSpPr/>
        <p:nvPr/>
      </p:nvGrpSpPr>
      <p:grpSpPr>
        <a:xfrm>
          <a:off x="0" y="0"/>
          <a:ext cx="0" cy="0"/>
          <a:chOff x="0" y="0"/>
          <a:chExt cx="0" cy="0"/>
        </a:xfrm>
      </p:grpSpPr>
      <p:sp>
        <p:nvSpPr>
          <p:cNvPr id="10" name="PlaceHolder 1"/>
          <p:cNvSpPr>
            <a:spLocks noGrp="1"/>
          </p:cNvSpPr>
          <p:nvPr>
            <p:ph type="title"/>
          </p:nvPr>
        </p:nvSpPr>
        <p:spPr>
          <a:xfrm>
            <a:off x="534960" y="617040"/>
            <a:ext cx="9633240" cy="1075320"/>
          </a:xfrm>
          <a:prstGeom prst="rect">
            <a:avLst/>
          </a:prstGeom>
          <a:noFill/>
          <a:ln w="0">
            <a:noFill/>
          </a:ln>
        </p:spPr>
        <p:txBody>
          <a:bodyPr lIns="0" tIns="0" rIns="0" bIns="0" anchor="ctr">
            <a:noAutofit/>
          </a:bodyPr>
          <a:lstStyle/>
          <a:p>
            <a:pPr indent="0" algn="ctr">
              <a:buNone/>
            </a:pPr>
            <a:r>
              <a:rPr lang="en-US" sz="4400" b="0" u="none" strike="noStrike">
                <a:solidFill>
                  <a:srgbClr val="000000"/>
                </a:solidFill>
                <a:effectLst/>
                <a:uFillTx/>
                <a:latin typeface="Arial"/>
              </a:rPr>
              <a:t>Click to edit the title text format</a:t>
            </a:r>
          </a:p>
        </p:txBody>
      </p:sp>
      <p:sp>
        <p:nvSpPr>
          <p:cNvPr id="11" name="PlaceHolder 2"/>
          <p:cNvSpPr>
            <a:spLocks noGrp="1"/>
          </p:cNvSpPr>
          <p:nvPr>
            <p:ph type="body"/>
          </p:nvPr>
        </p:nvSpPr>
        <p:spPr>
          <a:xfrm>
            <a:off x="534960" y="1867320"/>
            <a:ext cx="9633240" cy="3736080"/>
          </a:xfrm>
          <a:prstGeom prst="rect">
            <a:avLst/>
          </a:prstGeom>
          <a:noFill/>
          <a:ln w="0">
            <a:noFill/>
          </a:ln>
        </p:spPr>
        <p:txBody>
          <a:bodyPr lIns="0" tIns="0" rIns="0" bIns="0" anchor="t">
            <a:normAutofit/>
          </a:bodyPr>
          <a:lstStyle/>
          <a:p>
            <a:pPr marL="432000" indent="-324000">
              <a:spcBef>
                <a:spcPts val="1417"/>
              </a:spcBef>
              <a:buClr>
                <a:srgbClr val="000000"/>
              </a:buClr>
              <a:buSzPct val="45000"/>
              <a:buFont typeface="Wingdings" charset="2"/>
              <a:buChar char=""/>
            </a:pPr>
            <a:r>
              <a:rPr lang="en-US" sz="3200" b="0" u="none" strike="noStrike">
                <a:solidFill>
                  <a:srgbClr val="000000"/>
                </a:solidFill>
                <a:effectLst/>
                <a:uFillTx/>
                <a:latin typeface="Arial"/>
              </a:rPr>
              <a:t>Click to edit the outline text format</a:t>
            </a:r>
          </a:p>
          <a:p>
            <a:pPr marL="864000" lvl="1" indent="-324000">
              <a:spcBef>
                <a:spcPts val="1134"/>
              </a:spcBef>
              <a:buClr>
                <a:srgbClr val="000000"/>
              </a:buClr>
              <a:buSzPct val="75000"/>
              <a:buFont typeface="Symbol" charset="2"/>
              <a:buChar char=""/>
            </a:pPr>
            <a:r>
              <a:rPr lang="en-US" sz="2800" b="0" u="none" strike="noStrike">
                <a:solidFill>
                  <a:srgbClr val="000000"/>
                </a:solidFill>
                <a:effectLst/>
                <a:uFillTx/>
                <a:latin typeface="Arial"/>
              </a:rPr>
              <a:t>Second Outline Level</a:t>
            </a:r>
          </a:p>
          <a:p>
            <a:pPr marL="1296000" lvl="2" indent="-288000">
              <a:spcBef>
                <a:spcPts val="850"/>
              </a:spcBef>
              <a:buClr>
                <a:srgbClr val="000000"/>
              </a:buClr>
              <a:buSzPct val="45000"/>
              <a:buFont typeface="Wingdings" charset="2"/>
              <a:buChar char=""/>
            </a:pPr>
            <a:r>
              <a:rPr lang="en-US" sz="2400" b="0" u="none" strike="noStrike">
                <a:solidFill>
                  <a:srgbClr val="000000"/>
                </a:solidFill>
                <a:effectLst/>
                <a:uFillTx/>
                <a:latin typeface="Arial"/>
              </a:rPr>
              <a:t>Third Outline Level</a:t>
            </a:r>
          </a:p>
          <a:p>
            <a:pPr marL="1728000" lvl="3" indent="-216000">
              <a:spcBef>
                <a:spcPts val="567"/>
              </a:spcBef>
              <a:buClr>
                <a:srgbClr val="000000"/>
              </a:buClr>
              <a:buSzPct val="75000"/>
              <a:buFont typeface="Symbol" charset="2"/>
              <a:buChar char=""/>
            </a:pPr>
            <a:r>
              <a:rPr lang="en-US" sz="2000" b="0" u="none" strike="noStrike">
                <a:solidFill>
                  <a:srgbClr val="000000"/>
                </a:solidFill>
                <a:effectLst/>
                <a:uFillTx/>
                <a:latin typeface="Arial"/>
              </a:rPr>
              <a:t>Fourth Outline Level</a:t>
            </a:r>
          </a:p>
          <a:p>
            <a:pPr marL="2160000" lvl="4"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Fifth Outline Level</a:t>
            </a:r>
          </a:p>
          <a:p>
            <a:pPr marL="2592000" lvl="5"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Sixth Outline Level</a:t>
            </a:r>
          </a:p>
          <a:p>
            <a:pPr marL="3024000" lvl="6"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Seventh Outline Level</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master-page42">
    <p:spTree>
      <p:nvGrpSpPr>
        <p:cNvPr id="1" name=""/>
        <p:cNvGrpSpPr/>
        <p:nvPr/>
      </p:nvGrpSpPr>
      <p:grpSpPr>
        <a:xfrm>
          <a:off x="0" y="0"/>
          <a:ext cx="0" cy="0"/>
          <a:chOff x="0" y="0"/>
          <a:chExt cx="0" cy="0"/>
        </a:xfrm>
      </p:grpSpPr>
      <p:sp>
        <p:nvSpPr>
          <p:cNvPr id="12" name="PlaceHolder 1"/>
          <p:cNvSpPr>
            <a:spLocks noGrp="1"/>
          </p:cNvSpPr>
          <p:nvPr>
            <p:ph type="title"/>
          </p:nvPr>
        </p:nvSpPr>
        <p:spPr>
          <a:xfrm>
            <a:off x="534960" y="617040"/>
            <a:ext cx="9633240" cy="1075320"/>
          </a:xfrm>
          <a:prstGeom prst="rect">
            <a:avLst/>
          </a:prstGeom>
          <a:noFill/>
          <a:ln w="0">
            <a:noFill/>
          </a:ln>
        </p:spPr>
        <p:txBody>
          <a:bodyPr lIns="0" tIns="0" rIns="0" bIns="0" anchor="ctr">
            <a:noAutofit/>
          </a:bodyPr>
          <a:lstStyle/>
          <a:p>
            <a:pPr indent="0" algn="ctr">
              <a:buNone/>
            </a:pPr>
            <a:r>
              <a:rPr lang="en-US" sz="4400" b="0" u="none" strike="noStrike">
                <a:solidFill>
                  <a:srgbClr val="000000"/>
                </a:solidFill>
                <a:effectLst/>
                <a:uFillTx/>
                <a:latin typeface="Arial"/>
              </a:rPr>
              <a:t>Click to edit the title text format</a:t>
            </a:r>
          </a:p>
        </p:txBody>
      </p:sp>
      <p:sp>
        <p:nvSpPr>
          <p:cNvPr id="13" name="PlaceHolder 2"/>
          <p:cNvSpPr>
            <a:spLocks noGrp="1"/>
          </p:cNvSpPr>
          <p:nvPr>
            <p:ph type="body"/>
          </p:nvPr>
        </p:nvSpPr>
        <p:spPr>
          <a:xfrm>
            <a:off x="534960" y="1867320"/>
            <a:ext cx="9633240" cy="3736080"/>
          </a:xfrm>
          <a:prstGeom prst="rect">
            <a:avLst/>
          </a:prstGeom>
          <a:noFill/>
          <a:ln w="0">
            <a:noFill/>
          </a:ln>
        </p:spPr>
        <p:txBody>
          <a:bodyPr lIns="0" tIns="0" rIns="0" bIns="0" anchor="t">
            <a:normAutofit/>
          </a:bodyPr>
          <a:lstStyle/>
          <a:p>
            <a:pPr marL="432000" indent="-324000">
              <a:spcBef>
                <a:spcPts val="1417"/>
              </a:spcBef>
              <a:buClr>
                <a:srgbClr val="000000"/>
              </a:buClr>
              <a:buSzPct val="45000"/>
              <a:buFont typeface="Wingdings" charset="2"/>
              <a:buChar char=""/>
            </a:pPr>
            <a:r>
              <a:rPr lang="en-US" sz="3200" b="0" u="none" strike="noStrike">
                <a:solidFill>
                  <a:srgbClr val="000000"/>
                </a:solidFill>
                <a:effectLst/>
                <a:uFillTx/>
                <a:latin typeface="Arial"/>
              </a:rPr>
              <a:t>Click to edit the outline text format</a:t>
            </a:r>
          </a:p>
          <a:p>
            <a:pPr marL="864000" lvl="1" indent="-324000">
              <a:spcBef>
                <a:spcPts val="1134"/>
              </a:spcBef>
              <a:buClr>
                <a:srgbClr val="000000"/>
              </a:buClr>
              <a:buSzPct val="75000"/>
              <a:buFont typeface="Symbol" charset="2"/>
              <a:buChar char=""/>
            </a:pPr>
            <a:r>
              <a:rPr lang="en-US" sz="2800" b="0" u="none" strike="noStrike">
                <a:solidFill>
                  <a:srgbClr val="000000"/>
                </a:solidFill>
                <a:effectLst/>
                <a:uFillTx/>
                <a:latin typeface="Arial"/>
              </a:rPr>
              <a:t>Second Outline Level</a:t>
            </a:r>
          </a:p>
          <a:p>
            <a:pPr marL="1296000" lvl="2" indent="-288000">
              <a:spcBef>
                <a:spcPts val="850"/>
              </a:spcBef>
              <a:buClr>
                <a:srgbClr val="000000"/>
              </a:buClr>
              <a:buSzPct val="45000"/>
              <a:buFont typeface="Wingdings" charset="2"/>
              <a:buChar char=""/>
            </a:pPr>
            <a:r>
              <a:rPr lang="en-US" sz="2400" b="0" u="none" strike="noStrike">
                <a:solidFill>
                  <a:srgbClr val="000000"/>
                </a:solidFill>
                <a:effectLst/>
                <a:uFillTx/>
                <a:latin typeface="Arial"/>
              </a:rPr>
              <a:t>Third Outline Level</a:t>
            </a:r>
          </a:p>
          <a:p>
            <a:pPr marL="1728000" lvl="3" indent="-216000">
              <a:spcBef>
                <a:spcPts val="567"/>
              </a:spcBef>
              <a:buClr>
                <a:srgbClr val="000000"/>
              </a:buClr>
              <a:buSzPct val="75000"/>
              <a:buFont typeface="Symbol" charset="2"/>
              <a:buChar char=""/>
            </a:pPr>
            <a:r>
              <a:rPr lang="en-US" sz="2000" b="0" u="none" strike="noStrike">
                <a:solidFill>
                  <a:srgbClr val="000000"/>
                </a:solidFill>
                <a:effectLst/>
                <a:uFillTx/>
                <a:latin typeface="Arial"/>
              </a:rPr>
              <a:t>Fourth Outline Level</a:t>
            </a:r>
          </a:p>
          <a:p>
            <a:pPr marL="2160000" lvl="4"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Fifth Outline Level</a:t>
            </a:r>
          </a:p>
          <a:p>
            <a:pPr marL="2592000" lvl="5"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Sixth Outline Level</a:t>
            </a:r>
          </a:p>
          <a:p>
            <a:pPr marL="3024000" lvl="6"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Seventh Outline Level</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 preserve="1">
  <p:cSld name="master-page3">
    <p:spTree>
      <p:nvGrpSpPr>
        <p:cNvPr id="1" name=""/>
        <p:cNvGrpSpPr/>
        <p:nvPr/>
      </p:nvGrpSpPr>
      <p:grpSpPr>
        <a:xfrm>
          <a:off x="0" y="0"/>
          <a:ext cx="0" cy="0"/>
          <a:chOff x="0" y="0"/>
          <a:chExt cx="0" cy="0"/>
        </a:xfrm>
      </p:grpSpPr>
      <p:sp>
        <p:nvSpPr>
          <p:cNvPr id="14" name="PlaceHolder 1"/>
          <p:cNvSpPr>
            <a:spLocks noGrp="1"/>
          </p:cNvSpPr>
          <p:nvPr>
            <p:ph type="title"/>
          </p:nvPr>
        </p:nvSpPr>
        <p:spPr>
          <a:xfrm>
            <a:off x="534960" y="617040"/>
            <a:ext cx="9633240" cy="1075320"/>
          </a:xfrm>
          <a:prstGeom prst="rect">
            <a:avLst/>
          </a:prstGeom>
          <a:noFill/>
          <a:ln w="0">
            <a:noFill/>
          </a:ln>
        </p:spPr>
        <p:txBody>
          <a:bodyPr lIns="0" tIns="0" rIns="0" bIns="0" anchor="ctr">
            <a:noAutofit/>
          </a:bodyPr>
          <a:lstStyle/>
          <a:p>
            <a:pPr indent="0" algn="ctr">
              <a:buNone/>
            </a:pPr>
            <a:r>
              <a:rPr lang="en-US" sz="4400" b="0" u="none" strike="noStrike">
                <a:solidFill>
                  <a:srgbClr val="000000"/>
                </a:solidFill>
                <a:effectLst/>
                <a:uFillTx/>
                <a:latin typeface="Arial"/>
              </a:rPr>
              <a:t>Click to edit the title text format</a:t>
            </a:r>
          </a:p>
        </p:txBody>
      </p:sp>
      <p:sp>
        <p:nvSpPr>
          <p:cNvPr id="15" name="PlaceHolder 2"/>
          <p:cNvSpPr>
            <a:spLocks noGrp="1"/>
          </p:cNvSpPr>
          <p:nvPr>
            <p:ph type="body"/>
          </p:nvPr>
        </p:nvSpPr>
        <p:spPr>
          <a:xfrm>
            <a:off x="534960" y="1867320"/>
            <a:ext cx="9633240" cy="3736080"/>
          </a:xfrm>
          <a:prstGeom prst="rect">
            <a:avLst/>
          </a:prstGeom>
          <a:noFill/>
          <a:ln w="0">
            <a:noFill/>
          </a:ln>
        </p:spPr>
        <p:txBody>
          <a:bodyPr lIns="0" tIns="0" rIns="0" bIns="0" anchor="t">
            <a:normAutofit/>
          </a:bodyPr>
          <a:lstStyle/>
          <a:p>
            <a:pPr marL="432000" indent="-324000">
              <a:spcBef>
                <a:spcPts val="1417"/>
              </a:spcBef>
              <a:buClr>
                <a:srgbClr val="000000"/>
              </a:buClr>
              <a:buSzPct val="45000"/>
              <a:buFont typeface="Wingdings" charset="2"/>
              <a:buChar char=""/>
            </a:pPr>
            <a:r>
              <a:rPr lang="en-US" sz="3200" b="0" u="none" strike="noStrike">
                <a:solidFill>
                  <a:srgbClr val="000000"/>
                </a:solidFill>
                <a:effectLst/>
                <a:uFillTx/>
                <a:latin typeface="Arial"/>
              </a:rPr>
              <a:t>Click to edit the outline text format</a:t>
            </a:r>
          </a:p>
          <a:p>
            <a:pPr marL="864000" lvl="1" indent="-324000">
              <a:spcBef>
                <a:spcPts val="1134"/>
              </a:spcBef>
              <a:buClr>
                <a:srgbClr val="000000"/>
              </a:buClr>
              <a:buSzPct val="75000"/>
              <a:buFont typeface="Symbol" charset="2"/>
              <a:buChar char=""/>
            </a:pPr>
            <a:r>
              <a:rPr lang="en-US" sz="2800" b="0" u="none" strike="noStrike">
                <a:solidFill>
                  <a:srgbClr val="000000"/>
                </a:solidFill>
                <a:effectLst/>
                <a:uFillTx/>
                <a:latin typeface="Arial"/>
              </a:rPr>
              <a:t>Second Outline Level</a:t>
            </a:r>
          </a:p>
          <a:p>
            <a:pPr marL="1296000" lvl="2" indent="-288000">
              <a:spcBef>
                <a:spcPts val="850"/>
              </a:spcBef>
              <a:buClr>
                <a:srgbClr val="000000"/>
              </a:buClr>
              <a:buSzPct val="45000"/>
              <a:buFont typeface="Wingdings" charset="2"/>
              <a:buChar char=""/>
            </a:pPr>
            <a:r>
              <a:rPr lang="en-US" sz="2400" b="0" u="none" strike="noStrike">
                <a:solidFill>
                  <a:srgbClr val="000000"/>
                </a:solidFill>
                <a:effectLst/>
                <a:uFillTx/>
                <a:latin typeface="Arial"/>
              </a:rPr>
              <a:t>Third Outline Level</a:t>
            </a:r>
          </a:p>
          <a:p>
            <a:pPr marL="1728000" lvl="3" indent="-216000">
              <a:spcBef>
                <a:spcPts val="567"/>
              </a:spcBef>
              <a:buClr>
                <a:srgbClr val="000000"/>
              </a:buClr>
              <a:buSzPct val="75000"/>
              <a:buFont typeface="Symbol" charset="2"/>
              <a:buChar char=""/>
            </a:pPr>
            <a:r>
              <a:rPr lang="en-US" sz="2000" b="0" u="none" strike="noStrike">
                <a:solidFill>
                  <a:srgbClr val="000000"/>
                </a:solidFill>
                <a:effectLst/>
                <a:uFillTx/>
                <a:latin typeface="Arial"/>
              </a:rPr>
              <a:t>Fourth Outline Level</a:t>
            </a:r>
          </a:p>
          <a:p>
            <a:pPr marL="2160000" lvl="4"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Fifth Outline Level</a:t>
            </a:r>
          </a:p>
          <a:p>
            <a:pPr marL="2592000" lvl="5"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Sixth Outline Level</a:t>
            </a:r>
          </a:p>
          <a:p>
            <a:pPr marL="3024000" lvl="6" indent="-216000">
              <a:spcBef>
                <a:spcPts val="283"/>
              </a:spcBef>
              <a:buClr>
                <a:srgbClr val="000000"/>
              </a:buClr>
              <a:buSzPct val="45000"/>
              <a:buFont typeface="Wingdings" charset="2"/>
              <a:buChar char=""/>
            </a:pPr>
            <a:r>
              <a:rPr lang="en-US" sz="2000" b="0" u="none" strike="noStrike">
                <a:solidFill>
                  <a:srgbClr val="000000"/>
                </a:solidFill>
                <a:effectLst/>
                <a:uFillTx/>
                <a:latin typeface="Arial"/>
              </a:rPr>
              <a:t>Seventh Outline Level</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12" Type="http://schemas.openxmlformats.org/officeDocument/2006/relationships/image" Target="../media/image11.png"/><Relationship Id="rId2" Type="http://schemas.openxmlformats.org/officeDocument/2006/relationships/image" Target="../media/image1.png"/><Relationship Id="rId1" Type="http://schemas.openxmlformats.org/officeDocument/2006/relationships/slideLayout" Target="../slideLayouts/slideLayout9.xml"/><Relationship Id="rId6" Type="http://schemas.openxmlformats.org/officeDocument/2006/relationships/image" Target="../media/image5.png"/><Relationship Id="rId11" Type="http://schemas.openxmlformats.org/officeDocument/2006/relationships/image" Target="../media/image10.pn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s>
</file>

<file path=ppt/slides/_rels/slide10.xml.rels><?xml version="1.0" encoding="UTF-8" standalone="yes"?>
<Relationships xmlns="http://schemas.openxmlformats.org/package/2006/relationships"><Relationship Id="rId8" Type="http://schemas.openxmlformats.org/officeDocument/2006/relationships/image" Target="../media/image75.png"/><Relationship Id="rId3" Type="http://schemas.openxmlformats.org/officeDocument/2006/relationships/image" Target="../media/image17.png"/><Relationship Id="rId7" Type="http://schemas.openxmlformats.org/officeDocument/2006/relationships/image" Target="../media/image74.png"/><Relationship Id="rId2" Type="http://schemas.openxmlformats.org/officeDocument/2006/relationships/image" Target="../media/image72.png"/><Relationship Id="rId1" Type="http://schemas.openxmlformats.org/officeDocument/2006/relationships/slideLayout" Target="../slideLayouts/slideLayout5.xml"/><Relationship Id="rId6" Type="http://schemas.openxmlformats.org/officeDocument/2006/relationships/image" Target="../media/image73.png"/><Relationship Id="rId11" Type="http://schemas.openxmlformats.org/officeDocument/2006/relationships/image" Target="../media/image78.png"/><Relationship Id="rId5" Type="http://schemas.openxmlformats.org/officeDocument/2006/relationships/image" Target="../media/image18.png"/><Relationship Id="rId10" Type="http://schemas.openxmlformats.org/officeDocument/2006/relationships/image" Target="../media/image77.png"/><Relationship Id="rId4" Type="http://schemas.openxmlformats.org/officeDocument/2006/relationships/image" Target="../media/image21.png"/><Relationship Id="rId9" Type="http://schemas.openxmlformats.org/officeDocument/2006/relationships/image" Target="../media/image76.png"/></Relationships>
</file>

<file path=ppt/slides/_rels/slide11.xml.rels><?xml version="1.0" encoding="UTF-8" standalone="yes"?>
<Relationships xmlns="http://schemas.openxmlformats.org/package/2006/relationships"><Relationship Id="rId8" Type="http://schemas.openxmlformats.org/officeDocument/2006/relationships/image" Target="../media/image83.png"/><Relationship Id="rId3" Type="http://schemas.openxmlformats.org/officeDocument/2006/relationships/image" Target="../media/image80.png"/><Relationship Id="rId7" Type="http://schemas.openxmlformats.org/officeDocument/2006/relationships/image" Target="../media/image82.png"/><Relationship Id="rId2" Type="http://schemas.openxmlformats.org/officeDocument/2006/relationships/image" Target="../media/image79.png"/><Relationship Id="rId1" Type="http://schemas.openxmlformats.org/officeDocument/2006/relationships/slideLayout" Target="../slideLayouts/slideLayout4.xml"/><Relationship Id="rId6" Type="http://schemas.openxmlformats.org/officeDocument/2006/relationships/image" Target="../media/image18.png"/><Relationship Id="rId11" Type="http://schemas.openxmlformats.org/officeDocument/2006/relationships/image" Target="../media/image86.png"/><Relationship Id="rId5" Type="http://schemas.openxmlformats.org/officeDocument/2006/relationships/image" Target="../media/image17.png"/><Relationship Id="rId10" Type="http://schemas.openxmlformats.org/officeDocument/2006/relationships/image" Target="../media/image85.png"/><Relationship Id="rId4" Type="http://schemas.openxmlformats.org/officeDocument/2006/relationships/image" Target="../media/image81.png"/><Relationship Id="rId9" Type="http://schemas.openxmlformats.org/officeDocument/2006/relationships/image" Target="../media/image84.png"/></Relationships>
</file>

<file path=ppt/slides/_rels/slide12.xml.rels><?xml version="1.0" encoding="UTF-8" standalone="yes"?>
<Relationships xmlns="http://schemas.openxmlformats.org/package/2006/relationships"><Relationship Id="rId8" Type="http://schemas.openxmlformats.org/officeDocument/2006/relationships/image" Target="../media/image93.png"/><Relationship Id="rId13" Type="http://schemas.openxmlformats.org/officeDocument/2006/relationships/image" Target="../media/image98.png"/><Relationship Id="rId3" Type="http://schemas.openxmlformats.org/officeDocument/2006/relationships/image" Target="../media/image88.png"/><Relationship Id="rId7" Type="http://schemas.openxmlformats.org/officeDocument/2006/relationships/image" Target="../media/image92.png"/><Relationship Id="rId12" Type="http://schemas.openxmlformats.org/officeDocument/2006/relationships/image" Target="../media/image97.png"/><Relationship Id="rId2" Type="http://schemas.openxmlformats.org/officeDocument/2006/relationships/image" Target="../media/image87.png"/><Relationship Id="rId1" Type="http://schemas.openxmlformats.org/officeDocument/2006/relationships/slideLayout" Target="../slideLayouts/slideLayout3.xml"/><Relationship Id="rId6" Type="http://schemas.openxmlformats.org/officeDocument/2006/relationships/image" Target="../media/image91.png"/><Relationship Id="rId11" Type="http://schemas.openxmlformats.org/officeDocument/2006/relationships/image" Target="../media/image96.png"/><Relationship Id="rId5" Type="http://schemas.openxmlformats.org/officeDocument/2006/relationships/image" Target="../media/image90.png"/><Relationship Id="rId10" Type="http://schemas.openxmlformats.org/officeDocument/2006/relationships/image" Target="../media/image95.png"/><Relationship Id="rId4" Type="http://schemas.openxmlformats.org/officeDocument/2006/relationships/image" Target="../media/image89.png"/><Relationship Id="rId9" Type="http://schemas.openxmlformats.org/officeDocument/2006/relationships/image" Target="../media/image94.png"/><Relationship Id="rId14" Type="http://schemas.openxmlformats.org/officeDocument/2006/relationships/image" Target="../media/image18.png"/></Relationships>
</file>

<file path=ppt/slides/_rels/slide13.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image" Target="../media/image1.png"/><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8" Type="http://schemas.openxmlformats.org/officeDocument/2006/relationships/image" Target="../media/image97.png"/><Relationship Id="rId3" Type="http://schemas.openxmlformats.org/officeDocument/2006/relationships/image" Target="../media/image91.png"/><Relationship Id="rId7" Type="http://schemas.openxmlformats.org/officeDocument/2006/relationships/image" Target="../media/image102.png"/><Relationship Id="rId12" Type="http://schemas.openxmlformats.org/officeDocument/2006/relationships/image" Target="../media/image105.png"/><Relationship Id="rId2" Type="http://schemas.openxmlformats.org/officeDocument/2006/relationships/image" Target="../media/image100.png"/><Relationship Id="rId1" Type="http://schemas.openxmlformats.org/officeDocument/2006/relationships/slideLayout" Target="../slideLayouts/slideLayout2.xml"/><Relationship Id="rId6" Type="http://schemas.openxmlformats.org/officeDocument/2006/relationships/image" Target="../media/image101.png"/><Relationship Id="rId11" Type="http://schemas.openxmlformats.org/officeDocument/2006/relationships/image" Target="../media/image104.png"/><Relationship Id="rId5" Type="http://schemas.openxmlformats.org/officeDocument/2006/relationships/image" Target="../media/image92.png"/><Relationship Id="rId10" Type="http://schemas.openxmlformats.org/officeDocument/2006/relationships/image" Target="../media/image18.png"/><Relationship Id="rId4" Type="http://schemas.openxmlformats.org/officeDocument/2006/relationships/image" Target="../media/image21.png"/><Relationship Id="rId9" Type="http://schemas.openxmlformats.org/officeDocument/2006/relationships/image" Target="../media/image103.png"/></Relationships>
</file>

<file path=ppt/slides/_rels/slide15.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image" Target="../media/image107.png"/><Relationship Id="rId7" Type="http://schemas.openxmlformats.org/officeDocument/2006/relationships/image" Target="../media/image21.png"/><Relationship Id="rId2" Type="http://schemas.openxmlformats.org/officeDocument/2006/relationships/image" Target="../media/image106.png"/><Relationship Id="rId1" Type="http://schemas.openxmlformats.org/officeDocument/2006/relationships/slideLayout" Target="../slideLayouts/slideLayout1.xml"/><Relationship Id="rId6" Type="http://schemas.openxmlformats.org/officeDocument/2006/relationships/image" Target="../media/image109.png"/><Relationship Id="rId5" Type="http://schemas.openxmlformats.org/officeDocument/2006/relationships/image" Target="../media/image59.png"/><Relationship Id="rId4" Type="http://schemas.openxmlformats.org/officeDocument/2006/relationships/image" Target="../media/image108.png"/><Relationship Id="rId9" Type="http://schemas.openxmlformats.org/officeDocument/2006/relationships/image" Target="../media/image18.png"/></Relationships>
</file>

<file path=ppt/slides/_rels/slide2.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12.png"/><Relationship Id="rId7" Type="http://schemas.openxmlformats.org/officeDocument/2006/relationships/image" Target="../media/image16.png"/><Relationship Id="rId2" Type="http://schemas.openxmlformats.org/officeDocument/2006/relationships/image" Target="../media/image1.png"/><Relationship Id="rId1" Type="http://schemas.openxmlformats.org/officeDocument/2006/relationships/slideLayout" Target="../slideLayouts/slideLayout8.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 Id="rId9" Type="http://schemas.openxmlformats.org/officeDocument/2006/relationships/image" Target="../media/image18.png"/></Relationships>
</file>

<file path=ppt/slides/_rels/slide3.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20.png"/><Relationship Id="rId7" Type="http://schemas.openxmlformats.org/officeDocument/2006/relationships/image" Target="../media/image24.png"/><Relationship Id="rId2" Type="http://schemas.openxmlformats.org/officeDocument/2006/relationships/image" Target="../media/image19.png"/><Relationship Id="rId1" Type="http://schemas.openxmlformats.org/officeDocument/2006/relationships/slideLayout" Target="../slideLayouts/slideLayout10.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 Id="rId9" Type="http://schemas.openxmlformats.org/officeDocument/2006/relationships/image" Target="../media/image25.png"/></Relationships>
</file>

<file path=ppt/slides/_rels/slide4.xml.rels><?xml version="1.0" encoding="UTF-8" standalone="yes"?>
<Relationships xmlns="http://schemas.openxmlformats.org/package/2006/relationships"><Relationship Id="rId8" Type="http://schemas.openxmlformats.org/officeDocument/2006/relationships/image" Target="../media/image30.png"/><Relationship Id="rId13" Type="http://schemas.openxmlformats.org/officeDocument/2006/relationships/image" Target="../media/image35.png"/><Relationship Id="rId3" Type="http://schemas.openxmlformats.org/officeDocument/2006/relationships/image" Target="../media/image26.png"/><Relationship Id="rId7" Type="http://schemas.openxmlformats.org/officeDocument/2006/relationships/image" Target="../media/image29.png"/><Relationship Id="rId12" Type="http://schemas.openxmlformats.org/officeDocument/2006/relationships/image" Target="../media/image34.png"/><Relationship Id="rId2" Type="http://schemas.openxmlformats.org/officeDocument/2006/relationships/image" Target="../media/image1.png"/><Relationship Id="rId16" Type="http://schemas.openxmlformats.org/officeDocument/2006/relationships/image" Target="../media/image37.png"/><Relationship Id="rId1" Type="http://schemas.openxmlformats.org/officeDocument/2006/relationships/slideLayout" Target="../slideLayouts/slideLayout8.xml"/><Relationship Id="rId6" Type="http://schemas.openxmlformats.org/officeDocument/2006/relationships/image" Target="../media/image28.png"/><Relationship Id="rId11" Type="http://schemas.openxmlformats.org/officeDocument/2006/relationships/image" Target="../media/image33.png"/><Relationship Id="rId5" Type="http://schemas.openxmlformats.org/officeDocument/2006/relationships/image" Target="../media/image27.png"/><Relationship Id="rId15" Type="http://schemas.openxmlformats.org/officeDocument/2006/relationships/image" Target="../media/image36.png"/><Relationship Id="rId10" Type="http://schemas.openxmlformats.org/officeDocument/2006/relationships/image" Target="../media/image32.png"/><Relationship Id="rId4" Type="http://schemas.openxmlformats.org/officeDocument/2006/relationships/image" Target="../media/image21.png"/><Relationship Id="rId9" Type="http://schemas.openxmlformats.org/officeDocument/2006/relationships/image" Target="../media/image31.png"/><Relationship Id="rId14" Type="http://schemas.openxmlformats.org/officeDocument/2006/relationships/image" Target="../media/image18.png"/></Relationships>
</file>

<file path=ppt/slides/_rels/slide5.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1.png"/><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1.png"/><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8" Type="http://schemas.openxmlformats.org/officeDocument/2006/relationships/image" Target="../media/image44.png"/><Relationship Id="rId13" Type="http://schemas.openxmlformats.org/officeDocument/2006/relationships/image" Target="../media/image35.png"/><Relationship Id="rId3" Type="http://schemas.openxmlformats.org/officeDocument/2006/relationships/image" Target="../media/image40.png"/><Relationship Id="rId7" Type="http://schemas.openxmlformats.org/officeDocument/2006/relationships/image" Target="../media/image43.png"/><Relationship Id="rId12" Type="http://schemas.openxmlformats.org/officeDocument/2006/relationships/image" Target="../media/image48.png"/><Relationship Id="rId2" Type="http://schemas.openxmlformats.org/officeDocument/2006/relationships/image" Target="../media/image1.png"/><Relationship Id="rId1" Type="http://schemas.openxmlformats.org/officeDocument/2006/relationships/slideLayout" Target="../slideLayouts/slideLayout8.xml"/><Relationship Id="rId6" Type="http://schemas.openxmlformats.org/officeDocument/2006/relationships/image" Target="../media/image42.png"/><Relationship Id="rId11" Type="http://schemas.openxmlformats.org/officeDocument/2006/relationships/image" Target="../media/image47.png"/><Relationship Id="rId5" Type="http://schemas.openxmlformats.org/officeDocument/2006/relationships/image" Target="../media/image41.png"/><Relationship Id="rId10" Type="http://schemas.openxmlformats.org/officeDocument/2006/relationships/image" Target="../media/image46.png"/><Relationship Id="rId4" Type="http://schemas.openxmlformats.org/officeDocument/2006/relationships/image" Target="../media/image21.png"/><Relationship Id="rId9" Type="http://schemas.openxmlformats.org/officeDocument/2006/relationships/image" Target="../media/image45.png"/><Relationship Id="rId14" Type="http://schemas.openxmlformats.org/officeDocument/2006/relationships/image" Target="../media/image18.png"/></Relationships>
</file>

<file path=ppt/slides/_rels/slide8.xml.rels><?xml version="1.0" encoding="UTF-8" standalone="yes"?>
<Relationships xmlns="http://schemas.openxmlformats.org/package/2006/relationships"><Relationship Id="rId8" Type="http://schemas.openxmlformats.org/officeDocument/2006/relationships/image" Target="../media/image55.png"/><Relationship Id="rId13" Type="http://schemas.openxmlformats.org/officeDocument/2006/relationships/image" Target="../media/image58.png"/><Relationship Id="rId3" Type="http://schemas.openxmlformats.org/officeDocument/2006/relationships/image" Target="../media/image50.png"/><Relationship Id="rId7" Type="http://schemas.openxmlformats.org/officeDocument/2006/relationships/image" Target="../media/image54.png"/><Relationship Id="rId12" Type="http://schemas.openxmlformats.org/officeDocument/2006/relationships/image" Target="../media/image57.png"/><Relationship Id="rId2" Type="http://schemas.openxmlformats.org/officeDocument/2006/relationships/image" Target="../media/image49.png"/><Relationship Id="rId1" Type="http://schemas.openxmlformats.org/officeDocument/2006/relationships/slideLayout" Target="../slideLayouts/slideLayout7.xml"/><Relationship Id="rId6" Type="http://schemas.openxmlformats.org/officeDocument/2006/relationships/image" Target="../media/image53.png"/><Relationship Id="rId11" Type="http://schemas.openxmlformats.org/officeDocument/2006/relationships/image" Target="../media/image27.png"/><Relationship Id="rId5" Type="http://schemas.openxmlformats.org/officeDocument/2006/relationships/image" Target="../media/image52.png"/><Relationship Id="rId10" Type="http://schemas.openxmlformats.org/officeDocument/2006/relationships/image" Target="../media/image56.png"/><Relationship Id="rId4" Type="http://schemas.openxmlformats.org/officeDocument/2006/relationships/image" Target="../media/image51.png"/><Relationship Id="rId9" Type="http://schemas.openxmlformats.org/officeDocument/2006/relationships/image" Target="../media/image18.png"/><Relationship Id="rId14" Type="http://schemas.openxmlformats.org/officeDocument/2006/relationships/image" Target="../media/image59.png"/></Relationships>
</file>

<file path=ppt/slides/_rels/slide9.xml.rels><?xml version="1.0" encoding="UTF-8" standalone="yes"?>
<Relationships xmlns="http://schemas.openxmlformats.org/package/2006/relationships"><Relationship Id="rId8" Type="http://schemas.openxmlformats.org/officeDocument/2006/relationships/image" Target="../media/image21.png"/><Relationship Id="rId13" Type="http://schemas.openxmlformats.org/officeDocument/2006/relationships/image" Target="../media/image69.png"/><Relationship Id="rId3" Type="http://schemas.openxmlformats.org/officeDocument/2006/relationships/image" Target="../media/image61.png"/><Relationship Id="rId7" Type="http://schemas.openxmlformats.org/officeDocument/2006/relationships/image" Target="../media/image65.png"/><Relationship Id="rId12" Type="http://schemas.openxmlformats.org/officeDocument/2006/relationships/image" Target="../media/image68.png"/><Relationship Id="rId2" Type="http://schemas.openxmlformats.org/officeDocument/2006/relationships/image" Target="../media/image60.png"/><Relationship Id="rId1" Type="http://schemas.openxmlformats.org/officeDocument/2006/relationships/slideLayout" Target="../slideLayouts/slideLayout6.xml"/><Relationship Id="rId6" Type="http://schemas.openxmlformats.org/officeDocument/2006/relationships/image" Target="../media/image64.png"/><Relationship Id="rId11" Type="http://schemas.openxmlformats.org/officeDocument/2006/relationships/image" Target="../media/image67.png"/><Relationship Id="rId5" Type="http://schemas.openxmlformats.org/officeDocument/2006/relationships/image" Target="../media/image63.png"/><Relationship Id="rId15" Type="http://schemas.openxmlformats.org/officeDocument/2006/relationships/image" Target="../media/image71.png"/><Relationship Id="rId10" Type="http://schemas.openxmlformats.org/officeDocument/2006/relationships/image" Target="../media/image66.png"/><Relationship Id="rId4" Type="http://schemas.openxmlformats.org/officeDocument/2006/relationships/image" Target="../media/image62.png"/><Relationship Id="rId9" Type="http://schemas.openxmlformats.org/officeDocument/2006/relationships/image" Target="../media/image18.png"/><Relationship Id="rId14" Type="http://schemas.openxmlformats.org/officeDocument/2006/relationships/image" Target="../media/image7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p:nvPr/>
        </p:nvPicPr>
        <p:blipFill>
          <a:blip r:embed="rId2"/>
          <a:stretch/>
        </p:blipFill>
        <p:spPr>
          <a:xfrm>
            <a:off x="0" y="0"/>
            <a:ext cx="10696320" cy="6016320"/>
          </a:xfrm>
          <a:prstGeom prst="rect">
            <a:avLst/>
          </a:prstGeom>
          <a:noFill/>
          <a:ln w="0">
            <a:noFill/>
          </a:ln>
        </p:spPr>
      </p:pic>
      <p:sp>
        <p:nvSpPr>
          <p:cNvPr id="19" name="任意多边形 18"/>
          <p:cNvSpPr/>
          <p:nvPr/>
        </p:nvSpPr>
        <p:spPr>
          <a:xfrm>
            <a:off x="2674080" y="1203120"/>
            <a:ext cx="83880" cy="83880"/>
          </a:xfrm>
          <a:custGeom>
            <a:avLst/>
            <a:gdLst/>
            <a:ahLst/>
            <a:cxnLst/>
            <a:rect l="0" t="0" r="r" b="b"/>
            <a:pathLst>
              <a:path w="233" h="233">
                <a:moveTo>
                  <a:pt x="233" y="117"/>
                </a:moveTo>
                <a:cubicBezTo>
                  <a:pt x="233" y="133"/>
                  <a:pt x="230" y="147"/>
                  <a:pt x="224" y="162"/>
                </a:cubicBezTo>
                <a:cubicBezTo>
                  <a:pt x="218" y="176"/>
                  <a:pt x="210" y="188"/>
                  <a:pt x="199" y="199"/>
                </a:cubicBezTo>
                <a:cubicBezTo>
                  <a:pt x="188" y="210"/>
                  <a:pt x="175" y="219"/>
                  <a:pt x="161" y="224"/>
                </a:cubicBezTo>
                <a:cubicBezTo>
                  <a:pt x="147" y="230"/>
                  <a:pt x="132" y="233"/>
                  <a:pt x="117" y="233"/>
                </a:cubicBezTo>
                <a:cubicBezTo>
                  <a:pt x="100" y="233"/>
                  <a:pt x="86" y="230"/>
                  <a:pt x="71" y="224"/>
                </a:cubicBezTo>
                <a:cubicBezTo>
                  <a:pt x="57" y="219"/>
                  <a:pt x="45" y="210"/>
                  <a:pt x="34" y="199"/>
                </a:cubicBezTo>
                <a:cubicBezTo>
                  <a:pt x="23" y="188"/>
                  <a:pt x="14" y="176"/>
                  <a:pt x="9" y="162"/>
                </a:cubicBezTo>
                <a:cubicBezTo>
                  <a:pt x="3" y="147"/>
                  <a:pt x="0" y="133"/>
                  <a:pt x="0" y="117"/>
                </a:cubicBezTo>
                <a:cubicBezTo>
                  <a:pt x="0" y="102"/>
                  <a:pt x="3" y="87"/>
                  <a:pt x="9" y="73"/>
                </a:cubicBezTo>
                <a:cubicBezTo>
                  <a:pt x="14" y="59"/>
                  <a:pt x="23" y="46"/>
                  <a:pt x="34" y="35"/>
                </a:cubicBezTo>
                <a:cubicBezTo>
                  <a:pt x="45" y="24"/>
                  <a:pt x="57" y="15"/>
                  <a:pt x="71" y="9"/>
                </a:cubicBezTo>
                <a:cubicBezTo>
                  <a:pt x="86" y="3"/>
                  <a:pt x="100" y="0"/>
                  <a:pt x="117" y="0"/>
                </a:cubicBezTo>
                <a:cubicBezTo>
                  <a:pt x="132" y="0"/>
                  <a:pt x="147" y="3"/>
                  <a:pt x="161" y="9"/>
                </a:cubicBezTo>
                <a:cubicBezTo>
                  <a:pt x="175" y="15"/>
                  <a:pt x="188" y="24"/>
                  <a:pt x="199" y="35"/>
                </a:cubicBezTo>
                <a:cubicBezTo>
                  <a:pt x="210" y="46"/>
                  <a:pt x="218" y="59"/>
                  <a:pt x="224" y="73"/>
                </a:cubicBezTo>
                <a:cubicBezTo>
                  <a:pt x="230" y="87"/>
                  <a:pt x="233" y="102"/>
                  <a:pt x="233" y="117"/>
                </a:cubicBezTo>
                <a:close/>
              </a:path>
            </a:pathLst>
          </a:custGeom>
          <a:solidFill>
            <a:srgbClr val="FFFFFF">
              <a:alpha val="7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20" name="任意多边形 19"/>
          <p:cNvSpPr/>
          <p:nvPr/>
        </p:nvSpPr>
        <p:spPr>
          <a:xfrm>
            <a:off x="7487280" y="1805040"/>
            <a:ext cx="84240" cy="83880"/>
          </a:xfrm>
          <a:custGeom>
            <a:avLst/>
            <a:gdLst/>
            <a:ahLst/>
            <a:cxnLst/>
            <a:rect l="0" t="0" r="r" b="b"/>
            <a:pathLst>
              <a:path w="234" h="233">
                <a:moveTo>
                  <a:pt x="234" y="116"/>
                </a:moveTo>
                <a:cubicBezTo>
                  <a:pt x="234" y="131"/>
                  <a:pt x="231" y="146"/>
                  <a:pt x="225" y="160"/>
                </a:cubicBezTo>
                <a:cubicBezTo>
                  <a:pt x="219" y="174"/>
                  <a:pt x="210" y="187"/>
                  <a:pt x="200" y="198"/>
                </a:cubicBezTo>
                <a:cubicBezTo>
                  <a:pt x="188" y="210"/>
                  <a:pt x="175" y="218"/>
                  <a:pt x="161" y="224"/>
                </a:cubicBezTo>
                <a:cubicBezTo>
                  <a:pt x="147" y="230"/>
                  <a:pt x="132" y="233"/>
                  <a:pt x="116" y="233"/>
                </a:cubicBezTo>
                <a:cubicBezTo>
                  <a:pt x="101" y="233"/>
                  <a:pt x="86" y="230"/>
                  <a:pt x="72" y="224"/>
                </a:cubicBezTo>
                <a:cubicBezTo>
                  <a:pt x="58" y="218"/>
                  <a:pt x="45" y="210"/>
                  <a:pt x="34" y="198"/>
                </a:cubicBezTo>
                <a:cubicBezTo>
                  <a:pt x="24" y="187"/>
                  <a:pt x="15" y="174"/>
                  <a:pt x="9" y="160"/>
                </a:cubicBezTo>
                <a:cubicBezTo>
                  <a:pt x="3" y="146"/>
                  <a:pt x="0" y="131"/>
                  <a:pt x="0" y="116"/>
                </a:cubicBezTo>
                <a:cubicBezTo>
                  <a:pt x="0" y="100"/>
                  <a:pt x="3" y="85"/>
                  <a:pt x="9" y="71"/>
                </a:cubicBezTo>
                <a:cubicBezTo>
                  <a:pt x="15" y="57"/>
                  <a:pt x="24" y="44"/>
                  <a:pt x="34" y="34"/>
                </a:cubicBezTo>
                <a:cubicBezTo>
                  <a:pt x="45" y="23"/>
                  <a:pt x="58" y="14"/>
                  <a:pt x="72" y="8"/>
                </a:cubicBezTo>
                <a:cubicBezTo>
                  <a:pt x="86" y="2"/>
                  <a:pt x="101" y="0"/>
                  <a:pt x="116" y="0"/>
                </a:cubicBezTo>
                <a:cubicBezTo>
                  <a:pt x="132" y="0"/>
                  <a:pt x="147" y="2"/>
                  <a:pt x="161" y="8"/>
                </a:cubicBezTo>
                <a:cubicBezTo>
                  <a:pt x="175" y="14"/>
                  <a:pt x="188" y="23"/>
                  <a:pt x="200" y="34"/>
                </a:cubicBezTo>
                <a:cubicBezTo>
                  <a:pt x="210" y="44"/>
                  <a:pt x="219" y="57"/>
                  <a:pt x="225" y="71"/>
                </a:cubicBezTo>
                <a:cubicBezTo>
                  <a:pt x="231" y="85"/>
                  <a:pt x="234" y="100"/>
                  <a:pt x="234" y="116"/>
                </a:cubicBezTo>
                <a:close/>
              </a:path>
            </a:pathLst>
          </a:custGeom>
          <a:solidFill>
            <a:srgbClr val="FFFFFF">
              <a:alpha val="7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21" name="任意多边形 20"/>
          <p:cNvSpPr/>
          <p:nvPr/>
        </p:nvSpPr>
        <p:spPr>
          <a:xfrm>
            <a:off x="3743640" y="3610080"/>
            <a:ext cx="83880" cy="83880"/>
          </a:xfrm>
          <a:custGeom>
            <a:avLst/>
            <a:gdLst/>
            <a:ahLst/>
            <a:cxnLst/>
            <a:rect l="0" t="0" r="r" b="b"/>
            <a:pathLst>
              <a:path w="233" h="233">
                <a:moveTo>
                  <a:pt x="233" y="117"/>
                </a:moveTo>
                <a:cubicBezTo>
                  <a:pt x="233" y="132"/>
                  <a:pt x="230" y="147"/>
                  <a:pt x="224" y="161"/>
                </a:cubicBezTo>
                <a:cubicBezTo>
                  <a:pt x="218" y="175"/>
                  <a:pt x="210" y="188"/>
                  <a:pt x="199" y="199"/>
                </a:cubicBezTo>
                <a:cubicBezTo>
                  <a:pt x="188" y="210"/>
                  <a:pt x="176" y="218"/>
                  <a:pt x="161" y="224"/>
                </a:cubicBezTo>
                <a:cubicBezTo>
                  <a:pt x="146" y="230"/>
                  <a:pt x="131" y="233"/>
                  <a:pt x="116" y="233"/>
                </a:cubicBezTo>
                <a:cubicBezTo>
                  <a:pt x="101" y="233"/>
                  <a:pt x="86" y="230"/>
                  <a:pt x="72" y="224"/>
                </a:cubicBezTo>
                <a:cubicBezTo>
                  <a:pt x="57" y="218"/>
                  <a:pt x="45" y="210"/>
                  <a:pt x="34" y="199"/>
                </a:cubicBezTo>
                <a:cubicBezTo>
                  <a:pt x="23" y="188"/>
                  <a:pt x="15" y="175"/>
                  <a:pt x="9" y="161"/>
                </a:cubicBezTo>
                <a:cubicBezTo>
                  <a:pt x="3" y="147"/>
                  <a:pt x="0" y="132"/>
                  <a:pt x="0" y="117"/>
                </a:cubicBezTo>
                <a:cubicBezTo>
                  <a:pt x="0" y="101"/>
                  <a:pt x="3" y="86"/>
                  <a:pt x="9" y="72"/>
                </a:cubicBezTo>
                <a:cubicBezTo>
                  <a:pt x="15" y="57"/>
                  <a:pt x="23" y="44"/>
                  <a:pt x="34" y="34"/>
                </a:cubicBezTo>
                <a:cubicBezTo>
                  <a:pt x="45" y="23"/>
                  <a:pt x="57" y="14"/>
                  <a:pt x="72" y="8"/>
                </a:cubicBezTo>
                <a:cubicBezTo>
                  <a:pt x="86" y="2"/>
                  <a:pt x="101" y="0"/>
                  <a:pt x="116" y="0"/>
                </a:cubicBezTo>
                <a:cubicBezTo>
                  <a:pt x="131" y="0"/>
                  <a:pt x="146" y="2"/>
                  <a:pt x="161" y="8"/>
                </a:cubicBezTo>
                <a:cubicBezTo>
                  <a:pt x="176" y="14"/>
                  <a:pt x="188" y="23"/>
                  <a:pt x="199" y="34"/>
                </a:cubicBezTo>
                <a:cubicBezTo>
                  <a:pt x="210" y="44"/>
                  <a:pt x="218" y="57"/>
                  <a:pt x="224" y="72"/>
                </a:cubicBezTo>
                <a:cubicBezTo>
                  <a:pt x="230" y="86"/>
                  <a:pt x="233" y="101"/>
                  <a:pt x="233" y="117"/>
                </a:cubicBezTo>
                <a:close/>
              </a:path>
            </a:pathLst>
          </a:custGeom>
          <a:solidFill>
            <a:srgbClr val="FFFFFF">
              <a:alpha val="7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22" name="任意多边形 21"/>
          <p:cNvSpPr/>
          <p:nvPr/>
        </p:nvSpPr>
        <p:spPr>
          <a:xfrm>
            <a:off x="8022240" y="3008160"/>
            <a:ext cx="83880" cy="83880"/>
          </a:xfrm>
          <a:custGeom>
            <a:avLst/>
            <a:gdLst/>
            <a:ahLst/>
            <a:cxnLst/>
            <a:rect l="0" t="0" r="r" b="b"/>
            <a:pathLst>
              <a:path w="233" h="233">
                <a:moveTo>
                  <a:pt x="233" y="117"/>
                </a:moveTo>
                <a:cubicBezTo>
                  <a:pt x="233" y="133"/>
                  <a:pt x="230" y="147"/>
                  <a:pt x="224" y="162"/>
                </a:cubicBezTo>
                <a:cubicBezTo>
                  <a:pt x="218" y="176"/>
                  <a:pt x="210" y="188"/>
                  <a:pt x="199" y="199"/>
                </a:cubicBezTo>
                <a:cubicBezTo>
                  <a:pt x="188" y="210"/>
                  <a:pt x="176" y="219"/>
                  <a:pt x="162" y="224"/>
                </a:cubicBezTo>
                <a:cubicBezTo>
                  <a:pt x="147" y="230"/>
                  <a:pt x="132" y="233"/>
                  <a:pt x="117" y="233"/>
                </a:cubicBezTo>
                <a:cubicBezTo>
                  <a:pt x="101" y="233"/>
                  <a:pt x="86" y="230"/>
                  <a:pt x="72" y="224"/>
                </a:cubicBezTo>
                <a:cubicBezTo>
                  <a:pt x="57" y="219"/>
                  <a:pt x="45" y="210"/>
                  <a:pt x="34" y="199"/>
                </a:cubicBezTo>
                <a:cubicBezTo>
                  <a:pt x="23" y="188"/>
                  <a:pt x="15" y="176"/>
                  <a:pt x="9" y="162"/>
                </a:cubicBezTo>
                <a:cubicBezTo>
                  <a:pt x="3" y="147"/>
                  <a:pt x="0" y="133"/>
                  <a:pt x="0" y="117"/>
                </a:cubicBezTo>
                <a:cubicBezTo>
                  <a:pt x="0" y="101"/>
                  <a:pt x="3" y="86"/>
                  <a:pt x="9" y="72"/>
                </a:cubicBezTo>
                <a:cubicBezTo>
                  <a:pt x="15" y="58"/>
                  <a:pt x="23" y="45"/>
                  <a:pt x="34" y="34"/>
                </a:cubicBezTo>
                <a:cubicBezTo>
                  <a:pt x="45" y="23"/>
                  <a:pt x="57" y="15"/>
                  <a:pt x="72" y="9"/>
                </a:cubicBezTo>
                <a:cubicBezTo>
                  <a:pt x="86" y="3"/>
                  <a:pt x="101" y="0"/>
                  <a:pt x="117" y="0"/>
                </a:cubicBezTo>
                <a:cubicBezTo>
                  <a:pt x="132" y="0"/>
                  <a:pt x="147" y="3"/>
                  <a:pt x="162" y="9"/>
                </a:cubicBezTo>
                <a:cubicBezTo>
                  <a:pt x="176" y="15"/>
                  <a:pt x="188" y="23"/>
                  <a:pt x="199" y="34"/>
                </a:cubicBezTo>
                <a:cubicBezTo>
                  <a:pt x="210" y="45"/>
                  <a:pt x="218" y="58"/>
                  <a:pt x="224" y="72"/>
                </a:cubicBezTo>
                <a:cubicBezTo>
                  <a:pt x="230" y="86"/>
                  <a:pt x="233" y="101"/>
                  <a:pt x="233" y="117"/>
                </a:cubicBezTo>
                <a:close/>
              </a:path>
            </a:pathLst>
          </a:custGeom>
          <a:solidFill>
            <a:srgbClr val="FFFFFF">
              <a:alpha val="7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23" name="任意多边形 22"/>
          <p:cNvSpPr/>
          <p:nvPr/>
        </p:nvSpPr>
        <p:spPr>
          <a:xfrm>
            <a:off x="6952680" y="4813200"/>
            <a:ext cx="83880" cy="83880"/>
          </a:xfrm>
          <a:custGeom>
            <a:avLst/>
            <a:gdLst/>
            <a:ahLst/>
            <a:cxnLst/>
            <a:rect l="0" t="0" r="r" b="b"/>
            <a:pathLst>
              <a:path w="233" h="233">
                <a:moveTo>
                  <a:pt x="233" y="116"/>
                </a:moveTo>
                <a:cubicBezTo>
                  <a:pt x="233" y="132"/>
                  <a:pt x="230" y="146"/>
                  <a:pt x="224" y="161"/>
                </a:cubicBezTo>
                <a:cubicBezTo>
                  <a:pt x="218" y="175"/>
                  <a:pt x="210" y="187"/>
                  <a:pt x="199" y="198"/>
                </a:cubicBezTo>
                <a:cubicBezTo>
                  <a:pt x="188" y="210"/>
                  <a:pt x="175" y="219"/>
                  <a:pt x="161" y="225"/>
                </a:cubicBezTo>
                <a:cubicBezTo>
                  <a:pt x="147" y="230"/>
                  <a:pt x="132" y="233"/>
                  <a:pt x="117" y="233"/>
                </a:cubicBezTo>
                <a:cubicBezTo>
                  <a:pt x="101" y="233"/>
                  <a:pt x="87" y="230"/>
                  <a:pt x="72" y="225"/>
                </a:cubicBezTo>
                <a:cubicBezTo>
                  <a:pt x="57" y="219"/>
                  <a:pt x="45" y="210"/>
                  <a:pt x="34" y="198"/>
                </a:cubicBezTo>
                <a:cubicBezTo>
                  <a:pt x="23" y="187"/>
                  <a:pt x="14" y="175"/>
                  <a:pt x="9" y="161"/>
                </a:cubicBezTo>
                <a:cubicBezTo>
                  <a:pt x="3" y="146"/>
                  <a:pt x="0" y="132"/>
                  <a:pt x="0" y="116"/>
                </a:cubicBezTo>
                <a:cubicBezTo>
                  <a:pt x="0" y="101"/>
                  <a:pt x="3" y="86"/>
                  <a:pt x="9" y="72"/>
                </a:cubicBezTo>
                <a:cubicBezTo>
                  <a:pt x="14" y="58"/>
                  <a:pt x="23" y="45"/>
                  <a:pt x="34" y="34"/>
                </a:cubicBezTo>
                <a:cubicBezTo>
                  <a:pt x="45" y="23"/>
                  <a:pt x="57" y="15"/>
                  <a:pt x="72" y="9"/>
                </a:cubicBezTo>
                <a:cubicBezTo>
                  <a:pt x="87" y="3"/>
                  <a:pt x="101" y="0"/>
                  <a:pt x="117" y="0"/>
                </a:cubicBezTo>
                <a:cubicBezTo>
                  <a:pt x="132" y="0"/>
                  <a:pt x="147" y="3"/>
                  <a:pt x="161" y="9"/>
                </a:cubicBezTo>
                <a:cubicBezTo>
                  <a:pt x="175" y="15"/>
                  <a:pt x="188" y="23"/>
                  <a:pt x="199" y="34"/>
                </a:cubicBezTo>
                <a:cubicBezTo>
                  <a:pt x="210" y="45"/>
                  <a:pt x="218" y="58"/>
                  <a:pt x="224" y="72"/>
                </a:cubicBezTo>
                <a:cubicBezTo>
                  <a:pt x="230" y="86"/>
                  <a:pt x="233" y="101"/>
                  <a:pt x="233" y="116"/>
                </a:cubicBezTo>
                <a:close/>
              </a:path>
            </a:pathLst>
          </a:custGeom>
          <a:solidFill>
            <a:srgbClr val="FFFFFF">
              <a:alpha val="7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24" name="任意多边形 23"/>
          <p:cNvSpPr/>
          <p:nvPr/>
        </p:nvSpPr>
        <p:spPr>
          <a:xfrm>
            <a:off x="5882760" y="902520"/>
            <a:ext cx="84240" cy="83880"/>
          </a:xfrm>
          <a:custGeom>
            <a:avLst/>
            <a:gdLst/>
            <a:ahLst/>
            <a:cxnLst/>
            <a:rect l="0" t="0" r="r" b="b"/>
            <a:pathLst>
              <a:path w="234" h="233">
                <a:moveTo>
                  <a:pt x="234" y="116"/>
                </a:moveTo>
                <a:cubicBezTo>
                  <a:pt x="234" y="131"/>
                  <a:pt x="231" y="146"/>
                  <a:pt x="225" y="160"/>
                </a:cubicBezTo>
                <a:cubicBezTo>
                  <a:pt x="219" y="175"/>
                  <a:pt x="211" y="188"/>
                  <a:pt x="200" y="199"/>
                </a:cubicBezTo>
                <a:cubicBezTo>
                  <a:pt x="189" y="210"/>
                  <a:pt x="176" y="218"/>
                  <a:pt x="162" y="224"/>
                </a:cubicBezTo>
                <a:cubicBezTo>
                  <a:pt x="148" y="230"/>
                  <a:pt x="133" y="233"/>
                  <a:pt x="118" y="233"/>
                </a:cubicBezTo>
                <a:cubicBezTo>
                  <a:pt x="102" y="233"/>
                  <a:pt x="87" y="230"/>
                  <a:pt x="73" y="224"/>
                </a:cubicBezTo>
                <a:cubicBezTo>
                  <a:pt x="59" y="218"/>
                  <a:pt x="46" y="210"/>
                  <a:pt x="35" y="199"/>
                </a:cubicBezTo>
                <a:cubicBezTo>
                  <a:pt x="25" y="188"/>
                  <a:pt x="16" y="175"/>
                  <a:pt x="9" y="160"/>
                </a:cubicBezTo>
                <a:cubicBezTo>
                  <a:pt x="3" y="146"/>
                  <a:pt x="0" y="131"/>
                  <a:pt x="0" y="116"/>
                </a:cubicBezTo>
                <a:cubicBezTo>
                  <a:pt x="0" y="100"/>
                  <a:pt x="3" y="85"/>
                  <a:pt x="9" y="71"/>
                </a:cubicBezTo>
                <a:cubicBezTo>
                  <a:pt x="16" y="57"/>
                  <a:pt x="25" y="44"/>
                  <a:pt x="35" y="34"/>
                </a:cubicBezTo>
                <a:cubicBezTo>
                  <a:pt x="46" y="23"/>
                  <a:pt x="59" y="14"/>
                  <a:pt x="73" y="8"/>
                </a:cubicBezTo>
                <a:cubicBezTo>
                  <a:pt x="87" y="2"/>
                  <a:pt x="102" y="0"/>
                  <a:pt x="118" y="0"/>
                </a:cubicBezTo>
                <a:cubicBezTo>
                  <a:pt x="133" y="0"/>
                  <a:pt x="148" y="2"/>
                  <a:pt x="162" y="8"/>
                </a:cubicBezTo>
                <a:cubicBezTo>
                  <a:pt x="176" y="14"/>
                  <a:pt x="189" y="23"/>
                  <a:pt x="200" y="34"/>
                </a:cubicBezTo>
                <a:cubicBezTo>
                  <a:pt x="211" y="44"/>
                  <a:pt x="219" y="57"/>
                  <a:pt x="225" y="71"/>
                </a:cubicBezTo>
                <a:cubicBezTo>
                  <a:pt x="231" y="85"/>
                  <a:pt x="234" y="100"/>
                  <a:pt x="234" y="116"/>
                </a:cubicBezTo>
                <a:close/>
              </a:path>
            </a:pathLst>
          </a:custGeom>
          <a:solidFill>
            <a:srgbClr val="FFFFFF">
              <a:alpha val="7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25" name="任意多边形 24"/>
          <p:cNvSpPr/>
          <p:nvPr/>
        </p:nvSpPr>
        <p:spPr>
          <a:xfrm>
            <a:off x="2674080" y="4512600"/>
            <a:ext cx="83880" cy="83880"/>
          </a:xfrm>
          <a:custGeom>
            <a:avLst/>
            <a:gdLst/>
            <a:ahLst/>
            <a:cxnLst/>
            <a:rect l="0" t="0" r="r" b="b"/>
            <a:pathLst>
              <a:path w="233" h="233">
                <a:moveTo>
                  <a:pt x="233" y="117"/>
                </a:moveTo>
                <a:cubicBezTo>
                  <a:pt x="233" y="132"/>
                  <a:pt x="230" y="147"/>
                  <a:pt x="224" y="161"/>
                </a:cubicBezTo>
                <a:cubicBezTo>
                  <a:pt x="218" y="175"/>
                  <a:pt x="210" y="188"/>
                  <a:pt x="199" y="199"/>
                </a:cubicBezTo>
                <a:cubicBezTo>
                  <a:pt x="188" y="210"/>
                  <a:pt x="175" y="218"/>
                  <a:pt x="161" y="224"/>
                </a:cubicBezTo>
                <a:cubicBezTo>
                  <a:pt x="147" y="230"/>
                  <a:pt x="132" y="233"/>
                  <a:pt x="117" y="233"/>
                </a:cubicBezTo>
                <a:cubicBezTo>
                  <a:pt x="100" y="233"/>
                  <a:pt x="86" y="230"/>
                  <a:pt x="71" y="224"/>
                </a:cubicBezTo>
                <a:cubicBezTo>
                  <a:pt x="57" y="218"/>
                  <a:pt x="45" y="210"/>
                  <a:pt x="34" y="199"/>
                </a:cubicBezTo>
                <a:cubicBezTo>
                  <a:pt x="23" y="188"/>
                  <a:pt x="14" y="175"/>
                  <a:pt x="9" y="161"/>
                </a:cubicBezTo>
                <a:cubicBezTo>
                  <a:pt x="3" y="147"/>
                  <a:pt x="0" y="132"/>
                  <a:pt x="0" y="117"/>
                </a:cubicBezTo>
                <a:cubicBezTo>
                  <a:pt x="0" y="100"/>
                  <a:pt x="3" y="85"/>
                  <a:pt x="9" y="71"/>
                </a:cubicBezTo>
                <a:cubicBezTo>
                  <a:pt x="14" y="57"/>
                  <a:pt x="23" y="44"/>
                  <a:pt x="34" y="34"/>
                </a:cubicBezTo>
                <a:cubicBezTo>
                  <a:pt x="45" y="23"/>
                  <a:pt x="57" y="14"/>
                  <a:pt x="71" y="8"/>
                </a:cubicBezTo>
                <a:cubicBezTo>
                  <a:pt x="86" y="2"/>
                  <a:pt x="100" y="0"/>
                  <a:pt x="117" y="0"/>
                </a:cubicBezTo>
                <a:cubicBezTo>
                  <a:pt x="132" y="0"/>
                  <a:pt x="147" y="2"/>
                  <a:pt x="161" y="8"/>
                </a:cubicBezTo>
                <a:cubicBezTo>
                  <a:pt x="175" y="14"/>
                  <a:pt x="188" y="23"/>
                  <a:pt x="199" y="34"/>
                </a:cubicBezTo>
                <a:cubicBezTo>
                  <a:pt x="210" y="44"/>
                  <a:pt x="218" y="57"/>
                  <a:pt x="224" y="71"/>
                </a:cubicBezTo>
                <a:cubicBezTo>
                  <a:pt x="230" y="85"/>
                  <a:pt x="233" y="100"/>
                  <a:pt x="233" y="117"/>
                </a:cubicBezTo>
                <a:close/>
              </a:path>
            </a:pathLst>
          </a:custGeom>
          <a:solidFill>
            <a:srgbClr val="FFFFFF">
              <a:alpha val="7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26" name="任意多边形 25"/>
          <p:cNvSpPr/>
          <p:nvPr/>
        </p:nvSpPr>
        <p:spPr>
          <a:xfrm>
            <a:off x="1604160" y="2406600"/>
            <a:ext cx="84240" cy="83880"/>
          </a:xfrm>
          <a:custGeom>
            <a:avLst/>
            <a:gdLst/>
            <a:ahLst/>
            <a:cxnLst/>
            <a:rect l="0" t="0" r="r" b="b"/>
            <a:pathLst>
              <a:path w="234" h="233">
                <a:moveTo>
                  <a:pt x="234" y="116"/>
                </a:moveTo>
                <a:cubicBezTo>
                  <a:pt x="234" y="131"/>
                  <a:pt x="231" y="146"/>
                  <a:pt x="225" y="161"/>
                </a:cubicBezTo>
                <a:cubicBezTo>
                  <a:pt x="219" y="176"/>
                  <a:pt x="210" y="188"/>
                  <a:pt x="200" y="199"/>
                </a:cubicBezTo>
                <a:cubicBezTo>
                  <a:pt x="189" y="210"/>
                  <a:pt x="176" y="218"/>
                  <a:pt x="162" y="224"/>
                </a:cubicBezTo>
                <a:cubicBezTo>
                  <a:pt x="148" y="230"/>
                  <a:pt x="133" y="233"/>
                  <a:pt x="117" y="233"/>
                </a:cubicBezTo>
                <a:cubicBezTo>
                  <a:pt x="102" y="233"/>
                  <a:pt x="87" y="230"/>
                  <a:pt x="73" y="224"/>
                </a:cubicBezTo>
                <a:cubicBezTo>
                  <a:pt x="58" y="218"/>
                  <a:pt x="45" y="210"/>
                  <a:pt x="34" y="199"/>
                </a:cubicBezTo>
                <a:cubicBezTo>
                  <a:pt x="24" y="188"/>
                  <a:pt x="15" y="176"/>
                  <a:pt x="9" y="161"/>
                </a:cubicBezTo>
                <a:cubicBezTo>
                  <a:pt x="3" y="146"/>
                  <a:pt x="0" y="131"/>
                  <a:pt x="0" y="116"/>
                </a:cubicBezTo>
                <a:cubicBezTo>
                  <a:pt x="0" y="101"/>
                  <a:pt x="3" y="86"/>
                  <a:pt x="9" y="72"/>
                </a:cubicBezTo>
                <a:cubicBezTo>
                  <a:pt x="15" y="57"/>
                  <a:pt x="24" y="45"/>
                  <a:pt x="34" y="34"/>
                </a:cubicBezTo>
                <a:cubicBezTo>
                  <a:pt x="45" y="23"/>
                  <a:pt x="58" y="15"/>
                  <a:pt x="73" y="9"/>
                </a:cubicBezTo>
                <a:cubicBezTo>
                  <a:pt x="87" y="3"/>
                  <a:pt x="102" y="0"/>
                  <a:pt x="117" y="0"/>
                </a:cubicBezTo>
                <a:cubicBezTo>
                  <a:pt x="133" y="0"/>
                  <a:pt x="148" y="3"/>
                  <a:pt x="162" y="9"/>
                </a:cubicBezTo>
                <a:cubicBezTo>
                  <a:pt x="176" y="15"/>
                  <a:pt x="189" y="23"/>
                  <a:pt x="200" y="34"/>
                </a:cubicBezTo>
                <a:cubicBezTo>
                  <a:pt x="210" y="45"/>
                  <a:pt x="219" y="57"/>
                  <a:pt x="225" y="72"/>
                </a:cubicBezTo>
                <a:cubicBezTo>
                  <a:pt x="231" y="86"/>
                  <a:pt x="234" y="101"/>
                  <a:pt x="234" y="116"/>
                </a:cubicBezTo>
                <a:close/>
              </a:path>
            </a:pathLst>
          </a:custGeom>
          <a:solidFill>
            <a:srgbClr val="FFFFFF">
              <a:alpha val="7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27" name="任意多边形 26"/>
          <p:cNvSpPr/>
          <p:nvPr/>
        </p:nvSpPr>
        <p:spPr>
          <a:xfrm>
            <a:off x="9091800" y="3910680"/>
            <a:ext cx="83880" cy="83880"/>
          </a:xfrm>
          <a:custGeom>
            <a:avLst/>
            <a:gdLst/>
            <a:ahLst/>
            <a:cxnLst/>
            <a:rect l="0" t="0" r="r" b="b"/>
            <a:pathLst>
              <a:path w="233" h="233">
                <a:moveTo>
                  <a:pt x="233" y="116"/>
                </a:moveTo>
                <a:cubicBezTo>
                  <a:pt x="233" y="132"/>
                  <a:pt x="230" y="146"/>
                  <a:pt x="225" y="162"/>
                </a:cubicBezTo>
                <a:cubicBezTo>
                  <a:pt x="219" y="176"/>
                  <a:pt x="210" y="188"/>
                  <a:pt x="199" y="199"/>
                </a:cubicBezTo>
                <a:cubicBezTo>
                  <a:pt x="189" y="210"/>
                  <a:pt x="176" y="219"/>
                  <a:pt x="162" y="225"/>
                </a:cubicBezTo>
                <a:cubicBezTo>
                  <a:pt x="147" y="230"/>
                  <a:pt x="132" y="233"/>
                  <a:pt x="116" y="233"/>
                </a:cubicBezTo>
                <a:cubicBezTo>
                  <a:pt x="101" y="233"/>
                  <a:pt x="86" y="230"/>
                  <a:pt x="72" y="225"/>
                </a:cubicBezTo>
                <a:cubicBezTo>
                  <a:pt x="58" y="219"/>
                  <a:pt x="45" y="210"/>
                  <a:pt x="34" y="199"/>
                </a:cubicBezTo>
                <a:cubicBezTo>
                  <a:pt x="23" y="188"/>
                  <a:pt x="15" y="176"/>
                  <a:pt x="9" y="162"/>
                </a:cubicBezTo>
                <a:cubicBezTo>
                  <a:pt x="3" y="146"/>
                  <a:pt x="0" y="132"/>
                  <a:pt x="0" y="116"/>
                </a:cubicBezTo>
                <a:cubicBezTo>
                  <a:pt x="0" y="101"/>
                  <a:pt x="3" y="86"/>
                  <a:pt x="9" y="72"/>
                </a:cubicBezTo>
                <a:cubicBezTo>
                  <a:pt x="15" y="58"/>
                  <a:pt x="23" y="45"/>
                  <a:pt x="34" y="34"/>
                </a:cubicBezTo>
                <a:cubicBezTo>
                  <a:pt x="45" y="23"/>
                  <a:pt x="58" y="15"/>
                  <a:pt x="72" y="9"/>
                </a:cubicBezTo>
                <a:cubicBezTo>
                  <a:pt x="86" y="3"/>
                  <a:pt x="101" y="0"/>
                  <a:pt x="116" y="0"/>
                </a:cubicBezTo>
                <a:cubicBezTo>
                  <a:pt x="132" y="0"/>
                  <a:pt x="147" y="3"/>
                  <a:pt x="162" y="9"/>
                </a:cubicBezTo>
                <a:cubicBezTo>
                  <a:pt x="176" y="15"/>
                  <a:pt x="189" y="23"/>
                  <a:pt x="199" y="34"/>
                </a:cubicBezTo>
                <a:cubicBezTo>
                  <a:pt x="210" y="45"/>
                  <a:pt x="219" y="58"/>
                  <a:pt x="225" y="72"/>
                </a:cubicBezTo>
                <a:cubicBezTo>
                  <a:pt x="230" y="86"/>
                  <a:pt x="233" y="101"/>
                  <a:pt x="233" y="116"/>
                </a:cubicBezTo>
                <a:close/>
              </a:path>
            </a:pathLst>
          </a:custGeom>
          <a:solidFill>
            <a:srgbClr val="FFFFFF">
              <a:alpha val="7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28" name="图片 27"/>
          <p:cNvPicPr/>
          <p:nvPr/>
        </p:nvPicPr>
        <p:blipFill>
          <a:blip r:embed="rId3"/>
          <a:stretch/>
        </p:blipFill>
        <p:spPr>
          <a:xfrm>
            <a:off x="2782800" y="1320480"/>
            <a:ext cx="3175200" cy="16200"/>
          </a:xfrm>
          <a:prstGeom prst="rect">
            <a:avLst/>
          </a:prstGeom>
          <a:noFill/>
          <a:ln w="0">
            <a:noFill/>
          </a:ln>
        </p:spPr>
      </p:pic>
      <p:pic>
        <p:nvPicPr>
          <p:cNvPr id="29" name="图片 28"/>
          <p:cNvPicPr/>
          <p:nvPr/>
        </p:nvPicPr>
        <p:blipFill>
          <a:blip r:embed="rId4"/>
          <a:stretch/>
        </p:blipFill>
        <p:spPr>
          <a:xfrm>
            <a:off x="4061520" y="1863720"/>
            <a:ext cx="2506680" cy="16200"/>
          </a:xfrm>
          <a:prstGeom prst="rect">
            <a:avLst/>
          </a:prstGeom>
          <a:noFill/>
          <a:ln w="0">
            <a:noFill/>
          </a:ln>
        </p:spPr>
      </p:pic>
      <p:pic>
        <p:nvPicPr>
          <p:cNvPr id="30" name="图片 29"/>
          <p:cNvPicPr/>
          <p:nvPr/>
        </p:nvPicPr>
        <p:blipFill>
          <a:blip r:embed="rId5"/>
          <a:stretch/>
        </p:blipFill>
        <p:spPr>
          <a:xfrm>
            <a:off x="3852360" y="3125520"/>
            <a:ext cx="2924640" cy="16200"/>
          </a:xfrm>
          <a:prstGeom prst="rect">
            <a:avLst/>
          </a:prstGeom>
          <a:noFill/>
          <a:ln w="0">
            <a:noFill/>
          </a:ln>
        </p:spPr>
      </p:pic>
      <p:pic>
        <p:nvPicPr>
          <p:cNvPr id="31" name="图片 30"/>
          <p:cNvPicPr/>
          <p:nvPr/>
        </p:nvPicPr>
        <p:blipFill>
          <a:blip r:embed="rId6"/>
          <a:stretch/>
        </p:blipFill>
        <p:spPr>
          <a:xfrm>
            <a:off x="4278600" y="3668760"/>
            <a:ext cx="2088720" cy="16200"/>
          </a:xfrm>
          <a:prstGeom prst="rect">
            <a:avLst/>
          </a:prstGeom>
          <a:noFill/>
          <a:ln w="0">
            <a:noFill/>
          </a:ln>
        </p:spPr>
      </p:pic>
      <p:pic>
        <p:nvPicPr>
          <p:cNvPr id="32" name="图片 31"/>
          <p:cNvPicPr/>
          <p:nvPr/>
        </p:nvPicPr>
        <p:blipFill>
          <a:blip r:embed="rId7"/>
          <a:stretch/>
        </p:blipFill>
        <p:spPr>
          <a:xfrm>
            <a:off x="3209040" y="4571280"/>
            <a:ext cx="2673720" cy="16200"/>
          </a:xfrm>
          <a:prstGeom prst="rect">
            <a:avLst/>
          </a:prstGeom>
          <a:noFill/>
          <a:ln w="0">
            <a:noFill/>
          </a:ln>
        </p:spPr>
      </p:pic>
      <p:pic>
        <p:nvPicPr>
          <p:cNvPr id="33" name="图片 32"/>
          <p:cNvPicPr/>
          <p:nvPr/>
        </p:nvPicPr>
        <p:blipFill>
          <a:blip r:embed="rId8"/>
          <a:stretch/>
        </p:blipFill>
        <p:spPr>
          <a:xfrm>
            <a:off x="2139480" y="2523600"/>
            <a:ext cx="1503720" cy="16200"/>
          </a:xfrm>
          <a:prstGeom prst="rect">
            <a:avLst/>
          </a:prstGeom>
          <a:noFill/>
          <a:ln w="0">
            <a:noFill/>
          </a:ln>
        </p:spPr>
      </p:pic>
      <p:pic>
        <p:nvPicPr>
          <p:cNvPr id="34" name="图片 33"/>
          <p:cNvPicPr/>
          <p:nvPr/>
        </p:nvPicPr>
        <p:blipFill>
          <a:blip r:embed="rId9"/>
          <a:stretch/>
        </p:blipFill>
        <p:spPr>
          <a:xfrm>
            <a:off x="4228560" y="5415120"/>
            <a:ext cx="166680" cy="166680"/>
          </a:xfrm>
          <a:prstGeom prst="rect">
            <a:avLst/>
          </a:prstGeom>
          <a:noFill/>
          <a:ln w="0">
            <a:noFill/>
          </a:ln>
        </p:spPr>
      </p:pic>
      <p:sp>
        <p:nvSpPr>
          <p:cNvPr id="35" name="文本框 34"/>
          <p:cNvSpPr txBox="1"/>
          <p:nvPr/>
        </p:nvSpPr>
        <p:spPr>
          <a:xfrm>
            <a:off x="4460040" y="5403960"/>
            <a:ext cx="151560" cy="189360"/>
          </a:xfrm>
          <a:prstGeom prst="rect">
            <a:avLst/>
          </a:prstGeom>
          <a:noFill/>
          <a:ln w="0">
            <a:noFill/>
          </a:ln>
        </p:spPr>
        <p:txBody>
          <a:bodyPr wrap="none" lIns="0" tIns="0" rIns="0" bIns="0" anchor="t">
            <a:spAutoFit/>
          </a:bodyPr>
          <a:lstStyle/>
          <a:p>
            <a:r>
              <a:rPr lang="zh-CN" sz="1180" b="0" u="none" strike="noStrike">
                <a:solidFill>
                  <a:srgbClr val="D1D5DB"/>
                </a:solidFill>
                <a:effectLst/>
                <a:uFillTx/>
                <a:latin typeface="WenQuanYiZenHei"/>
                <a:ea typeface="WenQuanYiZenHei"/>
              </a:rPr>
              <a:t>第</a:t>
            </a:r>
            <a:endParaRPr lang="en-US" sz="1180" b="0" u="none" strike="noStrike">
              <a:solidFill>
                <a:srgbClr val="000000"/>
              </a:solidFill>
              <a:effectLst/>
              <a:uFillTx/>
              <a:latin typeface="Times New Roman"/>
            </a:endParaRPr>
          </a:p>
        </p:txBody>
      </p:sp>
      <p:sp>
        <p:nvSpPr>
          <p:cNvPr id="36" name="文本框 35"/>
          <p:cNvSpPr txBox="1"/>
          <p:nvPr/>
        </p:nvSpPr>
        <p:spPr>
          <a:xfrm>
            <a:off x="4610160" y="5409360"/>
            <a:ext cx="150120" cy="175680"/>
          </a:xfrm>
          <a:prstGeom prst="rect">
            <a:avLst/>
          </a:prstGeom>
          <a:noFill/>
          <a:ln w="0">
            <a:noFill/>
          </a:ln>
        </p:spPr>
        <p:txBody>
          <a:bodyPr wrap="none" lIns="0" tIns="0" rIns="0" bIns="0" anchor="t">
            <a:spAutoFit/>
          </a:bodyPr>
          <a:lstStyle/>
          <a:p>
            <a:r>
              <a:rPr lang="en-US" sz="1180" b="0" u="none" strike="noStrike">
                <a:solidFill>
                  <a:srgbClr val="D1D5DB"/>
                </a:solidFill>
                <a:effectLst/>
                <a:uFillTx/>
                <a:latin typeface="DejaVuSans"/>
                <a:ea typeface="DejaVuSans"/>
              </a:rPr>
              <a:t>7</a:t>
            </a:r>
            <a:endParaRPr lang="en-US" sz="1180" b="0" u="none" strike="noStrike">
              <a:solidFill>
                <a:srgbClr val="000000"/>
              </a:solidFill>
              <a:effectLst/>
              <a:uFillTx/>
              <a:latin typeface="Times New Roman"/>
            </a:endParaRPr>
          </a:p>
        </p:txBody>
      </p:sp>
      <p:sp>
        <p:nvSpPr>
          <p:cNvPr id="37" name="任意多边形 36"/>
          <p:cNvSpPr/>
          <p:nvPr/>
        </p:nvSpPr>
        <p:spPr>
          <a:xfrm>
            <a:off x="4988880" y="5431680"/>
            <a:ext cx="8640" cy="133920"/>
          </a:xfrm>
          <a:custGeom>
            <a:avLst/>
            <a:gdLst/>
            <a:ahLst/>
            <a:cxnLst/>
            <a:rect l="0" t="0" r="r" b="b"/>
            <a:pathLst>
              <a:path w="24" h="372">
                <a:moveTo>
                  <a:pt x="0" y="0"/>
                </a:moveTo>
                <a:lnTo>
                  <a:pt x="24" y="0"/>
                </a:lnTo>
                <a:lnTo>
                  <a:pt x="24" y="372"/>
                </a:lnTo>
                <a:lnTo>
                  <a:pt x="0" y="372"/>
                </a:lnTo>
                <a:lnTo>
                  <a:pt x="0" y="0"/>
                </a:lnTo>
                <a:close/>
              </a:path>
            </a:pathLst>
          </a:custGeom>
          <a:solidFill>
            <a:srgbClr val="6B7280"/>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38" name="图片 37"/>
          <p:cNvPicPr/>
          <p:nvPr/>
        </p:nvPicPr>
        <p:blipFill>
          <a:blip r:embed="rId10"/>
          <a:stretch/>
        </p:blipFill>
        <p:spPr>
          <a:xfrm>
            <a:off x="5131080" y="5415120"/>
            <a:ext cx="150120" cy="166680"/>
          </a:xfrm>
          <a:prstGeom prst="rect">
            <a:avLst/>
          </a:prstGeom>
          <a:noFill/>
          <a:ln w="0">
            <a:noFill/>
          </a:ln>
        </p:spPr>
      </p:pic>
      <p:sp>
        <p:nvSpPr>
          <p:cNvPr id="39" name="文本框 38"/>
          <p:cNvSpPr txBox="1"/>
          <p:nvPr/>
        </p:nvSpPr>
        <p:spPr>
          <a:xfrm>
            <a:off x="4705920" y="5403960"/>
            <a:ext cx="151560" cy="189360"/>
          </a:xfrm>
          <a:prstGeom prst="rect">
            <a:avLst/>
          </a:prstGeom>
          <a:noFill/>
          <a:ln w="0">
            <a:noFill/>
          </a:ln>
        </p:spPr>
        <p:txBody>
          <a:bodyPr wrap="none" lIns="0" tIns="0" rIns="0" bIns="0" anchor="t">
            <a:spAutoFit/>
          </a:bodyPr>
          <a:lstStyle/>
          <a:p>
            <a:r>
              <a:rPr lang="zh-CN" sz="1180" b="0" u="none" strike="noStrike">
                <a:solidFill>
                  <a:srgbClr val="D1D5DB"/>
                </a:solidFill>
                <a:effectLst/>
                <a:uFillTx/>
                <a:latin typeface="WenQuanYiZenHei"/>
                <a:ea typeface="WenQuanYiZenHei"/>
              </a:rPr>
              <a:t>章</a:t>
            </a:r>
            <a:endParaRPr lang="en-US" sz="1180" b="0" u="none" strike="noStrike">
              <a:solidFill>
                <a:srgbClr val="000000"/>
              </a:solidFill>
              <a:effectLst/>
              <a:uFillTx/>
              <a:latin typeface="Times New Roman"/>
            </a:endParaRPr>
          </a:p>
        </p:txBody>
      </p:sp>
      <p:sp>
        <p:nvSpPr>
          <p:cNvPr id="40" name="文本框 39"/>
          <p:cNvSpPr txBox="1"/>
          <p:nvPr/>
        </p:nvSpPr>
        <p:spPr>
          <a:xfrm>
            <a:off x="5349600" y="5409360"/>
            <a:ext cx="384840" cy="175680"/>
          </a:xfrm>
          <a:prstGeom prst="rect">
            <a:avLst/>
          </a:prstGeom>
          <a:noFill/>
          <a:ln w="0">
            <a:noFill/>
          </a:ln>
        </p:spPr>
        <p:txBody>
          <a:bodyPr wrap="none" lIns="0" tIns="0" rIns="0" bIns="0" anchor="t">
            <a:spAutoFit/>
          </a:bodyPr>
          <a:lstStyle/>
          <a:p>
            <a:r>
              <a:rPr lang="en-US" sz="1180" b="0" u="none" strike="noStrike">
                <a:solidFill>
                  <a:srgbClr val="D1D5DB"/>
                </a:solidFill>
                <a:effectLst/>
                <a:uFillTx/>
                <a:latin typeface="DejaVuSans"/>
                <a:ea typeface="DejaVuSans"/>
              </a:rPr>
              <a:t>2025</a:t>
            </a:r>
            <a:endParaRPr lang="en-US" sz="1180" b="0" u="none" strike="noStrike">
              <a:solidFill>
                <a:srgbClr val="000000"/>
              </a:solidFill>
              <a:effectLst/>
              <a:uFillTx/>
              <a:latin typeface="Times New Roman"/>
            </a:endParaRPr>
          </a:p>
        </p:txBody>
      </p:sp>
      <p:sp>
        <p:nvSpPr>
          <p:cNvPr id="41" name="文本框 40"/>
          <p:cNvSpPr txBox="1"/>
          <p:nvPr/>
        </p:nvSpPr>
        <p:spPr>
          <a:xfrm>
            <a:off x="5732280" y="5403960"/>
            <a:ext cx="151560" cy="189360"/>
          </a:xfrm>
          <a:prstGeom prst="rect">
            <a:avLst/>
          </a:prstGeom>
          <a:noFill/>
          <a:ln w="0">
            <a:noFill/>
          </a:ln>
        </p:spPr>
        <p:txBody>
          <a:bodyPr wrap="none" lIns="0" tIns="0" rIns="0" bIns="0" anchor="t">
            <a:spAutoFit/>
          </a:bodyPr>
          <a:lstStyle/>
          <a:p>
            <a:r>
              <a:rPr lang="zh-CN" sz="1180" b="0" u="none" strike="noStrike">
                <a:solidFill>
                  <a:srgbClr val="D1D5DB"/>
                </a:solidFill>
                <a:effectLst/>
                <a:uFillTx/>
                <a:latin typeface="WenQuanYiZenHei"/>
                <a:ea typeface="WenQuanYiZenHei"/>
              </a:rPr>
              <a:t>年</a:t>
            </a:r>
            <a:endParaRPr lang="en-US" sz="1180" b="0" u="none" strike="noStrike">
              <a:solidFill>
                <a:srgbClr val="000000"/>
              </a:solidFill>
              <a:effectLst/>
              <a:uFillTx/>
              <a:latin typeface="Times New Roman"/>
            </a:endParaRPr>
          </a:p>
        </p:txBody>
      </p:sp>
      <p:sp>
        <p:nvSpPr>
          <p:cNvPr id="42" name="文本框 41"/>
          <p:cNvSpPr txBox="1"/>
          <p:nvPr/>
        </p:nvSpPr>
        <p:spPr>
          <a:xfrm>
            <a:off x="5882760" y="5409360"/>
            <a:ext cx="150120" cy="175680"/>
          </a:xfrm>
          <a:prstGeom prst="rect">
            <a:avLst/>
          </a:prstGeom>
          <a:noFill/>
          <a:ln w="0">
            <a:noFill/>
          </a:ln>
        </p:spPr>
        <p:txBody>
          <a:bodyPr wrap="none" lIns="0" tIns="0" rIns="0" bIns="0" anchor="t">
            <a:spAutoFit/>
          </a:bodyPr>
          <a:lstStyle/>
          <a:p>
            <a:r>
              <a:rPr lang="en-US" sz="1180" b="0" u="none" strike="noStrike">
                <a:solidFill>
                  <a:srgbClr val="D1D5DB"/>
                </a:solidFill>
                <a:effectLst/>
                <a:uFillTx/>
                <a:latin typeface="DejaVuSans"/>
                <a:ea typeface="DejaVuSans"/>
              </a:rPr>
              <a:t>6</a:t>
            </a:r>
            <a:endParaRPr lang="en-US" sz="1180" b="0" u="none" strike="noStrike">
              <a:solidFill>
                <a:srgbClr val="000000"/>
              </a:solidFill>
              <a:effectLst/>
              <a:uFillTx/>
              <a:latin typeface="Times New Roman"/>
            </a:endParaRPr>
          </a:p>
        </p:txBody>
      </p:sp>
      <p:sp>
        <p:nvSpPr>
          <p:cNvPr id="43" name="文本框 42"/>
          <p:cNvSpPr txBox="1"/>
          <p:nvPr/>
        </p:nvSpPr>
        <p:spPr>
          <a:xfrm>
            <a:off x="5978520" y="5403960"/>
            <a:ext cx="151560" cy="189360"/>
          </a:xfrm>
          <a:prstGeom prst="rect">
            <a:avLst/>
          </a:prstGeom>
          <a:noFill/>
          <a:ln w="0">
            <a:noFill/>
          </a:ln>
        </p:spPr>
        <p:txBody>
          <a:bodyPr wrap="none" lIns="0" tIns="0" rIns="0" bIns="0" anchor="t">
            <a:spAutoFit/>
          </a:bodyPr>
          <a:lstStyle/>
          <a:p>
            <a:r>
              <a:rPr lang="zh-CN" sz="1180" b="0" u="none" strike="noStrike">
                <a:solidFill>
                  <a:srgbClr val="D1D5DB"/>
                </a:solidFill>
                <a:effectLst/>
                <a:uFillTx/>
                <a:latin typeface="WenQuanYiZenHei"/>
                <a:ea typeface="WenQuanYiZenHei"/>
              </a:rPr>
              <a:t>月</a:t>
            </a:r>
            <a:endParaRPr lang="en-US" sz="1180" b="0" u="none" strike="noStrike">
              <a:solidFill>
                <a:srgbClr val="000000"/>
              </a:solidFill>
              <a:effectLst/>
              <a:uFillTx/>
              <a:latin typeface="Times New Roman"/>
            </a:endParaRPr>
          </a:p>
        </p:txBody>
      </p:sp>
      <p:sp>
        <p:nvSpPr>
          <p:cNvPr id="44" name="文本框 43"/>
          <p:cNvSpPr txBox="1"/>
          <p:nvPr/>
        </p:nvSpPr>
        <p:spPr>
          <a:xfrm>
            <a:off x="6128640" y="5409360"/>
            <a:ext cx="192600" cy="175680"/>
          </a:xfrm>
          <a:prstGeom prst="rect">
            <a:avLst/>
          </a:prstGeom>
          <a:noFill/>
          <a:ln w="0">
            <a:noFill/>
          </a:ln>
        </p:spPr>
        <p:txBody>
          <a:bodyPr wrap="none" lIns="0" tIns="0" rIns="0" bIns="0" anchor="t">
            <a:spAutoFit/>
          </a:bodyPr>
          <a:lstStyle/>
          <a:p>
            <a:r>
              <a:rPr lang="en-US" sz="1180" b="0" u="none" strike="noStrike">
                <a:solidFill>
                  <a:srgbClr val="D1D5DB"/>
                </a:solidFill>
                <a:effectLst/>
                <a:uFillTx/>
                <a:latin typeface="DejaVuSans"/>
                <a:ea typeface="DejaVuSans"/>
              </a:rPr>
              <a:t>11</a:t>
            </a:r>
            <a:endParaRPr lang="en-US" sz="1180" b="0" u="none" strike="noStrike">
              <a:solidFill>
                <a:srgbClr val="000000"/>
              </a:solidFill>
              <a:effectLst/>
              <a:uFillTx/>
              <a:latin typeface="Times New Roman"/>
            </a:endParaRPr>
          </a:p>
        </p:txBody>
      </p:sp>
      <p:sp>
        <p:nvSpPr>
          <p:cNvPr id="45" name="任意多边形 44"/>
          <p:cNvSpPr/>
          <p:nvPr/>
        </p:nvSpPr>
        <p:spPr>
          <a:xfrm>
            <a:off x="4947120" y="3559680"/>
            <a:ext cx="802440" cy="33840"/>
          </a:xfrm>
          <a:custGeom>
            <a:avLst/>
            <a:gdLst/>
            <a:ahLst/>
            <a:cxnLst/>
            <a:rect l="0" t="0" r="r" b="b"/>
            <a:pathLst>
              <a:path w="2229" h="94">
                <a:moveTo>
                  <a:pt x="0" y="0"/>
                </a:moveTo>
                <a:lnTo>
                  <a:pt x="2229" y="0"/>
                </a:lnTo>
                <a:lnTo>
                  <a:pt x="2229" y="94"/>
                </a:lnTo>
                <a:lnTo>
                  <a:pt x="0" y="94"/>
                </a:lnTo>
                <a:lnTo>
                  <a:pt x="0" y="0"/>
                </a:lnTo>
                <a:close/>
              </a:path>
            </a:pathLst>
          </a:custGeom>
          <a:solidFill>
            <a:srgbClr val="A78BFA"/>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46" name="图片 45"/>
          <p:cNvPicPr/>
          <p:nvPr/>
        </p:nvPicPr>
        <p:blipFill>
          <a:blip r:embed="rId11"/>
          <a:stretch/>
        </p:blipFill>
        <p:spPr>
          <a:xfrm>
            <a:off x="4796640" y="1654560"/>
            <a:ext cx="350640" cy="400680"/>
          </a:xfrm>
          <a:prstGeom prst="rect">
            <a:avLst/>
          </a:prstGeom>
          <a:noFill/>
          <a:ln w="0">
            <a:noFill/>
          </a:ln>
        </p:spPr>
      </p:pic>
      <p:sp>
        <p:nvSpPr>
          <p:cNvPr id="47" name="文本框 46"/>
          <p:cNvSpPr txBox="1"/>
          <p:nvPr/>
        </p:nvSpPr>
        <p:spPr>
          <a:xfrm>
            <a:off x="6320160" y="5403960"/>
            <a:ext cx="151560" cy="189360"/>
          </a:xfrm>
          <a:prstGeom prst="rect">
            <a:avLst/>
          </a:prstGeom>
          <a:noFill/>
          <a:ln w="0">
            <a:noFill/>
          </a:ln>
        </p:spPr>
        <p:txBody>
          <a:bodyPr wrap="none" lIns="0" tIns="0" rIns="0" bIns="0" anchor="t">
            <a:spAutoFit/>
          </a:bodyPr>
          <a:lstStyle/>
          <a:p>
            <a:r>
              <a:rPr lang="zh-CN" sz="1180" b="0" u="none" strike="noStrike">
                <a:solidFill>
                  <a:srgbClr val="D1D5DB"/>
                </a:solidFill>
                <a:effectLst/>
                <a:uFillTx/>
                <a:latin typeface="WenQuanYiZenHei"/>
                <a:ea typeface="WenQuanYiZenHei"/>
              </a:rPr>
              <a:t>日</a:t>
            </a:r>
            <a:endParaRPr lang="en-US" sz="1180" b="0" u="none" strike="noStrike">
              <a:solidFill>
                <a:srgbClr val="000000"/>
              </a:solidFill>
              <a:effectLst/>
              <a:uFillTx/>
              <a:latin typeface="Times New Roman"/>
            </a:endParaRPr>
          </a:p>
        </p:txBody>
      </p:sp>
      <p:pic>
        <p:nvPicPr>
          <p:cNvPr id="48" name="图片 47"/>
          <p:cNvPicPr/>
          <p:nvPr/>
        </p:nvPicPr>
        <p:blipFill>
          <a:blip r:embed="rId12"/>
          <a:stretch/>
        </p:blipFill>
        <p:spPr>
          <a:xfrm>
            <a:off x="5398560" y="1654560"/>
            <a:ext cx="501120" cy="400680"/>
          </a:xfrm>
          <a:prstGeom prst="rect">
            <a:avLst/>
          </a:prstGeom>
          <a:noFill/>
          <a:ln w="0">
            <a:noFill/>
          </a:ln>
        </p:spPr>
      </p:pic>
      <p:sp>
        <p:nvSpPr>
          <p:cNvPr id="49" name="文本框 48"/>
          <p:cNvSpPr txBox="1"/>
          <p:nvPr/>
        </p:nvSpPr>
        <p:spPr>
          <a:xfrm>
            <a:off x="5151600" y="1881360"/>
            <a:ext cx="133200" cy="157320"/>
          </a:xfrm>
          <a:prstGeom prst="rect">
            <a:avLst/>
          </a:prstGeom>
          <a:noFill/>
          <a:ln w="0">
            <a:noFill/>
          </a:ln>
        </p:spPr>
        <p:txBody>
          <a:bodyPr wrap="none" lIns="0" tIns="0" rIns="0" bIns="0" anchor="t">
            <a:spAutoFit/>
          </a:bodyPr>
          <a:lstStyle/>
          <a:p>
            <a:r>
              <a:rPr lang="en-US" sz="1050" b="0" u="none" strike="noStrike">
                <a:solidFill>
                  <a:srgbClr val="FFFFFF"/>
                </a:solidFill>
                <a:effectLst/>
                <a:uFillTx/>
                <a:latin typeface="DejaVuSans"/>
                <a:ea typeface="DejaVuSans"/>
              </a:rPr>
              <a:t> </a:t>
            </a:r>
            <a:endParaRPr lang="en-US" sz="1050" b="0" u="none" strike="noStrike">
              <a:solidFill>
                <a:srgbClr val="000000"/>
              </a:solidFill>
              <a:effectLst/>
              <a:uFillTx/>
              <a:latin typeface="Times New Roman"/>
            </a:endParaRPr>
          </a:p>
        </p:txBody>
      </p:sp>
      <p:sp>
        <p:nvSpPr>
          <p:cNvPr id="50" name="文本框 49"/>
          <p:cNvSpPr txBox="1"/>
          <p:nvPr/>
        </p:nvSpPr>
        <p:spPr>
          <a:xfrm>
            <a:off x="3035520" y="2266560"/>
            <a:ext cx="4513320" cy="632880"/>
          </a:xfrm>
          <a:prstGeom prst="rect">
            <a:avLst/>
          </a:prstGeom>
          <a:noFill/>
          <a:ln w="0">
            <a:noFill/>
          </a:ln>
        </p:spPr>
        <p:txBody>
          <a:bodyPr wrap="none" lIns="0" tIns="0" rIns="0" bIns="0" anchor="t">
            <a:spAutoFit/>
          </a:bodyPr>
          <a:lstStyle/>
          <a:p>
            <a:r>
              <a:rPr lang="zh-CN" sz="3950" b="0" u="none" strike="noStrike">
                <a:solidFill>
                  <a:srgbClr val="FFFFFF"/>
                </a:solidFill>
                <a:effectLst/>
                <a:uFillTx/>
                <a:latin typeface="WenQuanYiZenHei"/>
                <a:ea typeface="WenQuanYiZenHei"/>
              </a:rPr>
              <a:t>构建检索向量数据库</a:t>
            </a:r>
            <a:endParaRPr lang="en-US" sz="3950" b="0" u="none" strike="noStrike">
              <a:solidFill>
                <a:srgbClr val="000000"/>
              </a:solidFill>
              <a:effectLst/>
              <a:uFillTx/>
              <a:latin typeface="Times New Roman"/>
            </a:endParaRPr>
          </a:p>
        </p:txBody>
      </p:sp>
      <p:sp>
        <p:nvSpPr>
          <p:cNvPr id="51" name="文本框 50"/>
          <p:cNvSpPr txBox="1"/>
          <p:nvPr/>
        </p:nvSpPr>
        <p:spPr>
          <a:xfrm>
            <a:off x="3934800" y="3039480"/>
            <a:ext cx="434160" cy="235080"/>
          </a:xfrm>
          <a:prstGeom prst="rect">
            <a:avLst/>
          </a:prstGeom>
          <a:noFill/>
          <a:ln w="0">
            <a:noFill/>
          </a:ln>
        </p:spPr>
        <p:txBody>
          <a:bodyPr wrap="none" lIns="0" tIns="0" rIns="0" bIns="0" anchor="t">
            <a:spAutoFit/>
          </a:bodyPr>
          <a:lstStyle/>
          <a:p>
            <a:r>
              <a:rPr lang="en-US" sz="1580" b="0" u="none" strike="noStrike">
                <a:solidFill>
                  <a:srgbClr val="BFDBFE"/>
                </a:solidFill>
                <a:effectLst/>
                <a:uFillTx/>
                <a:latin typeface="DejaVuSans"/>
                <a:ea typeface="DejaVuSans"/>
              </a:rPr>
              <a:t>RAG</a:t>
            </a:r>
            <a:endParaRPr lang="en-US" sz="1580" b="0" u="none" strike="noStrike">
              <a:solidFill>
                <a:srgbClr val="000000"/>
              </a:solidFill>
              <a:effectLst/>
              <a:uFillTx/>
              <a:latin typeface="Times New Roman"/>
            </a:endParaRPr>
          </a:p>
        </p:txBody>
      </p:sp>
      <p:sp>
        <p:nvSpPr>
          <p:cNvPr id="52" name="文本框 51"/>
          <p:cNvSpPr txBox="1"/>
          <p:nvPr/>
        </p:nvSpPr>
        <p:spPr>
          <a:xfrm>
            <a:off x="4354920" y="3032640"/>
            <a:ext cx="2414880" cy="253440"/>
          </a:xfrm>
          <a:prstGeom prst="rect">
            <a:avLst/>
          </a:prstGeom>
          <a:noFill/>
          <a:ln w="0">
            <a:noFill/>
          </a:ln>
        </p:spPr>
        <p:txBody>
          <a:bodyPr wrap="none" lIns="0" tIns="0" rIns="0" bIns="0" anchor="t">
            <a:spAutoFit/>
          </a:bodyPr>
          <a:lstStyle/>
          <a:p>
            <a:r>
              <a:rPr lang="zh-CN" sz="1580" b="0" u="none" strike="noStrike">
                <a:solidFill>
                  <a:srgbClr val="BFDBFE"/>
                </a:solidFill>
                <a:effectLst/>
                <a:uFillTx/>
                <a:latin typeface="WenQuanYiZenHei"/>
                <a:ea typeface="WenQuanYiZenHei"/>
              </a:rPr>
              <a:t>系统中的知识库构建与管理</a:t>
            </a:r>
            <a:endParaRPr lang="en-US" sz="1580" b="0" u="none" strike="noStrike">
              <a:solidFill>
                <a:srgbClr val="000000"/>
              </a:solidFill>
              <a:effectLst/>
              <a:uFillTx/>
              <a:latin typeface="Times New Roman"/>
            </a:endParaRPr>
          </a:p>
        </p:txBody>
      </p:sp>
      <p:sp>
        <p:nvSpPr>
          <p:cNvPr id="53" name="文本框 52"/>
          <p:cNvSpPr txBox="1"/>
          <p:nvPr/>
        </p:nvSpPr>
        <p:spPr>
          <a:xfrm>
            <a:off x="4345560" y="3875400"/>
            <a:ext cx="2012400" cy="212400"/>
          </a:xfrm>
          <a:prstGeom prst="rect">
            <a:avLst/>
          </a:prstGeom>
          <a:noFill/>
          <a:ln w="0">
            <a:noFill/>
          </a:ln>
        </p:spPr>
        <p:txBody>
          <a:bodyPr wrap="none" lIns="0" tIns="0" rIns="0" bIns="0" anchor="t">
            <a:spAutoFit/>
          </a:bodyPr>
          <a:lstStyle/>
          <a:p>
            <a:r>
              <a:rPr lang="zh-CN" sz="1320" b="0" u="none" strike="noStrike">
                <a:solidFill>
                  <a:srgbClr val="D1D5DB"/>
                </a:solidFill>
                <a:effectLst/>
                <a:uFillTx/>
                <a:latin typeface="WenQuanYiZenHei"/>
                <a:ea typeface="WenQuanYiZenHei"/>
              </a:rPr>
              <a:t>从数据准备到向量索引优化</a:t>
            </a:r>
            <a:endParaRPr lang="en-US" sz="1320" b="0" u="none" strike="noStrike">
              <a:solidFill>
                <a:srgbClr val="000000"/>
              </a:solidFill>
              <a:effectLst/>
              <a:uFillTx/>
              <a:latin typeface="Times New Roman"/>
            </a:endParaRPr>
          </a:p>
        </p:txBody>
      </p:sp>
      <p:sp>
        <p:nvSpPr>
          <p:cNvPr id="2" name="文本框 1"/>
          <p:cNvSpPr txBox="1"/>
          <p:nvPr/>
        </p:nvSpPr>
        <p:spPr>
          <a:xfrm>
            <a:off x="1234440" y="1133856"/>
            <a:ext cx="1974600" cy="707886"/>
          </a:xfrm>
          <a:prstGeom prst="rect">
            <a:avLst/>
          </a:prstGeom>
          <a:noFill/>
        </p:spPr>
        <p:txBody>
          <a:bodyPr wrap="square" rtlCol="0">
            <a:spAutoFit/>
          </a:bodyPr>
          <a:lstStyle/>
          <a:p>
            <a:r>
              <a:rPr lang="zh-CN" altLang="en-US" sz="4000" dirty="0" smtClean="0">
                <a:solidFill>
                  <a:schemeClr val="bg1"/>
                </a:solidFill>
                <a:latin typeface="隶书" panose="02010509060101010101" pitchFamily="49" charset="-122"/>
                <a:ea typeface="隶书" panose="02010509060101010101" pitchFamily="49" charset="-122"/>
              </a:rPr>
              <a:t>第 </a:t>
            </a:r>
            <a:r>
              <a:rPr lang="en-US" altLang="zh-CN" sz="4000" dirty="0" smtClean="0">
                <a:solidFill>
                  <a:schemeClr val="bg1"/>
                </a:solidFill>
                <a:latin typeface="隶书" panose="02010509060101010101" pitchFamily="49" charset="-122"/>
                <a:ea typeface="隶书" panose="02010509060101010101" pitchFamily="49" charset="-122"/>
              </a:rPr>
              <a:t>7 </a:t>
            </a:r>
            <a:r>
              <a:rPr lang="zh-CN" altLang="en-US" sz="4000" dirty="0" smtClean="0">
                <a:solidFill>
                  <a:schemeClr val="bg1"/>
                </a:solidFill>
                <a:latin typeface="隶书" panose="02010509060101010101" pitchFamily="49" charset="-122"/>
                <a:ea typeface="隶书" panose="02010509060101010101" pitchFamily="49" charset="-122"/>
              </a:rPr>
              <a:t>章</a:t>
            </a:r>
            <a:endParaRPr lang="zh-CN" altLang="en-US" sz="4000" dirty="0">
              <a:solidFill>
                <a:schemeClr val="bg1"/>
              </a:solidFill>
              <a:latin typeface="隶书" panose="02010509060101010101" pitchFamily="49" charset="-122"/>
              <a:ea typeface="隶书" panose="02010509060101010101" pitchFamily="49" charset="-122"/>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p15="http://schemas.microsoft.com/office/powerpoint/2012/main"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09" name="图片 608"/>
          <p:cNvPicPr/>
          <p:nvPr/>
        </p:nvPicPr>
        <p:blipFill>
          <a:blip r:embed="rId2"/>
          <a:stretch/>
        </p:blipFill>
        <p:spPr>
          <a:xfrm>
            <a:off x="0" y="0"/>
            <a:ext cx="10696320" cy="7086240"/>
          </a:xfrm>
          <a:prstGeom prst="rect">
            <a:avLst/>
          </a:prstGeom>
          <a:noFill/>
          <a:ln w="0">
            <a:noFill/>
          </a:ln>
        </p:spPr>
      </p:pic>
      <p:sp>
        <p:nvSpPr>
          <p:cNvPr id="610" name="任意多边形 609"/>
          <p:cNvSpPr/>
          <p:nvPr/>
        </p:nvSpPr>
        <p:spPr>
          <a:xfrm>
            <a:off x="401040" y="802080"/>
            <a:ext cx="668880" cy="33840"/>
          </a:xfrm>
          <a:custGeom>
            <a:avLst/>
            <a:gdLst/>
            <a:ahLst/>
            <a:cxnLst/>
            <a:rect l="0" t="0" r="r" b="b"/>
            <a:pathLst>
              <a:path w="1858" h="94">
                <a:moveTo>
                  <a:pt x="0" y="0"/>
                </a:moveTo>
                <a:lnTo>
                  <a:pt x="1858" y="0"/>
                </a:lnTo>
                <a:lnTo>
                  <a:pt x="1858" y="94"/>
                </a:lnTo>
                <a:lnTo>
                  <a:pt x="0" y="94"/>
                </a:lnTo>
                <a:lnTo>
                  <a:pt x="0" y="0"/>
                </a:lnTo>
                <a:close/>
              </a:path>
            </a:pathLst>
          </a:custGeom>
          <a:solidFill>
            <a:srgbClr val="A78BFA"/>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611" name="文本框 610"/>
          <p:cNvSpPr txBox="1"/>
          <p:nvPr/>
        </p:nvSpPr>
        <p:spPr>
          <a:xfrm>
            <a:off x="401040" y="378720"/>
            <a:ext cx="3003120" cy="378360"/>
          </a:xfrm>
          <a:prstGeom prst="rect">
            <a:avLst/>
          </a:prstGeom>
          <a:noFill/>
          <a:ln w="0">
            <a:noFill/>
          </a:ln>
        </p:spPr>
        <p:txBody>
          <a:bodyPr wrap="none" lIns="0" tIns="0" rIns="0" bIns="0" anchor="t">
            <a:spAutoFit/>
          </a:bodyPr>
          <a:lstStyle/>
          <a:p>
            <a:r>
              <a:rPr lang="zh-CN" sz="2370" b="0" u="none" strike="noStrike">
                <a:solidFill>
                  <a:srgbClr val="FFFFFF"/>
                </a:solidFill>
                <a:effectLst/>
                <a:uFillTx/>
                <a:latin typeface="WenQuanYiZenHei"/>
                <a:ea typeface="WenQuanYiZenHei"/>
              </a:rPr>
              <a:t>向量数据库的构建步骤</a:t>
            </a:r>
            <a:endParaRPr lang="en-US" sz="2370" b="0" u="none" strike="noStrike">
              <a:solidFill>
                <a:srgbClr val="000000"/>
              </a:solidFill>
              <a:effectLst/>
              <a:uFillTx/>
              <a:latin typeface="Times New Roman"/>
            </a:endParaRPr>
          </a:p>
        </p:txBody>
      </p:sp>
      <p:sp>
        <p:nvSpPr>
          <p:cNvPr id="612" name="文本框 611"/>
          <p:cNvSpPr txBox="1"/>
          <p:nvPr/>
        </p:nvSpPr>
        <p:spPr>
          <a:xfrm>
            <a:off x="401040" y="1050840"/>
            <a:ext cx="3688920" cy="212400"/>
          </a:xfrm>
          <a:prstGeom prst="rect">
            <a:avLst/>
          </a:prstGeom>
          <a:noFill/>
          <a:ln w="0">
            <a:noFill/>
          </a:ln>
        </p:spPr>
        <p:txBody>
          <a:bodyPr wrap="none" lIns="0" tIns="0" rIns="0" bIns="0" anchor="t">
            <a:spAutoFit/>
          </a:bodyPr>
          <a:lstStyle/>
          <a:p>
            <a:r>
              <a:rPr lang="zh-CN" sz="1320" b="0" u="none" strike="noStrike">
                <a:solidFill>
                  <a:srgbClr val="BFDBFE"/>
                </a:solidFill>
                <a:effectLst/>
                <a:uFillTx/>
                <a:latin typeface="WenQuanYiZenHei"/>
                <a:ea typeface="WenQuanYiZenHei"/>
              </a:rPr>
              <a:t>详解从嵌入生成到存储的完整流程，包括如何使用</a:t>
            </a:r>
            <a:endParaRPr lang="en-US" sz="1320" b="0" u="none" strike="noStrike">
              <a:solidFill>
                <a:srgbClr val="000000"/>
              </a:solidFill>
              <a:effectLst/>
              <a:uFillTx/>
              <a:latin typeface="Times New Roman"/>
            </a:endParaRPr>
          </a:p>
        </p:txBody>
      </p:sp>
      <p:sp>
        <p:nvSpPr>
          <p:cNvPr id="613" name="文本框 612"/>
          <p:cNvSpPr txBox="1"/>
          <p:nvPr/>
        </p:nvSpPr>
        <p:spPr>
          <a:xfrm>
            <a:off x="4078080" y="1056600"/>
            <a:ext cx="474120" cy="195480"/>
          </a:xfrm>
          <a:prstGeom prst="rect">
            <a:avLst/>
          </a:prstGeom>
          <a:noFill/>
          <a:ln w="0">
            <a:noFill/>
          </a:ln>
        </p:spPr>
        <p:txBody>
          <a:bodyPr wrap="none" lIns="0" tIns="0" rIns="0" bIns="0" anchor="t">
            <a:spAutoFit/>
          </a:bodyPr>
          <a:lstStyle/>
          <a:p>
            <a:r>
              <a:rPr lang="en-US" sz="1320" b="0" u="none" strike="noStrike">
                <a:solidFill>
                  <a:srgbClr val="BFDBFE"/>
                </a:solidFill>
                <a:effectLst/>
                <a:uFillTx/>
                <a:latin typeface="DejaVuSans"/>
                <a:ea typeface="DejaVuSans"/>
              </a:rPr>
              <a:t>FAISS</a:t>
            </a:r>
            <a:endParaRPr lang="en-US" sz="1320" b="0" u="none" strike="noStrike">
              <a:solidFill>
                <a:srgbClr val="000000"/>
              </a:solidFill>
              <a:effectLst/>
              <a:uFillTx/>
              <a:latin typeface="Times New Roman"/>
            </a:endParaRPr>
          </a:p>
        </p:txBody>
      </p:sp>
      <p:sp>
        <p:nvSpPr>
          <p:cNvPr id="614" name="任意多边形 613"/>
          <p:cNvSpPr/>
          <p:nvPr/>
        </p:nvSpPr>
        <p:spPr>
          <a:xfrm>
            <a:off x="401040" y="5181120"/>
            <a:ext cx="9894600" cy="1036440"/>
          </a:xfrm>
          <a:custGeom>
            <a:avLst/>
            <a:gdLst/>
            <a:ahLst/>
            <a:cxnLst/>
            <a:rect l="0" t="0" r="r" b="b"/>
            <a:pathLst>
              <a:path w="27485" h="2879">
                <a:moveTo>
                  <a:pt x="0" y="2693"/>
                </a:moveTo>
                <a:lnTo>
                  <a:pt x="0" y="185"/>
                </a:lnTo>
                <a:cubicBezTo>
                  <a:pt x="0" y="173"/>
                  <a:pt x="1" y="161"/>
                  <a:pt x="3" y="149"/>
                </a:cubicBezTo>
                <a:cubicBezTo>
                  <a:pt x="6" y="137"/>
                  <a:pt x="9" y="125"/>
                  <a:pt x="14" y="114"/>
                </a:cubicBezTo>
                <a:cubicBezTo>
                  <a:pt x="19" y="103"/>
                  <a:pt x="24" y="92"/>
                  <a:pt x="31" y="82"/>
                </a:cubicBezTo>
                <a:cubicBezTo>
                  <a:pt x="38" y="72"/>
                  <a:pt x="45" y="63"/>
                  <a:pt x="54" y="54"/>
                </a:cubicBezTo>
                <a:cubicBezTo>
                  <a:pt x="63" y="45"/>
                  <a:pt x="72" y="38"/>
                  <a:pt x="82" y="31"/>
                </a:cubicBezTo>
                <a:cubicBezTo>
                  <a:pt x="92" y="24"/>
                  <a:pt x="103" y="18"/>
                  <a:pt x="114" y="14"/>
                </a:cubicBezTo>
                <a:cubicBezTo>
                  <a:pt x="126" y="9"/>
                  <a:pt x="137" y="6"/>
                  <a:pt x="149" y="3"/>
                </a:cubicBezTo>
                <a:cubicBezTo>
                  <a:pt x="161" y="1"/>
                  <a:pt x="173" y="0"/>
                  <a:pt x="185" y="0"/>
                </a:cubicBezTo>
                <a:lnTo>
                  <a:pt x="27299" y="0"/>
                </a:lnTo>
                <a:cubicBezTo>
                  <a:pt x="27311" y="0"/>
                  <a:pt x="27324" y="1"/>
                  <a:pt x="27336" y="3"/>
                </a:cubicBezTo>
                <a:cubicBezTo>
                  <a:pt x="27347" y="6"/>
                  <a:pt x="27359" y="9"/>
                  <a:pt x="27370" y="14"/>
                </a:cubicBezTo>
                <a:cubicBezTo>
                  <a:pt x="27382" y="18"/>
                  <a:pt x="27392" y="24"/>
                  <a:pt x="27402" y="31"/>
                </a:cubicBezTo>
                <a:cubicBezTo>
                  <a:pt x="27413" y="38"/>
                  <a:pt x="27422" y="45"/>
                  <a:pt x="27431" y="54"/>
                </a:cubicBezTo>
                <a:cubicBezTo>
                  <a:pt x="27439" y="63"/>
                  <a:pt x="27447" y="72"/>
                  <a:pt x="27454" y="82"/>
                </a:cubicBezTo>
                <a:cubicBezTo>
                  <a:pt x="27460" y="92"/>
                  <a:pt x="27466" y="103"/>
                  <a:pt x="27471" y="114"/>
                </a:cubicBezTo>
                <a:cubicBezTo>
                  <a:pt x="27476" y="125"/>
                  <a:pt x="27479" y="137"/>
                  <a:pt x="27481" y="149"/>
                </a:cubicBezTo>
                <a:cubicBezTo>
                  <a:pt x="27484" y="161"/>
                  <a:pt x="27485" y="173"/>
                  <a:pt x="27485" y="185"/>
                </a:cubicBezTo>
                <a:lnTo>
                  <a:pt x="27485" y="2693"/>
                </a:lnTo>
                <a:cubicBezTo>
                  <a:pt x="27485" y="2706"/>
                  <a:pt x="27484" y="2718"/>
                  <a:pt x="27481" y="2730"/>
                </a:cubicBezTo>
                <a:cubicBezTo>
                  <a:pt x="27479" y="2741"/>
                  <a:pt x="27476" y="2753"/>
                  <a:pt x="27471" y="2764"/>
                </a:cubicBezTo>
                <a:cubicBezTo>
                  <a:pt x="27466" y="2776"/>
                  <a:pt x="27460" y="2786"/>
                  <a:pt x="27454" y="2796"/>
                </a:cubicBezTo>
                <a:cubicBezTo>
                  <a:pt x="27447" y="2807"/>
                  <a:pt x="27439" y="2816"/>
                  <a:pt x="27431" y="2825"/>
                </a:cubicBezTo>
                <a:cubicBezTo>
                  <a:pt x="27422" y="2833"/>
                  <a:pt x="27413" y="2841"/>
                  <a:pt x="27402" y="2848"/>
                </a:cubicBezTo>
                <a:cubicBezTo>
                  <a:pt x="27392" y="2854"/>
                  <a:pt x="27382" y="2860"/>
                  <a:pt x="27370" y="2865"/>
                </a:cubicBezTo>
                <a:cubicBezTo>
                  <a:pt x="27359" y="2870"/>
                  <a:pt x="27347" y="2873"/>
                  <a:pt x="27336" y="2875"/>
                </a:cubicBezTo>
                <a:cubicBezTo>
                  <a:pt x="27324" y="2878"/>
                  <a:pt x="27311" y="2879"/>
                  <a:pt x="27299" y="2879"/>
                </a:cubicBezTo>
                <a:lnTo>
                  <a:pt x="185" y="2879"/>
                </a:lnTo>
                <a:cubicBezTo>
                  <a:pt x="173" y="2879"/>
                  <a:pt x="161" y="2878"/>
                  <a:pt x="149" y="2875"/>
                </a:cubicBezTo>
                <a:cubicBezTo>
                  <a:pt x="137" y="2873"/>
                  <a:pt x="126" y="2870"/>
                  <a:pt x="114" y="2865"/>
                </a:cubicBezTo>
                <a:cubicBezTo>
                  <a:pt x="103" y="2860"/>
                  <a:pt x="92" y="2854"/>
                  <a:pt x="82" y="2848"/>
                </a:cubicBezTo>
                <a:cubicBezTo>
                  <a:pt x="72" y="2841"/>
                  <a:pt x="63" y="2833"/>
                  <a:pt x="54" y="2825"/>
                </a:cubicBezTo>
                <a:cubicBezTo>
                  <a:pt x="45" y="2816"/>
                  <a:pt x="38" y="2807"/>
                  <a:pt x="31" y="2796"/>
                </a:cubicBezTo>
                <a:cubicBezTo>
                  <a:pt x="24" y="2786"/>
                  <a:pt x="19" y="2776"/>
                  <a:pt x="14" y="2764"/>
                </a:cubicBezTo>
                <a:cubicBezTo>
                  <a:pt x="9" y="2753"/>
                  <a:pt x="6" y="2741"/>
                  <a:pt x="3" y="2730"/>
                </a:cubicBezTo>
                <a:cubicBezTo>
                  <a:pt x="1" y="2718"/>
                  <a:pt x="0" y="2706"/>
                  <a:pt x="0" y="2693"/>
                </a:cubicBezTo>
                <a:close/>
              </a:path>
            </a:pathLst>
          </a:custGeom>
          <a:solidFill>
            <a:srgbClr val="1E3A8A">
              <a:alpha val="2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615" name="图片 614"/>
          <p:cNvPicPr/>
          <p:nvPr/>
        </p:nvPicPr>
        <p:blipFill>
          <a:blip r:embed="rId3"/>
          <a:stretch/>
        </p:blipFill>
        <p:spPr>
          <a:xfrm>
            <a:off x="534960" y="5365080"/>
            <a:ext cx="100080" cy="133200"/>
          </a:xfrm>
          <a:prstGeom prst="rect">
            <a:avLst/>
          </a:prstGeom>
          <a:noFill/>
          <a:ln w="0">
            <a:noFill/>
          </a:ln>
        </p:spPr>
      </p:pic>
      <p:sp>
        <p:nvSpPr>
          <p:cNvPr id="616" name="文本框 615"/>
          <p:cNvSpPr txBox="1"/>
          <p:nvPr/>
        </p:nvSpPr>
        <p:spPr>
          <a:xfrm>
            <a:off x="4534560" y="1050840"/>
            <a:ext cx="3018240" cy="212400"/>
          </a:xfrm>
          <a:prstGeom prst="rect">
            <a:avLst/>
          </a:prstGeom>
          <a:noFill/>
          <a:ln w="0">
            <a:noFill/>
          </a:ln>
        </p:spPr>
        <p:txBody>
          <a:bodyPr wrap="none" lIns="0" tIns="0" rIns="0" bIns="0" anchor="t">
            <a:spAutoFit/>
          </a:bodyPr>
          <a:lstStyle/>
          <a:p>
            <a:r>
              <a:rPr lang="zh-CN" sz="1320" b="0" u="none" strike="noStrike">
                <a:solidFill>
                  <a:srgbClr val="BFDBFE"/>
                </a:solidFill>
                <a:effectLst/>
                <a:uFillTx/>
                <a:latin typeface="WenQuanYiZenHei"/>
                <a:ea typeface="WenQuanYiZenHei"/>
              </a:rPr>
              <a:t>库管理向量化数据实现高效存储和检索。</a:t>
            </a:r>
            <a:endParaRPr lang="en-US" sz="1320" b="0" u="none" strike="noStrike">
              <a:solidFill>
                <a:srgbClr val="000000"/>
              </a:solidFill>
              <a:effectLst/>
              <a:uFillTx/>
              <a:latin typeface="Times New Roman"/>
            </a:endParaRPr>
          </a:p>
        </p:txBody>
      </p:sp>
      <p:pic>
        <p:nvPicPr>
          <p:cNvPr id="617" name="图片 616"/>
          <p:cNvPicPr/>
          <p:nvPr/>
        </p:nvPicPr>
        <p:blipFill>
          <a:blip r:embed="rId4"/>
          <a:stretch/>
        </p:blipFill>
        <p:spPr>
          <a:xfrm>
            <a:off x="534960" y="5649120"/>
            <a:ext cx="133200" cy="133200"/>
          </a:xfrm>
          <a:prstGeom prst="rect">
            <a:avLst/>
          </a:prstGeom>
          <a:noFill/>
          <a:ln w="0">
            <a:noFill/>
          </a:ln>
        </p:spPr>
      </p:pic>
      <p:sp>
        <p:nvSpPr>
          <p:cNvPr id="618" name="文本框 617"/>
          <p:cNvSpPr txBox="1"/>
          <p:nvPr/>
        </p:nvSpPr>
        <p:spPr>
          <a:xfrm>
            <a:off x="735480" y="5337000"/>
            <a:ext cx="604080" cy="189360"/>
          </a:xfrm>
          <a:prstGeom prst="rect">
            <a:avLst/>
          </a:prstGeom>
          <a:noFill/>
          <a:ln w="0">
            <a:noFill/>
          </a:ln>
        </p:spPr>
        <p:txBody>
          <a:bodyPr wrap="none" lIns="0" tIns="0" rIns="0" bIns="0" anchor="t">
            <a:spAutoFit/>
          </a:bodyPr>
          <a:lstStyle/>
          <a:p>
            <a:r>
              <a:rPr lang="zh-CN" sz="1180" b="0" u="none" strike="noStrike">
                <a:solidFill>
                  <a:srgbClr val="FFFFFF"/>
                </a:solidFill>
                <a:effectLst/>
                <a:uFillTx/>
                <a:latin typeface="WenQuanYiZenHei"/>
                <a:ea typeface="WenQuanYiZenHei"/>
              </a:rPr>
              <a:t>构建要点</a:t>
            </a:r>
            <a:endParaRPr lang="en-US" sz="1180" b="0" u="none" strike="noStrike">
              <a:solidFill>
                <a:srgbClr val="000000"/>
              </a:solidFill>
              <a:effectLst/>
              <a:uFillTx/>
              <a:latin typeface="Times New Roman"/>
            </a:endParaRPr>
          </a:p>
        </p:txBody>
      </p:sp>
      <p:pic>
        <p:nvPicPr>
          <p:cNvPr id="619" name="图片 618"/>
          <p:cNvPicPr/>
          <p:nvPr/>
        </p:nvPicPr>
        <p:blipFill>
          <a:blip r:embed="rId4"/>
          <a:stretch/>
        </p:blipFill>
        <p:spPr>
          <a:xfrm>
            <a:off x="5415120" y="5649120"/>
            <a:ext cx="133200" cy="133200"/>
          </a:xfrm>
          <a:prstGeom prst="rect">
            <a:avLst/>
          </a:prstGeom>
          <a:noFill/>
          <a:ln w="0">
            <a:noFill/>
          </a:ln>
        </p:spPr>
      </p:pic>
      <p:sp>
        <p:nvSpPr>
          <p:cNvPr id="620" name="文本框 619"/>
          <p:cNvSpPr txBox="1"/>
          <p:nvPr/>
        </p:nvSpPr>
        <p:spPr>
          <a:xfrm>
            <a:off x="735480" y="5628960"/>
            <a:ext cx="228060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选择合适的嵌入模型确保语义表示质量</a:t>
            </a:r>
            <a:endParaRPr lang="en-US" sz="1050" b="0" u="none" strike="noStrike">
              <a:solidFill>
                <a:srgbClr val="000000"/>
              </a:solidFill>
              <a:effectLst/>
              <a:uFillTx/>
              <a:latin typeface="Times New Roman"/>
            </a:endParaRPr>
          </a:p>
        </p:txBody>
      </p:sp>
      <p:pic>
        <p:nvPicPr>
          <p:cNvPr id="621" name="图片 620"/>
          <p:cNvPicPr/>
          <p:nvPr/>
        </p:nvPicPr>
        <p:blipFill>
          <a:blip r:embed="rId4"/>
          <a:stretch/>
        </p:blipFill>
        <p:spPr>
          <a:xfrm>
            <a:off x="534960" y="5916600"/>
            <a:ext cx="133200" cy="133200"/>
          </a:xfrm>
          <a:prstGeom prst="rect">
            <a:avLst/>
          </a:prstGeom>
          <a:noFill/>
          <a:ln w="0">
            <a:noFill/>
          </a:ln>
        </p:spPr>
      </p:pic>
      <p:sp>
        <p:nvSpPr>
          <p:cNvPr id="622" name="文本框 621"/>
          <p:cNvSpPr txBox="1"/>
          <p:nvPr/>
        </p:nvSpPr>
        <p:spPr>
          <a:xfrm>
            <a:off x="5615640" y="5628960"/>
            <a:ext cx="201240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根据数据规模选择合适的索引结构</a:t>
            </a:r>
            <a:endParaRPr lang="en-US" sz="1050" b="0" u="none" strike="noStrike">
              <a:solidFill>
                <a:srgbClr val="000000"/>
              </a:solidFill>
              <a:effectLst/>
              <a:uFillTx/>
              <a:latin typeface="Times New Roman"/>
            </a:endParaRPr>
          </a:p>
        </p:txBody>
      </p:sp>
      <p:sp>
        <p:nvSpPr>
          <p:cNvPr id="623" name="文本框 622"/>
          <p:cNvSpPr txBox="1"/>
          <p:nvPr/>
        </p:nvSpPr>
        <p:spPr>
          <a:xfrm>
            <a:off x="735480" y="5901120"/>
            <a:ext cx="379440" cy="157320"/>
          </a:xfrm>
          <a:prstGeom prst="rect">
            <a:avLst/>
          </a:prstGeom>
          <a:noFill/>
          <a:ln w="0">
            <a:noFill/>
          </a:ln>
        </p:spPr>
        <p:txBody>
          <a:bodyPr wrap="none" lIns="0" tIns="0" rIns="0" bIns="0" anchor="t">
            <a:spAutoFit/>
          </a:bodyPr>
          <a:lstStyle/>
          <a:p>
            <a:r>
              <a:rPr lang="en-US" sz="1050" b="0" u="none" strike="noStrike">
                <a:solidFill>
                  <a:srgbClr val="D1D5DB"/>
                </a:solidFill>
                <a:effectLst/>
                <a:uFillTx/>
                <a:latin typeface="DejaVuSans"/>
                <a:ea typeface="DejaVuSans"/>
              </a:rPr>
              <a:t>FAISS</a:t>
            </a:r>
            <a:endParaRPr lang="en-US" sz="1050" b="0" u="none" strike="noStrike">
              <a:solidFill>
                <a:srgbClr val="000000"/>
              </a:solidFill>
              <a:effectLst/>
              <a:uFillTx/>
              <a:latin typeface="Times New Roman"/>
            </a:endParaRPr>
          </a:p>
        </p:txBody>
      </p:sp>
      <p:pic>
        <p:nvPicPr>
          <p:cNvPr id="624" name="图片 623"/>
          <p:cNvPicPr/>
          <p:nvPr/>
        </p:nvPicPr>
        <p:blipFill>
          <a:blip r:embed="rId4"/>
          <a:stretch/>
        </p:blipFill>
        <p:spPr>
          <a:xfrm>
            <a:off x="5415120" y="5916600"/>
            <a:ext cx="133200" cy="133200"/>
          </a:xfrm>
          <a:prstGeom prst="rect">
            <a:avLst/>
          </a:prstGeom>
          <a:noFill/>
          <a:ln w="0">
            <a:noFill/>
          </a:ln>
        </p:spPr>
      </p:pic>
      <p:sp>
        <p:nvSpPr>
          <p:cNvPr id="625" name="文本框 624"/>
          <p:cNvSpPr txBox="1"/>
          <p:nvPr/>
        </p:nvSpPr>
        <p:spPr>
          <a:xfrm>
            <a:off x="1100520" y="5896440"/>
            <a:ext cx="201240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提供高效的向量存储和相似度检索</a:t>
            </a:r>
            <a:endParaRPr lang="en-US" sz="1050" b="0" u="none" strike="noStrike">
              <a:solidFill>
                <a:srgbClr val="000000"/>
              </a:solidFill>
              <a:effectLst/>
              <a:uFillTx/>
              <a:latin typeface="Times New Roman"/>
            </a:endParaRPr>
          </a:p>
        </p:txBody>
      </p:sp>
      <p:pic>
        <p:nvPicPr>
          <p:cNvPr id="626" name="图片 625"/>
          <p:cNvPicPr/>
          <p:nvPr/>
        </p:nvPicPr>
        <p:blipFill>
          <a:blip r:embed="rId5"/>
          <a:stretch/>
        </p:blipFill>
        <p:spPr>
          <a:xfrm>
            <a:off x="401040" y="6442920"/>
            <a:ext cx="100080" cy="116640"/>
          </a:xfrm>
          <a:prstGeom prst="rect">
            <a:avLst/>
          </a:prstGeom>
          <a:noFill/>
          <a:ln w="0">
            <a:noFill/>
          </a:ln>
        </p:spPr>
      </p:pic>
      <p:sp>
        <p:nvSpPr>
          <p:cNvPr id="627" name="文本框 626"/>
          <p:cNvSpPr txBox="1"/>
          <p:nvPr/>
        </p:nvSpPr>
        <p:spPr>
          <a:xfrm>
            <a:off x="5615640" y="5896440"/>
            <a:ext cx="174420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定期保存索引确保数据持久性</a:t>
            </a:r>
            <a:endParaRPr lang="en-US" sz="1050" b="0" u="none" strike="noStrike">
              <a:solidFill>
                <a:srgbClr val="000000"/>
              </a:solidFill>
              <a:effectLst/>
              <a:uFillTx/>
              <a:latin typeface="Times New Roman"/>
            </a:endParaRPr>
          </a:p>
        </p:txBody>
      </p:sp>
      <p:sp>
        <p:nvSpPr>
          <p:cNvPr id="628" name="文本框 627"/>
          <p:cNvSpPr txBox="1"/>
          <p:nvPr/>
        </p:nvSpPr>
        <p:spPr>
          <a:xfrm>
            <a:off x="534960" y="6434640"/>
            <a:ext cx="116640" cy="136080"/>
          </a:xfrm>
          <a:prstGeom prst="rect">
            <a:avLst/>
          </a:prstGeom>
          <a:noFill/>
          <a:ln w="0">
            <a:noFill/>
          </a:ln>
        </p:spPr>
        <p:txBody>
          <a:bodyPr wrap="none" lIns="0" tIns="0" rIns="0" bIns="0" anchor="t">
            <a:spAutoFit/>
          </a:bodyPr>
          <a:lstStyle/>
          <a:p>
            <a:r>
              <a:rPr lang="en-US" sz="920" b="0" u="none" strike="noStrike">
                <a:solidFill>
                  <a:srgbClr val="9CA3AF"/>
                </a:solidFill>
                <a:effectLst/>
                <a:uFillTx/>
                <a:latin typeface="DejaVuSans"/>
                <a:ea typeface="DejaVuSans"/>
              </a:rPr>
              <a:t> </a:t>
            </a:r>
            <a:endParaRPr lang="en-US" sz="920" b="0" u="none" strike="noStrike">
              <a:solidFill>
                <a:srgbClr val="000000"/>
              </a:solidFill>
              <a:effectLst/>
              <a:uFillTx/>
              <a:latin typeface="Times New Roman"/>
            </a:endParaRPr>
          </a:p>
        </p:txBody>
      </p:sp>
      <p:sp>
        <p:nvSpPr>
          <p:cNvPr id="629" name="文本框 628"/>
          <p:cNvSpPr txBox="1"/>
          <p:nvPr/>
        </p:nvSpPr>
        <p:spPr>
          <a:xfrm>
            <a:off x="572040" y="6430680"/>
            <a:ext cx="118080" cy="148320"/>
          </a:xfrm>
          <a:prstGeom prst="rect">
            <a:avLst/>
          </a:prstGeom>
          <a:noFill/>
          <a:ln w="0">
            <a:noFill/>
          </a:ln>
        </p:spPr>
        <p:txBody>
          <a:bodyPr wrap="none" lIns="0" tIns="0" rIns="0" bIns="0" anchor="t">
            <a:spAutoFit/>
          </a:bodyPr>
          <a:lstStyle/>
          <a:p>
            <a:r>
              <a:rPr lang="zh-CN" sz="920" b="0" u="none" strike="noStrike">
                <a:solidFill>
                  <a:srgbClr val="9CA3AF"/>
                </a:solidFill>
                <a:effectLst/>
                <a:uFillTx/>
                <a:latin typeface="WenQuanYiZenHei"/>
                <a:ea typeface="WenQuanYiZenHei"/>
              </a:rPr>
              <a:t>第</a:t>
            </a:r>
            <a:endParaRPr lang="en-US" sz="920" b="0" u="none" strike="noStrike">
              <a:solidFill>
                <a:srgbClr val="000000"/>
              </a:solidFill>
              <a:effectLst/>
              <a:uFillTx/>
              <a:latin typeface="Times New Roman"/>
            </a:endParaRPr>
          </a:p>
        </p:txBody>
      </p:sp>
      <p:sp>
        <p:nvSpPr>
          <p:cNvPr id="630" name="文本框 629"/>
          <p:cNvSpPr txBox="1"/>
          <p:nvPr/>
        </p:nvSpPr>
        <p:spPr>
          <a:xfrm>
            <a:off x="689040" y="6434640"/>
            <a:ext cx="116640" cy="136080"/>
          </a:xfrm>
          <a:prstGeom prst="rect">
            <a:avLst/>
          </a:prstGeom>
          <a:noFill/>
          <a:ln w="0">
            <a:noFill/>
          </a:ln>
        </p:spPr>
        <p:txBody>
          <a:bodyPr wrap="none" lIns="0" tIns="0" rIns="0" bIns="0" anchor="t">
            <a:spAutoFit/>
          </a:bodyPr>
          <a:lstStyle/>
          <a:p>
            <a:r>
              <a:rPr lang="en-US" sz="920" b="0" u="none" strike="noStrike">
                <a:solidFill>
                  <a:srgbClr val="9CA3AF"/>
                </a:solidFill>
                <a:effectLst/>
                <a:uFillTx/>
                <a:latin typeface="DejaVuSans"/>
                <a:ea typeface="DejaVuSans"/>
              </a:rPr>
              <a:t>7</a:t>
            </a:r>
            <a:endParaRPr lang="en-US" sz="920" b="0" u="none" strike="noStrike">
              <a:solidFill>
                <a:srgbClr val="000000"/>
              </a:solidFill>
              <a:effectLst/>
              <a:uFillTx/>
              <a:latin typeface="Times New Roman"/>
            </a:endParaRPr>
          </a:p>
        </p:txBody>
      </p:sp>
      <p:sp>
        <p:nvSpPr>
          <p:cNvPr id="631" name="文本框 630"/>
          <p:cNvSpPr txBox="1"/>
          <p:nvPr/>
        </p:nvSpPr>
        <p:spPr>
          <a:xfrm>
            <a:off x="763560" y="6430680"/>
            <a:ext cx="1291680" cy="148320"/>
          </a:xfrm>
          <a:prstGeom prst="rect">
            <a:avLst/>
          </a:prstGeom>
          <a:noFill/>
          <a:ln w="0">
            <a:noFill/>
          </a:ln>
        </p:spPr>
        <p:txBody>
          <a:bodyPr wrap="none" lIns="0" tIns="0" rIns="0" bIns="0" anchor="t">
            <a:spAutoFit/>
          </a:bodyPr>
          <a:lstStyle/>
          <a:p>
            <a:r>
              <a:rPr lang="zh-CN" sz="920" b="0" u="none" strike="noStrike">
                <a:solidFill>
                  <a:srgbClr val="9CA3AF"/>
                </a:solidFill>
                <a:effectLst/>
                <a:uFillTx/>
                <a:latin typeface="WenQuanYiZenHei"/>
                <a:ea typeface="WenQuanYiZenHei"/>
              </a:rPr>
              <a:t>章：构建检索向量数据库</a:t>
            </a:r>
            <a:endParaRPr lang="en-US" sz="920" b="0" u="none" strike="noStrike">
              <a:solidFill>
                <a:srgbClr val="000000"/>
              </a:solidFill>
              <a:effectLst/>
              <a:uFillTx/>
              <a:latin typeface="Times New Roman"/>
            </a:endParaRPr>
          </a:p>
        </p:txBody>
      </p:sp>
      <p:sp>
        <p:nvSpPr>
          <p:cNvPr id="632" name="任意多边形 631"/>
          <p:cNvSpPr/>
          <p:nvPr/>
        </p:nvSpPr>
        <p:spPr>
          <a:xfrm>
            <a:off x="401040" y="6651720"/>
            <a:ext cx="9894600" cy="33840"/>
          </a:xfrm>
          <a:custGeom>
            <a:avLst/>
            <a:gdLst/>
            <a:ahLst/>
            <a:cxnLst/>
            <a:rect l="0" t="0" r="r" b="b"/>
            <a:pathLst>
              <a:path w="27485" h="94">
                <a:moveTo>
                  <a:pt x="0" y="0"/>
                </a:moveTo>
                <a:lnTo>
                  <a:pt x="27485" y="0"/>
                </a:lnTo>
                <a:lnTo>
                  <a:pt x="27485" y="94"/>
                </a:lnTo>
                <a:lnTo>
                  <a:pt x="0" y="94"/>
                </a:lnTo>
                <a:lnTo>
                  <a:pt x="0" y="0"/>
                </a:lnTo>
                <a:close/>
              </a:path>
            </a:pathLst>
          </a:custGeom>
          <a:solidFill>
            <a:srgbClr val="FFFFFF">
              <a:alpha val="2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633" name="任意多边形 632"/>
          <p:cNvSpPr/>
          <p:nvPr/>
        </p:nvSpPr>
        <p:spPr>
          <a:xfrm>
            <a:off x="401040" y="6651720"/>
            <a:ext cx="6593760" cy="33840"/>
          </a:xfrm>
          <a:custGeom>
            <a:avLst/>
            <a:gdLst/>
            <a:ahLst/>
            <a:cxnLst/>
            <a:rect l="0" t="0" r="r" b="b"/>
            <a:pathLst>
              <a:path w="18316" h="94">
                <a:moveTo>
                  <a:pt x="0" y="0"/>
                </a:moveTo>
                <a:lnTo>
                  <a:pt x="18316" y="0"/>
                </a:lnTo>
                <a:lnTo>
                  <a:pt x="18316" y="94"/>
                </a:lnTo>
                <a:lnTo>
                  <a:pt x="0" y="94"/>
                </a:lnTo>
                <a:lnTo>
                  <a:pt x="0" y="0"/>
                </a:lnTo>
                <a:close/>
              </a:path>
            </a:pathLst>
          </a:custGeom>
          <a:solidFill>
            <a:srgbClr val="7E3AF2"/>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634" name="任意多边形 633"/>
          <p:cNvSpPr/>
          <p:nvPr/>
        </p:nvSpPr>
        <p:spPr>
          <a:xfrm>
            <a:off x="534600" y="1061280"/>
            <a:ext cx="50400" cy="50400"/>
          </a:xfrm>
          <a:custGeom>
            <a:avLst/>
            <a:gdLst/>
            <a:ahLst/>
            <a:cxnLst/>
            <a:rect l="0" t="0" r="r" b="b"/>
            <a:pathLst>
              <a:path w="140" h="140">
                <a:moveTo>
                  <a:pt x="140" y="70"/>
                </a:moveTo>
                <a:cubicBezTo>
                  <a:pt x="140" y="79"/>
                  <a:pt x="139" y="88"/>
                  <a:pt x="135" y="97"/>
                </a:cubicBezTo>
                <a:cubicBezTo>
                  <a:pt x="132" y="105"/>
                  <a:pt x="127" y="113"/>
                  <a:pt x="120" y="119"/>
                </a:cubicBezTo>
                <a:cubicBezTo>
                  <a:pt x="112" y="126"/>
                  <a:pt x="105" y="131"/>
                  <a:pt x="96" y="135"/>
                </a:cubicBezTo>
                <a:cubicBezTo>
                  <a:pt x="88" y="138"/>
                  <a:pt x="79" y="140"/>
                  <a:pt x="70" y="140"/>
                </a:cubicBezTo>
                <a:cubicBezTo>
                  <a:pt x="61" y="140"/>
                  <a:pt x="52" y="138"/>
                  <a:pt x="43" y="135"/>
                </a:cubicBezTo>
                <a:cubicBezTo>
                  <a:pt x="35" y="131"/>
                  <a:pt x="27" y="126"/>
                  <a:pt x="21" y="119"/>
                </a:cubicBezTo>
                <a:cubicBezTo>
                  <a:pt x="14" y="113"/>
                  <a:pt x="9" y="105"/>
                  <a:pt x="5" y="97"/>
                </a:cubicBezTo>
                <a:cubicBezTo>
                  <a:pt x="2" y="88"/>
                  <a:pt x="0" y="79"/>
                  <a:pt x="0" y="70"/>
                </a:cubicBezTo>
                <a:cubicBezTo>
                  <a:pt x="0" y="61"/>
                  <a:pt x="2" y="52"/>
                  <a:pt x="5" y="44"/>
                </a:cubicBezTo>
                <a:cubicBezTo>
                  <a:pt x="9" y="34"/>
                  <a:pt x="14" y="26"/>
                  <a:pt x="21" y="20"/>
                </a:cubicBezTo>
                <a:cubicBezTo>
                  <a:pt x="27" y="13"/>
                  <a:pt x="35" y="8"/>
                  <a:pt x="43" y="5"/>
                </a:cubicBezTo>
                <a:cubicBezTo>
                  <a:pt x="52" y="1"/>
                  <a:pt x="61" y="0"/>
                  <a:pt x="70" y="0"/>
                </a:cubicBezTo>
                <a:cubicBezTo>
                  <a:pt x="79" y="0"/>
                  <a:pt x="88" y="1"/>
                  <a:pt x="96" y="5"/>
                </a:cubicBezTo>
                <a:cubicBezTo>
                  <a:pt x="105" y="8"/>
                  <a:pt x="112" y="13"/>
                  <a:pt x="120" y="20"/>
                </a:cubicBezTo>
                <a:cubicBezTo>
                  <a:pt x="127" y="26"/>
                  <a:pt x="132" y="34"/>
                  <a:pt x="135" y="44"/>
                </a:cubicBezTo>
                <a:cubicBezTo>
                  <a:pt x="139" y="52"/>
                  <a:pt x="140" y="61"/>
                  <a:pt x="140" y="70"/>
                </a:cubicBezTo>
                <a:close/>
              </a:path>
            </a:pathLst>
          </a:custGeom>
          <a:solidFill>
            <a:srgbClr val="FFFFFF">
              <a:alpha val="5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635" name="任意多边形 634"/>
          <p:cNvSpPr/>
          <p:nvPr/>
        </p:nvSpPr>
        <p:spPr>
          <a:xfrm>
            <a:off x="10161720" y="1771560"/>
            <a:ext cx="50400" cy="50400"/>
          </a:xfrm>
          <a:custGeom>
            <a:avLst/>
            <a:gdLst/>
            <a:ahLst/>
            <a:cxnLst/>
            <a:rect l="0" t="0" r="r" b="b"/>
            <a:pathLst>
              <a:path w="140" h="140">
                <a:moveTo>
                  <a:pt x="140" y="70"/>
                </a:moveTo>
                <a:cubicBezTo>
                  <a:pt x="140" y="80"/>
                  <a:pt x="138" y="88"/>
                  <a:pt x="135" y="97"/>
                </a:cubicBezTo>
                <a:cubicBezTo>
                  <a:pt x="131" y="105"/>
                  <a:pt x="126" y="113"/>
                  <a:pt x="119" y="120"/>
                </a:cubicBezTo>
                <a:cubicBezTo>
                  <a:pt x="113" y="126"/>
                  <a:pt x="105" y="131"/>
                  <a:pt x="97" y="135"/>
                </a:cubicBezTo>
                <a:cubicBezTo>
                  <a:pt x="88" y="138"/>
                  <a:pt x="79" y="140"/>
                  <a:pt x="70" y="140"/>
                </a:cubicBezTo>
                <a:cubicBezTo>
                  <a:pt x="61" y="140"/>
                  <a:pt x="51" y="138"/>
                  <a:pt x="43" y="135"/>
                </a:cubicBezTo>
                <a:cubicBezTo>
                  <a:pt x="34" y="131"/>
                  <a:pt x="26" y="126"/>
                  <a:pt x="20" y="120"/>
                </a:cubicBezTo>
                <a:cubicBezTo>
                  <a:pt x="13" y="113"/>
                  <a:pt x="8" y="105"/>
                  <a:pt x="5" y="97"/>
                </a:cubicBezTo>
                <a:cubicBezTo>
                  <a:pt x="1" y="88"/>
                  <a:pt x="0" y="80"/>
                  <a:pt x="0" y="70"/>
                </a:cubicBezTo>
                <a:cubicBezTo>
                  <a:pt x="0" y="61"/>
                  <a:pt x="1" y="52"/>
                  <a:pt x="5" y="44"/>
                </a:cubicBezTo>
                <a:cubicBezTo>
                  <a:pt x="8" y="35"/>
                  <a:pt x="13" y="28"/>
                  <a:pt x="20" y="21"/>
                </a:cubicBezTo>
                <a:cubicBezTo>
                  <a:pt x="26" y="15"/>
                  <a:pt x="34" y="9"/>
                  <a:pt x="43" y="5"/>
                </a:cubicBezTo>
                <a:cubicBezTo>
                  <a:pt x="51" y="1"/>
                  <a:pt x="61" y="0"/>
                  <a:pt x="70" y="0"/>
                </a:cubicBezTo>
                <a:cubicBezTo>
                  <a:pt x="79" y="0"/>
                  <a:pt x="88" y="1"/>
                  <a:pt x="97" y="5"/>
                </a:cubicBezTo>
                <a:cubicBezTo>
                  <a:pt x="105" y="9"/>
                  <a:pt x="113" y="15"/>
                  <a:pt x="119" y="21"/>
                </a:cubicBezTo>
                <a:cubicBezTo>
                  <a:pt x="126" y="28"/>
                  <a:pt x="131" y="35"/>
                  <a:pt x="135" y="44"/>
                </a:cubicBezTo>
                <a:cubicBezTo>
                  <a:pt x="138" y="52"/>
                  <a:pt x="140" y="61"/>
                  <a:pt x="140" y="70"/>
                </a:cubicBezTo>
                <a:close/>
              </a:path>
            </a:pathLst>
          </a:custGeom>
          <a:solidFill>
            <a:srgbClr val="FFFFFF">
              <a:alpha val="5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636" name="任意多边形 635"/>
          <p:cNvSpPr/>
          <p:nvPr/>
        </p:nvSpPr>
        <p:spPr>
          <a:xfrm>
            <a:off x="852120" y="4604400"/>
            <a:ext cx="50760" cy="50400"/>
          </a:xfrm>
          <a:custGeom>
            <a:avLst/>
            <a:gdLst/>
            <a:ahLst/>
            <a:cxnLst/>
            <a:rect l="0" t="0" r="r" b="b"/>
            <a:pathLst>
              <a:path w="141" h="140">
                <a:moveTo>
                  <a:pt x="141" y="71"/>
                </a:moveTo>
                <a:cubicBezTo>
                  <a:pt x="141" y="80"/>
                  <a:pt x="139" y="89"/>
                  <a:pt x="135" y="97"/>
                </a:cubicBezTo>
                <a:cubicBezTo>
                  <a:pt x="132" y="106"/>
                  <a:pt x="127" y="113"/>
                  <a:pt x="120" y="120"/>
                </a:cubicBezTo>
                <a:cubicBezTo>
                  <a:pt x="114" y="126"/>
                  <a:pt x="106" y="131"/>
                  <a:pt x="98" y="135"/>
                </a:cubicBezTo>
                <a:cubicBezTo>
                  <a:pt x="89" y="138"/>
                  <a:pt x="80" y="140"/>
                  <a:pt x="71" y="140"/>
                </a:cubicBezTo>
                <a:cubicBezTo>
                  <a:pt x="61" y="140"/>
                  <a:pt x="52" y="138"/>
                  <a:pt x="43" y="135"/>
                </a:cubicBezTo>
                <a:cubicBezTo>
                  <a:pt x="35" y="131"/>
                  <a:pt x="27" y="126"/>
                  <a:pt x="21" y="120"/>
                </a:cubicBezTo>
                <a:cubicBezTo>
                  <a:pt x="14" y="113"/>
                  <a:pt x="9" y="106"/>
                  <a:pt x="6" y="97"/>
                </a:cubicBezTo>
                <a:cubicBezTo>
                  <a:pt x="2" y="89"/>
                  <a:pt x="0" y="80"/>
                  <a:pt x="0" y="71"/>
                </a:cubicBezTo>
                <a:cubicBezTo>
                  <a:pt x="0" y="60"/>
                  <a:pt x="2" y="51"/>
                  <a:pt x="6" y="43"/>
                </a:cubicBezTo>
                <a:cubicBezTo>
                  <a:pt x="9" y="34"/>
                  <a:pt x="14" y="27"/>
                  <a:pt x="21" y="20"/>
                </a:cubicBezTo>
                <a:cubicBezTo>
                  <a:pt x="27" y="14"/>
                  <a:pt x="35" y="9"/>
                  <a:pt x="43" y="5"/>
                </a:cubicBezTo>
                <a:cubicBezTo>
                  <a:pt x="52" y="2"/>
                  <a:pt x="61" y="0"/>
                  <a:pt x="71" y="0"/>
                </a:cubicBezTo>
                <a:cubicBezTo>
                  <a:pt x="80" y="0"/>
                  <a:pt x="89" y="2"/>
                  <a:pt x="98" y="5"/>
                </a:cubicBezTo>
                <a:cubicBezTo>
                  <a:pt x="106" y="9"/>
                  <a:pt x="114" y="14"/>
                  <a:pt x="120" y="20"/>
                </a:cubicBezTo>
                <a:cubicBezTo>
                  <a:pt x="127" y="27"/>
                  <a:pt x="132" y="34"/>
                  <a:pt x="135" y="43"/>
                </a:cubicBezTo>
                <a:cubicBezTo>
                  <a:pt x="139" y="51"/>
                  <a:pt x="141" y="60"/>
                  <a:pt x="141" y="71"/>
                </a:cubicBezTo>
                <a:close/>
              </a:path>
            </a:pathLst>
          </a:custGeom>
          <a:solidFill>
            <a:srgbClr val="FFFFFF">
              <a:alpha val="5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637" name="任意多边形 636"/>
          <p:cNvSpPr/>
          <p:nvPr/>
        </p:nvSpPr>
        <p:spPr>
          <a:xfrm>
            <a:off x="9843840" y="5314680"/>
            <a:ext cx="50760" cy="50400"/>
          </a:xfrm>
          <a:custGeom>
            <a:avLst/>
            <a:gdLst/>
            <a:ahLst/>
            <a:cxnLst/>
            <a:rect l="0" t="0" r="r" b="b"/>
            <a:pathLst>
              <a:path w="141" h="140">
                <a:moveTo>
                  <a:pt x="141" y="71"/>
                </a:moveTo>
                <a:cubicBezTo>
                  <a:pt x="141" y="80"/>
                  <a:pt x="139" y="89"/>
                  <a:pt x="135" y="97"/>
                </a:cubicBezTo>
                <a:cubicBezTo>
                  <a:pt x="132" y="106"/>
                  <a:pt x="127" y="113"/>
                  <a:pt x="120" y="120"/>
                </a:cubicBezTo>
                <a:cubicBezTo>
                  <a:pt x="114" y="126"/>
                  <a:pt x="105" y="131"/>
                  <a:pt x="97" y="135"/>
                </a:cubicBezTo>
                <a:cubicBezTo>
                  <a:pt x="88" y="139"/>
                  <a:pt x="79" y="140"/>
                  <a:pt x="70" y="140"/>
                </a:cubicBezTo>
                <a:cubicBezTo>
                  <a:pt x="61" y="140"/>
                  <a:pt x="52" y="139"/>
                  <a:pt x="43" y="135"/>
                </a:cubicBezTo>
                <a:cubicBezTo>
                  <a:pt x="35" y="131"/>
                  <a:pt x="27" y="126"/>
                  <a:pt x="21" y="120"/>
                </a:cubicBezTo>
                <a:cubicBezTo>
                  <a:pt x="14" y="113"/>
                  <a:pt x="9" y="106"/>
                  <a:pt x="6" y="97"/>
                </a:cubicBezTo>
                <a:cubicBezTo>
                  <a:pt x="2" y="89"/>
                  <a:pt x="0" y="80"/>
                  <a:pt x="0" y="71"/>
                </a:cubicBezTo>
                <a:cubicBezTo>
                  <a:pt x="0" y="61"/>
                  <a:pt x="2" y="53"/>
                  <a:pt x="6" y="44"/>
                </a:cubicBezTo>
                <a:cubicBezTo>
                  <a:pt x="9" y="34"/>
                  <a:pt x="14" y="27"/>
                  <a:pt x="21" y="20"/>
                </a:cubicBezTo>
                <a:cubicBezTo>
                  <a:pt x="27" y="14"/>
                  <a:pt x="35" y="9"/>
                  <a:pt x="43" y="5"/>
                </a:cubicBezTo>
                <a:cubicBezTo>
                  <a:pt x="52" y="2"/>
                  <a:pt x="61" y="0"/>
                  <a:pt x="70" y="0"/>
                </a:cubicBezTo>
                <a:cubicBezTo>
                  <a:pt x="79" y="0"/>
                  <a:pt x="88" y="2"/>
                  <a:pt x="97" y="5"/>
                </a:cubicBezTo>
                <a:cubicBezTo>
                  <a:pt x="105" y="9"/>
                  <a:pt x="114" y="14"/>
                  <a:pt x="120" y="20"/>
                </a:cubicBezTo>
                <a:cubicBezTo>
                  <a:pt x="127" y="27"/>
                  <a:pt x="132" y="34"/>
                  <a:pt x="135" y="44"/>
                </a:cubicBezTo>
                <a:cubicBezTo>
                  <a:pt x="139" y="53"/>
                  <a:pt x="141" y="61"/>
                  <a:pt x="141" y="71"/>
                </a:cubicBezTo>
                <a:close/>
              </a:path>
            </a:pathLst>
          </a:custGeom>
          <a:solidFill>
            <a:srgbClr val="FFFFFF">
              <a:alpha val="5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638" name="任意多边形 637"/>
          <p:cNvSpPr/>
          <p:nvPr/>
        </p:nvSpPr>
        <p:spPr>
          <a:xfrm>
            <a:off x="9409320" y="2832840"/>
            <a:ext cx="50760" cy="50400"/>
          </a:xfrm>
          <a:custGeom>
            <a:avLst/>
            <a:gdLst/>
            <a:ahLst/>
            <a:cxnLst/>
            <a:rect l="0" t="0" r="r" b="b"/>
            <a:pathLst>
              <a:path w="141" h="140">
                <a:moveTo>
                  <a:pt x="141" y="69"/>
                </a:moveTo>
                <a:cubicBezTo>
                  <a:pt x="141" y="79"/>
                  <a:pt x="139" y="87"/>
                  <a:pt x="135" y="96"/>
                </a:cubicBezTo>
                <a:cubicBezTo>
                  <a:pt x="132" y="105"/>
                  <a:pt x="127" y="112"/>
                  <a:pt x="120" y="119"/>
                </a:cubicBezTo>
                <a:cubicBezTo>
                  <a:pt x="114" y="126"/>
                  <a:pt x="106" y="131"/>
                  <a:pt x="98" y="135"/>
                </a:cubicBezTo>
                <a:cubicBezTo>
                  <a:pt x="89" y="138"/>
                  <a:pt x="80" y="140"/>
                  <a:pt x="71" y="140"/>
                </a:cubicBezTo>
                <a:cubicBezTo>
                  <a:pt x="61" y="140"/>
                  <a:pt x="52" y="138"/>
                  <a:pt x="43" y="135"/>
                </a:cubicBezTo>
                <a:cubicBezTo>
                  <a:pt x="35" y="131"/>
                  <a:pt x="27" y="126"/>
                  <a:pt x="21" y="119"/>
                </a:cubicBezTo>
                <a:cubicBezTo>
                  <a:pt x="14" y="112"/>
                  <a:pt x="9" y="105"/>
                  <a:pt x="6" y="96"/>
                </a:cubicBezTo>
                <a:cubicBezTo>
                  <a:pt x="2" y="87"/>
                  <a:pt x="0" y="79"/>
                  <a:pt x="0" y="69"/>
                </a:cubicBezTo>
                <a:cubicBezTo>
                  <a:pt x="0" y="60"/>
                  <a:pt x="2" y="51"/>
                  <a:pt x="6" y="43"/>
                </a:cubicBezTo>
                <a:cubicBezTo>
                  <a:pt x="9" y="34"/>
                  <a:pt x="14" y="27"/>
                  <a:pt x="21" y="20"/>
                </a:cubicBezTo>
                <a:cubicBezTo>
                  <a:pt x="27" y="14"/>
                  <a:pt x="35" y="9"/>
                  <a:pt x="43" y="5"/>
                </a:cubicBezTo>
                <a:cubicBezTo>
                  <a:pt x="52" y="1"/>
                  <a:pt x="61" y="0"/>
                  <a:pt x="71" y="0"/>
                </a:cubicBezTo>
                <a:cubicBezTo>
                  <a:pt x="80" y="0"/>
                  <a:pt x="89" y="1"/>
                  <a:pt x="98" y="5"/>
                </a:cubicBezTo>
                <a:cubicBezTo>
                  <a:pt x="106" y="9"/>
                  <a:pt x="114" y="14"/>
                  <a:pt x="120" y="20"/>
                </a:cubicBezTo>
                <a:cubicBezTo>
                  <a:pt x="127" y="27"/>
                  <a:pt x="132" y="34"/>
                  <a:pt x="135" y="43"/>
                </a:cubicBezTo>
                <a:cubicBezTo>
                  <a:pt x="139" y="51"/>
                  <a:pt x="141" y="60"/>
                  <a:pt x="141" y="69"/>
                </a:cubicBezTo>
                <a:close/>
              </a:path>
            </a:pathLst>
          </a:custGeom>
          <a:solidFill>
            <a:srgbClr val="FFFFFF">
              <a:alpha val="5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639" name="任意多边形 638"/>
          <p:cNvSpPr/>
          <p:nvPr/>
        </p:nvSpPr>
        <p:spPr>
          <a:xfrm>
            <a:off x="1604160" y="6024960"/>
            <a:ext cx="50760" cy="50400"/>
          </a:xfrm>
          <a:custGeom>
            <a:avLst/>
            <a:gdLst/>
            <a:ahLst/>
            <a:cxnLst/>
            <a:rect l="0" t="0" r="r" b="b"/>
            <a:pathLst>
              <a:path w="141" h="140">
                <a:moveTo>
                  <a:pt x="141" y="71"/>
                </a:moveTo>
                <a:cubicBezTo>
                  <a:pt x="141" y="80"/>
                  <a:pt x="139" y="89"/>
                  <a:pt x="135" y="97"/>
                </a:cubicBezTo>
                <a:cubicBezTo>
                  <a:pt x="132" y="106"/>
                  <a:pt x="127" y="113"/>
                  <a:pt x="120" y="120"/>
                </a:cubicBezTo>
                <a:cubicBezTo>
                  <a:pt x="114" y="127"/>
                  <a:pt x="106" y="132"/>
                  <a:pt x="98" y="135"/>
                </a:cubicBezTo>
                <a:cubicBezTo>
                  <a:pt x="89" y="139"/>
                  <a:pt x="80" y="140"/>
                  <a:pt x="71" y="140"/>
                </a:cubicBezTo>
                <a:cubicBezTo>
                  <a:pt x="61" y="140"/>
                  <a:pt x="52" y="139"/>
                  <a:pt x="43" y="135"/>
                </a:cubicBezTo>
                <a:cubicBezTo>
                  <a:pt x="35" y="132"/>
                  <a:pt x="27" y="127"/>
                  <a:pt x="21" y="120"/>
                </a:cubicBezTo>
                <a:cubicBezTo>
                  <a:pt x="14" y="113"/>
                  <a:pt x="9" y="106"/>
                  <a:pt x="6" y="97"/>
                </a:cubicBezTo>
                <a:cubicBezTo>
                  <a:pt x="2" y="89"/>
                  <a:pt x="0" y="80"/>
                  <a:pt x="0" y="71"/>
                </a:cubicBezTo>
                <a:cubicBezTo>
                  <a:pt x="0" y="62"/>
                  <a:pt x="2" y="53"/>
                  <a:pt x="6" y="44"/>
                </a:cubicBezTo>
                <a:cubicBezTo>
                  <a:pt x="9" y="36"/>
                  <a:pt x="14" y="28"/>
                  <a:pt x="21" y="22"/>
                </a:cubicBezTo>
                <a:cubicBezTo>
                  <a:pt x="27" y="15"/>
                  <a:pt x="35" y="9"/>
                  <a:pt x="43" y="5"/>
                </a:cubicBezTo>
                <a:cubicBezTo>
                  <a:pt x="52" y="2"/>
                  <a:pt x="61" y="0"/>
                  <a:pt x="71" y="0"/>
                </a:cubicBezTo>
                <a:cubicBezTo>
                  <a:pt x="80" y="0"/>
                  <a:pt x="89" y="2"/>
                  <a:pt x="98" y="5"/>
                </a:cubicBezTo>
                <a:cubicBezTo>
                  <a:pt x="106" y="9"/>
                  <a:pt x="114" y="15"/>
                  <a:pt x="120" y="22"/>
                </a:cubicBezTo>
                <a:cubicBezTo>
                  <a:pt x="127" y="28"/>
                  <a:pt x="132" y="36"/>
                  <a:pt x="135" y="44"/>
                </a:cubicBezTo>
                <a:cubicBezTo>
                  <a:pt x="139" y="53"/>
                  <a:pt x="141" y="62"/>
                  <a:pt x="141" y="71"/>
                </a:cubicBezTo>
                <a:close/>
              </a:path>
            </a:pathLst>
          </a:custGeom>
          <a:solidFill>
            <a:srgbClr val="FFFFFF">
              <a:alpha val="5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640" name="任意多边形 639"/>
          <p:cNvSpPr/>
          <p:nvPr/>
        </p:nvSpPr>
        <p:spPr>
          <a:xfrm>
            <a:off x="5339880" y="1871640"/>
            <a:ext cx="16920" cy="2674440"/>
          </a:xfrm>
          <a:custGeom>
            <a:avLst/>
            <a:gdLst/>
            <a:ahLst/>
            <a:cxnLst/>
            <a:rect l="0" t="0" r="r" b="b"/>
            <a:pathLst>
              <a:path w="47" h="7429">
                <a:moveTo>
                  <a:pt x="0" y="0"/>
                </a:moveTo>
                <a:lnTo>
                  <a:pt x="47" y="0"/>
                </a:lnTo>
                <a:lnTo>
                  <a:pt x="47" y="7429"/>
                </a:lnTo>
                <a:lnTo>
                  <a:pt x="0" y="7429"/>
                </a:lnTo>
                <a:lnTo>
                  <a:pt x="0" y="0"/>
                </a:lnTo>
                <a:close/>
              </a:path>
            </a:pathLst>
          </a:custGeom>
          <a:solidFill>
            <a:srgbClr val="7E3AF2">
              <a:alpha val="6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641" name="任意多边形 640"/>
          <p:cNvSpPr/>
          <p:nvPr/>
        </p:nvSpPr>
        <p:spPr>
          <a:xfrm>
            <a:off x="417600" y="1470600"/>
            <a:ext cx="4730400" cy="1036440"/>
          </a:xfrm>
          <a:custGeom>
            <a:avLst/>
            <a:gdLst/>
            <a:ahLst/>
            <a:cxnLst/>
            <a:rect l="0" t="0" r="r" b="b"/>
            <a:pathLst>
              <a:path w="13140" h="2879">
                <a:moveTo>
                  <a:pt x="0" y="2694"/>
                </a:moveTo>
                <a:lnTo>
                  <a:pt x="0" y="186"/>
                </a:lnTo>
                <a:cubicBezTo>
                  <a:pt x="0" y="174"/>
                  <a:pt x="1" y="161"/>
                  <a:pt x="3" y="149"/>
                </a:cubicBezTo>
                <a:cubicBezTo>
                  <a:pt x="5" y="138"/>
                  <a:pt x="7" y="126"/>
                  <a:pt x="11" y="115"/>
                </a:cubicBezTo>
                <a:cubicBezTo>
                  <a:pt x="14" y="103"/>
                  <a:pt x="19" y="93"/>
                  <a:pt x="24" y="83"/>
                </a:cubicBezTo>
                <a:cubicBezTo>
                  <a:pt x="29" y="72"/>
                  <a:pt x="34" y="63"/>
                  <a:pt x="41" y="54"/>
                </a:cubicBezTo>
                <a:cubicBezTo>
                  <a:pt x="47" y="46"/>
                  <a:pt x="54" y="38"/>
                  <a:pt x="62" y="31"/>
                </a:cubicBezTo>
                <a:cubicBezTo>
                  <a:pt x="70" y="25"/>
                  <a:pt x="78" y="19"/>
                  <a:pt x="86" y="14"/>
                </a:cubicBezTo>
                <a:cubicBezTo>
                  <a:pt x="95" y="9"/>
                  <a:pt x="103" y="6"/>
                  <a:pt x="112" y="4"/>
                </a:cubicBezTo>
                <a:cubicBezTo>
                  <a:pt x="121" y="1"/>
                  <a:pt x="130" y="0"/>
                  <a:pt x="139" y="0"/>
                </a:cubicBezTo>
                <a:lnTo>
                  <a:pt x="12954" y="0"/>
                </a:lnTo>
                <a:cubicBezTo>
                  <a:pt x="12966" y="0"/>
                  <a:pt x="12978" y="1"/>
                  <a:pt x="12990" y="4"/>
                </a:cubicBezTo>
                <a:cubicBezTo>
                  <a:pt x="13002" y="6"/>
                  <a:pt x="13014" y="9"/>
                  <a:pt x="13025" y="14"/>
                </a:cubicBezTo>
                <a:cubicBezTo>
                  <a:pt x="13036" y="19"/>
                  <a:pt x="13047" y="25"/>
                  <a:pt x="13057" y="31"/>
                </a:cubicBezTo>
                <a:cubicBezTo>
                  <a:pt x="13067" y="38"/>
                  <a:pt x="13077" y="46"/>
                  <a:pt x="13085" y="54"/>
                </a:cubicBezTo>
                <a:cubicBezTo>
                  <a:pt x="13094" y="63"/>
                  <a:pt x="13102" y="72"/>
                  <a:pt x="13108" y="83"/>
                </a:cubicBezTo>
                <a:cubicBezTo>
                  <a:pt x="13115" y="93"/>
                  <a:pt x="13121" y="103"/>
                  <a:pt x="13126" y="115"/>
                </a:cubicBezTo>
                <a:cubicBezTo>
                  <a:pt x="13130" y="126"/>
                  <a:pt x="13134" y="138"/>
                  <a:pt x="13136" y="149"/>
                </a:cubicBezTo>
                <a:cubicBezTo>
                  <a:pt x="13139" y="161"/>
                  <a:pt x="13140" y="174"/>
                  <a:pt x="13140" y="186"/>
                </a:cubicBezTo>
                <a:lnTo>
                  <a:pt x="13140" y="2694"/>
                </a:lnTo>
                <a:cubicBezTo>
                  <a:pt x="13140" y="2706"/>
                  <a:pt x="13139" y="2718"/>
                  <a:pt x="13136" y="2730"/>
                </a:cubicBezTo>
                <a:cubicBezTo>
                  <a:pt x="13134" y="2742"/>
                  <a:pt x="13130" y="2754"/>
                  <a:pt x="13126" y="2765"/>
                </a:cubicBezTo>
                <a:cubicBezTo>
                  <a:pt x="13121" y="2776"/>
                  <a:pt x="13115" y="2787"/>
                  <a:pt x="13108" y="2797"/>
                </a:cubicBezTo>
                <a:cubicBezTo>
                  <a:pt x="13102" y="2807"/>
                  <a:pt x="13094" y="2816"/>
                  <a:pt x="13085" y="2825"/>
                </a:cubicBezTo>
                <a:cubicBezTo>
                  <a:pt x="13077" y="2834"/>
                  <a:pt x="13067" y="2841"/>
                  <a:pt x="13057" y="2848"/>
                </a:cubicBezTo>
                <a:cubicBezTo>
                  <a:pt x="13047" y="2855"/>
                  <a:pt x="13036" y="2861"/>
                  <a:pt x="13025" y="2865"/>
                </a:cubicBezTo>
                <a:cubicBezTo>
                  <a:pt x="13014" y="2870"/>
                  <a:pt x="13002" y="2873"/>
                  <a:pt x="12990" y="2876"/>
                </a:cubicBezTo>
                <a:cubicBezTo>
                  <a:pt x="12978" y="2878"/>
                  <a:pt x="12966" y="2879"/>
                  <a:pt x="12954" y="2879"/>
                </a:cubicBezTo>
                <a:lnTo>
                  <a:pt x="139" y="2879"/>
                </a:lnTo>
                <a:cubicBezTo>
                  <a:pt x="130" y="2879"/>
                  <a:pt x="121" y="2878"/>
                  <a:pt x="112" y="2876"/>
                </a:cubicBezTo>
                <a:cubicBezTo>
                  <a:pt x="103" y="2873"/>
                  <a:pt x="95" y="2870"/>
                  <a:pt x="86" y="2865"/>
                </a:cubicBezTo>
                <a:cubicBezTo>
                  <a:pt x="78" y="2861"/>
                  <a:pt x="70" y="2855"/>
                  <a:pt x="62" y="2848"/>
                </a:cubicBezTo>
                <a:cubicBezTo>
                  <a:pt x="54" y="2841"/>
                  <a:pt x="47" y="2834"/>
                  <a:pt x="41" y="2825"/>
                </a:cubicBezTo>
                <a:cubicBezTo>
                  <a:pt x="34" y="2816"/>
                  <a:pt x="29" y="2807"/>
                  <a:pt x="24" y="2797"/>
                </a:cubicBezTo>
                <a:cubicBezTo>
                  <a:pt x="19" y="2787"/>
                  <a:pt x="14" y="2776"/>
                  <a:pt x="11" y="2765"/>
                </a:cubicBezTo>
                <a:cubicBezTo>
                  <a:pt x="7" y="2754"/>
                  <a:pt x="5" y="2742"/>
                  <a:pt x="3" y="2730"/>
                </a:cubicBezTo>
                <a:cubicBezTo>
                  <a:pt x="1" y="2718"/>
                  <a:pt x="0" y="2706"/>
                  <a:pt x="0" y="2694"/>
                </a:cubicBezTo>
                <a:close/>
              </a:path>
            </a:pathLst>
          </a:custGeom>
          <a:solidFill>
            <a:srgbClr val="FFFFFF">
              <a:alpha val="8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642" name="任意多边形 641"/>
          <p:cNvSpPr/>
          <p:nvPr/>
        </p:nvSpPr>
        <p:spPr>
          <a:xfrm>
            <a:off x="401040" y="1470600"/>
            <a:ext cx="66960" cy="1036440"/>
          </a:xfrm>
          <a:custGeom>
            <a:avLst/>
            <a:gdLst/>
            <a:ahLst/>
            <a:cxnLst/>
            <a:rect l="0" t="0" r="r" b="b"/>
            <a:pathLst>
              <a:path w="186" h="2879">
                <a:moveTo>
                  <a:pt x="0" y="0"/>
                </a:moveTo>
                <a:lnTo>
                  <a:pt x="186" y="0"/>
                </a:lnTo>
                <a:lnTo>
                  <a:pt x="186" y="2879"/>
                </a:lnTo>
                <a:lnTo>
                  <a:pt x="0" y="2879"/>
                </a:lnTo>
                <a:lnTo>
                  <a:pt x="0" y="0"/>
                </a:lnTo>
                <a:close/>
              </a:path>
            </a:pathLst>
          </a:custGeom>
          <a:solidFill>
            <a:srgbClr val="7E3AF2"/>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643" name="图片 642"/>
          <p:cNvPicPr/>
          <p:nvPr/>
        </p:nvPicPr>
        <p:blipFill>
          <a:blip r:embed="rId6"/>
          <a:stretch/>
        </p:blipFill>
        <p:spPr>
          <a:xfrm>
            <a:off x="969480" y="1671480"/>
            <a:ext cx="166680" cy="166680"/>
          </a:xfrm>
          <a:prstGeom prst="rect">
            <a:avLst/>
          </a:prstGeom>
          <a:noFill/>
          <a:ln w="0">
            <a:noFill/>
          </a:ln>
        </p:spPr>
      </p:pic>
      <p:sp>
        <p:nvSpPr>
          <p:cNvPr id="644" name="文本框 643"/>
          <p:cNvSpPr txBox="1"/>
          <p:nvPr/>
        </p:nvSpPr>
        <p:spPr>
          <a:xfrm>
            <a:off x="9958320" y="6434640"/>
            <a:ext cx="338760" cy="136080"/>
          </a:xfrm>
          <a:prstGeom prst="rect">
            <a:avLst/>
          </a:prstGeom>
          <a:noFill/>
          <a:ln w="0">
            <a:noFill/>
          </a:ln>
        </p:spPr>
        <p:txBody>
          <a:bodyPr wrap="none" lIns="0" tIns="0" rIns="0" bIns="0" anchor="t">
            <a:spAutoFit/>
          </a:bodyPr>
          <a:lstStyle/>
          <a:p>
            <a:r>
              <a:rPr lang="en-US" sz="920" b="0" u="none" strike="noStrike">
                <a:solidFill>
                  <a:srgbClr val="9CA3AF"/>
                </a:solidFill>
                <a:effectLst/>
                <a:uFillTx/>
                <a:latin typeface="DejaVuSans"/>
                <a:ea typeface="DejaVuSans"/>
              </a:rPr>
              <a:t>10/15</a:t>
            </a:r>
            <a:endParaRPr lang="en-US" sz="920" b="0" u="none" strike="noStrike">
              <a:solidFill>
                <a:srgbClr val="000000"/>
              </a:solidFill>
              <a:effectLst/>
              <a:uFillTx/>
              <a:latin typeface="Times New Roman"/>
            </a:endParaRPr>
          </a:p>
        </p:txBody>
      </p:sp>
      <p:sp>
        <p:nvSpPr>
          <p:cNvPr id="645" name="文本框 644"/>
          <p:cNvSpPr txBox="1"/>
          <p:nvPr/>
        </p:nvSpPr>
        <p:spPr>
          <a:xfrm>
            <a:off x="1203480" y="1652400"/>
            <a:ext cx="671400" cy="212400"/>
          </a:xfrm>
          <a:prstGeom prst="rect">
            <a:avLst/>
          </a:prstGeom>
          <a:noFill/>
          <a:ln w="0">
            <a:noFill/>
          </a:ln>
        </p:spPr>
        <p:txBody>
          <a:bodyPr wrap="none" lIns="0" tIns="0" rIns="0" bIns="0" anchor="t">
            <a:spAutoFit/>
          </a:bodyPr>
          <a:lstStyle/>
          <a:p>
            <a:r>
              <a:rPr lang="zh-CN" sz="1320" b="0" u="none" strike="noStrike">
                <a:solidFill>
                  <a:srgbClr val="FFFFFF"/>
                </a:solidFill>
                <a:effectLst/>
                <a:uFillTx/>
                <a:latin typeface="WenQuanYiZenHei"/>
                <a:ea typeface="WenQuanYiZenHei"/>
              </a:rPr>
              <a:t>数据加载</a:t>
            </a:r>
            <a:endParaRPr lang="en-US" sz="1320" b="0" u="none" strike="noStrike">
              <a:solidFill>
                <a:srgbClr val="000000"/>
              </a:solidFill>
              <a:effectLst/>
              <a:uFillTx/>
              <a:latin typeface="Times New Roman"/>
            </a:endParaRPr>
          </a:p>
        </p:txBody>
      </p:sp>
      <p:sp>
        <p:nvSpPr>
          <p:cNvPr id="646" name="文本框 645"/>
          <p:cNvSpPr txBox="1"/>
          <p:nvPr/>
        </p:nvSpPr>
        <p:spPr>
          <a:xfrm>
            <a:off x="969480" y="1951920"/>
            <a:ext cx="26892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使用</a:t>
            </a:r>
            <a:endParaRPr lang="en-US" sz="1050" b="0" u="none" strike="noStrike">
              <a:solidFill>
                <a:srgbClr val="000000"/>
              </a:solidFill>
              <a:effectLst/>
              <a:uFillTx/>
              <a:latin typeface="Times New Roman"/>
            </a:endParaRPr>
          </a:p>
        </p:txBody>
      </p:sp>
      <p:sp>
        <p:nvSpPr>
          <p:cNvPr id="647" name="文本框 646"/>
          <p:cNvSpPr txBox="1"/>
          <p:nvPr/>
        </p:nvSpPr>
        <p:spPr>
          <a:xfrm>
            <a:off x="1236960" y="1956600"/>
            <a:ext cx="486000" cy="157320"/>
          </a:xfrm>
          <a:prstGeom prst="rect">
            <a:avLst/>
          </a:prstGeom>
          <a:noFill/>
          <a:ln w="0">
            <a:noFill/>
          </a:ln>
        </p:spPr>
        <p:txBody>
          <a:bodyPr wrap="none" lIns="0" tIns="0" rIns="0" bIns="0" anchor="t">
            <a:spAutoFit/>
          </a:bodyPr>
          <a:lstStyle/>
          <a:p>
            <a:r>
              <a:rPr lang="en-US" sz="1050" b="0" u="none" strike="noStrike">
                <a:solidFill>
                  <a:srgbClr val="D1D5DB"/>
                </a:solidFill>
                <a:effectLst/>
                <a:uFillTx/>
                <a:latin typeface="DejaVuSans"/>
                <a:ea typeface="DejaVuSans"/>
              </a:rPr>
              <a:t>Pandas</a:t>
            </a:r>
            <a:endParaRPr lang="en-US" sz="1050" b="0" u="none" strike="noStrike">
              <a:solidFill>
                <a:srgbClr val="000000"/>
              </a:solidFill>
              <a:effectLst/>
              <a:uFillTx/>
              <a:latin typeface="Times New Roman"/>
            </a:endParaRPr>
          </a:p>
        </p:txBody>
      </p:sp>
      <p:sp>
        <p:nvSpPr>
          <p:cNvPr id="648" name="文本框 647"/>
          <p:cNvSpPr txBox="1"/>
          <p:nvPr/>
        </p:nvSpPr>
        <p:spPr>
          <a:xfrm>
            <a:off x="1714680" y="1951920"/>
            <a:ext cx="321948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加载文本数据集，为向量化处理做准备。通常包含文档</a:t>
            </a:r>
            <a:endParaRPr lang="en-US" sz="1050" b="0" u="none" strike="noStrike">
              <a:solidFill>
                <a:srgbClr val="000000"/>
              </a:solidFill>
              <a:effectLst/>
              <a:uFillTx/>
              <a:latin typeface="Times New Roman"/>
            </a:endParaRPr>
          </a:p>
        </p:txBody>
      </p:sp>
      <p:sp>
        <p:nvSpPr>
          <p:cNvPr id="649" name="文本框 648"/>
          <p:cNvSpPr txBox="1"/>
          <p:nvPr/>
        </p:nvSpPr>
        <p:spPr>
          <a:xfrm>
            <a:off x="969480" y="2157120"/>
            <a:ext cx="143640" cy="157320"/>
          </a:xfrm>
          <a:prstGeom prst="rect">
            <a:avLst/>
          </a:prstGeom>
          <a:noFill/>
          <a:ln w="0">
            <a:noFill/>
          </a:ln>
        </p:spPr>
        <p:txBody>
          <a:bodyPr wrap="none" lIns="0" tIns="0" rIns="0" bIns="0" anchor="t">
            <a:spAutoFit/>
          </a:bodyPr>
          <a:lstStyle/>
          <a:p>
            <a:r>
              <a:rPr lang="en-US" sz="1050" b="0" u="none" strike="noStrike">
                <a:solidFill>
                  <a:srgbClr val="D1D5DB"/>
                </a:solidFill>
                <a:effectLst/>
                <a:uFillTx/>
                <a:latin typeface="DejaVuSans"/>
                <a:ea typeface="DejaVuSans"/>
              </a:rPr>
              <a:t>ID</a:t>
            </a:r>
            <a:endParaRPr lang="en-US" sz="1050" b="0" u="none" strike="noStrike">
              <a:solidFill>
                <a:srgbClr val="000000"/>
              </a:solidFill>
              <a:effectLst/>
              <a:uFillTx/>
              <a:latin typeface="Times New Roman"/>
            </a:endParaRPr>
          </a:p>
        </p:txBody>
      </p:sp>
      <p:sp>
        <p:nvSpPr>
          <p:cNvPr id="650" name="任意多边形 649"/>
          <p:cNvSpPr/>
          <p:nvPr/>
        </p:nvSpPr>
        <p:spPr>
          <a:xfrm>
            <a:off x="5565240" y="1470600"/>
            <a:ext cx="4730400" cy="1036440"/>
          </a:xfrm>
          <a:custGeom>
            <a:avLst/>
            <a:gdLst/>
            <a:ahLst/>
            <a:cxnLst/>
            <a:rect l="0" t="0" r="r" b="b"/>
            <a:pathLst>
              <a:path w="13140" h="2879">
                <a:moveTo>
                  <a:pt x="0" y="2694"/>
                </a:moveTo>
                <a:lnTo>
                  <a:pt x="0" y="186"/>
                </a:lnTo>
                <a:cubicBezTo>
                  <a:pt x="0" y="174"/>
                  <a:pt x="1" y="161"/>
                  <a:pt x="3" y="149"/>
                </a:cubicBezTo>
                <a:cubicBezTo>
                  <a:pt x="5" y="138"/>
                  <a:pt x="7" y="126"/>
                  <a:pt x="11" y="115"/>
                </a:cubicBezTo>
                <a:cubicBezTo>
                  <a:pt x="14" y="103"/>
                  <a:pt x="19" y="93"/>
                  <a:pt x="24" y="83"/>
                </a:cubicBezTo>
                <a:cubicBezTo>
                  <a:pt x="29" y="72"/>
                  <a:pt x="35" y="63"/>
                  <a:pt x="41" y="54"/>
                </a:cubicBezTo>
                <a:cubicBezTo>
                  <a:pt x="48" y="46"/>
                  <a:pt x="55" y="38"/>
                  <a:pt x="62" y="31"/>
                </a:cubicBezTo>
                <a:cubicBezTo>
                  <a:pt x="70" y="25"/>
                  <a:pt x="78" y="19"/>
                  <a:pt x="86" y="14"/>
                </a:cubicBezTo>
                <a:cubicBezTo>
                  <a:pt x="95" y="9"/>
                  <a:pt x="104" y="6"/>
                  <a:pt x="112" y="4"/>
                </a:cubicBezTo>
                <a:cubicBezTo>
                  <a:pt x="121" y="1"/>
                  <a:pt x="131" y="0"/>
                  <a:pt x="140" y="0"/>
                </a:cubicBezTo>
                <a:lnTo>
                  <a:pt x="12954" y="0"/>
                </a:lnTo>
                <a:cubicBezTo>
                  <a:pt x="12966" y="0"/>
                  <a:pt x="12979" y="1"/>
                  <a:pt x="12991" y="4"/>
                </a:cubicBezTo>
                <a:cubicBezTo>
                  <a:pt x="13002" y="6"/>
                  <a:pt x="13014" y="9"/>
                  <a:pt x="13025" y="14"/>
                </a:cubicBezTo>
                <a:cubicBezTo>
                  <a:pt x="13037" y="19"/>
                  <a:pt x="13047" y="25"/>
                  <a:pt x="13057" y="31"/>
                </a:cubicBezTo>
                <a:cubicBezTo>
                  <a:pt x="13068" y="38"/>
                  <a:pt x="13077" y="46"/>
                  <a:pt x="13086" y="54"/>
                </a:cubicBezTo>
                <a:cubicBezTo>
                  <a:pt x="13094" y="63"/>
                  <a:pt x="13102" y="72"/>
                  <a:pt x="13109" y="83"/>
                </a:cubicBezTo>
                <a:cubicBezTo>
                  <a:pt x="13115" y="93"/>
                  <a:pt x="13121" y="103"/>
                  <a:pt x="13126" y="115"/>
                </a:cubicBezTo>
                <a:cubicBezTo>
                  <a:pt x="13131" y="126"/>
                  <a:pt x="13134" y="138"/>
                  <a:pt x="13136" y="149"/>
                </a:cubicBezTo>
                <a:cubicBezTo>
                  <a:pt x="13139" y="161"/>
                  <a:pt x="13140" y="174"/>
                  <a:pt x="13140" y="186"/>
                </a:cubicBezTo>
                <a:lnTo>
                  <a:pt x="13140" y="2694"/>
                </a:lnTo>
                <a:cubicBezTo>
                  <a:pt x="13140" y="2706"/>
                  <a:pt x="13139" y="2718"/>
                  <a:pt x="13136" y="2730"/>
                </a:cubicBezTo>
                <a:cubicBezTo>
                  <a:pt x="13134" y="2742"/>
                  <a:pt x="13131" y="2754"/>
                  <a:pt x="13126" y="2765"/>
                </a:cubicBezTo>
                <a:cubicBezTo>
                  <a:pt x="13121" y="2776"/>
                  <a:pt x="13115" y="2787"/>
                  <a:pt x="13109" y="2797"/>
                </a:cubicBezTo>
                <a:cubicBezTo>
                  <a:pt x="13102" y="2807"/>
                  <a:pt x="13094" y="2816"/>
                  <a:pt x="13086" y="2825"/>
                </a:cubicBezTo>
                <a:cubicBezTo>
                  <a:pt x="13077" y="2834"/>
                  <a:pt x="13068" y="2841"/>
                  <a:pt x="13057" y="2848"/>
                </a:cubicBezTo>
                <a:cubicBezTo>
                  <a:pt x="13047" y="2855"/>
                  <a:pt x="13037" y="2861"/>
                  <a:pt x="13025" y="2865"/>
                </a:cubicBezTo>
                <a:cubicBezTo>
                  <a:pt x="13014" y="2870"/>
                  <a:pt x="13002" y="2873"/>
                  <a:pt x="12991" y="2876"/>
                </a:cubicBezTo>
                <a:cubicBezTo>
                  <a:pt x="12979" y="2878"/>
                  <a:pt x="12966" y="2879"/>
                  <a:pt x="12954" y="2879"/>
                </a:cubicBezTo>
                <a:lnTo>
                  <a:pt x="140" y="2879"/>
                </a:lnTo>
                <a:cubicBezTo>
                  <a:pt x="131" y="2879"/>
                  <a:pt x="121" y="2878"/>
                  <a:pt x="112" y="2876"/>
                </a:cubicBezTo>
                <a:cubicBezTo>
                  <a:pt x="104" y="2873"/>
                  <a:pt x="95" y="2870"/>
                  <a:pt x="86" y="2865"/>
                </a:cubicBezTo>
                <a:cubicBezTo>
                  <a:pt x="78" y="2861"/>
                  <a:pt x="70" y="2855"/>
                  <a:pt x="62" y="2848"/>
                </a:cubicBezTo>
                <a:cubicBezTo>
                  <a:pt x="55" y="2841"/>
                  <a:pt x="48" y="2834"/>
                  <a:pt x="41" y="2825"/>
                </a:cubicBezTo>
                <a:cubicBezTo>
                  <a:pt x="35" y="2816"/>
                  <a:pt x="29" y="2807"/>
                  <a:pt x="24" y="2797"/>
                </a:cubicBezTo>
                <a:cubicBezTo>
                  <a:pt x="19" y="2787"/>
                  <a:pt x="14" y="2776"/>
                  <a:pt x="11" y="2765"/>
                </a:cubicBezTo>
                <a:cubicBezTo>
                  <a:pt x="7" y="2754"/>
                  <a:pt x="5" y="2742"/>
                  <a:pt x="3" y="2730"/>
                </a:cubicBezTo>
                <a:cubicBezTo>
                  <a:pt x="1" y="2718"/>
                  <a:pt x="0" y="2706"/>
                  <a:pt x="0" y="2694"/>
                </a:cubicBezTo>
                <a:close/>
              </a:path>
            </a:pathLst>
          </a:custGeom>
          <a:solidFill>
            <a:srgbClr val="FFFFFF">
              <a:alpha val="8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651" name="任意多边形 650"/>
          <p:cNvSpPr/>
          <p:nvPr/>
        </p:nvSpPr>
        <p:spPr>
          <a:xfrm>
            <a:off x="5548680" y="1470600"/>
            <a:ext cx="67320" cy="1036440"/>
          </a:xfrm>
          <a:custGeom>
            <a:avLst/>
            <a:gdLst/>
            <a:ahLst/>
            <a:cxnLst/>
            <a:rect l="0" t="0" r="r" b="b"/>
            <a:pathLst>
              <a:path w="187" h="2879">
                <a:moveTo>
                  <a:pt x="0" y="0"/>
                </a:moveTo>
                <a:lnTo>
                  <a:pt x="187" y="0"/>
                </a:lnTo>
                <a:lnTo>
                  <a:pt x="187" y="2879"/>
                </a:lnTo>
                <a:lnTo>
                  <a:pt x="0" y="2879"/>
                </a:lnTo>
                <a:lnTo>
                  <a:pt x="0" y="0"/>
                </a:lnTo>
                <a:close/>
              </a:path>
            </a:pathLst>
          </a:custGeom>
          <a:solidFill>
            <a:srgbClr val="7E3AF2"/>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652" name="图片 651"/>
          <p:cNvPicPr/>
          <p:nvPr/>
        </p:nvPicPr>
        <p:blipFill>
          <a:blip r:embed="rId7"/>
          <a:stretch/>
        </p:blipFill>
        <p:spPr>
          <a:xfrm>
            <a:off x="6117120" y="1671480"/>
            <a:ext cx="150120" cy="166680"/>
          </a:xfrm>
          <a:prstGeom prst="rect">
            <a:avLst/>
          </a:prstGeom>
          <a:noFill/>
          <a:ln w="0">
            <a:noFill/>
          </a:ln>
        </p:spPr>
      </p:pic>
      <p:sp>
        <p:nvSpPr>
          <p:cNvPr id="653" name="文本框 652"/>
          <p:cNvSpPr txBox="1"/>
          <p:nvPr/>
        </p:nvSpPr>
        <p:spPr>
          <a:xfrm>
            <a:off x="1111680" y="2152440"/>
            <a:ext cx="80532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和文本内容。</a:t>
            </a:r>
            <a:endParaRPr lang="en-US" sz="1050" b="0" u="none" strike="noStrike">
              <a:solidFill>
                <a:srgbClr val="000000"/>
              </a:solidFill>
              <a:effectLst/>
              <a:uFillTx/>
              <a:latin typeface="Times New Roman"/>
            </a:endParaRPr>
          </a:p>
        </p:txBody>
      </p:sp>
      <p:sp>
        <p:nvSpPr>
          <p:cNvPr id="654" name="文本框 653"/>
          <p:cNvSpPr txBox="1"/>
          <p:nvPr/>
        </p:nvSpPr>
        <p:spPr>
          <a:xfrm>
            <a:off x="6334200" y="1652400"/>
            <a:ext cx="671400" cy="212400"/>
          </a:xfrm>
          <a:prstGeom prst="rect">
            <a:avLst/>
          </a:prstGeom>
          <a:noFill/>
          <a:ln w="0">
            <a:noFill/>
          </a:ln>
        </p:spPr>
        <p:txBody>
          <a:bodyPr wrap="none" lIns="0" tIns="0" rIns="0" bIns="0" anchor="t">
            <a:spAutoFit/>
          </a:bodyPr>
          <a:lstStyle/>
          <a:p>
            <a:r>
              <a:rPr lang="zh-CN" sz="1320" b="0" u="none" strike="noStrike">
                <a:solidFill>
                  <a:srgbClr val="FFFFFF"/>
                </a:solidFill>
                <a:effectLst/>
                <a:uFillTx/>
                <a:latin typeface="WenQuanYiZenHei"/>
                <a:ea typeface="WenQuanYiZenHei"/>
              </a:rPr>
              <a:t>嵌入生成</a:t>
            </a:r>
            <a:endParaRPr lang="en-US" sz="1320" b="0" u="none" strike="noStrike">
              <a:solidFill>
                <a:srgbClr val="000000"/>
              </a:solidFill>
              <a:effectLst/>
              <a:uFillTx/>
              <a:latin typeface="Times New Roman"/>
            </a:endParaRPr>
          </a:p>
        </p:txBody>
      </p:sp>
      <p:sp>
        <p:nvSpPr>
          <p:cNvPr id="655" name="文本框 654"/>
          <p:cNvSpPr txBox="1"/>
          <p:nvPr/>
        </p:nvSpPr>
        <p:spPr>
          <a:xfrm>
            <a:off x="6117120" y="1951920"/>
            <a:ext cx="26892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使用</a:t>
            </a:r>
            <a:endParaRPr lang="en-US" sz="1050" b="0" u="none" strike="noStrike">
              <a:solidFill>
                <a:srgbClr val="000000"/>
              </a:solidFill>
              <a:effectLst/>
              <a:uFillTx/>
              <a:latin typeface="Times New Roman"/>
            </a:endParaRPr>
          </a:p>
        </p:txBody>
      </p:sp>
      <p:sp>
        <p:nvSpPr>
          <p:cNvPr id="656" name="文本框 655"/>
          <p:cNvSpPr txBox="1"/>
          <p:nvPr/>
        </p:nvSpPr>
        <p:spPr>
          <a:xfrm>
            <a:off x="6384600" y="1956600"/>
            <a:ext cx="1456560" cy="157320"/>
          </a:xfrm>
          <a:prstGeom prst="rect">
            <a:avLst/>
          </a:prstGeom>
          <a:noFill/>
          <a:ln w="0">
            <a:noFill/>
          </a:ln>
        </p:spPr>
        <p:txBody>
          <a:bodyPr wrap="none" lIns="0" tIns="0" rIns="0" bIns="0" anchor="t">
            <a:spAutoFit/>
          </a:bodyPr>
          <a:lstStyle/>
          <a:p>
            <a:r>
              <a:rPr lang="en-US" sz="1050" b="0" u="none" strike="noStrike">
                <a:solidFill>
                  <a:srgbClr val="D1D5DB"/>
                </a:solidFill>
                <a:effectLst/>
                <a:uFillTx/>
                <a:latin typeface="DejaVuSans"/>
                <a:ea typeface="DejaVuSans"/>
              </a:rPr>
              <a:t>SentenceTransformer</a:t>
            </a:r>
            <a:endParaRPr lang="en-US" sz="1050" b="0" u="none" strike="noStrike">
              <a:solidFill>
                <a:srgbClr val="000000"/>
              </a:solidFill>
              <a:effectLst/>
              <a:uFillTx/>
              <a:latin typeface="Times New Roman"/>
            </a:endParaRPr>
          </a:p>
        </p:txBody>
      </p:sp>
      <p:sp>
        <p:nvSpPr>
          <p:cNvPr id="657" name="文本框 656"/>
          <p:cNvSpPr txBox="1"/>
          <p:nvPr/>
        </p:nvSpPr>
        <p:spPr>
          <a:xfrm>
            <a:off x="7813800" y="1951920"/>
            <a:ext cx="228060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模型将文本转换为向量表示。例如：使</a:t>
            </a:r>
            <a:endParaRPr lang="en-US" sz="1050" b="0" u="none" strike="noStrike">
              <a:solidFill>
                <a:srgbClr val="000000"/>
              </a:solidFill>
              <a:effectLst/>
              <a:uFillTx/>
              <a:latin typeface="Times New Roman"/>
            </a:endParaRPr>
          </a:p>
        </p:txBody>
      </p:sp>
      <p:sp>
        <p:nvSpPr>
          <p:cNvPr id="658" name="文本框 657"/>
          <p:cNvSpPr txBox="1"/>
          <p:nvPr/>
        </p:nvSpPr>
        <p:spPr>
          <a:xfrm>
            <a:off x="6117120" y="2152440"/>
            <a:ext cx="13500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用</a:t>
            </a:r>
            <a:endParaRPr lang="en-US" sz="1050" b="0" u="none" strike="noStrike">
              <a:solidFill>
                <a:srgbClr val="000000"/>
              </a:solidFill>
              <a:effectLst/>
              <a:uFillTx/>
              <a:latin typeface="Times New Roman"/>
            </a:endParaRPr>
          </a:p>
        </p:txBody>
      </p:sp>
      <p:sp>
        <p:nvSpPr>
          <p:cNvPr id="659" name="文本框 658"/>
          <p:cNvSpPr txBox="1"/>
          <p:nvPr/>
        </p:nvSpPr>
        <p:spPr>
          <a:xfrm>
            <a:off x="6250680" y="2157120"/>
            <a:ext cx="1774440" cy="157320"/>
          </a:xfrm>
          <a:prstGeom prst="rect">
            <a:avLst/>
          </a:prstGeom>
          <a:noFill/>
          <a:ln w="0">
            <a:noFill/>
          </a:ln>
        </p:spPr>
        <p:txBody>
          <a:bodyPr wrap="none" lIns="0" tIns="0" rIns="0" bIns="0" anchor="t">
            <a:spAutoFit/>
          </a:bodyPr>
          <a:lstStyle/>
          <a:p>
            <a:r>
              <a:rPr lang="en-US" sz="1050" b="0" u="none" strike="noStrike">
                <a:solidFill>
                  <a:srgbClr val="D1D5DB"/>
                </a:solidFill>
                <a:effectLst/>
                <a:uFillTx/>
                <a:latin typeface="DejaVuSans"/>
                <a:ea typeface="DejaVuSans"/>
              </a:rPr>
              <a:t>'paraphrase-MiniLM-L6-v2'</a:t>
            </a:r>
            <a:endParaRPr lang="en-US" sz="1050" b="0" u="none" strike="noStrike">
              <a:solidFill>
                <a:srgbClr val="000000"/>
              </a:solidFill>
              <a:effectLst/>
              <a:uFillTx/>
              <a:latin typeface="Times New Roman"/>
            </a:endParaRPr>
          </a:p>
        </p:txBody>
      </p:sp>
      <p:sp>
        <p:nvSpPr>
          <p:cNvPr id="660" name="任意多边形 659"/>
          <p:cNvSpPr/>
          <p:nvPr/>
        </p:nvSpPr>
        <p:spPr>
          <a:xfrm>
            <a:off x="417600" y="2707560"/>
            <a:ext cx="4730400" cy="1036440"/>
          </a:xfrm>
          <a:custGeom>
            <a:avLst/>
            <a:gdLst/>
            <a:ahLst/>
            <a:cxnLst/>
            <a:rect l="0" t="0" r="r" b="b"/>
            <a:pathLst>
              <a:path w="13140" h="2879">
                <a:moveTo>
                  <a:pt x="0" y="2693"/>
                </a:moveTo>
                <a:lnTo>
                  <a:pt x="0" y="185"/>
                </a:lnTo>
                <a:cubicBezTo>
                  <a:pt x="0" y="173"/>
                  <a:pt x="1" y="161"/>
                  <a:pt x="3" y="149"/>
                </a:cubicBezTo>
                <a:cubicBezTo>
                  <a:pt x="5" y="137"/>
                  <a:pt x="7" y="125"/>
                  <a:pt x="11" y="114"/>
                </a:cubicBezTo>
                <a:cubicBezTo>
                  <a:pt x="14" y="103"/>
                  <a:pt x="19" y="92"/>
                  <a:pt x="24" y="82"/>
                </a:cubicBezTo>
                <a:cubicBezTo>
                  <a:pt x="29" y="72"/>
                  <a:pt x="34" y="63"/>
                  <a:pt x="41" y="54"/>
                </a:cubicBezTo>
                <a:cubicBezTo>
                  <a:pt x="47" y="45"/>
                  <a:pt x="54" y="38"/>
                  <a:pt x="62" y="31"/>
                </a:cubicBezTo>
                <a:cubicBezTo>
                  <a:pt x="70" y="24"/>
                  <a:pt x="78" y="18"/>
                  <a:pt x="86" y="14"/>
                </a:cubicBezTo>
                <a:cubicBezTo>
                  <a:pt x="95" y="9"/>
                  <a:pt x="103" y="5"/>
                  <a:pt x="112" y="3"/>
                </a:cubicBezTo>
                <a:cubicBezTo>
                  <a:pt x="121" y="1"/>
                  <a:pt x="130" y="0"/>
                  <a:pt x="139" y="0"/>
                </a:cubicBezTo>
                <a:lnTo>
                  <a:pt x="12954" y="0"/>
                </a:lnTo>
                <a:cubicBezTo>
                  <a:pt x="12966" y="0"/>
                  <a:pt x="12978" y="1"/>
                  <a:pt x="12990" y="3"/>
                </a:cubicBezTo>
                <a:cubicBezTo>
                  <a:pt x="13002" y="5"/>
                  <a:pt x="13014" y="9"/>
                  <a:pt x="13025" y="14"/>
                </a:cubicBezTo>
                <a:cubicBezTo>
                  <a:pt x="13036" y="18"/>
                  <a:pt x="13047" y="24"/>
                  <a:pt x="13057" y="31"/>
                </a:cubicBezTo>
                <a:cubicBezTo>
                  <a:pt x="13067" y="38"/>
                  <a:pt x="13077" y="45"/>
                  <a:pt x="13085" y="54"/>
                </a:cubicBezTo>
                <a:cubicBezTo>
                  <a:pt x="13094" y="63"/>
                  <a:pt x="13102" y="72"/>
                  <a:pt x="13108" y="82"/>
                </a:cubicBezTo>
                <a:cubicBezTo>
                  <a:pt x="13115" y="92"/>
                  <a:pt x="13121" y="103"/>
                  <a:pt x="13126" y="114"/>
                </a:cubicBezTo>
                <a:cubicBezTo>
                  <a:pt x="13130" y="125"/>
                  <a:pt x="13134" y="137"/>
                  <a:pt x="13136" y="149"/>
                </a:cubicBezTo>
                <a:cubicBezTo>
                  <a:pt x="13139" y="161"/>
                  <a:pt x="13140" y="173"/>
                  <a:pt x="13140" y="185"/>
                </a:cubicBezTo>
                <a:lnTo>
                  <a:pt x="13140" y="2693"/>
                </a:lnTo>
                <a:cubicBezTo>
                  <a:pt x="13140" y="2705"/>
                  <a:pt x="13139" y="2718"/>
                  <a:pt x="13136" y="2729"/>
                </a:cubicBezTo>
                <a:cubicBezTo>
                  <a:pt x="13134" y="2741"/>
                  <a:pt x="13130" y="2753"/>
                  <a:pt x="13126" y="2764"/>
                </a:cubicBezTo>
                <a:cubicBezTo>
                  <a:pt x="13121" y="2776"/>
                  <a:pt x="13115" y="2786"/>
                  <a:pt x="13108" y="2796"/>
                </a:cubicBezTo>
                <a:cubicBezTo>
                  <a:pt x="13102" y="2807"/>
                  <a:pt x="13094" y="2816"/>
                  <a:pt x="13085" y="2825"/>
                </a:cubicBezTo>
                <a:cubicBezTo>
                  <a:pt x="13077" y="2833"/>
                  <a:pt x="13067" y="2841"/>
                  <a:pt x="13057" y="2848"/>
                </a:cubicBezTo>
                <a:cubicBezTo>
                  <a:pt x="13047" y="2854"/>
                  <a:pt x="13036" y="2860"/>
                  <a:pt x="13025" y="2865"/>
                </a:cubicBezTo>
                <a:cubicBezTo>
                  <a:pt x="13014" y="2869"/>
                  <a:pt x="13002" y="2873"/>
                  <a:pt x="12990" y="2875"/>
                </a:cubicBezTo>
                <a:cubicBezTo>
                  <a:pt x="12978" y="2878"/>
                  <a:pt x="12966" y="2879"/>
                  <a:pt x="12954" y="2879"/>
                </a:cubicBezTo>
                <a:lnTo>
                  <a:pt x="139" y="2879"/>
                </a:lnTo>
                <a:cubicBezTo>
                  <a:pt x="130" y="2879"/>
                  <a:pt x="121" y="2878"/>
                  <a:pt x="112" y="2875"/>
                </a:cubicBezTo>
                <a:cubicBezTo>
                  <a:pt x="103" y="2873"/>
                  <a:pt x="95" y="2869"/>
                  <a:pt x="86" y="2865"/>
                </a:cubicBezTo>
                <a:cubicBezTo>
                  <a:pt x="78" y="2860"/>
                  <a:pt x="70" y="2854"/>
                  <a:pt x="62" y="2848"/>
                </a:cubicBezTo>
                <a:cubicBezTo>
                  <a:pt x="54" y="2841"/>
                  <a:pt x="47" y="2833"/>
                  <a:pt x="41" y="2825"/>
                </a:cubicBezTo>
                <a:cubicBezTo>
                  <a:pt x="34" y="2816"/>
                  <a:pt x="29" y="2807"/>
                  <a:pt x="24" y="2796"/>
                </a:cubicBezTo>
                <a:cubicBezTo>
                  <a:pt x="19" y="2786"/>
                  <a:pt x="14" y="2776"/>
                  <a:pt x="11" y="2764"/>
                </a:cubicBezTo>
                <a:cubicBezTo>
                  <a:pt x="7" y="2753"/>
                  <a:pt x="5" y="2741"/>
                  <a:pt x="3" y="2729"/>
                </a:cubicBezTo>
                <a:cubicBezTo>
                  <a:pt x="1" y="2718"/>
                  <a:pt x="0" y="2705"/>
                  <a:pt x="0" y="2693"/>
                </a:cubicBezTo>
                <a:close/>
              </a:path>
            </a:pathLst>
          </a:custGeom>
          <a:solidFill>
            <a:srgbClr val="FFFFFF">
              <a:alpha val="8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661" name="任意多边形 660"/>
          <p:cNvSpPr/>
          <p:nvPr/>
        </p:nvSpPr>
        <p:spPr>
          <a:xfrm>
            <a:off x="401040" y="2707560"/>
            <a:ext cx="66960" cy="1036440"/>
          </a:xfrm>
          <a:custGeom>
            <a:avLst/>
            <a:gdLst/>
            <a:ahLst/>
            <a:cxnLst/>
            <a:rect l="0" t="0" r="r" b="b"/>
            <a:pathLst>
              <a:path w="186" h="2879">
                <a:moveTo>
                  <a:pt x="0" y="0"/>
                </a:moveTo>
                <a:lnTo>
                  <a:pt x="186" y="0"/>
                </a:lnTo>
                <a:lnTo>
                  <a:pt x="186" y="2879"/>
                </a:lnTo>
                <a:lnTo>
                  <a:pt x="0" y="2879"/>
                </a:lnTo>
                <a:lnTo>
                  <a:pt x="0" y="0"/>
                </a:lnTo>
                <a:close/>
              </a:path>
            </a:pathLst>
          </a:custGeom>
          <a:solidFill>
            <a:srgbClr val="7E3AF2"/>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662" name="图片 661"/>
          <p:cNvPicPr/>
          <p:nvPr/>
        </p:nvPicPr>
        <p:blipFill>
          <a:blip r:embed="rId8"/>
          <a:stretch/>
        </p:blipFill>
        <p:spPr>
          <a:xfrm>
            <a:off x="969480" y="2908080"/>
            <a:ext cx="166680" cy="166680"/>
          </a:xfrm>
          <a:prstGeom prst="rect">
            <a:avLst/>
          </a:prstGeom>
          <a:noFill/>
          <a:ln w="0">
            <a:noFill/>
          </a:ln>
        </p:spPr>
      </p:pic>
      <p:sp>
        <p:nvSpPr>
          <p:cNvPr id="663" name="文本框 662"/>
          <p:cNvSpPr txBox="1"/>
          <p:nvPr/>
        </p:nvSpPr>
        <p:spPr>
          <a:xfrm>
            <a:off x="8015760" y="2152440"/>
            <a:ext cx="174420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模型将文本转换为嵌入向量。</a:t>
            </a:r>
            <a:endParaRPr lang="en-US" sz="1050" b="0" u="none" strike="noStrike">
              <a:solidFill>
                <a:srgbClr val="000000"/>
              </a:solidFill>
              <a:effectLst/>
              <a:uFillTx/>
              <a:latin typeface="Times New Roman"/>
            </a:endParaRPr>
          </a:p>
        </p:txBody>
      </p:sp>
      <p:sp>
        <p:nvSpPr>
          <p:cNvPr id="664" name="文本框 663"/>
          <p:cNvSpPr txBox="1"/>
          <p:nvPr/>
        </p:nvSpPr>
        <p:spPr>
          <a:xfrm>
            <a:off x="1203480" y="2889360"/>
            <a:ext cx="1006560" cy="212400"/>
          </a:xfrm>
          <a:prstGeom prst="rect">
            <a:avLst/>
          </a:prstGeom>
          <a:noFill/>
          <a:ln w="0">
            <a:noFill/>
          </a:ln>
        </p:spPr>
        <p:txBody>
          <a:bodyPr wrap="none" lIns="0" tIns="0" rIns="0" bIns="0" anchor="t">
            <a:spAutoFit/>
          </a:bodyPr>
          <a:lstStyle/>
          <a:p>
            <a:r>
              <a:rPr lang="zh-CN" sz="1320" b="0" u="none" strike="noStrike">
                <a:solidFill>
                  <a:srgbClr val="FFFFFF"/>
                </a:solidFill>
                <a:effectLst/>
                <a:uFillTx/>
                <a:latin typeface="WenQuanYiZenHei"/>
                <a:ea typeface="WenQuanYiZenHei"/>
              </a:rPr>
              <a:t>向量格式转换</a:t>
            </a:r>
            <a:endParaRPr lang="en-US" sz="1320" b="0" u="none" strike="noStrike">
              <a:solidFill>
                <a:srgbClr val="000000"/>
              </a:solidFill>
              <a:effectLst/>
              <a:uFillTx/>
              <a:latin typeface="Times New Roman"/>
            </a:endParaRPr>
          </a:p>
        </p:txBody>
      </p:sp>
      <p:sp>
        <p:nvSpPr>
          <p:cNvPr id="665" name="文本框 664"/>
          <p:cNvSpPr txBox="1"/>
          <p:nvPr/>
        </p:nvSpPr>
        <p:spPr>
          <a:xfrm>
            <a:off x="969480" y="3188880"/>
            <a:ext cx="147600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将生成的嵌入向量转换为</a:t>
            </a:r>
            <a:endParaRPr lang="en-US" sz="1050" b="0" u="none" strike="noStrike">
              <a:solidFill>
                <a:srgbClr val="000000"/>
              </a:solidFill>
              <a:effectLst/>
              <a:uFillTx/>
              <a:latin typeface="Times New Roman"/>
            </a:endParaRPr>
          </a:p>
        </p:txBody>
      </p:sp>
      <p:sp>
        <p:nvSpPr>
          <p:cNvPr id="666" name="文本框 665"/>
          <p:cNvSpPr txBox="1"/>
          <p:nvPr/>
        </p:nvSpPr>
        <p:spPr>
          <a:xfrm>
            <a:off x="2440080" y="3193560"/>
            <a:ext cx="379440" cy="157320"/>
          </a:xfrm>
          <a:prstGeom prst="rect">
            <a:avLst/>
          </a:prstGeom>
          <a:noFill/>
          <a:ln w="0">
            <a:noFill/>
          </a:ln>
        </p:spPr>
        <p:txBody>
          <a:bodyPr wrap="none" lIns="0" tIns="0" rIns="0" bIns="0" anchor="t">
            <a:spAutoFit/>
          </a:bodyPr>
          <a:lstStyle/>
          <a:p>
            <a:r>
              <a:rPr lang="en-US" sz="1050" b="0" u="none" strike="noStrike">
                <a:solidFill>
                  <a:srgbClr val="D1D5DB"/>
                </a:solidFill>
                <a:effectLst/>
                <a:uFillTx/>
                <a:latin typeface="DejaVuSans"/>
                <a:ea typeface="DejaVuSans"/>
              </a:rPr>
              <a:t>FAISS</a:t>
            </a:r>
            <a:endParaRPr lang="en-US" sz="1050" b="0" u="none" strike="noStrike">
              <a:solidFill>
                <a:srgbClr val="000000"/>
              </a:solidFill>
              <a:effectLst/>
              <a:uFillTx/>
              <a:latin typeface="Times New Roman"/>
            </a:endParaRPr>
          </a:p>
        </p:txBody>
      </p:sp>
      <p:sp>
        <p:nvSpPr>
          <p:cNvPr id="667" name="文本框 666"/>
          <p:cNvSpPr txBox="1"/>
          <p:nvPr/>
        </p:nvSpPr>
        <p:spPr>
          <a:xfrm>
            <a:off x="2805480" y="3188880"/>
            <a:ext cx="174420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可处理的矩阵格式，通常使用</a:t>
            </a:r>
            <a:endParaRPr lang="en-US" sz="1050" b="0" u="none" strike="noStrike">
              <a:solidFill>
                <a:srgbClr val="000000"/>
              </a:solidFill>
              <a:effectLst/>
              <a:uFillTx/>
              <a:latin typeface="Times New Roman"/>
            </a:endParaRPr>
          </a:p>
        </p:txBody>
      </p:sp>
      <p:sp>
        <p:nvSpPr>
          <p:cNvPr id="668" name="文本框 667"/>
          <p:cNvSpPr txBox="1"/>
          <p:nvPr/>
        </p:nvSpPr>
        <p:spPr>
          <a:xfrm>
            <a:off x="969480" y="3394080"/>
            <a:ext cx="1048680" cy="157320"/>
          </a:xfrm>
          <a:prstGeom prst="rect">
            <a:avLst/>
          </a:prstGeom>
          <a:noFill/>
          <a:ln w="0">
            <a:noFill/>
          </a:ln>
        </p:spPr>
        <p:txBody>
          <a:bodyPr wrap="none" lIns="0" tIns="0" rIns="0" bIns="0" anchor="t">
            <a:spAutoFit/>
          </a:bodyPr>
          <a:lstStyle/>
          <a:p>
            <a:r>
              <a:rPr lang="en-US" sz="1050" b="0" u="none" strike="noStrike">
                <a:solidFill>
                  <a:srgbClr val="D1D5DB"/>
                </a:solidFill>
                <a:effectLst/>
                <a:uFillTx/>
                <a:latin typeface="DejaVuSans"/>
                <a:ea typeface="DejaVuSans"/>
              </a:rPr>
              <a:t>numpy.vstack()</a:t>
            </a:r>
            <a:endParaRPr lang="en-US" sz="1050" b="0" u="none" strike="noStrike">
              <a:solidFill>
                <a:srgbClr val="000000"/>
              </a:solidFill>
              <a:effectLst/>
              <a:uFillTx/>
              <a:latin typeface="Times New Roman"/>
            </a:endParaRPr>
          </a:p>
        </p:txBody>
      </p:sp>
      <p:sp>
        <p:nvSpPr>
          <p:cNvPr id="669" name="文本框 668"/>
          <p:cNvSpPr txBox="1"/>
          <p:nvPr/>
        </p:nvSpPr>
        <p:spPr>
          <a:xfrm>
            <a:off x="1995120" y="3389400"/>
            <a:ext cx="80532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将嵌入堆叠为</a:t>
            </a:r>
            <a:endParaRPr lang="en-US" sz="1050" b="0" u="none" strike="noStrike">
              <a:solidFill>
                <a:srgbClr val="000000"/>
              </a:solidFill>
              <a:effectLst/>
              <a:uFillTx/>
              <a:latin typeface="Times New Roman"/>
            </a:endParaRPr>
          </a:p>
        </p:txBody>
      </p:sp>
      <p:sp>
        <p:nvSpPr>
          <p:cNvPr id="670" name="文本框 669"/>
          <p:cNvSpPr txBox="1"/>
          <p:nvPr/>
        </p:nvSpPr>
        <p:spPr>
          <a:xfrm>
            <a:off x="2797200" y="3394080"/>
            <a:ext cx="472680" cy="157320"/>
          </a:xfrm>
          <a:prstGeom prst="rect">
            <a:avLst/>
          </a:prstGeom>
          <a:noFill/>
          <a:ln w="0">
            <a:noFill/>
          </a:ln>
        </p:spPr>
        <p:txBody>
          <a:bodyPr wrap="none" lIns="0" tIns="0" rIns="0" bIns="0" anchor="t">
            <a:spAutoFit/>
          </a:bodyPr>
          <a:lstStyle/>
          <a:p>
            <a:r>
              <a:rPr lang="en-US" sz="1050" b="0" u="none" strike="noStrike">
                <a:solidFill>
                  <a:srgbClr val="D1D5DB"/>
                </a:solidFill>
                <a:effectLst/>
                <a:uFillTx/>
                <a:latin typeface="DejaVuSans"/>
                <a:ea typeface="DejaVuSans"/>
              </a:rPr>
              <a:t>ﬂoat32</a:t>
            </a:r>
            <a:endParaRPr lang="en-US" sz="1050" b="0" u="none" strike="noStrike">
              <a:solidFill>
                <a:srgbClr val="000000"/>
              </a:solidFill>
              <a:effectLst/>
              <a:uFillTx/>
              <a:latin typeface="Times New Roman"/>
            </a:endParaRPr>
          </a:p>
        </p:txBody>
      </p:sp>
      <p:sp>
        <p:nvSpPr>
          <p:cNvPr id="671" name="任意多边形 670"/>
          <p:cNvSpPr/>
          <p:nvPr/>
        </p:nvSpPr>
        <p:spPr>
          <a:xfrm>
            <a:off x="5565240" y="2707560"/>
            <a:ext cx="4730400" cy="1036440"/>
          </a:xfrm>
          <a:custGeom>
            <a:avLst/>
            <a:gdLst/>
            <a:ahLst/>
            <a:cxnLst/>
            <a:rect l="0" t="0" r="r" b="b"/>
            <a:pathLst>
              <a:path w="13140" h="2879">
                <a:moveTo>
                  <a:pt x="0" y="2693"/>
                </a:moveTo>
                <a:lnTo>
                  <a:pt x="0" y="185"/>
                </a:lnTo>
                <a:cubicBezTo>
                  <a:pt x="0" y="173"/>
                  <a:pt x="1" y="161"/>
                  <a:pt x="3" y="149"/>
                </a:cubicBezTo>
                <a:cubicBezTo>
                  <a:pt x="5" y="137"/>
                  <a:pt x="7" y="125"/>
                  <a:pt x="11" y="114"/>
                </a:cubicBezTo>
                <a:cubicBezTo>
                  <a:pt x="14" y="103"/>
                  <a:pt x="19" y="92"/>
                  <a:pt x="24" y="82"/>
                </a:cubicBezTo>
                <a:cubicBezTo>
                  <a:pt x="29" y="72"/>
                  <a:pt x="35" y="63"/>
                  <a:pt x="41" y="54"/>
                </a:cubicBezTo>
                <a:cubicBezTo>
                  <a:pt x="48" y="45"/>
                  <a:pt x="55" y="38"/>
                  <a:pt x="62" y="31"/>
                </a:cubicBezTo>
                <a:cubicBezTo>
                  <a:pt x="70" y="24"/>
                  <a:pt x="78" y="18"/>
                  <a:pt x="86" y="14"/>
                </a:cubicBezTo>
                <a:cubicBezTo>
                  <a:pt x="95" y="9"/>
                  <a:pt x="104" y="5"/>
                  <a:pt x="112" y="3"/>
                </a:cubicBezTo>
                <a:cubicBezTo>
                  <a:pt x="121" y="1"/>
                  <a:pt x="131" y="0"/>
                  <a:pt x="140" y="0"/>
                </a:cubicBezTo>
                <a:lnTo>
                  <a:pt x="12954" y="0"/>
                </a:lnTo>
                <a:cubicBezTo>
                  <a:pt x="12966" y="0"/>
                  <a:pt x="12979" y="1"/>
                  <a:pt x="12991" y="3"/>
                </a:cubicBezTo>
                <a:cubicBezTo>
                  <a:pt x="13002" y="5"/>
                  <a:pt x="13014" y="9"/>
                  <a:pt x="13025" y="14"/>
                </a:cubicBezTo>
                <a:cubicBezTo>
                  <a:pt x="13037" y="18"/>
                  <a:pt x="13047" y="24"/>
                  <a:pt x="13057" y="31"/>
                </a:cubicBezTo>
                <a:cubicBezTo>
                  <a:pt x="13068" y="38"/>
                  <a:pt x="13077" y="45"/>
                  <a:pt x="13086" y="54"/>
                </a:cubicBezTo>
                <a:cubicBezTo>
                  <a:pt x="13094" y="63"/>
                  <a:pt x="13102" y="72"/>
                  <a:pt x="13109" y="82"/>
                </a:cubicBezTo>
                <a:cubicBezTo>
                  <a:pt x="13115" y="92"/>
                  <a:pt x="13121" y="103"/>
                  <a:pt x="13126" y="114"/>
                </a:cubicBezTo>
                <a:cubicBezTo>
                  <a:pt x="13131" y="125"/>
                  <a:pt x="13134" y="137"/>
                  <a:pt x="13136" y="149"/>
                </a:cubicBezTo>
                <a:cubicBezTo>
                  <a:pt x="13139" y="161"/>
                  <a:pt x="13140" y="173"/>
                  <a:pt x="13140" y="185"/>
                </a:cubicBezTo>
                <a:lnTo>
                  <a:pt x="13140" y="2693"/>
                </a:lnTo>
                <a:cubicBezTo>
                  <a:pt x="13140" y="2705"/>
                  <a:pt x="13139" y="2718"/>
                  <a:pt x="13136" y="2729"/>
                </a:cubicBezTo>
                <a:cubicBezTo>
                  <a:pt x="13134" y="2741"/>
                  <a:pt x="13131" y="2753"/>
                  <a:pt x="13126" y="2764"/>
                </a:cubicBezTo>
                <a:cubicBezTo>
                  <a:pt x="13121" y="2776"/>
                  <a:pt x="13115" y="2786"/>
                  <a:pt x="13109" y="2796"/>
                </a:cubicBezTo>
                <a:cubicBezTo>
                  <a:pt x="13102" y="2807"/>
                  <a:pt x="13094" y="2816"/>
                  <a:pt x="13086" y="2825"/>
                </a:cubicBezTo>
                <a:cubicBezTo>
                  <a:pt x="13077" y="2833"/>
                  <a:pt x="13068" y="2841"/>
                  <a:pt x="13057" y="2848"/>
                </a:cubicBezTo>
                <a:cubicBezTo>
                  <a:pt x="13047" y="2854"/>
                  <a:pt x="13037" y="2860"/>
                  <a:pt x="13025" y="2865"/>
                </a:cubicBezTo>
                <a:cubicBezTo>
                  <a:pt x="13014" y="2869"/>
                  <a:pt x="13002" y="2873"/>
                  <a:pt x="12991" y="2875"/>
                </a:cubicBezTo>
                <a:cubicBezTo>
                  <a:pt x="12979" y="2878"/>
                  <a:pt x="12966" y="2879"/>
                  <a:pt x="12954" y="2879"/>
                </a:cubicBezTo>
                <a:lnTo>
                  <a:pt x="140" y="2879"/>
                </a:lnTo>
                <a:cubicBezTo>
                  <a:pt x="131" y="2879"/>
                  <a:pt x="121" y="2878"/>
                  <a:pt x="112" y="2875"/>
                </a:cubicBezTo>
                <a:cubicBezTo>
                  <a:pt x="104" y="2873"/>
                  <a:pt x="95" y="2869"/>
                  <a:pt x="86" y="2865"/>
                </a:cubicBezTo>
                <a:cubicBezTo>
                  <a:pt x="78" y="2860"/>
                  <a:pt x="70" y="2854"/>
                  <a:pt x="62" y="2848"/>
                </a:cubicBezTo>
                <a:cubicBezTo>
                  <a:pt x="55" y="2841"/>
                  <a:pt x="48" y="2833"/>
                  <a:pt x="41" y="2825"/>
                </a:cubicBezTo>
                <a:cubicBezTo>
                  <a:pt x="35" y="2816"/>
                  <a:pt x="29" y="2807"/>
                  <a:pt x="24" y="2796"/>
                </a:cubicBezTo>
                <a:cubicBezTo>
                  <a:pt x="19" y="2786"/>
                  <a:pt x="14" y="2776"/>
                  <a:pt x="11" y="2764"/>
                </a:cubicBezTo>
                <a:cubicBezTo>
                  <a:pt x="7" y="2753"/>
                  <a:pt x="5" y="2741"/>
                  <a:pt x="3" y="2729"/>
                </a:cubicBezTo>
                <a:cubicBezTo>
                  <a:pt x="1" y="2718"/>
                  <a:pt x="0" y="2705"/>
                  <a:pt x="0" y="2693"/>
                </a:cubicBezTo>
                <a:close/>
              </a:path>
            </a:pathLst>
          </a:custGeom>
          <a:solidFill>
            <a:srgbClr val="FFFFFF">
              <a:alpha val="8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672" name="任意多边形 671"/>
          <p:cNvSpPr/>
          <p:nvPr/>
        </p:nvSpPr>
        <p:spPr>
          <a:xfrm>
            <a:off x="5548680" y="2707560"/>
            <a:ext cx="67320" cy="1036440"/>
          </a:xfrm>
          <a:custGeom>
            <a:avLst/>
            <a:gdLst/>
            <a:ahLst/>
            <a:cxnLst/>
            <a:rect l="0" t="0" r="r" b="b"/>
            <a:pathLst>
              <a:path w="187" h="2879">
                <a:moveTo>
                  <a:pt x="0" y="0"/>
                </a:moveTo>
                <a:lnTo>
                  <a:pt x="187" y="0"/>
                </a:lnTo>
                <a:lnTo>
                  <a:pt x="187" y="2879"/>
                </a:lnTo>
                <a:lnTo>
                  <a:pt x="0" y="2879"/>
                </a:lnTo>
                <a:lnTo>
                  <a:pt x="0" y="0"/>
                </a:lnTo>
                <a:close/>
              </a:path>
            </a:pathLst>
          </a:custGeom>
          <a:solidFill>
            <a:srgbClr val="7E3AF2"/>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673" name="图片 672"/>
          <p:cNvPicPr/>
          <p:nvPr/>
        </p:nvPicPr>
        <p:blipFill>
          <a:blip r:embed="rId9"/>
          <a:stretch/>
        </p:blipFill>
        <p:spPr>
          <a:xfrm>
            <a:off x="6117120" y="2908080"/>
            <a:ext cx="150120" cy="166680"/>
          </a:xfrm>
          <a:prstGeom prst="rect">
            <a:avLst/>
          </a:prstGeom>
          <a:noFill/>
          <a:ln w="0">
            <a:noFill/>
          </a:ln>
        </p:spPr>
      </p:pic>
      <p:sp>
        <p:nvSpPr>
          <p:cNvPr id="674" name="文本框 673"/>
          <p:cNvSpPr txBox="1"/>
          <p:nvPr/>
        </p:nvSpPr>
        <p:spPr>
          <a:xfrm>
            <a:off x="3267720" y="3389400"/>
            <a:ext cx="80532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类型的矩阵。</a:t>
            </a:r>
            <a:endParaRPr lang="en-US" sz="1050" b="0" u="none" strike="noStrike">
              <a:solidFill>
                <a:srgbClr val="000000"/>
              </a:solidFill>
              <a:effectLst/>
              <a:uFillTx/>
              <a:latin typeface="Times New Roman"/>
            </a:endParaRPr>
          </a:p>
        </p:txBody>
      </p:sp>
      <p:sp>
        <p:nvSpPr>
          <p:cNvPr id="675" name="文本框 674"/>
          <p:cNvSpPr txBox="1"/>
          <p:nvPr/>
        </p:nvSpPr>
        <p:spPr>
          <a:xfrm>
            <a:off x="6334200" y="2889360"/>
            <a:ext cx="838800" cy="212400"/>
          </a:xfrm>
          <a:prstGeom prst="rect">
            <a:avLst/>
          </a:prstGeom>
          <a:noFill/>
          <a:ln w="0">
            <a:noFill/>
          </a:ln>
        </p:spPr>
        <p:txBody>
          <a:bodyPr wrap="none" lIns="0" tIns="0" rIns="0" bIns="0" anchor="t">
            <a:spAutoFit/>
          </a:bodyPr>
          <a:lstStyle/>
          <a:p>
            <a:r>
              <a:rPr lang="zh-CN" sz="1320" b="0" u="none" strike="noStrike">
                <a:solidFill>
                  <a:srgbClr val="FFFFFF"/>
                </a:solidFill>
                <a:effectLst/>
                <a:uFillTx/>
                <a:latin typeface="WenQuanYiZenHei"/>
                <a:ea typeface="WenQuanYiZenHei"/>
              </a:rPr>
              <a:t>索引初始化</a:t>
            </a:r>
            <a:endParaRPr lang="en-US" sz="1320" b="0" u="none" strike="noStrike">
              <a:solidFill>
                <a:srgbClr val="000000"/>
              </a:solidFill>
              <a:effectLst/>
              <a:uFillTx/>
              <a:latin typeface="Times New Roman"/>
            </a:endParaRPr>
          </a:p>
        </p:txBody>
      </p:sp>
      <p:sp>
        <p:nvSpPr>
          <p:cNvPr id="676" name="文本框 675"/>
          <p:cNvSpPr txBox="1"/>
          <p:nvPr/>
        </p:nvSpPr>
        <p:spPr>
          <a:xfrm>
            <a:off x="6117120" y="3188880"/>
            <a:ext cx="40320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初始化</a:t>
            </a:r>
            <a:endParaRPr lang="en-US" sz="1050" b="0" u="none" strike="noStrike">
              <a:solidFill>
                <a:srgbClr val="000000"/>
              </a:solidFill>
              <a:effectLst/>
              <a:uFillTx/>
              <a:latin typeface="Times New Roman"/>
            </a:endParaRPr>
          </a:p>
        </p:txBody>
      </p:sp>
      <p:sp>
        <p:nvSpPr>
          <p:cNvPr id="677" name="文本框 676"/>
          <p:cNvSpPr txBox="1"/>
          <p:nvPr/>
        </p:nvSpPr>
        <p:spPr>
          <a:xfrm>
            <a:off x="6518160" y="3193560"/>
            <a:ext cx="379440" cy="157320"/>
          </a:xfrm>
          <a:prstGeom prst="rect">
            <a:avLst/>
          </a:prstGeom>
          <a:noFill/>
          <a:ln w="0">
            <a:noFill/>
          </a:ln>
        </p:spPr>
        <p:txBody>
          <a:bodyPr wrap="none" lIns="0" tIns="0" rIns="0" bIns="0" anchor="t">
            <a:spAutoFit/>
          </a:bodyPr>
          <a:lstStyle/>
          <a:p>
            <a:r>
              <a:rPr lang="en-US" sz="1050" b="0" u="none" strike="noStrike">
                <a:solidFill>
                  <a:srgbClr val="D1D5DB"/>
                </a:solidFill>
                <a:effectLst/>
                <a:uFillTx/>
                <a:latin typeface="DejaVuSans"/>
                <a:ea typeface="DejaVuSans"/>
              </a:rPr>
              <a:t>FAISS</a:t>
            </a:r>
            <a:endParaRPr lang="en-US" sz="1050" b="0" u="none" strike="noStrike">
              <a:solidFill>
                <a:srgbClr val="000000"/>
              </a:solidFill>
              <a:effectLst/>
              <a:uFillTx/>
              <a:latin typeface="Times New Roman"/>
            </a:endParaRPr>
          </a:p>
        </p:txBody>
      </p:sp>
      <p:sp>
        <p:nvSpPr>
          <p:cNvPr id="678" name="文本框 677"/>
          <p:cNvSpPr txBox="1"/>
          <p:nvPr/>
        </p:nvSpPr>
        <p:spPr>
          <a:xfrm>
            <a:off x="6883560" y="3188880"/>
            <a:ext cx="107352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索引结构，如使用</a:t>
            </a:r>
            <a:endParaRPr lang="en-US" sz="1050" b="0" u="none" strike="noStrike">
              <a:solidFill>
                <a:srgbClr val="000000"/>
              </a:solidFill>
              <a:effectLst/>
              <a:uFillTx/>
              <a:latin typeface="Times New Roman"/>
            </a:endParaRPr>
          </a:p>
        </p:txBody>
      </p:sp>
      <p:sp>
        <p:nvSpPr>
          <p:cNvPr id="679" name="文本框 678"/>
          <p:cNvSpPr txBox="1"/>
          <p:nvPr/>
        </p:nvSpPr>
        <p:spPr>
          <a:xfrm>
            <a:off x="7953120" y="3193560"/>
            <a:ext cx="781560" cy="157320"/>
          </a:xfrm>
          <a:prstGeom prst="rect">
            <a:avLst/>
          </a:prstGeom>
          <a:noFill/>
          <a:ln w="0">
            <a:noFill/>
          </a:ln>
        </p:spPr>
        <p:txBody>
          <a:bodyPr wrap="none" lIns="0" tIns="0" rIns="0" bIns="0" anchor="t">
            <a:spAutoFit/>
          </a:bodyPr>
          <a:lstStyle/>
          <a:p>
            <a:r>
              <a:rPr lang="en-US" sz="1050" b="0" u="none" strike="noStrike">
                <a:solidFill>
                  <a:srgbClr val="D1D5DB"/>
                </a:solidFill>
                <a:effectLst/>
                <a:uFillTx/>
                <a:latin typeface="DejaVuSans"/>
                <a:ea typeface="DejaVuSans"/>
              </a:rPr>
              <a:t>IndexFlatL2</a:t>
            </a:r>
            <a:endParaRPr lang="en-US" sz="1050" b="0" u="none" strike="noStrike">
              <a:solidFill>
                <a:srgbClr val="000000"/>
              </a:solidFill>
              <a:effectLst/>
              <a:uFillTx/>
              <a:latin typeface="Times New Roman"/>
            </a:endParaRPr>
          </a:p>
        </p:txBody>
      </p:sp>
      <p:sp>
        <p:nvSpPr>
          <p:cNvPr id="680" name="文本框 679"/>
          <p:cNvSpPr txBox="1"/>
          <p:nvPr/>
        </p:nvSpPr>
        <p:spPr>
          <a:xfrm>
            <a:off x="8729280" y="3188880"/>
            <a:ext cx="53712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创建基于</a:t>
            </a:r>
            <a:endParaRPr lang="en-US" sz="1050" b="0" u="none" strike="noStrike">
              <a:solidFill>
                <a:srgbClr val="000000"/>
              </a:solidFill>
              <a:effectLst/>
              <a:uFillTx/>
              <a:latin typeface="Times New Roman"/>
            </a:endParaRPr>
          </a:p>
        </p:txBody>
      </p:sp>
      <p:sp>
        <p:nvSpPr>
          <p:cNvPr id="681" name="文本框 680"/>
          <p:cNvSpPr txBox="1"/>
          <p:nvPr/>
        </p:nvSpPr>
        <p:spPr>
          <a:xfrm>
            <a:off x="9263880" y="3193560"/>
            <a:ext cx="160920" cy="157320"/>
          </a:xfrm>
          <a:prstGeom prst="rect">
            <a:avLst/>
          </a:prstGeom>
          <a:noFill/>
          <a:ln w="0">
            <a:noFill/>
          </a:ln>
        </p:spPr>
        <p:txBody>
          <a:bodyPr wrap="none" lIns="0" tIns="0" rIns="0" bIns="0" anchor="t">
            <a:spAutoFit/>
          </a:bodyPr>
          <a:lstStyle/>
          <a:p>
            <a:r>
              <a:rPr lang="en-US" sz="1050" b="0" u="none" strike="noStrike">
                <a:solidFill>
                  <a:srgbClr val="D1D5DB"/>
                </a:solidFill>
                <a:effectLst/>
                <a:uFillTx/>
                <a:latin typeface="DejaVuSans"/>
                <a:ea typeface="DejaVuSans"/>
              </a:rPr>
              <a:t>L2</a:t>
            </a:r>
            <a:endParaRPr lang="en-US" sz="1050" b="0" u="none" strike="noStrike">
              <a:solidFill>
                <a:srgbClr val="000000"/>
              </a:solidFill>
              <a:effectLst/>
              <a:uFillTx/>
              <a:latin typeface="Times New Roman"/>
            </a:endParaRPr>
          </a:p>
        </p:txBody>
      </p:sp>
      <p:sp>
        <p:nvSpPr>
          <p:cNvPr id="682" name="文本框 681"/>
          <p:cNvSpPr txBox="1"/>
          <p:nvPr/>
        </p:nvSpPr>
        <p:spPr>
          <a:xfrm>
            <a:off x="9423720" y="3188880"/>
            <a:ext cx="67140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距离的平面</a:t>
            </a:r>
            <a:endParaRPr lang="en-US" sz="1050" b="0" u="none" strike="noStrike">
              <a:solidFill>
                <a:srgbClr val="000000"/>
              </a:solidFill>
              <a:effectLst/>
              <a:uFillTx/>
              <a:latin typeface="Times New Roman"/>
            </a:endParaRPr>
          </a:p>
        </p:txBody>
      </p:sp>
      <p:sp>
        <p:nvSpPr>
          <p:cNvPr id="683" name="任意多边形 682"/>
          <p:cNvSpPr/>
          <p:nvPr/>
        </p:nvSpPr>
        <p:spPr>
          <a:xfrm>
            <a:off x="417600" y="3944160"/>
            <a:ext cx="4730400" cy="1036440"/>
          </a:xfrm>
          <a:custGeom>
            <a:avLst/>
            <a:gdLst/>
            <a:ahLst/>
            <a:cxnLst/>
            <a:rect l="0" t="0" r="r" b="b"/>
            <a:pathLst>
              <a:path w="13140" h="2879">
                <a:moveTo>
                  <a:pt x="0" y="2694"/>
                </a:moveTo>
                <a:lnTo>
                  <a:pt x="0" y="186"/>
                </a:lnTo>
                <a:cubicBezTo>
                  <a:pt x="0" y="174"/>
                  <a:pt x="1" y="161"/>
                  <a:pt x="3" y="150"/>
                </a:cubicBezTo>
                <a:cubicBezTo>
                  <a:pt x="5" y="138"/>
                  <a:pt x="7" y="126"/>
                  <a:pt x="11" y="115"/>
                </a:cubicBezTo>
                <a:cubicBezTo>
                  <a:pt x="14" y="103"/>
                  <a:pt x="19" y="93"/>
                  <a:pt x="24" y="83"/>
                </a:cubicBezTo>
                <a:cubicBezTo>
                  <a:pt x="29" y="72"/>
                  <a:pt x="34" y="63"/>
                  <a:pt x="41" y="54"/>
                </a:cubicBezTo>
                <a:cubicBezTo>
                  <a:pt x="47" y="46"/>
                  <a:pt x="54" y="38"/>
                  <a:pt x="62" y="31"/>
                </a:cubicBezTo>
                <a:cubicBezTo>
                  <a:pt x="70" y="25"/>
                  <a:pt x="78" y="19"/>
                  <a:pt x="86" y="14"/>
                </a:cubicBezTo>
                <a:cubicBezTo>
                  <a:pt x="95" y="10"/>
                  <a:pt x="103" y="6"/>
                  <a:pt x="112" y="4"/>
                </a:cubicBezTo>
                <a:cubicBezTo>
                  <a:pt x="121" y="1"/>
                  <a:pt x="130" y="0"/>
                  <a:pt x="139" y="0"/>
                </a:cubicBezTo>
                <a:lnTo>
                  <a:pt x="12954" y="0"/>
                </a:lnTo>
                <a:cubicBezTo>
                  <a:pt x="12966" y="0"/>
                  <a:pt x="12978" y="1"/>
                  <a:pt x="12990" y="4"/>
                </a:cubicBezTo>
                <a:cubicBezTo>
                  <a:pt x="13002" y="6"/>
                  <a:pt x="13014" y="10"/>
                  <a:pt x="13025" y="14"/>
                </a:cubicBezTo>
                <a:cubicBezTo>
                  <a:pt x="13036" y="19"/>
                  <a:pt x="13047" y="25"/>
                  <a:pt x="13057" y="31"/>
                </a:cubicBezTo>
                <a:cubicBezTo>
                  <a:pt x="13067" y="38"/>
                  <a:pt x="13077" y="46"/>
                  <a:pt x="13085" y="54"/>
                </a:cubicBezTo>
                <a:cubicBezTo>
                  <a:pt x="13094" y="63"/>
                  <a:pt x="13102" y="72"/>
                  <a:pt x="13108" y="83"/>
                </a:cubicBezTo>
                <a:cubicBezTo>
                  <a:pt x="13115" y="93"/>
                  <a:pt x="13121" y="103"/>
                  <a:pt x="13126" y="115"/>
                </a:cubicBezTo>
                <a:cubicBezTo>
                  <a:pt x="13130" y="126"/>
                  <a:pt x="13134" y="138"/>
                  <a:pt x="13136" y="150"/>
                </a:cubicBezTo>
                <a:cubicBezTo>
                  <a:pt x="13139" y="161"/>
                  <a:pt x="13140" y="174"/>
                  <a:pt x="13140" y="186"/>
                </a:cubicBezTo>
                <a:lnTo>
                  <a:pt x="13140" y="2694"/>
                </a:lnTo>
                <a:cubicBezTo>
                  <a:pt x="13140" y="2706"/>
                  <a:pt x="13139" y="2718"/>
                  <a:pt x="13136" y="2730"/>
                </a:cubicBezTo>
                <a:cubicBezTo>
                  <a:pt x="13134" y="2742"/>
                  <a:pt x="13130" y="2754"/>
                  <a:pt x="13126" y="2765"/>
                </a:cubicBezTo>
                <a:cubicBezTo>
                  <a:pt x="13121" y="2776"/>
                  <a:pt x="13115" y="2787"/>
                  <a:pt x="13108" y="2797"/>
                </a:cubicBezTo>
                <a:cubicBezTo>
                  <a:pt x="13102" y="2807"/>
                  <a:pt x="13094" y="2816"/>
                  <a:pt x="13085" y="2825"/>
                </a:cubicBezTo>
                <a:cubicBezTo>
                  <a:pt x="13077" y="2834"/>
                  <a:pt x="13067" y="2841"/>
                  <a:pt x="13057" y="2848"/>
                </a:cubicBezTo>
                <a:cubicBezTo>
                  <a:pt x="13047" y="2855"/>
                  <a:pt x="13036" y="2861"/>
                  <a:pt x="13025" y="2865"/>
                </a:cubicBezTo>
                <a:cubicBezTo>
                  <a:pt x="13014" y="2870"/>
                  <a:pt x="13002" y="2874"/>
                  <a:pt x="12990" y="2876"/>
                </a:cubicBezTo>
                <a:cubicBezTo>
                  <a:pt x="12978" y="2878"/>
                  <a:pt x="12966" y="2879"/>
                  <a:pt x="12954" y="2879"/>
                </a:cubicBezTo>
                <a:lnTo>
                  <a:pt x="139" y="2879"/>
                </a:lnTo>
                <a:cubicBezTo>
                  <a:pt x="130" y="2879"/>
                  <a:pt x="121" y="2878"/>
                  <a:pt x="112" y="2876"/>
                </a:cubicBezTo>
                <a:cubicBezTo>
                  <a:pt x="103" y="2874"/>
                  <a:pt x="95" y="2870"/>
                  <a:pt x="86" y="2865"/>
                </a:cubicBezTo>
                <a:cubicBezTo>
                  <a:pt x="78" y="2861"/>
                  <a:pt x="70" y="2855"/>
                  <a:pt x="62" y="2848"/>
                </a:cubicBezTo>
                <a:cubicBezTo>
                  <a:pt x="54" y="2841"/>
                  <a:pt x="47" y="2834"/>
                  <a:pt x="41" y="2825"/>
                </a:cubicBezTo>
                <a:cubicBezTo>
                  <a:pt x="34" y="2816"/>
                  <a:pt x="29" y="2807"/>
                  <a:pt x="24" y="2797"/>
                </a:cubicBezTo>
                <a:cubicBezTo>
                  <a:pt x="19" y="2787"/>
                  <a:pt x="14" y="2776"/>
                  <a:pt x="11" y="2765"/>
                </a:cubicBezTo>
                <a:cubicBezTo>
                  <a:pt x="7" y="2754"/>
                  <a:pt x="5" y="2742"/>
                  <a:pt x="3" y="2730"/>
                </a:cubicBezTo>
                <a:cubicBezTo>
                  <a:pt x="1" y="2718"/>
                  <a:pt x="0" y="2706"/>
                  <a:pt x="0" y="2694"/>
                </a:cubicBezTo>
                <a:close/>
              </a:path>
            </a:pathLst>
          </a:custGeom>
          <a:solidFill>
            <a:srgbClr val="FFFFFF">
              <a:alpha val="8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684" name="任意多边形 683"/>
          <p:cNvSpPr/>
          <p:nvPr/>
        </p:nvSpPr>
        <p:spPr>
          <a:xfrm>
            <a:off x="401040" y="3944160"/>
            <a:ext cx="66960" cy="1036440"/>
          </a:xfrm>
          <a:custGeom>
            <a:avLst/>
            <a:gdLst/>
            <a:ahLst/>
            <a:cxnLst/>
            <a:rect l="0" t="0" r="r" b="b"/>
            <a:pathLst>
              <a:path w="186" h="2879">
                <a:moveTo>
                  <a:pt x="0" y="0"/>
                </a:moveTo>
                <a:lnTo>
                  <a:pt x="186" y="0"/>
                </a:lnTo>
                <a:lnTo>
                  <a:pt x="186" y="2879"/>
                </a:lnTo>
                <a:lnTo>
                  <a:pt x="0" y="2879"/>
                </a:lnTo>
                <a:lnTo>
                  <a:pt x="0" y="0"/>
                </a:lnTo>
                <a:close/>
              </a:path>
            </a:pathLst>
          </a:custGeom>
          <a:solidFill>
            <a:srgbClr val="7E3AF2"/>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685" name="图片 684"/>
          <p:cNvPicPr/>
          <p:nvPr/>
        </p:nvPicPr>
        <p:blipFill>
          <a:blip r:embed="rId10"/>
          <a:stretch/>
        </p:blipFill>
        <p:spPr>
          <a:xfrm>
            <a:off x="969480" y="4145040"/>
            <a:ext cx="166680" cy="166680"/>
          </a:xfrm>
          <a:prstGeom prst="rect">
            <a:avLst/>
          </a:prstGeom>
          <a:noFill/>
          <a:ln w="0">
            <a:noFill/>
          </a:ln>
        </p:spPr>
      </p:pic>
      <p:sp>
        <p:nvSpPr>
          <p:cNvPr id="686" name="文本框 685"/>
          <p:cNvSpPr txBox="1"/>
          <p:nvPr/>
        </p:nvSpPr>
        <p:spPr>
          <a:xfrm>
            <a:off x="6117120" y="3389400"/>
            <a:ext cx="187812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索引，指定向量维度作为参数。</a:t>
            </a:r>
            <a:endParaRPr lang="en-US" sz="1050" b="0" u="none" strike="noStrike">
              <a:solidFill>
                <a:srgbClr val="000000"/>
              </a:solidFill>
              <a:effectLst/>
              <a:uFillTx/>
              <a:latin typeface="Times New Roman"/>
            </a:endParaRPr>
          </a:p>
        </p:txBody>
      </p:sp>
      <p:sp>
        <p:nvSpPr>
          <p:cNvPr id="687" name="文本框 686"/>
          <p:cNvSpPr txBox="1"/>
          <p:nvPr/>
        </p:nvSpPr>
        <p:spPr>
          <a:xfrm>
            <a:off x="1203480" y="4125960"/>
            <a:ext cx="671400" cy="212400"/>
          </a:xfrm>
          <a:prstGeom prst="rect">
            <a:avLst/>
          </a:prstGeom>
          <a:noFill/>
          <a:ln w="0">
            <a:noFill/>
          </a:ln>
        </p:spPr>
        <p:txBody>
          <a:bodyPr wrap="none" lIns="0" tIns="0" rIns="0" bIns="0" anchor="t">
            <a:spAutoFit/>
          </a:bodyPr>
          <a:lstStyle/>
          <a:p>
            <a:r>
              <a:rPr lang="zh-CN" sz="1320" b="0" u="none" strike="noStrike">
                <a:solidFill>
                  <a:srgbClr val="FFFFFF"/>
                </a:solidFill>
                <a:effectLst/>
                <a:uFillTx/>
                <a:latin typeface="WenQuanYiZenHei"/>
                <a:ea typeface="WenQuanYiZenHei"/>
              </a:rPr>
              <a:t>添加向量</a:t>
            </a:r>
            <a:endParaRPr lang="en-US" sz="1320" b="0" u="none" strike="noStrike">
              <a:solidFill>
                <a:srgbClr val="000000"/>
              </a:solidFill>
              <a:effectLst/>
              <a:uFillTx/>
              <a:latin typeface="Times New Roman"/>
            </a:endParaRPr>
          </a:p>
        </p:txBody>
      </p:sp>
      <p:sp>
        <p:nvSpPr>
          <p:cNvPr id="688" name="文本框 687"/>
          <p:cNvSpPr txBox="1"/>
          <p:nvPr/>
        </p:nvSpPr>
        <p:spPr>
          <a:xfrm>
            <a:off x="969480" y="4425480"/>
            <a:ext cx="26892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使用</a:t>
            </a:r>
            <a:endParaRPr lang="en-US" sz="1050" b="0" u="none" strike="noStrike">
              <a:solidFill>
                <a:srgbClr val="000000"/>
              </a:solidFill>
              <a:effectLst/>
              <a:uFillTx/>
              <a:latin typeface="Times New Roman"/>
            </a:endParaRPr>
          </a:p>
        </p:txBody>
      </p:sp>
      <p:sp>
        <p:nvSpPr>
          <p:cNvPr id="689" name="文本框 688"/>
          <p:cNvSpPr txBox="1"/>
          <p:nvPr/>
        </p:nvSpPr>
        <p:spPr>
          <a:xfrm>
            <a:off x="1236960" y="4430160"/>
            <a:ext cx="769680" cy="157320"/>
          </a:xfrm>
          <a:prstGeom prst="rect">
            <a:avLst/>
          </a:prstGeom>
          <a:noFill/>
          <a:ln w="0">
            <a:noFill/>
          </a:ln>
        </p:spPr>
        <p:txBody>
          <a:bodyPr wrap="none" lIns="0" tIns="0" rIns="0" bIns="0" anchor="t">
            <a:spAutoFit/>
          </a:bodyPr>
          <a:lstStyle/>
          <a:p>
            <a:r>
              <a:rPr lang="en-US" sz="1050" b="0" u="none" strike="noStrike">
                <a:solidFill>
                  <a:srgbClr val="D1D5DB"/>
                </a:solidFill>
                <a:effectLst/>
                <a:uFillTx/>
                <a:latin typeface="DejaVuSans"/>
                <a:ea typeface="DejaVuSans"/>
              </a:rPr>
              <a:t>index.add()</a:t>
            </a:r>
            <a:endParaRPr lang="en-US" sz="1050" b="0" u="none" strike="noStrike">
              <a:solidFill>
                <a:srgbClr val="000000"/>
              </a:solidFill>
              <a:effectLst/>
              <a:uFillTx/>
              <a:latin typeface="Times New Roman"/>
            </a:endParaRPr>
          </a:p>
        </p:txBody>
      </p:sp>
      <p:sp>
        <p:nvSpPr>
          <p:cNvPr id="690" name="文本框 689"/>
          <p:cNvSpPr txBox="1"/>
          <p:nvPr/>
        </p:nvSpPr>
        <p:spPr>
          <a:xfrm>
            <a:off x="2001240" y="4425480"/>
            <a:ext cx="134172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方法将嵌入矩阵添加到</a:t>
            </a:r>
            <a:endParaRPr lang="en-US" sz="1050" b="0" u="none" strike="noStrike">
              <a:solidFill>
                <a:srgbClr val="000000"/>
              </a:solidFill>
              <a:effectLst/>
              <a:uFillTx/>
              <a:latin typeface="Times New Roman"/>
            </a:endParaRPr>
          </a:p>
        </p:txBody>
      </p:sp>
      <p:sp>
        <p:nvSpPr>
          <p:cNvPr id="691" name="文本框 690"/>
          <p:cNvSpPr txBox="1"/>
          <p:nvPr/>
        </p:nvSpPr>
        <p:spPr>
          <a:xfrm>
            <a:off x="3338280" y="4430160"/>
            <a:ext cx="379440" cy="157320"/>
          </a:xfrm>
          <a:prstGeom prst="rect">
            <a:avLst/>
          </a:prstGeom>
          <a:noFill/>
          <a:ln w="0">
            <a:noFill/>
          </a:ln>
        </p:spPr>
        <p:txBody>
          <a:bodyPr wrap="none" lIns="0" tIns="0" rIns="0" bIns="0" anchor="t">
            <a:spAutoFit/>
          </a:bodyPr>
          <a:lstStyle/>
          <a:p>
            <a:r>
              <a:rPr lang="en-US" sz="1050" b="0" u="none" strike="noStrike">
                <a:solidFill>
                  <a:srgbClr val="D1D5DB"/>
                </a:solidFill>
                <a:effectLst/>
                <a:uFillTx/>
                <a:latin typeface="DejaVuSans"/>
                <a:ea typeface="DejaVuSans"/>
              </a:rPr>
              <a:t>FAISS</a:t>
            </a:r>
            <a:endParaRPr lang="en-US" sz="1050" b="0" u="none" strike="noStrike">
              <a:solidFill>
                <a:srgbClr val="000000"/>
              </a:solidFill>
              <a:effectLst/>
              <a:uFillTx/>
              <a:latin typeface="Times New Roman"/>
            </a:endParaRPr>
          </a:p>
        </p:txBody>
      </p:sp>
      <p:sp>
        <p:nvSpPr>
          <p:cNvPr id="692" name="文本框 691"/>
          <p:cNvSpPr txBox="1"/>
          <p:nvPr/>
        </p:nvSpPr>
        <p:spPr>
          <a:xfrm>
            <a:off x="3703320" y="4425480"/>
            <a:ext cx="120780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索引中，建立可检索</a:t>
            </a:r>
            <a:endParaRPr lang="en-US" sz="1050" b="0" u="none" strike="noStrike">
              <a:solidFill>
                <a:srgbClr val="000000"/>
              </a:solidFill>
              <a:effectLst/>
              <a:uFillTx/>
              <a:latin typeface="Times New Roman"/>
            </a:endParaRPr>
          </a:p>
        </p:txBody>
      </p:sp>
      <p:sp>
        <p:nvSpPr>
          <p:cNvPr id="693" name="任意多边形 692"/>
          <p:cNvSpPr/>
          <p:nvPr/>
        </p:nvSpPr>
        <p:spPr>
          <a:xfrm>
            <a:off x="5565240" y="3944160"/>
            <a:ext cx="4730400" cy="1036440"/>
          </a:xfrm>
          <a:custGeom>
            <a:avLst/>
            <a:gdLst/>
            <a:ahLst/>
            <a:cxnLst/>
            <a:rect l="0" t="0" r="r" b="b"/>
            <a:pathLst>
              <a:path w="13140" h="2879">
                <a:moveTo>
                  <a:pt x="0" y="2694"/>
                </a:moveTo>
                <a:lnTo>
                  <a:pt x="0" y="186"/>
                </a:lnTo>
                <a:cubicBezTo>
                  <a:pt x="0" y="174"/>
                  <a:pt x="1" y="161"/>
                  <a:pt x="3" y="150"/>
                </a:cubicBezTo>
                <a:cubicBezTo>
                  <a:pt x="5" y="138"/>
                  <a:pt x="7" y="126"/>
                  <a:pt x="11" y="115"/>
                </a:cubicBezTo>
                <a:cubicBezTo>
                  <a:pt x="14" y="103"/>
                  <a:pt x="19" y="93"/>
                  <a:pt x="24" y="83"/>
                </a:cubicBezTo>
                <a:cubicBezTo>
                  <a:pt x="29" y="72"/>
                  <a:pt x="35" y="63"/>
                  <a:pt x="41" y="54"/>
                </a:cubicBezTo>
                <a:cubicBezTo>
                  <a:pt x="48" y="46"/>
                  <a:pt x="55" y="38"/>
                  <a:pt x="62" y="31"/>
                </a:cubicBezTo>
                <a:cubicBezTo>
                  <a:pt x="70" y="25"/>
                  <a:pt x="78" y="19"/>
                  <a:pt x="86" y="14"/>
                </a:cubicBezTo>
                <a:cubicBezTo>
                  <a:pt x="95" y="10"/>
                  <a:pt x="104" y="6"/>
                  <a:pt x="112" y="4"/>
                </a:cubicBezTo>
                <a:cubicBezTo>
                  <a:pt x="121" y="1"/>
                  <a:pt x="131" y="0"/>
                  <a:pt x="140" y="0"/>
                </a:cubicBezTo>
                <a:lnTo>
                  <a:pt x="12954" y="0"/>
                </a:lnTo>
                <a:cubicBezTo>
                  <a:pt x="12966" y="0"/>
                  <a:pt x="12979" y="1"/>
                  <a:pt x="12991" y="4"/>
                </a:cubicBezTo>
                <a:cubicBezTo>
                  <a:pt x="13002" y="6"/>
                  <a:pt x="13014" y="10"/>
                  <a:pt x="13025" y="14"/>
                </a:cubicBezTo>
                <a:cubicBezTo>
                  <a:pt x="13037" y="19"/>
                  <a:pt x="13047" y="25"/>
                  <a:pt x="13057" y="31"/>
                </a:cubicBezTo>
                <a:cubicBezTo>
                  <a:pt x="13068" y="38"/>
                  <a:pt x="13077" y="46"/>
                  <a:pt x="13086" y="54"/>
                </a:cubicBezTo>
                <a:cubicBezTo>
                  <a:pt x="13094" y="63"/>
                  <a:pt x="13102" y="72"/>
                  <a:pt x="13109" y="83"/>
                </a:cubicBezTo>
                <a:cubicBezTo>
                  <a:pt x="13115" y="93"/>
                  <a:pt x="13121" y="103"/>
                  <a:pt x="13126" y="115"/>
                </a:cubicBezTo>
                <a:cubicBezTo>
                  <a:pt x="13131" y="126"/>
                  <a:pt x="13134" y="138"/>
                  <a:pt x="13136" y="150"/>
                </a:cubicBezTo>
                <a:cubicBezTo>
                  <a:pt x="13139" y="161"/>
                  <a:pt x="13140" y="174"/>
                  <a:pt x="13140" y="186"/>
                </a:cubicBezTo>
                <a:lnTo>
                  <a:pt x="13140" y="2694"/>
                </a:lnTo>
                <a:cubicBezTo>
                  <a:pt x="13140" y="2706"/>
                  <a:pt x="13139" y="2718"/>
                  <a:pt x="13136" y="2730"/>
                </a:cubicBezTo>
                <a:cubicBezTo>
                  <a:pt x="13134" y="2742"/>
                  <a:pt x="13131" y="2754"/>
                  <a:pt x="13126" y="2765"/>
                </a:cubicBezTo>
                <a:cubicBezTo>
                  <a:pt x="13121" y="2776"/>
                  <a:pt x="13115" y="2787"/>
                  <a:pt x="13109" y="2797"/>
                </a:cubicBezTo>
                <a:cubicBezTo>
                  <a:pt x="13102" y="2807"/>
                  <a:pt x="13094" y="2816"/>
                  <a:pt x="13086" y="2825"/>
                </a:cubicBezTo>
                <a:cubicBezTo>
                  <a:pt x="13077" y="2834"/>
                  <a:pt x="13068" y="2841"/>
                  <a:pt x="13057" y="2848"/>
                </a:cubicBezTo>
                <a:cubicBezTo>
                  <a:pt x="13047" y="2855"/>
                  <a:pt x="13037" y="2861"/>
                  <a:pt x="13025" y="2865"/>
                </a:cubicBezTo>
                <a:cubicBezTo>
                  <a:pt x="13014" y="2870"/>
                  <a:pt x="13002" y="2874"/>
                  <a:pt x="12991" y="2876"/>
                </a:cubicBezTo>
                <a:cubicBezTo>
                  <a:pt x="12979" y="2878"/>
                  <a:pt x="12966" y="2879"/>
                  <a:pt x="12954" y="2879"/>
                </a:cubicBezTo>
                <a:lnTo>
                  <a:pt x="140" y="2879"/>
                </a:lnTo>
                <a:cubicBezTo>
                  <a:pt x="131" y="2879"/>
                  <a:pt x="121" y="2878"/>
                  <a:pt x="112" y="2876"/>
                </a:cubicBezTo>
                <a:cubicBezTo>
                  <a:pt x="104" y="2874"/>
                  <a:pt x="95" y="2870"/>
                  <a:pt x="86" y="2865"/>
                </a:cubicBezTo>
                <a:cubicBezTo>
                  <a:pt x="78" y="2861"/>
                  <a:pt x="70" y="2855"/>
                  <a:pt x="62" y="2848"/>
                </a:cubicBezTo>
                <a:cubicBezTo>
                  <a:pt x="55" y="2841"/>
                  <a:pt x="48" y="2834"/>
                  <a:pt x="41" y="2825"/>
                </a:cubicBezTo>
                <a:cubicBezTo>
                  <a:pt x="35" y="2816"/>
                  <a:pt x="29" y="2807"/>
                  <a:pt x="24" y="2797"/>
                </a:cubicBezTo>
                <a:cubicBezTo>
                  <a:pt x="19" y="2787"/>
                  <a:pt x="14" y="2776"/>
                  <a:pt x="11" y="2765"/>
                </a:cubicBezTo>
                <a:cubicBezTo>
                  <a:pt x="7" y="2754"/>
                  <a:pt x="5" y="2742"/>
                  <a:pt x="3" y="2730"/>
                </a:cubicBezTo>
                <a:cubicBezTo>
                  <a:pt x="1" y="2718"/>
                  <a:pt x="0" y="2706"/>
                  <a:pt x="0" y="2694"/>
                </a:cubicBezTo>
                <a:close/>
              </a:path>
            </a:pathLst>
          </a:custGeom>
          <a:solidFill>
            <a:srgbClr val="FFFFFF">
              <a:alpha val="8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694" name="任意多边形 693"/>
          <p:cNvSpPr/>
          <p:nvPr/>
        </p:nvSpPr>
        <p:spPr>
          <a:xfrm>
            <a:off x="5548680" y="3944160"/>
            <a:ext cx="67320" cy="1036440"/>
          </a:xfrm>
          <a:custGeom>
            <a:avLst/>
            <a:gdLst/>
            <a:ahLst/>
            <a:cxnLst/>
            <a:rect l="0" t="0" r="r" b="b"/>
            <a:pathLst>
              <a:path w="187" h="2879">
                <a:moveTo>
                  <a:pt x="0" y="0"/>
                </a:moveTo>
                <a:lnTo>
                  <a:pt x="187" y="0"/>
                </a:lnTo>
                <a:lnTo>
                  <a:pt x="187" y="2879"/>
                </a:lnTo>
                <a:lnTo>
                  <a:pt x="0" y="2879"/>
                </a:lnTo>
                <a:lnTo>
                  <a:pt x="0" y="0"/>
                </a:lnTo>
                <a:close/>
              </a:path>
            </a:pathLst>
          </a:custGeom>
          <a:solidFill>
            <a:srgbClr val="7E3AF2"/>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695" name="图片 694"/>
          <p:cNvPicPr/>
          <p:nvPr/>
        </p:nvPicPr>
        <p:blipFill>
          <a:blip r:embed="rId11"/>
          <a:stretch/>
        </p:blipFill>
        <p:spPr>
          <a:xfrm>
            <a:off x="6117120" y="4145040"/>
            <a:ext cx="150120" cy="166680"/>
          </a:xfrm>
          <a:prstGeom prst="rect">
            <a:avLst/>
          </a:prstGeom>
          <a:noFill/>
          <a:ln w="0">
            <a:noFill/>
          </a:ln>
        </p:spPr>
      </p:pic>
      <p:sp>
        <p:nvSpPr>
          <p:cNvPr id="696" name="文本框 695"/>
          <p:cNvSpPr txBox="1"/>
          <p:nvPr/>
        </p:nvSpPr>
        <p:spPr>
          <a:xfrm>
            <a:off x="969480" y="4626360"/>
            <a:ext cx="93960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的向量数据库。</a:t>
            </a:r>
            <a:endParaRPr lang="en-US" sz="1050" b="0" u="none" strike="noStrike">
              <a:solidFill>
                <a:srgbClr val="000000"/>
              </a:solidFill>
              <a:effectLst/>
              <a:uFillTx/>
              <a:latin typeface="Times New Roman"/>
            </a:endParaRPr>
          </a:p>
        </p:txBody>
      </p:sp>
      <p:sp>
        <p:nvSpPr>
          <p:cNvPr id="697" name="文本框 696"/>
          <p:cNvSpPr txBox="1"/>
          <p:nvPr/>
        </p:nvSpPr>
        <p:spPr>
          <a:xfrm>
            <a:off x="6334200" y="4125960"/>
            <a:ext cx="671400" cy="212400"/>
          </a:xfrm>
          <a:prstGeom prst="rect">
            <a:avLst/>
          </a:prstGeom>
          <a:noFill/>
          <a:ln w="0">
            <a:noFill/>
          </a:ln>
        </p:spPr>
        <p:txBody>
          <a:bodyPr wrap="none" lIns="0" tIns="0" rIns="0" bIns="0" anchor="t">
            <a:spAutoFit/>
          </a:bodyPr>
          <a:lstStyle/>
          <a:p>
            <a:r>
              <a:rPr lang="zh-CN" sz="1320" b="0" u="none" strike="noStrike">
                <a:solidFill>
                  <a:srgbClr val="FFFFFF"/>
                </a:solidFill>
                <a:effectLst/>
                <a:uFillTx/>
                <a:latin typeface="WenQuanYiZenHei"/>
                <a:ea typeface="WenQuanYiZenHei"/>
              </a:rPr>
              <a:t>索引保存</a:t>
            </a:r>
            <a:endParaRPr lang="en-US" sz="1320" b="0" u="none" strike="noStrike">
              <a:solidFill>
                <a:srgbClr val="000000"/>
              </a:solidFill>
              <a:effectLst/>
              <a:uFillTx/>
              <a:latin typeface="Times New Roman"/>
            </a:endParaRPr>
          </a:p>
        </p:txBody>
      </p:sp>
      <p:sp>
        <p:nvSpPr>
          <p:cNvPr id="698" name="文本框 697"/>
          <p:cNvSpPr txBox="1"/>
          <p:nvPr/>
        </p:nvSpPr>
        <p:spPr>
          <a:xfrm>
            <a:off x="6117120" y="4425480"/>
            <a:ext cx="26892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使用</a:t>
            </a:r>
            <a:endParaRPr lang="en-US" sz="1050" b="0" u="none" strike="noStrike">
              <a:solidFill>
                <a:srgbClr val="000000"/>
              </a:solidFill>
              <a:effectLst/>
              <a:uFillTx/>
              <a:latin typeface="Times New Roman"/>
            </a:endParaRPr>
          </a:p>
        </p:txBody>
      </p:sp>
      <p:sp>
        <p:nvSpPr>
          <p:cNvPr id="699" name="文本框 698"/>
          <p:cNvSpPr txBox="1"/>
          <p:nvPr/>
        </p:nvSpPr>
        <p:spPr>
          <a:xfrm>
            <a:off x="6384600" y="4430160"/>
            <a:ext cx="1227960" cy="157320"/>
          </a:xfrm>
          <a:prstGeom prst="rect">
            <a:avLst/>
          </a:prstGeom>
          <a:noFill/>
          <a:ln w="0">
            <a:noFill/>
          </a:ln>
        </p:spPr>
        <p:txBody>
          <a:bodyPr wrap="none" lIns="0" tIns="0" rIns="0" bIns="0" anchor="t">
            <a:spAutoFit/>
          </a:bodyPr>
          <a:lstStyle/>
          <a:p>
            <a:r>
              <a:rPr lang="en-US" sz="1050" b="0" u="none" strike="noStrike">
                <a:solidFill>
                  <a:srgbClr val="D1D5DB"/>
                </a:solidFill>
                <a:effectLst/>
                <a:uFillTx/>
                <a:latin typeface="DejaVuSans"/>
                <a:ea typeface="DejaVuSans"/>
              </a:rPr>
              <a:t>faiss.write_index()</a:t>
            </a:r>
            <a:endParaRPr lang="en-US" sz="1050" b="0" u="none" strike="noStrike">
              <a:solidFill>
                <a:srgbClr val="000000"/>
              </a:solidFill>
              <a:effectLst/>
              <a:uFillTx/>
              <a:latin typeface="Times New Roman"/>
            </a:endParaRPr>
          </a:p>
        </p:txBody>
      </p:sp>
      <p:sp>
        <p:nvSpPr>
          <p:cNvPr id="700" name="文本框 699"/>
          <p:cNvSpPr txBox="1"/>
          <p:nvPr/>
        </p:nvSpPr>
        <p:spPr>
          <a:xfrm>
            <a:off x="7605720" y="4425480"/>
            <a:ext cx="241488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将索引保存到文件，便于后续使用。保存</a:t>
            </a:r>
            <a:endParaRPr lang="en-US" sz="1050" b="0" u="none" strike="noStrike">
              <a:solidFill>
                <a:srgbClr val="000000"/>
              </a:solidFill>
              <a:effectLst/>
              <a:uFillTx/>
              <a:latin typeface="Times New Roman"/>
            </a:endParaRPr>
          </a:p>
        </p:txBody>
      </p:sp>
      <p:sp>
        <p:nvSpPr>
          <p:cNvPr id="701" name="文本框 700"/>
          <p:cNvSpPr txBox="1"/>
          <p:nvPr/>
        </p:nvSpPr>
        <p:spPr>
          <a:xfrm>
            <a:off x="6117120" y="4626360"/>
            <a:ext cx="93960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后的索引可通过</a:t>
            </a:r>
            <a:endParaRPr lang="en-US" sz="1050" b="0" u="none" strike="noStrike">
              <a:solidFill>
                <a:srgbClr val="000000"/>
              </a:solidFill>
              <a:effectLst/>
              <a:uFillTx/>
              <a:latin typeface="Times New Roman"/>
            </a:endParaRPr>
          </a:p>
        </p:txBody>
      </p:sp>
      <p:sp>
        <p:nvSpPr>
          <p:cNvPr id="702" name="文本框 701"/>
          <p:cNvSpPr txBox="1"/>
          <p:nvPr/>
        </p:nvSpPr>
        <p:spPr>
          <a:xfrm>
            <a:off x="7053120" y="4631040"/>
            <a:ext cx="1195560" cy="157320"/>
          </a:xfrm>
          <a:prstGeom prst="rect">
            <a:avLst/>
          </a:prstGeom>
          <a:noFill/>
          <a:ln w="0">
            <a:noFill/>
          </a:ln>
        </p:spPr>
        <p:txBody>
          <a:bodyPr wrap="none" lIns="0" tIns="0" rIns="0" bIns="0" anchor="t">
            <a:spAutoFit/>
          </a:bodyPr>
          <a:lstStyle/>
          <a:p>
            <a:r>
              <a:rPr lang="en-US" sz="1050" b="0" u="none" strike="noStrike">
                <a:solidFill>
                  <a:srgbClr val="D1D5DB"/>
                </a:solidFill>
                <a:effectLst/>
                <a:uFillTx/>
                <a:latin typeface="DejaVuSans"/>
                <a:ea typeface="DejaVuSans"/>
              </a:rPr>
              <a:t>faiss.read_index()</a:t>
            </a:r>
            <a:endParaRPr lang="en-US" sz="1050" b="0" u="none" strike="noStrike">
              <a:solidFill>
                <a:srgbClr val="000000"/>
              </a:solidFill>
              <a:effectLst/>
              <a:uFillTx/>
              <a:latin typeface="Times New Roman"/>
            </a:endParaRPr>
          </a:p>
        </p:txBody>
      </p:sp>
      <p:sp>
        <p:nvSpPr>
          <p:cNvPr id="703" name="任意多边形 702"/>
          <p:cNvSpPr/>
          <p:nvPr/>
        </p:nvSpPr>
        <p:spPr>
          <a:xfrm>
            <a:off x="601560" y="1637640"/>
            <a:ext cx="234360" cy="234360"/>
          </a:xfrm>
          <a:custGeom>
            <a:avLst/>
            <a:gdLst/>
            <a:ahLst/>
            <a:cxnLst/>
            <a:rect l="0" t="0" r="r" b="b"/>
            <a:pathLst>
              <a:path w="651" h="651">
                <a:moveTo>
                  <a:pt x="651" y="326"/>
                </a:moveTo>
                <a:cubicBezTo>
                  <a:pt x="651" y="348"/>
                  <a:pt x="649" y="369"/>
                  <a:pt x="645" y="390"/>
                </a:cubicBezTo>
                <a:cubicBezTo>
                  <a:pt x="640" y="411"/>
                  <a:pt x="634" y="431"/>
                  <a:pt x="626" y="451"/>
                </a:cubicBezTo>
                <a:cubicBezTo>
                  <a:pt x="618" y="470"/>
                  <a:pt x="608" y="489"/>
                  <a:pt x="595" y="507"/>
                </a:cubicBezTo>
                <a:cubicBezTo>
                  <a:pt x="583" y="525"/>
                  <a:pt x="570" y="541"/>
                  <a:pt x="555" y="556"/>
                </a:cubicBezTo>
                <a:cubicBezTo>
                  <a:pt x="540" y="571"/>
                  <a:pt x="523" y="585"/>
                  <a:pt x="505" y="596"/>
                </a:cubicBezTo>
                <a:cubicBezTo>
                  <a:pt x="488" y="608"/>
                  <a:pt x="469" y="618"/>
                  <a:pt x="449" y="626"/>
                </a:cubicBezTo>
                <a:cubicBezTo>
                  <a:pt x="429" y="635"/>
                  <a:pt x="409" y="641"/>
                  <a:pt x="388" y="645"/>
                </a:cubicBezTo>
                <a:cubicBezTo>
                  <a:pt x="367" y="649"/>
                  <a:pt x="346" y="651"/>
                  <a:pt x="325" y="651"/>
                </a:cubicBezTo>
                <a:cubicBezTo>
                  <a:pt x="303" y="651"/>
                  <a:pt x="282" y="649"/>
                  <a:pt x="261" y="645"/>
                </a:cubicBezTo>
                <a:cubicBezTo>
                  <a:pt x="240" y="641"/>
                  <a:pt x="220" y="635"/>
                  <a:pt x="200" y="626"/>
                </a:cubicBezTo>
                <a:cubicBezTo>
                  <a:pt x="181" y="618"/>
                  <a:pt x="162" y="608"/>
                  <a:pt x="144" y="596"/>
                </a:cubicBezTo>
                <a:cubicBezTo>
                  <a:pt x="127" y="585"/>
                  <a:pt x="110" y="571"/>
                  <a:pt x="95" y="556"/>
                </a:cubicBezTo>
                <a:cubicBezTo>
                  <a:pt x="80" y="541"/>
                  <a:pt x="66" y="525"/>
                  <a:pt x="55" y="507"/>
                </a:cubicBezTo>
                <a:cubicBezTo>
                  <a:pt x="43" y="489"/>
                  <a:pt x="33" y="470"/>
                  <a:pt x="25" y="451"/>
                </a:cubicBezTo>
                <a:cubicBezTo>
                  <a:pt x="16" y="431"/>
                  <a:pt x="10" y="411"/>
                  <a:pt x="6" y="390"/>
                </a:cubicBezTo>
                <a:cubicBezTo>
                  <a:pt x="2" y="369"/>
                  <a:pt x="0" y="348"/>
                  <a:pt x="0" y="326"/>
                </a:cubicBezTo>
                <a:cubicBezTo>
                  <a:pt x="0" y="304"/>
                  <a:pt x="2" y="283"/>
                  <a:pt x="6" y="262"/>
                </a:cubicBezTo>
                <a:cubicBezTo>
                  <a:pt x="10" y="241"/>
                  <a:pt x="16" y="221"/>
                  <a:pt x="25" y="201"/>
                </a:cubicBezTo>
                <a:cubicBezTo>
                  <a:pt x="33" y="181"/>
                  <a:pt x="43" y="162"/>
                  <a:pt x="55" y="145"/>
                </a:cubicBezTo>
                <a:cubicBezTo>
                  <a:pt x="66" y="127"/>
                  <a:pt x="80" y="111"/>
                  <a:pt x="95" y="95"/>
                </a:cubicBezTo>
                <a:cubicBezTo>
                  <a:pt x="110" y="80"/>
                  <a:pt x="127" y="67"/>
                  <a:pt x="144" y="55"/>
                </a:cubicBezTo>
                <a:cubicBezTo>
                  <a:pt x="162" y="43"/>
                  <a:pt x="181" y="33"/>
                  <a:pt x="200" y="25"/>
                </a:cubicBezTo>
                <a:cubicBezTo>
                  <a:pt x="220" y="17"/>
                  <a:pt x="240" y="11"/>
                  <a:pt x="261" y="7"/>
                </a:cubicBezTo>
                <a:cubicBezTo>
                  <a:pt x="282" y="2"/>
                  <a:pt x="303" y="0"/>
                  <a:pt x="325" y="0"/>
                </a:cubicBezTo>
                <a:cubicBezTo>
                  <a:pt x="346" y="0"/>
                  <a:pt x="367" y="2"/>
                  <a:pt x="388" y="7"/>
                </a:cubicBezTo>
                <a:cubicBezTo>
                  <a:pt x="409" y="11"/>
                  <a:pt x="429" y="17"/>
                  <a:pt x="449" y="25"/>
                </a:cubicBezTo>
                <a:cubicBezTo>
                  <a:pt x="469" y="33"/>
                  <a:pt x="488" y="43"/>
                  <a:pt x="505" y="55"/>
                </a:cubicBezTo>
                <a:cubicBezTo>
                  <a:pt x="523" y="67"/>
                  <a:pt x="540" y="80"/>
                  <a:pt x="555" y="95"/>
                </a:cubicBezTo>
                <a:cubicBezTo>
                  <a:pt x="570" y="111"/>
                  <a:pt x="583" y="127"/>
                  <a:pt x="595" y="145"/>
                </a:cubicBezTo>
                <a:cubicBezTo>
                  <a:pt x="608" y="162"/>
                  <a:pt x="618" y="181"/>
                  <a:pt x="626" y="201"/>
                </a:cubicBezTo>
                <a:cubicBezTo>
                  <a:pt x="634" y="221"/>
                  <a:pt x="640" y="241"/>
                  <a:pt x="645" y="262"/>
                </a:cubicBezTo>
                <a:cubicBezTo>
                  <a:pt x="649" y="283"/>
                  <a:pt x="651" y="304"/>
                  <a:pt x="651" y="326"/>
                </a:cubicBezTo>
                <a:close/>
              </a:path>
            </a:pathLst>
          </a:custGeom>
          <a:solidFill>
            <a:srgbClr val="7E3AF2"/>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704" name="文本框 703"/>
          <p:cNvSpPr txBox="1"/>
          <p:nvPr/>
        </p:nvSpPr>
        <p:spPr>
          <a:xfrm>
            <a:off x="8238960" y="4626360"/>
            <a:ext cx="67140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重新加载。</a:t>
            </a:r>
            <a:endParaRPr lang="en-US" sz="1050" b="0" u="none" strike="noStrike">
              <a:solidFill>
                <a:srgbClr val="000000"/>
              </a:solidFill>
              <a:effectLst/>
              <a:uFillTx/>
              <a:latin typeface="Times New Roman"/>
            </a:endParaRPr>
          </a:p>
        </p:txBody>
      </p:sp>
      <p:sp>
        <p:nvSpPr>
          <p:cNvPr id="705" name="任意多边形 704"/>
          <p:cNvSpPr/>
          <p:nvPr/>
        </p:nvSpPr>
        <p:spPr>
          <a:xfrm>
            <a:off x="5749200" y="1637640"/>
            <a:ext cx="234360" cy="234360"/>
          </a:xfrm>
          <a:custGeom>
            <a:avLst/>
            <a:gdLst/>
            <a:ahLst/>
            <a:cxnLst/>
            <a:rect l="0" t="0" r="r" b="b"/>
            <a:pathLst>
              <a:path w="651" h="651">
                <a:moveTo>
                  <a:pt x="651" y="326"/>
                </a:moveTo>
                <a:cubicBezTo>
                  <a:pt x="651" y="348"/>
                  <a:pt x="649" y="369"/>
                  <a:pt x="645" y="390"/>
                </a:cubicBezTo>
                <a:cubicBezTo>
                  <a:pt x="641" y="411"/>
                  <a:pt x="634" y="431"/>
                  <a:pt x="626" y="451"/>
                </a:cubicBezTo>
                <a:cubicBezTo>
                  <a:pt x="618" y="470"/>
                  <a:pt x="608" y="489"/>
                  <a:pt x="596" y="507"/>
                </a:cubicBezTo>
                <a:cubicBezTo>
                  <a:pt x="584" y="525"/>
                  <a:pt x="570" y="541"/>
                  <a:pt x="555" y="556"/>
                </a:cubicBezTo>
                <a:cubicBezTo>
                  <a:pt x="540" y="571"/>
                  <a:pt x="523" y="585"/>
                  <a:pt x="506" y="596"/>
                </a:cubicBezTo>
                <a:cubicBezTo>
                  <a:pt x="488" y="608"/>
                  <a:pt x="469" y="618"/>
                  <a:pt x="449" y="626"/>
                </a:cubicBezTo>
                <a:cubicBezTo>
                  <a:pt x="430" y="635"/>
                  <a:pt x="409" y="641"/>
                  <a:pt x="388" y="645"/>
                </a:cubicBezTo>
                <a:cubicBezTo>
                  <a:pt x="368" y="649"/>
                  <a:pt x="346" y="651"/>
                  <a:pt x="325" y="651"/>
                </a:cubicBezTo>
                <a:cubicBezTo>
                  <a:pt x="304" y="651"/>
                  <a:pt x="283" y="649"/>
                  <a:pt x="262" y="645"/>
                </a:cubicBezTo>
                <a:cubicBezTo>
                  <a:pt x="241" y="641"/>
                  <a:pt x="220" y="635"/>
                  <a:pt x="201" y="626"/>
                </a:cubicBezTo>
                <a:cubicBezTo>
                  <a:pt x="181" y="618"/>
                  <a:pt x="162" y="608"/>
                  <a:pt x="145" y="596"/>
                </a:cubicBezTo>
                <a:cubicBezTo>
                  <a:pt x="127" y="585"/>
                  <a:pt x="110" y="571"/>
                  <a:pt x="95" y="556"/>
                </a:cubicBezTo>
                <a:cubicBezTo>
                  <a:pt x="80" y="541"/>
                  <a:pt x="67" y="525"/>
                  <a:pt x="55" y="507"/>
                </a:cubicBezTo>
                <a:cubicBezTo>
                  <a:pt x="43" y="489"/>
                  <a:pt x="33" y="470"/>
                  <a:pt x="25" y="451"/>
                </a:cubicBezTo>
                <a:cubicBezTo>
                  <a:pt x="17" y="431"/>
                  <a:pt x="10" y="411"/>
                  <a:pt x="6" y="390"/>
                </a:cubicBezTo>
                <a:cubicBezTo>
                  <a:pt x="2" y="369"/>
                  <a:pt x="0" y="348"/>
                  <a:pt x="0" y="326"/>
                </a:cubicBezTo>
                <a:cubicBezTo>
                  <a:pt x="0" y="304"/>
                  <a:pt x="2" y="283"/>
                  <a:pt x="6" y="262"/>
                </a:cubicBezTo>
                <a:cubicBezTo>
                  <a:pt x="10" y="241"/>
                  <a:pt x="17" y="221"/>
                  <a:pt x="25" y="201"/>
                </a:cubicBezTo>
                <a:cubicBezTo>
                  <a:pt x="33" y="181"/>
                  <a:pt x="43" y="162"/>
                  <a:pt x="55" y="145"/>
                </a:cubicBezTo>
                <a:cubicBezTo>
                  <a:pt x="67" y="127"/>
                  <a:pt x="80" y="111"/>
                  <a:pt x="95" y="95"/>
                </a:cubicBezTo>
                <a:cubicBezTo>
                  <a:pt x="110" y="80"/>
                  <a:pt x="127" y="67"/>
                  <a:pt x="145" y="55"/>
                </a:cubicBezTo>
                <a:cubicBezTo>
                  <a:pt x="162" y="43"/>
                  <a:pt x="181" y="33"/>
                  <a:pt x="201" y="25"/>
                </a:cubicBezTo>
                <a:cubicBezTo>
                  <a:pt x="220" y="17"/>
                  <a:pt x="241" y="11"/>
                  <a:pt x="262" y="7"/>
                </a:cubicBezTo>
                <a:cubicBezTo>
                  <a:pt x="283" y="2"/>
                  <a:pt x="304" y="0"/>
                  <a:pt x="325" y="0"/>
                </a:cubicBezTo>
                <a:cubicBezTo>
                  <a:pt x="346" y="0"/>
                  <a:pt x="368" y="2"/>
                  <a:pt x="388" y="7"/>
                </a:cubicBezTo>
                <a:cubicBezTo>
                  <a:pt x="409" y="11"/>
                  <a:pt x="430" y="17"/>
                  <a:pt x="449" y="25"/>
                </a:cubicBezTo>
                <a:cubicBezTo>
                  <a:pt x="469" y="33"/>
                  <a:pt x="488" y="43"/>
                  <a:pt x="506" y="55"/>
                </a:cubicBezTo>
                <a:cubicBezTo>
                  <a:pt x="523" y="67"/>
                  <a:pt x="540" y="80"/>
                  <a:pt x="555" y="95"/>
                </a:cubicBezTo>
                <a:cubicBezTo>
                  <a:pt x="570" y="111"/>
                  <a:pt x="584" y="127"/>
                  <a:pt x="596" y="145"/>
                </a:cubicBezTo>
                <a:cubicBezTo>
                  <a:pt x="608" y="162"/>
                  <a:pt x="618" y="181"/>
                  <a:pt x="626" y="201"/>
                </a:cubicBezTo>
                <a:cubicBezTo>
                  <a:pt x="634" y="221"/>
                  <a:pt x="641" y="241"/>
                  <a:pt x="645" y="262"/>
                </a:cubicBezTo>
                <a:cubicBezTo>
                  <a:pt x="649" y="283"/>
                  <a:pt x="651" y="304"/>
                  <a:pt x="651" y="326"/>
                </a:cubicBezTo>
                <a:close/>
              </a:path>
            </a:pathLst>
          </a:custGeom>
          <a:solidFill>
            <a:srgbClr val="7E3AF2"/>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706" name="文本框 705"/>
          <p:cNvSpPr txBox="1"/>
          <p:nvPr/>
        </p:nvSpPr>
        <p:spPr>
          <a:xfrm>
            <a:off x="672120" y="1672560"/>
            <a:ext cx="133200" cy="157320"/>
          </a:xfrm>
          <a:prstGeom prst="rect">
            <a:avLst/>
          </a:prstGeom>
          <a:noFill/>
          <a:ln w="0">
            <a:noFill/>
          </a:ln>
        </p:spPr>
        <p:txBody>
          <a:bodyPr wrap="none" lIns="0" tIns="0" rIns="0" bIns="0" anchor="t">
            <a:spAutoFit/>
          </a:bodyPr>
          <a:lstStyle/>
          <a:p>
            <a:r>
              <a:rPr lang="en-US" sz="1050" b="1" u="none" strike="noStrike">
                <a:solidFill>
                  <a:srgbClr val="FFFFFF"/>
                </a:solidFill>
                <a:effectLst/>
                <a:uFillTx/>
                <a:latin typeface="DejaVuSans"/>
                <a:ea typeface="DejaVuSans"/>
              </a:rPr>
              <a:t>1</a:t>
            </a:r>
            <a:endParaRPr lang="en-US" sz="1050" b="0" u="none" strike="noStrike">
              <a:solidFill>
                <a:srgbClr val="000000"/>
              </a:solidFill>
              <a:effectLst/>
              <a:uFillTx/>
              <a:latin typeface="Times New Roman"/>
            </a:endParaRPr>
          </a:p>
        </p:txBody>
      </p:sp>
      <p:sp>
        <p:nvSpPr>
          <p:cNvPr id="707" name="任意多边形 706"/>
          <p:cNvSpPr/>
          <p:nvPr/>
        </p:nvSpPr>
        <p:spPr>
          <a:xfrm>
            <a:off x="601560" y="2874600"/>
            <a:ext cx="234360" cy="234360"/>
          </a:xfrm>
          <a:custGeom>
            <a:avLst/>
            <a:gdLst/>
            <a:ahLst/>
            <a:cxnLst/>
            <a:rect l="0" t="0" r="r" b="b"/>
            <a:pathLst>
              <a:path w="651" h="651">
                <a:moveTo>
                  <a:pt x="651" y="326"/>
                </a:moveTo>
                <a:cubicBezTo>
                  <a:pt x="651" y="347"/>
                  <a:pt x="649" y="368"/>
                  <a:pt x="645" y="389"/>
                </a:cubicBezTo>
                <a:cubicBezTo>
                  <a:pt x="640" y="410"/>
                  <a:pt x="634" y="430"/>
                  <a:pt x="626" y="450"/>
                </a:cubicBezTo>
                <a:cubicBezTo>
                  <a:pt x="618" y="470"/>
                  <a:pt x="608" y="489"/>
                  <a:pt x="595" y="506"/>
                </a:cubicBezTo>
                <a:cubicBezTo>
                  <a:pt x="583" y="524"/>
                  <a:pt x="570" y="540"/>
                  <a:pt x="555" y="556"/>
                </a:cubicBezTo>
                <a:cubicBezTo>
                  <a:pt x="540" y="571"/>
                  <a:pt x="523" y="584"/>
                  <a:pt x="505" y="596"/>
                </a:cubicBezTo>
                <a:cubicBezTo>
                  <a:pt x="488" y="608"/>
                  <a:pt x="469" y="618"/>
                  <a:pt x="449" y="626"/>
                </a:cubicBezTo>
                <a:cubicBezTo>
                  <a:pt x="429" y="634"/>
                  <a:pt x="409" y="640"/>
                  <a:pt x="388" y="645"/>
                </a:cubicBezTo>
                <a:cubicBezTo>
                  <a:pt x="367" y="649"/>
                  <a:pt x="346" y="651"/>
                  <a:pt x="325" y="651"/>
                </a:cubicBezTo>
                <a:cubicBezTo>
                  <a:pt x="303" y="651"/>
                  <a:pt x="282" y="649"/>
                  <a:pt x="261" y="645"/>
                </a:cubicBezTo>
                <a:cubicBezTo>
                  <a:pt x="240" y="640"/>
                  <a:pt x="220" y="634"/>
                  <a:pt x="200" y="626"/>
                </a:cubicBezTo>
                <a:cubicBezTo>
                  <a:pt x="181" y="618"/>
                  <a:pt x="162" y="608"/>
                  <a:pt x="144" y="596"/>
                </a:cubicBezTo>
                <a:cubicBezTo>
                  <a:pt x="127" y="584"/>
                  <a:pt x="110" y="571"/>
                  <a:pt x="95" y="556"/>
                </a:cubicBezTo>
                <a:cubicBezTo>
                  <a:pt x="80" y="540"/>
                  <a:pt x="66" y="524"/>
                  <a:pt x="55" y="506"/>
                </a:cubicBezTo>
                <a:cubicBezTo>
                  <a:pt x="43" y="489"/>
                  <a:pt x="33" y="470"/>
                  <a:pt x="25" y="450"/>
                </a:cubicBezTo>
                <a:cubicBezTo>
                  <a:pt x="16" y="430"/>
                  <a:pt x="10" y="410"/>
                  <a:pt x="6" y="389"/>
                </a:cubicBezTo>
                <a:cubicBezTo>
                  <a:pt x="2" y="368"/>
                  <a:pt x="0" y="347"/>
                  <a:pt x="0" y="326"/>
                </a:cubicBezTo>
                <a:cubicBezTo>
                  <a:pt x="0" y="304"/>
                  <a:pt x="2" y="283"/>
                  <a:pt x="6" y="262"/>
                </a:cubicBezTo>
                <a:cubicBezTo>
                  <a:pt x="10" y="241"/>
                  <a:pt x="16" y="221"/>
                  <a:pt x="25" y="201"/>
                </a:cubicBezTo>
                <a:cubicBezTo>
                  <a:pt x="33" y="182"/>
                  <a:pt x="43" y="163"/>
                  <a:pt x="55" y="145"/>
                </a:cubicBezTo>
                <a:cubicBezTo>
                  <a:pt x="66" y="126"/>
                  <a:pt x="80" y="110"/>
                  <a:pt x="95" y="95"/>
                </a:cubicBezTo>
                <a:cubicBezTo>
                  <a:pt x="110" y="80"/>
                  <a:pt x="127" y="66"/>
                  <a:pt x="144" y="55"/>
                </a:cubicBezTo>
                <a:cubicBezTo>
                  <a:pt x="162" y="43"/>
                  <a:pt x="181" y="33"/>
                  <a:pt x="200" y="25"/>
                </a:cubicBezTo>
                <a:cubicBezTo>
                  <a:pt x="220" y="16"/>
                  <a:pt x="240" y="10"/>
                  <a:pt x="261" y="6"/>
                </a:cubicBezTo>
                <a:cubicBezTo>
                  <a:pt x="282" y="2"/>
                  <a:pt x="303" y="0"/>
                  <a:pt x="325" y="0"/>
                </a:cubicBezTo>
                <a:cubicBezTo>
                  <a:pt x="346" y="0"/>
                  <a:pt x="367" y="2"/>
                  <a:pt x="388" y="6"/>
                </a:cubicBezTo>
                <a:cubicBezTo>
                  <a:pt x="409" y="10"/>
                  <a:pt x="429" y="16"/>
                  <a:pt x="449" y="25"/>
                </a:cubicBezTo>
                <a:cubicBezTo>
                  <a:pt x="469" y="33"/>
                  <a:pt x="488" y="43"/>
                  <a:pt x="505" y="55"/>
                </a:cubicBezTo>
                <a:cubicBezTo>
                  <a:pt x="523" y="66"/>
                  <a:pt x="540" y="80"/>
                  <a:pt x="555" y="95"/>
                </a:cubicBezTo>
                <a:cubicBezTo>
                  <a:pt x="570" y="110"/>
                  <a:pt x="583" y="126"/>
                  <a:pt x="595" y="145"/>
                </a:cubicBezTo>
                <a:cubicBezTo>
                  <a:pt x="608" y="163"/>
                  <a:pt x="618" y="182"/>
                  <a:pt x="626" y="201"/>
                </a:cubicBezTo>
                <a:cubicBezTo>
                  <a:pt x="634" y="221"/>
                  <a:pt x="640" y="241"/>
                  <a:pt x="645" y="262"/>
                </a:cubicBezTo>
                <a:cubicBezTo>
                  <a:pt x="649" y="283"/>
                  <a:pt x="651" y="304"/>
                  <a:pt x="651" y="326"/>
                </a:cubicBezTo>
                <a:close/>
              </a:path>
            </a:pathLst>
          </a:custGeom>
          <a:solidFill>
            <a:srgbClr val="7E3AF2"/>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708" name="文本框 707"/>
          <p:cNvSpPr txBox="1"/>
          <p:nvPr/>
        </p:nvSpPr>
        <p:spPr>
          <a:xfrm>
            <a:off x="5819760" y="1672560"/>
            <a:ext cx="133200" cy="157320"/>
          </a:xfrm>
          <a:prstGeom prst="rect">
            <a:avLst/>
          </a:prstGeom>
          <a:noFill/>
          <a:ln w="0">
            <a:noFill/>
          </a:ln>
        </p:spPr>
        <p:txBody>
          <a:bodyPr wrap="none" lIns="0" tIns="0" rIns="0" bIns="0" anchor="t">
            <a:spAutoFit/>
          </a:bodyPr>
          <a:lstStyle/>
          <a:p>
            <a:r>
              <a:rPr lang="en-US" sz="1050" b="1" u="none" strike="noStrike">
                <a:solidFill>
                  <a:srgbClr val="FFFFFF"/>
                </a:solidFill>
                <a:effectLst/>
                <a:uFillTx/>
                <a:latin typeface="DejaVuSans"/>
                <a:ea typeface="DejaVuSans"/>
              </a:rPr>
              <a:t>2</a:t>
            </a:r>
            <a:endParaRPr lang="en-US" sz="1050" b="0" u="none" strike="noStrike">
              <a:solidFill>
                <a:srgbClr val="000000"/>
              </a:solidFill>
              <a:effectLst/>
              <a:uFillTx/>
              <a:latin typeface="Times New Roman"/>
            </a:endParaRPr>
          </a:p>
        </p:txBody>
      </p:sp>
      <p:sp>
        <p:nvSpPr>
          <p:cNvPr id="709" name="任意多边形 708"/>
          <p:cNvSpPr/>
          <p:nvPr/>
        </p:nvSpPr>
        <p:spPr>
          <a:xfrm>
            <a:off x="5749200" y="2874600"/>
            <a:ext cx="234360" cy="234360"/>
          </a:xfrm>
          <a:custGeom>
            <a:avLst/>
            <a:gdLst/>
            <a:ahLst/>
            <a:cxnLst/>
            <a:rect l="0" t="0" r="r" b="b"/>
            <a:pathLst>
              <a:path w="651" h="651">
                <a:moveTo>
                  <a:pt x="651" y="326"/>
                </a:moveTo>
                <a:cubicBezTo>
                  <a:pt x="651" y="347"/>
                  <a:pt x="649" y="368"/>
                  <a:pt x="645" y="389"/>
                </a:cubicBezTo>
                <a:cubicBezTo>
                  <a:pt x="641" y="410"/>
                  <a:pt x="634" y="430"/>
                  <a:pt x="626" y="450"/>
                </a:cubicBezTo>
                <a:cubicBezTo>
                  <a:pt x="618" y="470"/>
                  <a:pt x="608" y="489"/>
                  <a:pt x="596" y="506"/>
                </a:cubicBezTo>
                <a:cubicBezTo>
                  <a:pt x="584" y="524"/>
                  <a:pt x="570" y="540"/>
                  <a:pt x="555" y="556"/>
                </a:cubicBezTo>
                <a:cubicBezTo>
                  <a:pt x="540" y="571"/>
                  <a:pt x="523" y="584"/>
                  <a:pt x="506" y="596"/>
                </a:cubicBezTo>
                <a:cubicBezTo>
                  <a:pt x="488" y="608"/>
                  <a:pt x="469" y="618"/>
                  <a:pt x="449" y="626"/>
                </a:cubicBezTo>
                <a:cubicBezTo>
                  <a:pt x="430" y="634"/>
                  <a:pt x="409" y="640"/>
                  <a:pt x="388" y="645"/>
                </a:cubicBezTo>
                <a:cubicBezTo>
                  <a:pt x="368" y="649"/>
                  <a:pt x="346" y="651"/>
                  <a:pt x="325" y="651"/>
                </a:cubicBezTo>
                <a:cubicBezTo>
                  <a:pt x="304" y="651"/>
                  <a:pt x="283" y="649"/>
                  <a:pt x="262" y="645"/>
                </a:cubicBezTo>
                <a:cubicBezTo>
                  <a:pt x="241" y="640"/>
                  <a:pt x="220" y="634"/>
                  <a:pt x="201" y="626"/>
                </a:cubicBezTo>
                <a:cubicBezTo>
                  <a:pt x="181" y="618"/>
                  <a:pt x="162" y="608"/>
                  <a:pt x="145" y="596"/>
                </a:cubicBezTo>
                <a:cubicBezTo>
                  <a:pt x="127" y="584"/>
                  <a:pt x="110" y="571"/>
                  <a:pt x="95" y="556"/>
                </a:cubicBezTo>
                <a:cubicBezTo>
                  <a:pt x="80" y="540"/>
                  <a:pt x="67" y="524"/>
                  <a:pt x="55" y="506"/>
                </a:cubicBezTo>
                <a:cubicBezTo>
                  <a:pt x="43" y="489"/>
                  <a:pt x="33" y="470"/>
                  <a:pt x="25" y="450"/>
                </a:cubicBezTo>
                <a:cubicBezTo>
                  <a:pt x="17" y="430"/>
                  <a:pt x="10" y="410"/>
                  <a:pt x="6" y="389"/>
                </a:cubicBezTo>
                <a:cubicBezTo>
                  <a:pt x="2" y="368"/>
                  <a:pt x="0" y="347"/>
                  <a:pt x="0" y="326"/>
                </a:cubicBezTo>
                <a:cubicBezTo>
                  <a:pt x="0" y="304"/>
                  <a:pt x="2" y="283"/>
                  <a:pt x="6" y="262"/>
                </a:cubicBezTo>
                <a:cubicBezTo>
                  <a:pt x="10" y="241"/>
                  <a:pt x="17" y="221"/>
                  <a:pt x="25" y="201"/>
                </a:cubicBezTo>
                <a:cubicBezTo>
                  <a:pt x="33" y="182"/>
                  <a:pt x="43" y="163"/>
                  <a:pt x="55" y="145"/>
                </a:cubicBezTo>
                <a:cubicBezTo>
                  <a:pt x="67" y="126"/>
                  <a:pt x="80" y="110"/>
                  <a:pt x="95" y="95"/>
                </a:cubicBezTo>
                <a:cubicBezTo>
                  <a:pt x="110" y="80"/>
                  <a:pt x="127" y="66"/>
                  <a:pt x="145" y="55"/>
                </a:cubicBezTo>
                <a:cubicBezTo>
                  <a:pt x="162" y="43"/>
                  <a:pt x="181" y="33"/>
                  <a:pt x="201" y="25"/>
                </a:cubicBezTo>
                <a:cubicBezTo>
                  <a:pt x="220" y="16"/>
                  <a:pt x="241" y="10"/>
                  <a:pt x="262" y="6"/>
                </a:cubicBezTo>
                <a:cubicBezTo>
                  <a:pt x="283" y="2"/>
                  <a:pt x="304" y="0"/>
                  <a:pt x="325" y="0"/>
                </a:cubicBezTo>
                <a:cubicBezTo>
                  <a:pt x="346" y="0"/>
                  <a:pt x="368" y="2"/>
                  <a:pt x="388" y="6"/>
                </a:cubicBezTo>
                <a:cubicBezTo>
                  <a:pt x="409" y="10"/>
                  <a:pt x="430" y="16"/>
                  <a:pt x="449" y="25"/>
                </a:cubicBezTo>
                <a:cubicBezTo>
                  <a:pt x="469" y="33"/>
                  <a:pt x="488" y="43"/>
                  <a:pt x="506" y="55"/>
                </a:cubicBezTo>
                <a:cubicBezTo>
                  <a:pt x="523" y="66"/>
                  <a:pt x="540" y="80"/>
                  <a:pt x="555" y="95"/>
                </a:cubicBezTo>
                <a:cubicBezTo>
                  <a:pt x="570" y="110"/>
                  <a:pt x="584" y="126"/>
                  <a:pt x="596" y="145"/>
                </a:cubicBezTo>
                <a:cubicBezTo>
                  <a:pt x="608" y="163"/>
                  <a:pt x="618" y="182"/>
                  <a:pt x="626" y="201"/>
                </a:cubicBezTo>
                <a:cubicBezTo>
                  <a:pt x="634" y="221"/>
                  <a:pt x="641" y="241"/>
                  <a:pt x="645" y="262"/>
                </a:cubicBezTo>
                <a:cubicBezTo>
                  <a:pt x="649" y="283"/>
                  <a:pt x="651" y="304"/>
                  <a:pt x="651" y="326"/>
                </a:cubicBezTo>
                <a:close/>
              </a:path>
            </a:pathLst>
          </a:custGeom>
          <a:solidFill>
            <a:srgbClr val="7E3AF2"/>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710" name="文本框 709"/>
          <p:cNvSpPr txBox="1"/>
          <p:nvPr/>
        </p:nvSpPr>
        <p:spPr>
          <a:xfrm>
            <a:off x="672120" y="2909520"/>
            <a:ext cx="133200" cy="157320"/>
          </a:xfrm>
          <a:prstGeom prst="rect">
            <a:avLst/>
          </a:prstGeom>
          <a:noFill/>
          <a:ln w="0">
            <a:noFill/>
          </a:ln>
        </p:spPr>
        <p:txBody>
          <a:bodyPr wrap="none" lIns="0" tIns="0" rIns="0" bIns="0" anchor="t">
            <a:spAutoFit/>
          </a:bodyPr>
          <a:lstStyle/>
          <a:p>
            <a:r>
              <a:rPr lang="en-US" sz="1050" b="1" u="none" strike="noStrike">
                <a:solidFill>
                  <a:srgbClr val="FFFFFF"/>
                </a:solidFill>
                <a:effectLst/>
                <a:uFillTx/>
                <a:latin typeface="DejaVuSans"/>
                <a:ea typeface="DejaVuSans"/>
              </a:rPr>
              <a:t>3</a:t>
            </a:r>
            <a:endParaRPr lang="en-US" sz="1050" b="0" u="none" strike="noStrike">
              <a:solidFill>
                <a:srgbClr val="000000"/>
              </a:solidFill>
              <a:effectLst/>
              <a:uFillTx/>
              <a:latin typeface="Times New Roman"/>
            </a:endParaRPr>
          </a:p>
        </p:txBody>
      </p:sp>
      <p:sp>
        <p:nvSpPr>
          <p:cNvPr id="711" name="任意多边形 710"/>
          <p:cNvSpPr/>
          <p:nvPr/>
        </p:nvSpPr>
        <p:spPr>
          <a:xfrm>
            <a:off x="601560" y="4111200"/>
            <a:ext cx="234360" cy="234360"/>
          </a:xfrm>
          <a:custGeom>
            <a:avLst/>
            <a:gdLst/>
            <a:ahLst/>
            <a:cxnLst/>
            <a:rect l="0" t="0" r="r" b="b"/>
            <a:pathLst>
              <a:path w="651" h="651">
                <a:moveTo>
                  <a:pt x="651" y="325"/>
                </a:moveTo>
                <a:cubicBezTo>
                  <a:pt x="651" y="347"/>
                  <a:pt x="649" y="368"/>
                  <a:pt x="645" y="389"/>
                </a:cubicBezTo>
                <a:cubicBezTo>
                  <a:pt x="640" y="410"/>
                  <a:pt x="634" y="430"/>
                  <a:pt x="626" y="450"/>
                </a:cubicBezTo>
                <a:cubicBezTo>
                  <a:pt x="618" y="469"/>
                  <a:pt x="608" y="488"/>
                  <a:pt x="595" y="506"/>
                </a:cubicBezTo>
                <a:cubicBezTo>
                  <a:pt x="583" y="524"/>
                  <a:pt x="570" y="540"/>
                  <a:pt x="555" y="555"/>
                </a:cubicBezTo>
                <a:cubicBezTo>
                  <a:pt x="540" y="570"/>
                  <a:pt x="523" y="584"/>
                  <a:pt x="505" y="597"/>
                </a:cubicBezTo>
                <a:cubicBezTo>
                  <a:pt x="488" y="608"/>
                  <a:pt x="469" y="618"/>
                  <a:pt x="449" y="627"/>
                </a:cubicBezTo>
                <a:cubicBezTo>
                  <a:pt x="429" y="635"/>
                  <a:pt x="409" y="641"/>
                  <a:pt x="388" y="645"/>
                </a:cubicBezTo>
                <a:cubicBezTo>
                  <a:pt x="367" y="649"/>
                  <a:pt x="346" y="651"/>
                  <a:pt x="325" y="651"/>
                </a:cubicBezTo>
                <a:cubicBezTo>
                  <a:pt x="303" y="651"/>
                  <a:pt x="282" y="649"/>
                  <a:pt x="261" y="645"/>
                </a:cubicBezTo>
                <a:cubicBezTo>
                  <a:pt x="240" y="641"/>
                  <a:pt x="220" y="635"/>
                  <a:pt x="200" y="627"/>
                </a:cubicBezTo>
                <a:cubicBezTo>
                  <a:pt x="181" y="618"/>
                  <a:pt x="162" y="608"/>
                  <a:pt x="144" y="597"/>
                </a:cubicBezTo>
                <a:cubicBezTo>
                  <a:pt x="127" y="584"/>
                  <a:pt x="110" y="570"/>
                  <a:pt x="95" y="555"/>
                </a:cubicBezTo>
                <a:cubicBezTo>
                  <a:pt x="80" y="540"/>
                  <a:pt x="66" y="524"/>
                  <a:pt x="55" y="506"/>
                </a:cubicBezTo>
                <a:cubicBezTo>
                  <a:pt x="43" y="488"/>
                  <a:pt x="33" y="469"/>
                  <a:pt x="25" y="450"/>
                </a:cubicBezTo>
                <a:cubicBezTo>
                  <a:pt x="16" y="430"/>
                  <a:pt x="10" y="410"/>
                  <a:pt x="6" y="389"/>
                </a:cubicBezTo>
                <a:cubicBezTo>
                  <a:pt x="2" y="368"/>
                  <a:pt x="0" y="347"/>
                  <a:pt x="0" y="325"/>
                </a:cubicBezTo>
                <a:cubicBezTo>
                  <a:pt x="0" y="304"/>
                  <a:pt x="2" y="283"/>
                  <a:pt x="6" y="262"/>
                </a:cubicBezTo>
                <a:cubicBezTo>
                  <a:pt x="10" y="241"/>
                  <a:pt x="16" y="221"/>
                  <a:pt x="25" y="201"/>
                </a:cubicBezTo>
                <a:cubicBezTo>
                  <a:pt x="33" y="181"/>
                  <a:pt x="43" y="162"/>
                  <a:pt x="55" y="145"/>
                </a:cubicBezTo>
                <a:cubicBezTo>
                  <a:pt x="66" y="127"/>
                  <a:pt x="80" y="111"/>
                  <a:pt x="95" y="96"/>
                </a:cubicBezTo>
                <a:cubicBezTo>
                  <a:pt x="110" y="80"/>
                  <a:pt x="127" y="67"/>
                  <a:pt x="144" y="55"/>
                </a:cubicBezTo>
                <a:cubicBezTo>
                  <a:pt x="162" y="43"/>
                  <a:pt x="181" y="33"/>
                  <a:pt x="200" y="25"/>
                </a:cubicBezTo>
                <a:cubicBezTo>
                  <a:pt x="220" y="17"/>
                  <a:pt x="240" y="11"/>
                  <a:pt x="261" y="7"/>
                </a:cubicBezTo>
                <a:cubicBezTo>
                  <a:pt x="282" y="2"/>
                  <a:pt x="303" y="0"/>
                  <a:pt x="325" y="0"/>
                </a:cubicBezTo>
                <a:cubicBezTo>
                  <a:pt x="346" y="0"/>
                  <a:pt x="367" y="2"/>
                  <a:pt x="388" y="7"/>
                </a:cubicBezTo>
                <a:cubicBezTo>
                  <a:pt x="409" y="11"/>
                  <a:pt x="429" y="17"/>
                  <a:pt x="449" y="25"/>
                </a:cubicBezTo>
                <a:cubicBezTo>
                  <a:pt x="469" y="33"/>
                  <a:pt x="488" y="43"/>
                  <a:pt x="505" y="55"/>
                </a:cubicBezTo>
                <a:cubicBezTo>
                  <a:pt x="523" y="67"/>
                  <a:pt x="540" y="80"/>
                  <a:pt x="555" y="96"/>
                </a:cubicBezTo>
                <a:cubicBezTo>
                  <a:pt x="570" y="111"/>
                  <a:pt x="583" y="127"/>
                  <a:pt x="595" y="145"/>
                </a:cubicBezTo>
                <a:cubicBezTo>
                  <a:pt x="608" y="162"/>
                  <a:pt x="618" y="181"/>
                  <a:pt x="626" y="201"/>
                </a:cubicBezTo>
                <a:cubicBezTo>
                  <a:pt x="634" y="221"/>
                  <a:pt x="640" y="241"/>
                  <a:pt x="645" y="262"/>
                </a:cubicBezTo>
                <a:cubicBezTo>
                  <a:pt x="649" y="283"/>
                  <a:pt x="651" y="304"/>
                  <a:pt x="651" y="325"/>
                </a:cubicBezTo>
                <a:close/>
              </a:path>
            </a:pathLst>
          </a:custGeom>
          <a:solidFill>
            <a:srgbClr val="7E3AF2"/>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712" name="文本框 711"/>
          <p:cNvSpPr txBox="1"/>
          <p:nvPr/>
        </p:nvSpPr>
        <p:spPr>
          <a:xfrm>
            <a:off x="5819760" y="2909520"/>
            <a:ext cx="133200" cy="157320"/>
          </a:xfrm>
          <a:prstGeom prst="rect">
            <a:avLst/>
          </a:prstGeom>
          <a:noFill/>
          <a:ln w="0">
            <a:noFill/>
          </a:ln>
        </p:spPr>
        <p:txBody>
          <a:bodyPr wrap="none" lIns="0" tIns="0" rIns="0" bIns="0" anchor="t">
            <a:spAutoFit/>
          </a:bodyPr>
          <a:lstStyle/>
          <a:p>
            <a:r>
              <a:rPr lang="en-US" sz="1050" b="1" u="none" strike="noStrike">
                <a:solidFill>
                  <a:srgbClr val="FFFFFF"/>
                </a:solidFill>
                <a:effectLst/>
                <a:uFillTx/>
                <a:latin typeface="DejaVuSans"/>
                <a:ea typeface="DejaVuSans"/>
              </a:rPr>
              <a:t>4</a:t>
            </a:r>
            <a:endParaRPr lang="en-US" sz="1050" b="0" u="none" strike="noStrike">
              <a:solidFill>
                <a:srgbClr val="000000"/>
              </a:solidFill>
              <a:effectLst/>
              <a:uFillTx/>
              <a:latin typeface="Times New Roman"/>
            </a:endParaRPr>
          </a:p>
        </p:txBody>
      </p:sp>
      <p:sp>
        <p:nvSpPr>
          <p:cNvPr id="713" name="任意多边形 712"/>
          <p:cNvSpPr/>
          <p:nvPr/>
        </p:nvSpPr>
        <p:spPr>
          <a:xfrm>
            <a:off x="5749200" y="4111200"/>
            <a:ext cx="234360" cy="234360"/>
          </a:xfrm>
          <a:custGeom>
            <a:avLst/>
            <a:gdLst/>
            <a:ahLst/>
            <a:cxnLst/>
            <a:rect l="0" t="0" r="r" b="b"/>
            <a:pathLst>
              <a:path w="651" h="651">
                <a:moveTo>
                  <a:pt x="651" y="325"/>
                </a:moveTo>
                <a:cubicBezTo>
                  <a:pt x="651" y="347"/>
                  <a:pt x="649" y="368"/>
                  <a:pt x="645" y="389"/>
                </a:cubicBezTo>
                <a:cubicBezTo>
                  <a:pt x="641" y="410"/>
                  <a:pt x="634" y="430"/>
                  <a:pt x="626" y="450"/>
                </a:cubicBezTo>
                <a:cubicBezTo>
                  <a:pt x="618" y="469"/>
                  <a:pt x="608" y="488"/>
                  <a:pt x="596" y="506"/>
                </a:cubicBezTo>
                <a:cubicBezTo>
                  <a:pt x="584" y="524"/>
                  <a:pt x="570" y="540"/>
                  <a:pt x="555" y="555"/>
                </a:cubicBezTo>
                <a:cubicBezTo>
                  <a:pt x="540" y="570"/>
                  <a:pt x="523" y="584"/>
                  <a:pt x="506" y="597"/>
                </a:cubicBezTo>
                <a:cubicBezTo>
                  <a:pt x="488" y="608"/>
                  <a:pt x="469" y="618"/>
                  <a:pt x="449" y="627"/>
                </a:cubicBezTo>
                <a:cubicBezTo>
                  <a:pt x="430" y="635"/>
                  <a:pt x="409" y="641"/>
                  <a:pt x="388" y="645"/>
                </a:cubicBezTo>
                <a:cubicBezTo>
                  <a:pt x="368" y="649"/>
                  <a:pt x="346" y="651"/>
                  <a:pt x="325" y="651"/>
                </a:cubicBezTo>
                <a:cubicBezTo>
                  <a:pt x="304" y="651"/>
                  <a:pt x="283" y="649"/>
                  <a:pt x="262" y="645"/>
                </a:cubicBezTo>
                <a:cubicBezTo>
                  <a:pt x="241" y="641"/>
                  <a:pt x="220" y="635"/>
                  <a:pt x="201" y="627"/>
                </a:cubicBezTo>
                <a:cubicBezTo>
                  <a:pt x="181" y="618"/>
                  <a:pt x="162" y="608"/>
                  <a:pt x="145" y="597"/>
                </a:cubicBezTo>
                <a:cubicBezTo>
                  <a:pt x="127" y="584"/>
                  <a:pt x="110" y="570"/>
                  <a:pt x="95" y="555"/>
                </a:cubicBezTo>
                <a:cubicBezTo>
                  <a:pt x="80" y="540"/>
                  <a:pt x="67" y="524"/>
                  <a:pt x="55" y="506"/>
                </a:cubicBezTo>
                <a:cubicBezTo>
                  <a:pt x="43" y="488"/>
                  <a:pt x="33" y="469"/>
                  <a:pt x="25" y="450"/>
                </a:cubicBezTo>
                <a:cubicBezTo>
                  <a:pt x="17" y="430"/>
                  <a:pt x="10" y="410"/>
                  <a:pt x="6" y="389"/>
                </a:cubicBezTo>
                <a:cubicBezTo>
                  <a:pt x="2" y="368"/>
                  <a:pt x="0" y="347"/>
                  <a:pt x="0" y="325"/>
                </a:cubicBezTo>
                <a:cubicBezTo>
                  <a:pt x="0" y="304"/>
                  <a:pt x="2" y="283"/>
                  <a:pt x="6" y="262"/>
                </a:cubicBezTo>
                <a:cubicBezTo>
                  <a:pt x="10" y="241"/>
                  <a:pt x="17" y="221"/>
                  <a:pt x="25" y="201"/>
                </a:cubicBezTo>
                <a:cubicBezTo>
                  <a:pt x="33" y="181"/>
                  <a:pt x="43" y="162"/>
                  <a:pt x="55" y="145"/>
                </a:cubicBezTo>
                <a:cubicBezTo>
                  <a:pt x="67" y="127"/>
                  <a:pt x="80" y="111"/>
                  <a:pt x="95" y="96"/>
                </a:cubicBezTo>
                <a:cubicBezTo>
                  <a:pt x="110" y="80"/>
                  <a:pt x="127" y="67"/>
                  <a:pt x="145" y="55"/>
                </a:cubicBezTo>
                <a:cubicBezTo>
                  <a:pt x="162" y="43"/>
                  <a:pt x="181" y="33"/>
                  <a:pt x="201" y="25"/>
                </a:cubicBezTo>
                <a:cubicBezTo>
                  <a:pt x="220" y="17"/>
                  <a:pt x="241" y="11"/>
                  <a:pt x="262" y="7"/>
                </a:cubicBezTo>
                <a:cubicBezTo>
                  <a:pt x="283" y="2"/>
                  <a:pt x="304" y="0"/>
                  <a:pt x="325" y="0"/>
                </a:cubicBezTo>
                <a:cubicBezTo>
                  <a:pt x="346" y="0"/>
                  <a:pt x="368" y="2"/>
                  <a:pt x="388" y="7"/>
                </a:cubicBezTo>
                <a:cubicBezTo>
                  <a:pt x="409" y="11"/>
                  <a:pt x="430" y="17"/>
                  <a:pt x="449" y="25"/>
                </a:cubicBezTo>
                <a:cubicBezTo>
                  <a:pt x="469" y="33"/>
                  <a:pt x="488" y="43"/>
                  <a:pt x="506" y="55"/>
                </a:cubicBezTo>
                <a:cubicBezTo>
                  <a:pt x="523" y="67"/>
                  <a:pt x="540" y="80"/>
                  <a:pt x="555" y="96"/>
                </a:cubicBezTo>
                <a:cubicBezTo>
                  <a:pt x="570" y="111"/>
                  <a:pt x="584" y="127"/>
                  <a:pt x="596" y="145"/>
                </a:cubicBezTo>
                <a:cubicBezTo>
                  <a:pt x="608" y="162"/>
                  <a:pt x="618" y="181"/>
                  <a:pt x="626" y="201"/>
                </a:cubicBezTo>
                <a:cubicBezTo>
                  <a:pt x="634" y="221"/>
                  <a:pt x="641" y="241"/>
                  <a:pt x="645" y="262"/>
                </a:cubicBezTo>
                <a:cubicBezTo>
                  <a:pt x="649" y="283"/>
                  <a:pt x="651" y="304"/>
                  <a:pt x="651" y="325"/>
                </a:cubicBezTo>
                <a:close/>
              </a:path>
            </a:pathLst>
          </a:custGeom>
          <a:solidFill>
            <a:srgbClr val="7E3AF2"/>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714" name="文本框 713"/>
          <p:cNvSpPr txBox="1"/>
          <p:nvPr/>
        </p:nvSpPr>
        <p:spPr>
          <a:xfrm>
            <a:off x="672120" y="4146120"/>
            <a:ext cx="133200" cy="157320"/>
          </a:xfrm>
          <a:prstGeom prst="rect">
            <a:avLst/>
          </a:prstGeom>
          <a:noFill/>
          <a:ln w="0">
            <a:noFill/>
          </a:ln>
        </p:spPr>
        <p:txBody>
          <a:bodyPr wrap="none" lIns="0" tIns="0" rIns="0" bIns="0" anchor="t">
            <a:spAutoFit/>
          </a:bodyPr>
          <a:lstStyle/>
          <a:p>
            <a:r>
              <a:rPr lang="en-US" sz="1050" b="1" u="none" strike="noStrike">
                <a:solidFill>
                  <a:srgbClr val="FFFFFF"/>
                </a:solidFill>
                <a:effectLst/>
                <a:uFillTx/>
                <a:latin typeface="DejaVuSans"/>
                <a:ea typeface="DejaVuSans"/>
              </a:rPr>
              <a:t>5</a:t>
            </a:r>
            <a:endParaRPr lang="en-US" sz="1050" b="0" u="none" strike="noStrike">
              <a:solidFill>
                <a:srgbClr val="000000"/>
              </a:solidFill>
              <a:effectLst/>
              <a:uFillTx/>
              <a:latin typeface="Times New Roman"/>
            </a:endParaRPr>
          </a:p>
        </p:txBody>
      </p:sp>
      <p:sp>
        <p:nvSpPr>
          <p:cNvPr id="715" name="文本框 714"/>
          <p:cNvSpPr txBox="1"/>
          <p:nvPr/>
        </p:nvSpPr>
        <p:spPr>
          <a:xfrm>
            <a:off x="5819760" y="4146120"/>
            <a:ext cx="133200" cy="157320"/>
          </a:xfrm>
          <a:prstGeom prst="rect">
            <a:avLst/>
          </a:prstGeom>
          <a:noFill/>
          <a:ln w="0">
            <a:noFill/>
          </a:ln>
        </p:spPr>
        <p:txBody>
          <a:bodyPr wrap="none" lIns="0" tIns="0" rIns="0" bIns="0" anchor="t">
            <a:spAutoFit/>
          </a:bodyPr>
          <a:lstStyle/>
          <a:p>
            <a:r>
              <a:rPr lang="en-US" sz="1050" b="1" u="none" strike="noStrike">
                <a:solidFill>
                  <a:srgbClr val="FFFFFF"/>
                </a:solidFill>
                <a:effectLst/>
                <a:uFillTx/>
                <a:latin typeface="DejaVuSans"/>
                <a:ea typeface="DejaVuSans"/>
              </a:rPr>
              <a:t>6</a:t>
            </a:r>
            <a:endParaRPr lang="en-US" sz="1050" b="0" u="none" strike="noStrike">
              <a:solidFill>
                <a:srgbClr val="000000"/>
              </a:solidFill>
              <a:effectLst/>
              <a:uFillTx/>
              <a:latin typeface="Times New Roman"/>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p15="http://schemas.microsoft.com/office/powerpoint/2012/main" xmlns="">
      <p:transition spd="slow"/>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6" name="图片 715"/>
          <p:cNvPicPr/>
          <p:nvPr/>
        </p:nvPicPr>
        <p:blipFill>
          <a:blip r:embed="rId2"/>
          <a:stretch/>
        </p:blipFill>
        <p:spPr>
          <a:xfrm>
            <a:off x="0" y="0"/>
            <a:ext cx="10696320" cy="9708120"/>
          </a:xfrm>
          <a:prstGeom prst="rect">
            <a:avLst/>
          </a:prstGeom>
          <a:noFill/>
          <a:ln w="0">
            <a:noFill/>
          </a:ln>
        </p:spPr>
      </p:pic>
      <p:sp>
        <p:nvSpPr>
          <p:cNvPr id="717" name="任意多边形 716"/>
          <p:cNvSpPr/>
          <p:nvPr/>
        </p:nvSpPr>
        <p:spPr>
          <a:xfrm>
            <a:off x="401040" y="802080"/>
            <a:ext cx="668880" cy="33840"/>
          </a:xfrm>
          <a:custGeom>
            <a:avLst/>
            <a:gdLst/>
            <a:ahLst/>
            <a:cxnLst/>
            <a:rect l="0" t="0" r="r" b="b"/>
            <a:pathLst>
              <a:path w="1858" h="94">
                <a:moveTo>
                  <a:pt x="0" y="0"/>
                </a:moveTo>
                <a:lnTo>
                  <a:pt x="1858" y="0"/>
                </a:lnTo>
                <a:lnTo>
                  <a:pt x="1858" y="94"/>
                </a:lnTo>
                <a:lnTo>
                  <a:pt x="0" y="94"/>
                </a:lnTo>
                <a:lnTo>
                  <a:pt x="0" y="0"/>
                </a:lnTo>
                <a:close/>
              </a:path>
            </a:pathLst>
          </a:custGeom>
          <a:solidFill>
            <a:srgbClr val="A78BFA"/>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718" name="任意多边形 717"/>
          <p:cNvSpPr/>
          <p:nvPr/>
        </p:nvSpPr>
        <p:spPr>
          <a:xfrm>
            <a:off x="417600" y="1403640"/>
            <a:ext cx="4730400" cy="836280"/>
          </a:xfrm>
          <a:custGeom>
            <a:avLst/>
            <a:gdLst/>
            <a:ahLst/>
            <a:cxnLst/>
            <a:rect l="0" t="0" r="r" b="b"/>
            <a:pathLst>
              <a:path w="13140" h="2323">
                <a:moveTo>
                  <a:pt x="0" y="2137"/>
                </a:moveTo>
                <a:lnTo>
                  <a:pt x="0" y="186"/>
                </a:lnTo>
                <a:cubicBezTo>
                  <a:pt x="0" y="174"/>
                  <a:pt x="1" y="162"/>
                  <a:pt x="3" y="150"/>
                </a:cubicBezTo>
                <a:cubicBezTo>
                  <a:pt x="5" y="138"/>
                  <a:pt x="7" y="126"/>
                  <a:pt x="11" y="115"/>
                </a:cubicBezTo>
                <a:cubicBezTo>
                  <a:pt x="14" y="104"/>
                  <a:pt x="19" y="93"/>
                  <a:pt x="24" y="83"/>
                </a:cubicBezTo>
                <a:cubicBezTo>
                  <a:pt x="29" y="73"/>
                  <a:pt x="34" y="63"/>
                  <a:pt x="41" y="55"/>
                </a:cubicBezTo>
                <a:cubicBezTo>
                  <a:pt x="47" y="46"/>
                  <a:pt x="54" y="38"/>
                  <a:pt x="62" y="32"/>
                </a:cubicBezTo>
                <a:cubicBezTo>
                  <a:pt x="70" y="25"/>
                  <a:pt x="78" y="19"/>
                  <a:pt x="86" y="14"/>
                </a:cubicBezTo>
                <a:cubicBezTo>
                  <a:pt x="95" y="10"/>
                  <a:pt x="103" y="6"/>
                  <a:pt x="112" y="4"/>
                </a:cubicBezTo>
                <a:cubicBezTo>
                  <a:pt x="121" y="1"/>
                  <a:pt x="130" y="0"/>
                  <a:pt x="139" y="0"/>
                </a:cubicBezTo>
                <a:lnTo>
                  <a:pt x="12954" y="0"/>
                </a:lnTo>
                <a:cubicBezTo>
                  <a:pt x="12966" y="0"/>
                  <a:pt x="12978" y="1"/>
                  <a:pt x="12990" y="4"/>
                </a:cubicBezTo>
                <a:cubicBezTo>
                  <a:pt x="13002" y="6"/>
                  <a:pt x="13014" y="10"/>
                  <a:pt x="13025" y="14"/>
                </a:cubicBezTo>
                <a:cubicBezTo>
                  <a:pt x="13036" y="19"/>
                  <a:pt x="13047" y="25"/>
                  <a:pt x="13057" y="32"/>
                </a:cubicBezTo>
                <a:cubicBezTo>
                  <a:pt x="13067" y="38"/>
                  <a:pt x="13077" y="46"/>
                  <a:pt x="13085" y="55"/>
                </a:cubicBezTo>
                <a:cubicBezTo>
                  <a:pt x="13094" y="63"/>
                  <a:pt x="13102" y="73"/>
                  <a:pt x="13108" y="83"/>
                </a:cubicBezTo>
                <a:cubicBezTo>
                  <a:pt x="13115" y="93"/>
                  <a:pt x="13121" y="104"/>
                  <a:pt x="13126" y="115"/>
                </a:cubicBezTo>
                <a:cubicBezTo>
                  <a:pt x="13130" y="126"/>
                  <a:pt x="13134" y="138"/>
                  <a:pt x="13136" y="150"/>
                </a:cubicBezTo>
                <a:cubicBezTo>
                  <a:pt x="13139" y="162"/>
                  <a:pt x="13140" y="174"/>
                  <a:pt x="13140" y="186"/>
                </a:cubicBezTo>
                <a:lnTo>
                  <a:pt x="13140" y="2137"/>
                </a:lnTo>
                <a:cubicBezTo>
                  <a:pt x="13140" y="2149"/>
                  <a:pt x="13139" y="2161"/>
                  <a:pt x="13136" y="2173"/>
                </a:cubicBezTo>
                <a:cubicBezTo>
                  <a:pt x="13134" y="2185"/>
                  <a:pt x="13130" y="2197"/>
                  <a:pt x="13126" y="2208"/>
                </a:cubicBezTo>
                <a:cubicBezTo>
                  <a:pt x="13121" y="2219"/>
                  <a:pt x="13115" y="2230"/>
                  <a:pt x="13108" y="2240"/>
                </a:cubicBezTo>
                <a:cubicBezTo>
                  <a:pt x="13102" y="2250"/>
                  <a:pt x="13094" y="2260"/>
                  <a:pt x="13085" y="2268"/>
                </a:cubicBezTo>
                <a:cubicBezTo>
                  <a:pt x="13077" y="2277"/>
                  <a:pt x="13067" y="2285"/>
                  <a:pt x="13057" y="2291"/>
                </a:cubicBezTo>
                <a:cubicBezTo>
                  <a:pt x="13047" y="2298"/>
                  <a:pt x="13036" y="2304"/>
                  <a:pt x="13025" y="2308"/>
                </a:cubicBezTo>
                <a:cubicBezTo>
                  <a:pt x="13014" y="2313"/>
                  <a:pt x="13002" y="2317"/>
                  <a:pt x="12990" y="2319"/>
                </a:cubicBezTo>
                <a:cubicBezTo>
                  <a:pt x="12978" y="2321"/>
                  <a:pt x="12966" y="2323"/>
                  <a:pt x="12954" y="2323"/>
                </a:cubicBezTo>
                <a:lnTo>
                  <a:pt x="139" y="2323"/>
                </a:lnTo>
                <a:cubicBezTo>
                  <a:pt x="130" y="2323"/>
                  <a:pt x="121" y="2321"/>
                  <a:pt x="112" y="2319"/>
                </a:cubicBezTo>
                <a:cubicBezTo>
                  <a:pt x="103" y="2317"/>
                  <a:pt x="95" y="2313"/>
                  <a:pt x="86" y="2308"/>
                </a:cubicBezTo>
                <a:cubicBezTo>
                  <a:pt x="78" y="2304"/>
                  <a:pt x="70" y="2298"/>
                  <a:pt x="62" y="2291"/>
                </a:cubicBezTo>
                <a:cubicBezTo>
                  <a:pt x="54" y="2285"/>
                  <a:pt x="47" y="2277"/>
                  <a:pt x="41" y="2268"/>
                </a:cubicBezTo>
                <a:cubicBezTo>
                  <a:pt x="34" y="2260"/>
                  <a:pt x="29" y="2250"/>
                  <a:pt x="24" y="2240"/>
                </a:cubicBezTo>
                <a:cubicBezTo>
                  <a:pt x="19" y="2230"/>
                  <a:pt x="14" y="2219"/>
                  <a:pt x="11" y="2208"/>
                </a:cubicBezTo>
                <a:cubicBezTo>
                  <a:pt x="7" y="2197"/>
                  <a:pt x="5" y="2185"/>
                  <a:pt x="3" y="2173"/>
                </a:cubicBezTo>
                <a:cubicBezTo>
                  <a:pt x="1" y="2161"/>
                  <a:pt x="0" y="2149"/>
                  <a:pt x="0" y="2137"/>
                </a:cubicBezTo>
                <a:close/>
              </a:path>
            </a:pathLst>
          </a:custGeom>
          <a:solidFill>
            <a:srgbClr val="FFFFFF">
              <a:alpha val="8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719" name="任意多边形 718"/>
          <p:cNvSpPr/>
          <p:nvPr/>
        </p:nvSpPr>
        <p:spPr>
          <a:xfrm>
            <a:off x="401040" y="1403640"/>
            <a:ext cx="66960" cy="836280"/>
          </a:xfrm>
          <a:custGeom>
            <a:avLst/>
            <a:gdLst/>
            <a:ahLst/>
            <a:cxnLst/>
            <a:rect l="0" t="0" r="r" b="b"/>
            <a:pathLst>
              <a:path w="186" h="2323">
                <a:moveTo>
                  <a:pt x="0" y="0"/>
                </a:moveTo>
                <a:lnTo>
                  <a:pt x="186" y="0"/>
                </a:lnTo>
                <a:lnTo>
                  <a:pt x="186" y="2323"/>
                </a:lnTo>
                <a:lnTo>
                  <a:pt x="0" y="2323"/>
                </a:lnTo>
                <a:lnTo>
                  <a:pt x="0" y="0"/>
                </a:lnTo>
                <a:close/>
              </a:path>
            </a:pathLst>
          </a:custGeom>
          <a:solidFill>
            <a:srgbClr val="7E3AF2"/>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720" name="任意多边形 719"/>
          <p:cNvSpPr/>
          <p:nvPr/>
        </p:nvSpPr>
        <p:spPr>
          <a:xfrm>
            <a:off x="417600" y="2373120"/>
            <a:ext cx="4730400" cy="668880"/>
          </a:xfrm>
          <a:custGeom>
            <a:avLst/>
            <a:gdLst/>
            <a:ahLst/>
            <a:cxnLst/>
            <a:rect l="0" t="0" r="r" b="b"/>
            <a:pathLst>
              <a:path w="13140" h="1858">
                <a:moveTo>
                  <a:pt x="0" y="1671"/>
                </a:moveTo>
                <a:lnTo>
                  <a:pt x="0" y="186"/>
                </a:lnTo>
                <a:cubicBezTo>
                  <a:pt x="0" y="174"/>
                  <a:pt x="1" y="161"/>
                  <a:pt x="3" y="149"/>
                </a:cubicBezTo>
                <a:cubicBezTo>
                  <a:pt x="5" y="138"/>
                  <a:pt x="7" y="126"/>
                  <a:pt x="11" y="115"/>
                </a:cubicBezTo>
                <a:cubicBezTo>
                  <a:pt x="14" y="103"/>
                  <a:pt x="19" y="93"/>
                  <a:pt x="24" y="83"/>
                </a:cubicBezTo>
                <a:cubicBezTo>
                  <a:pt x="29" y="72"/>
                  <a:pt x="34" y="63"/>
                  <a:pt x="41" y="54"/>
                </a:cubicBezTo>
                <a:cubicBezTo>
                  <a:pt x="47" y="46"/>
                  <a:pt x="54" y="38"/>
                  <a:pt x="62" y="31"/>
                </a:cubicBezTo>
                <a:cubicBezTo>
                  <a:pt x="70" y="25"/>
                  <a:pt x="78" y="19"/>
                  <a:pt x="86" y="14"/>
                </a:cubicBezTo>
                <a:cubicBezTo>
                  <a:pt x="95" y="9"/>
                  <a:pt x="103" y="6"/>
                  <a:pt x="112" y="4"/>
                </a:cubicBezTo>
                <a:cubicBezTo>
                  <a:pt x="121" y="1"/>
                  <a:pt x="130" y="0"/>
                  <a:pt x="139" y="0"/>
                </a:cubicBezTo>
                <a:lnTo>
                  <a:pt x="12954" y="0"/>
                </a:lnTo>
                <a:cubicBezTo>
                  <a:pt x="12966" y="0"/>
                  <a:pt x="12978" y="1"/>
                  <a:pt x="12990" y="4"/>
                </a:cubicBezTo>
                <a:cubicBezTo>
                  <a:pt x="13002" y="6"/>
                  <a:pt x="13014" y="9"/>
                  <a:pt x="13025" y="14"/>
                </a:cubicBezTo>
                <a:cubicBezTo>
                  <a:pt x="13036" y="19"/>
                  <a:pt x="13047" y="25"/>
                  <a:pt x="13057" y="31"/>
                </a:cubicBezTo>
                <a:cubicBezTo>
                  <a:pt x="13067" y="38"/>
                  <a:pt x="13077" y="46"/>
                  <a:pt x="13085" y="54"/>
                </a:cubicBezTo>
                <a:cubicBezTo>
                  <a:pt x="13094" y="63"/>
                  <a:pt x="13102" y="72"/>
                  <a:pt x="13108" y="83"/>
                </a:cubicBezTo>
                <a:cubicBezTo>
                  <a:pt x="13115" y="93"/>
                  <a:pt x="13121" y="103"/>
                  <a:pt x="13126" y="115"/>
                </a:cubicBezTo>
                <a:cubicBezTo>
                  <a:pt x="13130" y="126"/>
                  <a:pt x="13134" y="138"/>
                  <a:pt x="13136" y="149"/>
                </a:cubicBezTo>
                <a:cubicBezTo>
                  <a:pt x="13139" y="161"/>
                  <a:pt x="13140" y="174"/>
                  <a:pt x="13140" y="186"/>
                </a:cubicBezTo>
                <a:lnTo>
                  <a:pt x="13140" y="1671"/>
                </a:lnTo>
                <a:cubicBezTo>
                  <a:pt x="13140" y="1684"/>
                  <a:pt x="13139" y="1696"/>
                  <a:pt x="13136" y="1708"/>
                </a:cubicBezTo>
                <a:cubicBezTo>
                  <a:pt x="13134" y="1720"/>
                  <a:pt x="13130" y="1731"/>
                  <a:pt x="13126" y="1742"/>
                </a:cubicBezTo>
                <a:cubicBezTo>
                  <a:pt x="13121" y="1754"/>
                  <a:pt x="13115" y="1764"/>
                  <a:pt x="13108" y="1776"/>
                </a:cubicBezTo>
                <a:cubicBezTo>
                  <a:pt x="13102" y="1786"/>
                  <a:pt x="13094" y="1795"/>
                  <a:pt x="13085" y="1804"/>
                </a:cubicBezTo>
                <a:cubicBezTo>
                  <a:pt x="13077" y="1812"/>
                  <a:pt x="13067" y="1820"/>
                  <a:pt x="13057" y="1827"/>
                </a:cubicBezTo>
                <a:cubicBezTo>
                  <a:pt x="13047" y="1834"/>
                  <a:pt x="13036" y="1839"/>
                  <a:pt x="13025" y="1844"/>
                </a:cubicBezTo>
                <a:cubicBezTo>
                  <a:pt x="13014" y="1849"/>
                  <a:pt x="13002" y="1852"/>
                  <a:pt x="12990" y="1854"/>
                </a:cubicBezTo>
                <a:cubicBezTo>
                  <a:pt x="12978" y="1857"/>
                  <a:pt x="12966" y="1858"/>
                  <a:pt x="12954" y="1858"/>
                </a:cubicBezTo>
                <a:lnTo>
                  <a:pt x="139" y="1858"/>
                </a:lnTo>
                <a:cubicBezTo>
                  <a:pt x="130" y="1858"/>
                  <a:pt x="121" y="1857"/>
                  <a:pt x="112" y="1854"/>
                </a:cubicBezTo>
                <a:cubicBezTo>
                  <a:pt x="103" y="1852"/>
                  <a:pt x="95" y="1849"/>
                  <a:pt x="86" y="1844"/>
                </a:cubicBezTo>
                <a:cubicBezTo>
                  <a:pt x="78" y="1839"/>
                  <a:pt x="70" y="1834"/>
                  <a:pt x="62" y="1827"/>
                </a:cubicBezTo>
                <a:cubicBezTo>
                  <a:pt x="54" y="1820"/>
                  <a:pt x="47" y="1812"/>
                  <a:pt x="41" y="1804"/>
                </a:cubicBezTo>
                <a:cubicBezTo>
                  <a:pt x="34" y="1795"/>
                  <a:pt x="29" y="1786"/>
                  <a:pt x="24" y="1776"/>
                </a:cubicBezTo>
                <a:cubicBezTo>
                  <a:pt x="19" y="1764"/>
                  <a:pt x="14" y="1754"/>
                  <a:pt x="11" y="1742"/>
                </a:cubicBezTo>
                <a:cubicBezTo>
                  <a:pt x="7" y="1731"/>
                  <a:pt x="5" y="1720"/>
                  <a:pt x="3" y="1708"/>
                </a:cubicBezTo>
                <a:cubicBezTo>
                  <a:pt x="1" y="1696"/>
                  <a:pt x="0" y="1684"/>
                  <a:pt x="0" y="1671"/>
                </a:cubicBezTo>
                <a:close/>
              </a:path>
            </a:pathLst>
          </a:custGeom>
          <a:solidFill>
            <a:srgbClr val="FFFFFF">
              <a:alpha val="8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721" name="任意多边形 720"/>
          <p:cNvSpPr/>
          <p:nvPr/>
        </p:nvSpPr>
        <p:spPr>
          <a:xfrm>
            <a:off x="401040" y="2373120"/>
            <a:ext cx="66960" cy="668880"/>
          </a:xfrm>
          <a:custGeom>
            <a:avLst/>
            <a:gdLst/>
            <a:ahLst/>
            <a:cxnLst/>
            <a:rect l="0" t="0" r="r" b="b"/>
            <a:pathLst>
              <a:path w="186" h="1858">
                <a:moveTo>
                  <a:pt x="0" y="0"/>
                </a:moveTo>
                <a:lnTo>
                  <a:pt x="186" y="0"/>
                </a:lnTo>
                <a:lnTo>
                  <a:pt x="186" y="1858"/>
                </a:lnTo>
                <a:lnTo>
                  <a:pt x="0" y="1858"/>
                </a:lnTo>
                <a:lnTo>
                  <a:pt x="0" y="0"/>
                </a:lnTo>
                <a:close/>
              </a:path>
            </a:pathLst>
          </a:custGeom>
          <a:solidFill>
            <a:srgbClr val="7E3AF2"/>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722" name="任意多边形 721"/>
          <p:cNvSpPr/>
          <p:nvPr/>
        </p:nvSpPr>
        <p:spPr>
          <a:xfrm>
            <a:off x="417600" y="3175200"/>
            <a:ext cx="4730400" cy="669240"/>
          </a:xfrm>
          <a:custGeom>
            <a:avLst/>
            <a:gdLst/>
            <a:ahLst/>
            <a:cxnLst/>
            <a:rect l="0" t="0" r="r" b="b"/>
            <a:pathLst>
              <a:path w="13140" h="1859">
                <a:moveTo>
                  <a:pt x="0" y="1673"/>
                </a:moveTo>
                <a:lnTo>
                  <a:pt x="0" y="186"/>
                </a:lnTo>
                <a:cubicBezTo>
                  <a:pt x="0" y="174"/>
                  <a:pt x="1" y="162"/>
                  <a:pt x="3" y="150"/>
                </a:cubicBezTo>
                <a:cubicBezTo>
                  <a:pt x="5" y="138"/>
                  <a:pt x="7" y="126"/>
                  <a:pt x="11" y="115"/>
                </a:cubicBezTo>
                <a:cubicBezTo>
                  <a:pt x="14" y="104"/>
                  <a:pt x="19" y="93"/>
                  <a:pt x="24" y="83"/>
                </a:cubicBezTo>
                <a:cubicBezTo>
                  <a:pt x="29" y="73"/>
                  <a:pt x="34" y="63"/>
                  <a:pt x="41" y="55"/>
                </a:cubicBezTo>
                <a:cubicBezTo>
                  <a:pt x="47" y="46"/>
                  <a:pt x="54" y="39"/>
                  <a:pt x="62" y="32"/>
                </a:cubicBezTo>
                <a:cubicBezTo>
                  <a:pt x="70" y="25"/>
                  <a:pt x="78" y="19"/>
                  <a:pt x="86" y="15"/>
                </a:cubicBezTo>
                <a:cubicBezTo>
                  <a:pt x="95" y="10"/>
                  <a:pt x="103" y="6"/>
                  <a:pt x="112" y="4"/>
                </a:cubicBezTo>
                <a:cubicBezTo>
                  <a:pt x="121" y="2"/>
                  <a:pt x="130" y="0"/>
                  <a:pt x="139" y="0"/>
                </a:cubicBezTo>
                <a:lnTo>
                  <a:pt x="12954" y="0"/>
                </a:lnTo>
                <a:cubicBezTo>
                  <a:pt x="12966" y="0"/>
                  <a:pt x="12978" y="2"/>
                  <a:pt x="12990" y="4"/>
                </a:cubicBezTo>
                <a:cubicBezTo>
                  <a:pt x="13002" y="6"/>
                  <a:pt x="13014" y="10"/>
                  <a:pt x="13025" y="15"/>
                </a:cubicBezTo>
                <a:cubicBezTo>
                  <a:pt x="13036" y="19"/>
                  <a:pt x="13047" y="25"/>
                  <a:pt x="13057" y="32"/>
                </a:cubicBezTo>
                <a:cubicBezTo>
                  <a:pt x="13067" y="39"/>
                  <a:pt x="13077" y="46"/>
                  <a:pt x="13085" y="55"/>
                </a:cubicBezTo>
                <a:cubicBezTo>
                  <a:pt x="13094" y="63"/>
                  <a:pt x="13102" y="73"/>
                  <a:pt x="13108" y="83"/>
                </a:cubicBezTo>
                <a:cubicBezTo>
                  <a:pt x="13115" y="93"/>
                  <a:pt x="13121" y="104"/>
                  <a:pt x="13126" y="115"/>
                </a:cubicBezTo>
                <a:cubicBezTo>
                  <a:pt x="13130" y="126"/>
                  <a:pt x="13134" y="138"/>
                  <a:pt x="13136" y="150"/>
                </a:cubicBezTo>
                <a:cubicBezTo>
                  <a:pt x="13139" y="162"/>
                  <a:pt x="13140" y="174"/>
                  <a:pt x="13140" y="186"/>
                </a:cubicBezTo>
                <a:lnTo>
                  <a:pt x="13140" y="1673"/>
                </a:lnTo>
                <a:cubicBezTo>
                  <a:pt x="13140" y="1685"/>
                  <a:pt x="13139" y="1697"/>
                  <a:pt x="13136" y="1709"/>
                </a:cubicBezTo>
                <a:cubicBezTo>
                  <a:pt x="13134" y="1721"/>
                  <a:pt x="13130" y="1733"/>
                  <a:pt x="13126" y="1744"/>
                </a:cubicBezTo>
                <a:cubicBezTo>
                  <a:pt x="13121" y="1755"/>
                  <a:pt x="13115" y="1766"/>
                  <a:pt x="13108" y="1776"/>
                </a:cubicBezTo>
                <a:cubicBezTo>
                  <a:pt x="13102" y="1786"/>
                  <a:pt x="13094" y="1795"/>
                  <a:pt x="13085" y="1804"/>
                </a:cubicBezTo>
                <a:cubicBezTo>
                  <a:pt x="13077" y="1813"/>
                  <a:pt x="13067" y="1820"/>
                  <a:pt x="13057" y="1827"/>
                </a:cubicBezTo>
                <a:cubicBezTo>
                  <a:pt x="13047" y="1834"/>
                  <a:pt x="13036" y="1840"/>
                  <a:pt x="13025" y="1844"/>
                </a:cubicBezTo>
                <a:cubicBezTo>
                  <a:pt x="13014" y="1849"/>
                  <a:pt x="13002" y="1853"/>
                  <a:pt x="12990" y="1855"/>
                </a:cubicBezTo>
                <a:cubicBezTo>
                  <a:pt x="12978" y="1857"/>
                  <a:pt x="12966" y="1859"/>
                  <a:pt x="12954" y="1859"/>
                </a:cubicBezTo>
                <a:lnTo>
                  <a:pt x="139" y="1859"/>
                </a:lnTo>
                <a:cubicBezTo>
                  <a:pt x="130" y="1859"/>
                  <a:pt x="121" y="1857"/>
                  <a:pt x="112" y="1855"/>
                </a:cubicBezTo>
                <a:cubicBezTo>
                  <a:pt x="103" y="1853"/>
                  <a:pt x="95" y="1849"/>
                  <a:pt x="86" y="1844"/>
                </a:cubicBezTo>
                <a:cubicBezTo>
                  <a:pt x="78" y="1840"/>
                  <a:pt x="70" y="1834"/>
                  <a:pt x="62" y="1827"/>
                </a:cubicBezTo>
                <a:cubicBezTo>
                  <a:pt x="54" y="1820"/>
                  <a:pt x="47" y="1813"/>
                  <a:pt x="41" y="1804"/>
                </a:cubicBezTo>
                <a:cubicBezTo>
                  <a:pt x="34" y="1795"/>
                  <a:pt x="29" y="1786"/>
                  <a:pt x="24" y="1776"/>
                </a:cubicBezTo>
                <a:cubicBezTo>
                  <a:pt x="19" y="1766"/>
                  <a:pt x="14" y="1755"/>
                  <a:pt x="11" y="1744"/>
                </a:cubicBezTo>
                <a:cubicBezTo>
                  <a:pt x="7" y="1733"/>
                  <a:pt x="5" y="1721"/>
                  <a:pt x="3" y="1709"/>
                </a:cubicBezTo>
                <a:cubicBezTo>
                  <a:pt x="1" y="1697"/>
                  <a:pt x="0" y="1685"/>
                  <a:pt x="0" y="1673"/>
                </a:cubicBezTo>
                <a:close/>
              </a:path>
            </a:pathLst>
          </a:custGeom>
          <a:solidFill>
            <a:srgbClr val="FFFFFF">
              <a:alpha val="8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723" name="任意多边形 722"/>
          <p:cNvSpPr/>
          <p:nvPr/>
        </p:nvSpPr>
        <p:spPr>
          <a:xfrm>
            <a:off x="401040" y="3175200"/>
            <a:ext cx="66960" cy="669240"/>
          </a:xfrm>
          <a:custGeom>
            <a:avLst/>
            <a:gdLst/>
            <a:ahLst/>
            <a:cxnLst/>
            <a:rect l="0" t="0" r="r" b="b"/>
            <a:pathLst>
              <a:path w="186" h="1859">
                <a:moveTo>
                  <a:pt x="0" y="0"/>
                </a:moveTo>
                <a:lnTo>
                  <a:pt x="186" y="0"/>
                </a:lnTo>
                <a:lnTo>
                  <a:pt x="186" y="1859"/>
                </a:lnTo>
                <a:lnTo>
                  <a:pt x="0" y="1859"/>
                </a:lnTo>
                <a:lnTo>
                  <a:pt x="0" y="0"/>
                </a:lnTo>
                <a:close/>
              </a:path>
            </a:pathLst>
          </a:custGeom>
          <a:solidFill>
            <a:srgbClr val="7E3AF2"/>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724" name="任意多边形 723"/>
          <p:cNvSpPr/>
          <p:nvPr/>
        </p:nvSpPr>
        <p:spPr>
          <a:xfrm>
            <a:off x="417600" y="3977640"/>
            <a:ext cx="4730400" cy="668880"/>
          </a:xfrm>
          <a:custGeom>
            <a:avLst/>
            <a:gdLst/>
            <a:ahLst/>
            <a:cxnLst/>
            <a:rect l="0" t="0" r="r" b="b"/>
            <a:pathLst>
              <a:path w="13140" h="1858">
                <a:moveTo>
                  <a:pt x="0" y="1672"/>
                </a:moveTo>
                <a:lnTo>
                  <a:pt x="0" y="186"/>
                </a:lnTo>
                <a:cubicBezTo>
                  <a:pt x="0" y="173"/>
                  <a:pt x="1" y="161"/>
                  <a:pt x="3" y="149"/>
                </a:cubicBezTo>
                <a:cubicBezTo>
                  <a:pt x="5" y="137"/>
                  <a:pt x="7" y="126"/>
                  <a:pt x="11" y="115"/>
                </a:cubicBezTo>
                <a:cubicBezTo>
                  <a:pt x="14" y="103"/>
                  <a:pt x="19" y="93"/>
                  <a:pt x="24" y="82"/>
                </a:cubicBezTo>
                <a:cubicBezTo>
                  <a:pt x="29" y="72"/>
                  <a:pt x="34" y="63"/>
                  <a:pt x="41" y="54"/>
                </a:cubicBezTo>
                <a:cubicBezTo>
                  <a:pt x="47" y="46"/>
                  <a:pt x="54" y="38"/>
                  <a:pt x="62" y="31"/>
                </a:cubicBezTo>
                <a:cubicBezTo>
                  <a:pt x="70" y="24"/>
                  <a:pt x="78" y="19"/>
                  <a:pt x="86" y="14"/>
                </a:cubicBezTo>
                <a:cubicBezTo>
                  <a:pt x="95" y="9"/>
                  <a:pt x="103" y="6"/>
                  <a:pt x="112" y="3"/>
                </a:cubicBezTo>
                <a:cubicBezTo>
                  <a:pt x="121" y="1"/>
                  <a:pt x="130" y="0"/>
                  <a:pt x="139" y="0"/>
                </a:cubicBezTo>
                <a:lnTo>
                  <a:pt x="12954" y="0"/>
                </a:lnTo>
                <a:cubicBezTo>
                  <a:pt x="12966" y="0"/>
                  <a:pt x="12978" y="1"/>
                  <a:pt x="12990" y="3"/>
                </a:cubicBezTo>
                <a:cubicBezTo>
                  <a:pt x="13002" y="6"/>
                  <a:pt x="13014" y="9"/>
                  <a:pt x="13025" y="14"/>
                </a:cubicBezTo>
                <a:cubicBezTo>
                  <a:pt x="13036" y="19"/>
                  <a:pt x="13047" y="24"/>
                  <a:pt x="13057" y="31"/>
                </a:cubicBezTo>
                <a:cubicBezTo>
                  <a:pt x="13067" y="38"/>
                  <a:pt x="13077" y="46"/>
                  <a:pt x="13085" y="54"/>
                </a:cubicBezTo>
                <a:cubicBezTo>
                  <a:pt x="13094" y="63"/>
                  <a:pt x="13102" y="72"/>
                  <a:pt x="13108" y="82"/>
                </a:cubicBezTo>
                <a:cubicBezTo>
                  <a:pt x="13115" y="93"/>
                  <a:pt x="13121" y="103"/>
                  <a:pt x="13126" y="115"/>
                </a:cubicBezTo>
                <a:cubicBezTo>
                  <a:pt x="13130" y="126"/>
                  <a:pt x="13134" y="137"/>
                  <a:pt x="13136" y="149"/>
                </a:cubicBezTo>
                <a:cubicBezTo>
                  <a:pt x="13139" y="161"/>
                  <a:pt x="13140" y="173"/>
                  <a:pt x="13140" y="186"/>
                </a:cubicBezTo>
                <a:lnTo>
                  <a:pt x="13140" y="1672"/>
                </a:lnTo>
                <a:cubicBezTo>
                  <a:pt x="13140" y="1684"/>
                  <a:pt x="13139" y="1697"/>
                  <a:pt x="13136" y="1708"/>
                </a:cubicBezTo>
                <a:cubicBezTo>
                  <a:pt x="13134" y="1720"/>
                  <a:pt x="13130" y="1732"/>
                  <a:pt x="13126" y="1743"/>
                </a:cubicBezTo>
                <a:cubicBezTo>
                  <a:pt x="13121" y="1755"/>
                  <a:pt x="13115" y="1765"/>
                  <a:pt x="13108" y="1775"/>
                </a:cubicBezTo>
                <a:cubicBezTo>
                  <a:pt x="13102" y="1786"/>
                  <a:pt x="13094" y="1795"/>
                  <a:pt x="13085" y="1804"/>
                </a:cubicBezTo>
                <a:cubicBezTo>
                  <a:pt x="13077" y="1812"/>
                  <a:pt x="13067" y="1820"/>
                  <a:pt x="13057" y="1827"/>
                </a:cubicBezTo>
                <a:cubicBezTo>
                  <a:pt x="13047" y="1833"/>
                  <a:pt x="13036" y="1839"/>
                  <a:pt x="13025" y="1844"/>
                </a:cubicBezTo>
                <a:cubicBezTo>
                  <a:pt x="13014" y="1848"/>
                  <a:pt x="13002" y="1852"/>
                  <a:pt x="12990" y="1854"/>
                </a:cubicBezTo>
                <a:cubicBezTo>
                  <a:pt x="12978" y="1857"/>
                  <a:pt x="12966" y="1858"/>
                  <a:pt x="12954" y="1858"/>
                </a:cubicBezTo>
                <a:lnTo>
                  <a:pt x="139" y="1858"/>
                </a:lnTo>
                <a:cubicBezTo>
                  <a:pt x="130" y="1858"/>
                  <a:pt x="121" y="1857"/>
                  <a:pt x="112" y="1854"/>
                </a:cubicBezTo>
                <a:cubicBezTo>
                  <a:pt x="103" y="1852"/>
                  <a:pt x="95" y="1848"/>
                  <a:pt x="86" y="1844"/>
                </a:cubicBezTo>
                <a:cubicBezTo>
                  <a:pt x="78" y="1839"/>
                  <a:pt x="70" y="1833"/>
                  <a:pt x="62" y="1827"/>
                </a:cubicBezTo>
                <a:cubicBezTo>
                  <a:pt x="54" y="1820"/>
                  <a:pt x="47" y="1812"/>
                  <a:pt x="41" y="1804"/>
                </a:cubicBezTo>
                <a:cubicBezTo>
                  <a:pt x="34" y="1795"/>
                  <a:pt x="29" y="1786"/>
                  <a:pt x="24" y="1775"/>
                </a:cubicBezTo>
                <a:cubicBezTo>
                  <a:pt x="19" y="1765"/>
                  <a:pt x="14" y="1755"/>
                  <a:pt x="11" y="1743"/>
                </a:cubicBezTo>
                <a:cubicBezTo>
                  <a:pt x="7" y="1732"/>
                  <a:pt x="5" y="1720"/>
                  <a:pt x="3" y="1708"/>
                </a:cubicBezTo>
                <a:cubicBezTo>
                  <a:pt x="1" y="1697"/>
                  <a:pt x="0" y="1684"/>
                  <a:pt x="0" y="1672"/>
                </a:cubicBezTo>
                <a:close/>
              </a:path>
            </a:pathLst>
          </a:custGeom>
          <a:solidFill>
            <a:srgbClr val="FFFFFF">
              <a:alpha val="8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725" name="任意多边形 724"/>
          <p:cNvSpPr/>
          <p:nvPr/>
        </p:nvSpPr>
        <p:spPr>
          <a:xfrm>
            <a:off x="401040" y="3977640"/>
            <a:ext cx="66960" cy="668880"/>
          </a:xfrm>
          <a:custGeom>
            <a:avLst/>
            <a:gdLst/>
            <a:ahLst/>
            <a:cxnLst/>
            <a:rect l="0" t="0" r="r" b="b"/>
            <a:pathLst>
              <a:path w="186" h="1858">
                <a:moveTo>
                  <a:pt x="0" y="0"/>
                </a:moveTo>
                <a:lnTo>
                  <a:pt x="186" y="0"/>
                </a:lnTo>
                <a:lnTo>
                  <a:pt x="186" y="1858"/>
                </a:lnTo>
                <a:lnTo>
                  <a:pt x="0" y="1858"/>
                </a:lnTo>
                <a:lnTo>
                  <a:pt x="0" y="0"/>
                </a:lnTo>
                <a:close/>
              </a:path>
            </a:pathLst>
          </a:custGeom>
          <a:solidFill>
            <a:srgbClr val="7E3AF2"/>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726" name="图片 725"/>
          <p:cNvPicPr/>
          <p:nvPr/>
        </p:nvPicPr>
        <p:blipFill>
          <a:blip r:embed="rId3"/>
          <a:stretch/>
        </p:blipFill>
        <p:spPr>
          <a:xfrm>
            <a:off x="401040" y="1069560"/>
            <a:ext cx="208440" cy="166680"/>
          </a:xfrm>
          <a:prstGeom prst="rect">
            <a:avLst/>
          </a:prstGeom>
          <a:noFill/>
          <a:ln w="0">
            <a:noFill/>
          </a:ln>
        </p:spPr>
      </p:pic>
      <p:sp>
        <p:nvSpPr>
          <p:cNvPr id="727" name="文本框 726"/>
          <p:cNvSpPr txBox="1"/>
          <p:nvPr/>
        </p:nvSpPr>
        <p:spPr>
          <a:xfrm>
            <a:off x="401040" y="378720"/>
            <a:ext cx="2702880" cy="378360"/>
          </a:xfrm>
          <a:prstGeom prst="rect">
            <a:avLst/>
          </a:prstGeom>
          <a:noFill/>
          <a:ln w="0">
            <a:noFill/>
          </a:ln>
        </p:spPr>
        <p:txBody>
          <a:bodyPr wrap="none" lIns="0" tIns="0" rIns="0" bIns="0" anchor="t">
            <a:spAutoFit/>
          </a:bodyPr>
          <a:lstStyle/>
          <a:p>
            <a:r>
              <a:rPr lang="zh-CN" sz="2370" b="0" u="none" strike="noStrike">
                <a:solidFill>
                  <a:srgbClr val="FFFFFF"/>
                </a:solidFill>
                <a:effectLst/>
                <a:uFillTx/>
                <a:latin typeface="WenQuanYiZenHei"/>
                <a:ea typeface="WenQuanYiZenHei"/>
              </a:rPr>
              <a:t>嵌入生成与向量存储</a:t>
            </a:r>
            <a:endParaRPr lang="en-US" sz="2370" b="0" u="none" strike="noStrike">
              <a:solidFill>
                <a:srgbClr val="000000"/>
              </a:solidFill>
              <a:effectLst/>
              <a:uFillTx/>
              <a:latin typeface="Times New Roman"/>
            </a:endParaRPr>
          </a:p>
        </p:txBody>
      </p:sp>
      <p:sp>
        <p:nvSpPr>
          <p:cNvPr id="728" name="任意多边形 727"/>
          <p:cNvSpPr/>
          <p:nvPr/>
        </p:nvSpPr>
        <p:spPr>
          <a:xfrm>
            <a:off x="568080" y="1537560"/>
            <a:ext cx="267840" cy="267840"/>
          </a:xfrm>
          <a:custGeom>
            <a:avLst/>
            <a:gdLst/>
            <a:ahLst/>
            <a:cxnLst/>
            <a:rect l="0" t="0" r="r" b="b"/>
            <a:pathLst>
              <a:path w="744" h="744">
                <a:moveTo>
                  <a:pt x="744" y="371"/>
                </a:moveTo>
                <a:cubicBezTo>
                  <a:pt x="744" y="395"/>
                  <a:pt x="741" y="420"/>
                  <a:pt x="737" y="444"/>
                </a:cubicBezTo>
                <a:cubicBezTo>
                  <a:pt x="732" y="467"/>
                  <a:pt x="725" y="491"/>
                  <a:pt x="716" y="513"/>
                </a:cubicBezTo>
                <a:cubicBezTo>
                  <a:pt x="706" y="536"/>
                  <a:pt x="695" y="558"/>
                  <a:pt x="681" y="578"/>
                </a:cubicBezTo>
                <a:cubicBezTo>
                  <a:pt x="668" y="599"/>
                  <a:pt x="652" y="617"/>
                  <a:pt x="635" y="635"/>
                </a:cubicBezTo>
                <a:cubicBezTo>
                  <a:pt x="618" y="652"/>
                  <a:pt x="599" y="667"/>
                  <a:pt x="579" y="681"/>
                </a:cubicBezTo>
                <a:cubicBezTo>
                  <a:pt x="558" y="694"/>
                  <a:pt x="537" y="706"/>
                  <a:pt x="515" y="715"/>
                </a:cubicBezTo>
                <a:cubicBezTo>
                  <a:pt x="492" y="725"/>
                  <a:pt x="469" y="732"/>
                  <a:pt x="445" y="736"/>
                </a:cubicBezTo>
                <a:cubicBezTo>
                  <a:pt x="421" y="741"/>
                  <a:pt x="397" y="744"/>
                  <a:pt x="372" y="744"/>
                </a:cubicBezTo>
                <a:cubicBezTo>
                  <a:pt x="348" y="744"/>
                  <a:pt x="324" y="741"/>
                  <a:pt x="300" y="736"/>
                </a:cubicBezTo>
                <a:cubicBezTo>
                  <a:pt x="275" y="732"/>
                  <a:pt x="252" y="725"/>
                  <a:pt x="229" y="715"/>
                </a:cubicBezTo>
                <a:cubicBezTo>
                  <a:pt x="207" y="706"/>
                  <a:pt x="185" y="694"/>
                  <a:pt x="165" y="681"/>
                </a:cubicBezTo>
                <a:cubicBezTo>
                  <a:pt x="145" y="667"/>
                  <a:pt x="126" y="652"/>
                  <a:pt x="109" y="635"/>
                </a:cubicBezTo>
                <a:cubicBezTo>
                  <a:pt x="92" y="617"/>
                  <a:pt x="76" y="599"/>
                  <a:pt x="63" y="578"/>
                </a:cubicBezTo>
                <a:cubicBezTo>
                  <a:pt x="49" y="558"/>
                  <a:pt x="38" y="536"/>
                  <a:pt x="28" y="513"/>
                </a:cubicBezTo>
                <a:cubicBezTo>
                  <a:pt x="19" y="491"/>
                  <a:pt x="12" y="467"/>
                  <a:pt x="7" y="444"/>
                </a:cubicBezTo>
                <a:cubicBezTo>
                  <a:pt x="2" y="420"/>
                  <a:pt x="0" y="395"/>
                  <a:pt x="0" y="371"/>
                </a:cubicBezTo>
                <a:cubicBezTo>
                  <a:pt x="0" y="347"/>
                  <a:pt x="2" y="323"/>
                  <a:pt x="7" y="299"/>
                </a:cubicBezTo>
                <a:cubicBezTo>
                  <a:pt x="12" y="275"/>
                  <a:pt x="19" y="252"/>
                  <a:pt x="28" y="229"/>
                </a:cubicBezTo>
                <a:cubicBezTo>
                  <a:pt x="38" y="206"/>
                  <a:pt x="49" y="185"/>
                  <a:pt x="63" y="165"/>
                </a:cubicBezTo>
                <a:cubicBezTo>
                  <a:pt x="76" y="144"/>
                  <a:pt x="92" y="126"/>
                  <a:pt x="109" y="108"/>
                </a:cubicBezTo>
                <a:cubicBezTo>
                  <a:pt x="126" y="91"/>
                  <a:pt x="145" y="76"/>
                  <a:pt x="165" y="62"/>
                </a:cubicBezTo>
                <a:cubicBezTo>
                  <a:pt x="185" y="49"/>
                  <a:pt x="207" y="37"/>
                  <a:pt x="229" y="28"/>
                </a:cubicBezTo>
                <a:cubicBezTo>
                  <a:pt x="252" y="19"/>
                  <a:pt x="275" y="12"/>
                  <a:pt x="300" y="7"/>
                </a:cubicBezTo>
                <a:cubicBezTo>
                  <a:pt x="324" y="2"/>
                  <a:pt x="348" y="0"/>
                  <a:pt x="372" y="0"/>
                </a:cubicBezTo>
                <a:cubicBezTo>
                  <a:pt x="397" y="0"/>
                  <a:pt x="421" y="2"/>
                  <a:pt x="445" y="7"/>
                </a:cubicBezTo>
                <a:cubicBezTo>
                  <a:pt x="469" y="12"/>
                  <a:pt x="492" y="19"/>
                  <a:pt x="515" y="28"/>
                </a:cubicBezTo>
                <a:cubicBezTo>
                  <a:pt x="537" y="37"/>
                  <a:pt x="558" y="49"/>
                  <a:pt x="579" y="62"/>
                </a:cubicBezTo>
                <a:cubicBezTo>
                  <a:pt x="599" y="76"/>
                  <a:pt x="618" y="91"/>
                  <a:pt x="635" y="108"/>
                </a:cubicBezTo>
                <a:cubicBezTo>
                  <a:pt x="652" y="126"/>
                  <a:pt x="668" y="144"/>
                  <a:pt x="681" y="165"/>
                </a:cubicBezTo>
                <a:cubicBezTo>
                  <a:pt x="695" y="185"/>
                  <a:pt x="706" y="206"/>
                  <a:pt x="716" y="229"/>
                </a:cubicBezTo>
                <a:cubicBezTo>
                  <a:pt x="725" y="252"/>
                  <a:pt x="732" y="275"/>
                  <a:pt x="737" y="299"/>
                </a:cubicBezTo>
                <a:cubicBezTo>
                  <a:pt x="741" y="323"/>
                  <a:pt x="744" y="347"/>
                  <a:pt x="744" y="371"/>
                </a:cubicBezTo>
                <a:close/>
              </a:path>
            </a:pathLst>
          </a:custGeom>
          <a:solidFill>
            <a:srgbClr val="8B5CF6"/>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729" name="文本框 728"/>
          <p:cNvSpPr txBox="1"/>
          <p:nvPr/>
        </p:nvSpPr>
        <p:spPr>
          <a:xfrm>
            <a:off x="676800" y="1050840"/>
            <a:ext cx="1509480" cy="212400"/>
          </a:xfrm>
          <a:prstGeom prst="rect">
            <a:avLst/>
          </a:prstGeom>
          <a:noFill/>
          <a:ln w="0">
            <a:noFill/>
          </a:ln>
        </p:spPr>
        <p:txBody>
          <a:bodyPr wrap="none" lIns="0" tIns="0" rIns="0" bIns="0" anchor="t">
            <a:spAutoFit/>
          </a:bodyPr>
          <a:lstStyle/>
          <a:p>
            <a:r>
              <a:rPr lang="zh-CN" sz="1320" b="0" u="none" strike="noStrike">
                <a:solidFill>
                  <a:srgbClr val="BFDBFE"/>
                </a:solidFill>
                <a:effectLst/>
                <a:uFillTx/>
                <a:latin typeface="WenQuanYiZenHei"/>
                <a:ea typeface="WenQuanYiZenHei"/>
              </a:rPr>
              <a:t>嵌入生成与存储流程</a:t>
            </a:r>
            <a:endParaRPr lang="en-US" sz="1320" b="0" u="none" strike="noStrike">
              <a:solidFill>
                <a:srgbClr val="000000"/>
              </a:solidFill>
              <a:effectLst/>
              <a:uFillTx/>
              <a:latin typeface="Times New Roman"/>
            </a:endParaRPr>
          </a:p>
        </p:txBody>
      </p:sp>
      <p:sp>
        <p:nvSpPr>
          <p:cNvPr id="730" name="文本框 729"/>
          <p:cNvSpPr txBox="1"/>
          <p:nvPr/>
        </p:nvSpPr>
        <p:spPr>
          <a:xfrm>
            <a:off x="655200" y="1589040"/>
            <a:ext cx="133200" cy="157320"/>
          </a:xfrm>
          <a:prstGeom prst="rect">
            <a:avLst/>
          </a:prstGeom>
          <a:noFill/>
          <a:ln w="0">
            <a:noFill/>
          </a:ln>
        </p:spPr>
        <p:txBody>
          <a:bodyPr wrap="none" lIns="0" tIns="0" rIns="0" bIns="0" anchor="t">
            <a:spAutoFit/>
          </a:bodyPr>
          <a:lstStyle/>
          <a:p>
            <a:r>
              <a:rPr lang="en-US" sz="1050" b="1" u="none" strike="noStrike">
                <a:solidFill>
                  <a:srgbClr val="FFFFFF"/>
                </a:solidFill>
                <a:effectLst/>
                <a:uFillTx/>
                <a:latin typeface="DejaVuSans"/>
                <a:ea typeface="DejaVuSans"/>
              </a:rPr>
              <a:t>1</a:t>
            </a:r>
            <a:endParaRPr lang="en-US" sz="1050" b="0" u="none" strike="noStrike">
              <a:solidFill>
                <a:srgbClr val="000000"/>
              </a:solidFill>
              <a:effectLst/>
              <a:uFillTx/>
              <a:latin typeface="Times New Roman"/>
            </a:endParaRPr>
          </a:p>
        </p:txBody>
      </p:sp>
      <p:sp>
        <p:nvSpPr>
          <p:cNvPr id="731" name="文本框 730"/>
          <p:cNvSpPr txBox="1"/>
          <p:nvPr/>
        </p:nvSpPr>
        <p:spPr>
          <a:xfrm>
            <a:off x="936000" y="1550880"/>
            <a:ext cx="939600" cy="16956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WenQuanYiZenHei"/>
                <a:ea typeface="WenQuanYiZenHei"/>
              </a:rPr>
              <a:t>加载模型与数据</a:t>
            </a:r>
            <a:endParaRPr lang="en-US" sz="1050" b="0" u="none" strike="noStrike">
              <a:solidFill>
                <a:srgbClr val="000000"/>
              </a:solidFill>
              <a:effectLst/>
              <a:uFillTx/>
              <a:latin typeface="Times New Roman"/>
            </a:endParaRPr>
          </a:p>
        </p:txBody>
      </p:sp>
      <p:sp>
        <p:nvSpPr>
          <p:cNvPr id="732" name="文本框 731"/>
          <p:cNvSpPr txBox="1"/>
          <p:nvPr/>
        </p:nvSpPr>
        <p:spPr>
          <a:xfrm>
            <a:off x="936000" y="1784160"/>
            <a:ext cx="23544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使用</a:t>
            </a:r>
            <a:endParaRPr lang="en-US" sz="920" b="0" u="none" strike="noStrike">
              <a:solidFill>
                <a:srgbClr val="000000"/>
              </a:solidFill>
              <a:effectLst/>
              <a:uFillTx/>
              <a:latin typeface="Times New Roman"/>
            </a:endParaRPr>
          </a:p>
        </p:txBody>
      </p:sp>
      <p:sp>
        <p:nvSpPr>
          <p:cNvPr id="733" name="文本框 732"/>
          <p:cNvSpPr txBox="1"/>
          <p:nvPr/>
        </p:nvSpPr>
        <p:spPr>
          <a:xfrm>
            <a:off x="1170000" y="1788480"/>
            <a:ext cx="1274400" cy="136080"/>
          </a:xfrm>
          <a:prstGeom prst="rect">
            <a:avLst/>
          </a:prstGeom>
          <a:noFill/>
          <a:ln w="0">
            <a:noFill/>
          </a:ln>
        </p:spPr>
        <p:txBody>
          <a:bodyPr wrap="none" lIns="0" tIns="0" rIns="0" bIns="0" anchor="t">
            <a:spAutoFit/>
          </a:bodyPr>
          <a:lstStyle/>
          <a:p>
            <a:r>
              <a:rPr lang="en-US" sz="920" b="0" u="none" strike="noStrike">
                <a:solidFill>
                  <a:srgbClr val="D1D5DB"/>
                </a:solidFill>
                <a:effectLst/>
                <a:uFillTx/>
                <a:latin typeface="DejaVuSans"/>
                <a:ea typeface="DejaVuSans"/>
              </a:rPr>
              <a:t>SentenceTransformer</a:t>
            </a:r>
            <a:endParaRPr lang="en-US" sz="920" b="0" u="none" strike="noStrike">
              <a:solidFill>
                <a:srgbClr val="000000"/>
              </a:solidFill>
              <a:effectLst/>
              <a:uFillTx/>
              <a:latin typeface="Times New Roman"/>
            </a:endParaRPr>
          </a:p>
        </p:txBody>
      </p:sp>
      <p:sp>
        <p:nvSpPr>
          <p:cNvPr id="734" name="文本框 733"/>
          <p:cNvSpPr txBox="1"/>
          <p:nvPr/>
        </p:nvSpPr>
        <p:spPr>
          <a:xfrm>
            <a:off x="2420640" y="1784160"/>
            <a:ext cx="105696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加载预训练模型（如</a:t>
            </a:r>
            <a:endParaRPr lang="en-US" sz="920" b="0" u="none" strike="noStrike">
              <a:solidFill>
                <a:srgbClr val="000000"/>
              </a:solidFill>
              <a:effectLst/>
              <a:uFillTx/>
              <a:latin typeface="Times New Roman"/>
            </a:endParaRPr>
          </a:p>
        </p:txBody>
      </p:sp>
      <p:sp>
        <p:nvSpPr>
          <p:cNvPr id="735" name="文本框 734"/>
          <p:cNvSpPr txBox="1"/>
          <p:nvPr/>
        </p:nvSpPr>
        <p:spPr>
          <a:xfrm>
            <a:off x="3473640" y="1788480"/>
            <a:ext cx="1376280" cy="136080"/>
          </a:xfrm>
          <a:prstGeom prst="rect">
            <a:avLst/>
          </a:prstGeom>
          <a:noFill/>
          <a:ln w="0">
            <a:noFill/>
          </a:ln>
        </p:spPr>
        <p:txBody>
          <a:bodyPr wrap="none" lIns="0" tIns="0" rIns="0" bIns="0" anchor="t">
            <a:spAutoFit/>
          </a:bodyPr>
          <a:lstStyle/>
          <a:p>
            <a:r>
              <a:rPr lang="en-US" sz="920" b="0" u="none" strike="noStrike">
                <a:solidFill>
                  <a:srgbClr val="D1D5DB"/>
                </a:solidFill>
                <a:effectLst/>
                <a:uFillTx/>
                <a:latin typeface="DejaVuSans"/>
                <a:ea typeface="DejaVuSans"/>
              </a:rPr>
              <a:t>'paraphrase-MiniLM-L6-</a:t>
            </a:r>
            <a:endParaRPr lang="en-US" sz="920" b="0" u="none" strike="noStrike">
              <a:solidFill>
                <a:srgbClr val="000000"/>
              </a:solidFill>
              <a:effectLst/>
              <a:uFillTx/>
              <a:latin typeface="Times New Roman"/>
            </a:endParaRPr>
          </a:p>
        </p:txBody>
      </p:sp>
      <p:sp>
        <p:nvSpPr>
          <p:cNvPr id="736" name="文本框 735"/>
          <p:cNvSpPr txBox="1"/>
          <p:nvPr/>
        </p:nvSpPr>
        <p:spPr>
          <a:xfrm>
            <a:off x="936000" y="1955520"/>
            <a:ext cx="177120" cy="136080"/>
          </a:xfrm>
          <a:prstGeom prst="rect">
            <a:avLst/>
          </a:prstGeom>
          <a:noFill/>
          <a:ln w="0">
            <a:noFill/>
          </a:ln>
        </p:spPr>
        <p:txBody>
          <a:bodyPr wrap="none" lIns="0" tIns="0" rIns="0" bIns="0" anchor="t">
            <a:spAutoFit/>
          </a:bodyPr>
          <a:lstStyle/>
          <a:p>
            <a:r>
              <a:rPr lang="en-US" sz="920" b="0" u="none" strike="noStrike">
                <a:solidFill>
                  <a:srgbClr val="D1D5DB"/>
                </a:solidFill>
                <a:effectLst/>
                <a:uFillTx/>
                <a:latin typeface="DejaVuSans"/>
                <a:ea typeface="DejaVuSans"/>
              </a:rPr>
              <a:t>v2'</a:t>
            </a:r>
            <a:endParaRPr lang="en-US" sz="920" b="0" u="none" strike="noStrike">
              <a:solidFill>
                <a:srgbClr val="000000"/>
              </a:solidFill>
              <a:effectLst/>
              <a:uFillTx/>
              <a:latin typeface="Times New Roman"/>
            </a:endParaRPr>
          </a:p>
        </p:txBody>
      </p:sp>
      <p:sp>
        <p:nvSpPr>
          <p:cNvPr id="737" name="任意多边形 736"/>
          <p:cNvSpPr/>
          <p:nvPr/>
        </p:nvSpPr>
        <p:spPr>
          <a:xfrm>
            <a:off x="568080" y="2506680"/>
            <a:ext cx="267840" cy="267840"/>
          </a:xfrm>
          <a:custGeom>
            <a:avLst/>
            <a:gdLst/>
            <a:ahLst/>
            <a:cxnLst/>
            <a:rect l="0" t="0" r="r" b="b"/>
            <a:pathLst>
              <a:path w="744" h="744">
                <a:moveTo>
                  <a:pt x="744" y="373"/>
                </a:moveTo>
                <a:cubicBezTo>
                  <a:pt x="744" y="397"/>
                  <a:pt x="741" y="421"/>
                  <a:pt x="737" y="445"/>
                </a:cubicBezTo>
                <a:cubicBezTo>
                  <a:pt x="732" y="469"/>
                  <a:pt x="725" y="492"/>
                  <a:pt x="716" y="515"/>
                </a:cubicBezTo>
                <a:cubicBezTo>
                  <a:pt x="706" y="537"/>
                  <a:pt x="695" y="559"/>
                  <a:pt x="681" y="579"/>
                </a:cubicBezTo>
                <a:cubicBezTo>
                  <a:pt x="668" y="599"/>
                  <a:pt x="652" y="618"/>
                  <a:pt x="635" y="635"/>
                </a:cubicBezTo>
                <a:cubicBezTo>
                  <a:pt x="618" y="653"/>
                  <a:pt x="599" y="668"/>
                  <a:pt x="579" y="682"/>
                </a:cubicBezTo>
                <a:cubicBezTo>
                  <a:pt x="558" y="695"/>
                  <a:pt x="537" y="707"/>
                  <a:pt x="515" y="716"/>
                </a:cubicBezTo>
                <a:cubicBezTo>
                  <a:pt x="492" y="725"/>
                  <a:pt x="469" y="732"/>
                  <a:pt x="445" y="737"/>
                </a:cubicBezTo>
                <a:cubicBezTo>
                  <a:pt x="421" y="742"/>
                  <a:pt x="397" y="744"/>
                  <a:pt x="372" y="744"/>
                </a:cubicBezTo>
                <a:cubicBezTo>
                  <a:pt x="348" y="744"/>
                  <a:pt x="324" y="742"/>
                  <a:pt x="300" y="737"/>
                </a:cubicBezTo>
                <a:cubicBezTo>
                  <a:pt x="275" y="732"/>
                  <a:pt x="252" y="725"/>
                  <a:pt x="229" y="716"/>
                </a:cubicBezTo>
                <a:cubicBezTo>
                  <a:pt x="207" y="707"/>
                  <a:pt x="185" y="695"/>
                  <a:pt x="165" y="682"/>
                </a:cubicBezTo>
                <a:cubicBezTo>
                  <a:pt x="145" y="668"/>
                  <a:pt x="126" y="653"/>
                  <a:pt x="109" y="635"/>
                </a:cubicBezTo>
                <a:cubicBezTo>
                  <a:pt x="92" y="618"/>
                  <a:pt x="76" y="599"/>
                  <a:pt x="63" y="579"/>
                </a:cubicBezTo>
                <a:cubicBezTo>
                  <a:pt x="49" y="559"/>
                  <a:pt x="38" y="537"/>
                  <a:pt x="28" y="515"/>
                </a:cubicBezTo>
                <a:cubicBezTo>
                  <a:pt x="19" y="492"/>
                  <a:pt x="12" y="469"/>
                  <a:pt x="7" y="445"/>
                </a:cubicBezTo>
                <a:cubicBezTo>
                  <a:pt x="2" y="421"/>
                  <a:pt x="0" y="397"/>
                  <a:pt x="0" y="373"/>
                </a:cubicBezTo>
                <a:cubicBezTo>
                  <a:pt x="0" y="348"/>
                  <a:pt x="2" y="324"/>
                  <a:pt x="7" y="300"/>
                </a:cubicBezTo>
                <a:cubicBezTo>
                  <a:pt x="12" y="276"/>
                  <a:pt x="19" y="253"/>
                  <a:pt x="28" y="231"/>
                </a:cubicBezTo>
                <a:cubicBezTo>
                  <a:pt x="38" y="208"/>
                  <a:pt x="49" y="187"/>
                  <a:pt x="63" y="166"/>
                </a:cubicBezTo>
                <a:cubicBezTo>
                  <a:pt x="76" y="146"/>
                  <a:pt x="92" y="127"/>
                  <a:pt x="109" y="110"/>
                </a:cubicBezTo>
                <a:cubicBezTo>
                  <a:pt x="126" y="93"/>
                  <a:pt x="145" y="77"/>
                  <a:pt x="165" y="63"/>
                </a:cubicBezTo>
                <a:cubicBezTo>
                  <a:pt x="185" y="49"/>
                  <a:pt x="207" y="38"/>
                  <a:pt x="229" y="29"/>
                </a:cubicBezTo>
                <a:cubicBezTo>
                  <a:pt x="252" y="19"/>
                  <a:pt x="275" y="12"/>
                  <a:pt x="300" y="8"/>
                </a:cubicBezTo>
                <a:cubicBezTo>
                  <a:pt x="324" y="3"/>
                  <a:pt x="348" y="0"/>
                  <a:pt x="372" y="0"/>
                </a:cubicBezTo>
                <a:cubicBezTo>
                  <a:pt x="397" y="0"/>
                  <a:pt x="421" y="3"/>
                  <a:pt x="445" y="8"/>
                </a:cubicBezTo>
                <a:cubicBezTo>
                  <a:pt x="469" y="12"/>
                  <a:pt x="492" y="19"/>
                  <a:pt x="515" y="29"/>
                </a:cubicBezTo>
                <a:cubicBezTo>
                  <a:pt x="537" y="38"/>
                  <a:pt x="558" y="49"/>
                  <a:pt x="579" y="63"/>
                </a:cubicBezTo>
                <a:cubicBezTo>
                  <a:pt x="599" y="77"/>
                  <a:pt x="618" y="93"/>
                  <a:pt x="635" y="110"/>
                </a:cubicBezTo>
                <a:cubicBezTo>
                  <a:pt x="652" y="127"/>
                  <a:pt x="668" y="146"/>
                  <a:pt x="681" y="166"/>
                </a:cubicBezTo>
                <a:cubicBezTo>
                  <a:pt x="695" y="187"/>
                  <a:pt x="706" y="208"/>
                  <a:pt x="716" y="231"/>
                </a:cubicBezTo>
                <a:cubicBezTo>
                  <a:pt x="725" y="253"/>
                  <a:pt x="732" y="276"/>
                  <a:pt x="737" y="300"/>
                </a:cubicBezTo>
                <a:cubicBezTo>
                  <a:pt x="741" y="324"/>
                  <a:pt x="744" y="348"/>
                  <a:pt x="744" y="373"/>
                </a:cubicBezTo>
                <a:close/>
              </a:path>
            </a:pathLst>
          </a:custGeom>
          <a:solidFill>
            <a:srgbClr val="8B5CF6"/>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738" name="文本框 737"/>
          <p:cNvSpPr txBox="1"/>
          <p:nvPr/>
        </p:nvSpPr>
        <p:spPr>
          <a:xfrm>
            <a:off x="1111680" y="1951560"/>
            <a:ext cx="93960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）和准备文本数据</a:t>
            </a:r>
            <a:endParaRPr lang="en-US" sz="920" b="0" u="none" strike="noStrike">
              <a:solidFill>
                <a:srgbClr val="000000"/>
              </a:solidFill>
              <a:effectLst/>
              <a:uFillTx/>
              <a:latin typeface="Times New Roman"/>
            </a:endParaRPr>
          </a:p>
        </p:txBody>
      </p:sp>
      <p:sp>
        <p:nvSpPr>
          <p:cNvPr id="739" name="文本框 738"/>
          <p:cNvSpPr txBox="1"/>
          <p:nvPr/>
        </p:nvSpPr>
        <p:spPr>
          <a:xfrm>
            <a:off x="655200" y="2558520"/>
            <a:ext cx="133200" cy="157320"/>
          </a:xfrm>
          <a:prstGeom prst="rect">
            <a:avLst/>
          </a:prstGeom>
          <a:noFill/>
          <a:ln w="0">
            <a:noFill/>
          </a:ln>
        </p:spPr>
        <p:txBody>
          <a:bodyPr wrap="none" lIns="0" tIns="0" rIns="0" bIns="0" anchor="t">
            <a:spAutoFit/>
          </a:bodyPr>
          <a:lstStyle/>
          <a:p>
            <a:r>
              <a:rPr lang="en-US" sz="1050" b="1" u="none" strike="noStrike">
                <a:solidFill>
                  <a:srgbClr val="FFFFFF"/>
                </a:solidFill>
                <a:effectLst/>
                <a:uFillTx/>
                <a:latin typeface="DejaVuSans"/>
                <a:ea typeface="DejaVuSans"/>
              </a:rPr>
              <a:t>2</a:t>
            </a:r>
            <a:endParaRPr lang="en-US" sz="1050" b="0" u="none" strike="noStrike">
              <a:solidFill>
                <a:srgbClr val="000000"/>
              </a:solidFill>
              <a:effectLst/>
              <a:uFillTx/>
              <a:latin typeface="Times New Roman"/>
            </a:endParaRPr>
          </a:p>
        </p:txBody>
      </p:sp>
      <p:sp>
        <p:nvSpPr>
          <p:cNvPr id="740" name="文本框 739"/>
          <p:cNvSpPr txBox="1"/>
          <p:nvPr/>
        </p:nvSpPr>
        <p:spPr>
          <a:xfrm>
            <a:off x="936000" y="2520360"/>
            <a:ext cx="805320" cy="16956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WenQuanYiZenHei"/>
                <a:ea typeface="WenQuanYiZenHei"/>
              </a:rPr>
              <a:t>生成文本嵌入</a:t>
            </a:r>
            <a:endParaRPr lang="en-US" sz="1050" b="0" u="none" strike="noStrike">
              <a:solidFill>
                <a:srgbClr val="000000"/>
              </a:solidFill>
              <a:effectLst/>
              <a:uFillTx/>
              <a:latin typeface="Times New Roman"/>
            </a:endParaRPr>
          </a:p>
        </p:txBody>
      </p:sp>
      <p:sp>
        <p:nvSpPr>
          <p:cNvPr id="741" name="文本框 740"/>
          <p:cNvSpPr txBox="1"/>
          <p:nvPr/>
        </p:nvSpPr>
        <p:spPr>
          <a:xfrm>
            <a:off x="936000" y="2753640"/>
            <a:ext cx="23544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使用</a:t>
            </a:r>
            <a:endParaRPr lang="en-US" sz="920" b="0" u="none" strike="noStrike">
              <a:solidFill>
                <a:srgbClr val="000000"/>
              </a:solidFill>
              <a:effectLst/>
              <a:uFillTx/>
              <a:latin typeface="Times New Roman"/>
            </a:endParaRPr>
          </a:p>
        </p:txBody>
      </p:sp>
      <p:sp>
        <p:nvSpPr>
          <p:cNvPr id="742" name="文本框 741"/>
          <p:cNvSpPr txBox="1"/>
          <p:nvPr/>
        </p:nvSpPr>
        <p:spPr>
          <a:xfrm>
            <a:off x="1170000" y="2757600"/>
            <a:ext cx="924480" cy="136080"/>
          </a:xfrm>
          <a:prstGeom prst="rect">
            <a:avLst/>
          </a:prstGeom>
          <a:noFill/>
          <a:ln w="0">
            <a:noFill/>
          </a:ln>
        </p:spPr>
        <p:txBody>
          <a:bodyPr wrap="none" lIns="0" tIns="0" rIns="0" bIns="0" anchor="t">
            <a:spAutoFit/>
          </a:bodyPr>
          <a:lstStyle/>
          <a:p>
            <a:r>
              <a:rPr lang="en-US" sz="920" b="0" u="none" strike="noStrike">
                <a:solidFill>
                  <a:srgbClr val="D1D5DB"/>
                </a:solidFill>
                <a:effectLst/>
                <a:uFillTx/>
                <a:latin typeface="DejaVuSans"/>
                <a:ea typeface="DejaVuSans"/>
              </a:rPr>
              <a:t>model.encode()</a:t>
            </a:r>
            <a:endParaRPr lang="en-US" sz="920" b="0" u="none" strike="noStrike">
              <a:solidFill>
                <a:srgbClr val="000000"/>
              </a:solidFill>
              <a:effectLst/>
              <a:uFillTx/>
              <a:latin typeface="Times New Roman"/>
            </a:endParaRPr>
          </a:p>
        </p:txBody>
      </p:sp>
      <p:sp>
        <p:nvSpPr>
          <p:cNvPr id="743" name="任意多边形 742"/>
          <p:cNvSpPr/>
          <p:nvPr/>
        </p:nvSpPr>
        <p:spPr>
          <a:xfrm>
            <a:off x="568080" y="3309120"/>
            <a:ext cx="267840" cy="267840"/>
          </a:xfrm>
          <a:custGeom>
            <a:avLst/>
            <a:gdLst/>
            <a:ahLst/>
            <a:cxnLst/>
            <a:rect l="0" t="0" r="r" b="b"/>
            <a:pathLst>
              <a:path w="744" h="744">
                <a:moveTo>
                  <a:pt x="744" y="372"/>
                </a:moveTo>
                <a:cubicBezTo>
                  <a:pt x="744" y="397"/>
                  <a:pt x="741" y="421"/>
                  <a:pt x="737" y="445"/>
                </a:cubicBezTo>
                <a:cubicBezTo>
                  <a:pt x="732" y="469"/>
                  <a:pt x="725" y="492"/>
                  <a:pt x="716" y="514"/>
                </a:cubicBezTo>
                <a:cubicBezTo>
                  <a:pt x="706" y="537"/>
                  <a:pt x="695" y="558"/>
                  <a:pt x="681" y="579"/>
                </a:cubicBezTo>
                <a:cubicBezTo>
                  <a:pt x="668" y="599"/>
                  <a:pt x="652" y="618"/>
                  <a:pt x="635" y="635"/>
                </a:cubicBezTo>
                <a:cubicBezTo>
                  <a:pt x="618" y="652"/>
                  <a:pt x="599" y="668"/>
                  <a:pt x="579" y="681"/>
                </a:cubicBezTo>
                <a:cubicBezTo>
                  <a:pt x="558" y="695"/>
                  <a:pt x="537" y="706"/>
                  <a:pt x="515" y="715"/>
                </a:cubicBezTo>
                <a:cubicBezTo>
                  <a:pt x="492" y="725"/>
                  <a:pt x="469" y="732"/>
                  <a:pt x="445" y="737"/>
                </a:cubicBezTo>
                <a:cubicBezTo>
                  <a:pt x="421" y="741"/>
                  <a:pt x="397" y="744"/>
                  <a:pt x="372" y="744"/>
                </a:cubicBezTo>
                <a:cubicBezTo>
                  <a:pt x="348" y="744"/>
                  <a:pt x="324" y="741"/>
                  <a:pt x="300" y="737"/>
                </a:cubicBezTo>
                <a:cubicBezTo>
                  <a:pt x="275" y="732"/>
                  <a:pt x="252" y="725"/>
                  <a:pt x="229" y="715"/>
                </a:cubicBezTo>
                <a:cubicBezTo>
                  <a:pt x="207" y="706"/>
                  <a:pt x="185" y="695"/>
                  <a:pt x="165" y="681"/>
                </a:cubicBezTo>
                <a:cubicBezTo>
                  <a:pt x="145" y="668"/>
                  <a:pt x="126" y="652"/>
                  <a:pt x="109" y="635"/>
                </a:cubicBezTo>
                <a:cubicBezTo>
                  <a:pt x="92" y="618"/>
                  <a:pt x="76" y="599"/>
                  <a:pt x="63" y="579"/>
                </a:cubicBezTo>
                <a:cubicBezTo>
                  <a:pt x="49" y="558"/>
                  <a:pt x="38" y="537"/>
                  <a:pt x="28" y="514"/>
                </a:cubicBezTo>
                <a:cubicBezTo>
                  <a:pt x="19" y="492"/>
                  <a:pt x="12" y="469"/>
                  <a:pt x="7" y="445"/>
                </a:cubicBezTo>
                <a:cubicBezTo>
                  <a:pt x="2" y="421"/>
                  <a:pt x="0" y="397"/>
                  <a:pt x="0" y="372"/>
                </a:cubicBezTo>
                <a:cubicBezTo>
                  <a:pt x="0" y="348"/>
                  <a:pt x="2" y="324"/>
                  <a:pt x="7" y="300"/>
                </a:cubicBezTo>
                <a:cubicBezTo>
                  <a:pt x="12" y="276"/>
                  <a:pt x="19" y="253"/>
                  <a:pt x="28" y="230"/>
                </a:cubicBezTo>
                <a:cubicBezTo>
                  <a:pt x="38" y="208"/>
                  <a:pt x="49" y="186"/>
                  <a:pt x="63" y="166"/>
                </a:cubicBezTo>
                <a:cubicBezTo>
                  <a:pt x="76" y="146"/>
                  <a:pt x="92" y="127"/>
                  <a:pt x="109" y="110"/>
                </a:cubicBezTo>
                <a:cubicBezTo>
                  <a:pt x="126" y="92"/>
                  <a:pt x="145" y="76"/>
                  <a:pt x="165" y="62"/>
                </a:cubicBezTo>
                <a:cubicBezTo>
                  <a:pt x="185" y="49"/>
                  <a:pt x="207" y="37"/>
                  <a:pt x="229" y="28"/>
                </a:cubicBezTo>
                <a:cubicBezTo>
                  <a:pt x="252" y="19"/>
                  <a:pt x="275" y="12"/>
                  <a:pt x="300" y="7"/>
                </a:cubicBezTo>
                <a:cubicBezTo>
                  <a:pt x="324" y="2"/>
                  <a:pt x="348" y="0"/>
                  <a:pt x="372" y="0"/>
                </a:cubicBezTo>
                <a:cubicBezTo>
                  <a:pt x="397" y="0"/>
                  <a:pt x="421" y="2"/>
                  <a:pt x="445" y="7"/>
                </a:cubicBezTo>
                <a:cubicBezTo>
                  <a:pt x="469" y="12"/>
                  <a:pt x="492" y="19"/>
                  <a:pt x="515" y="28"/>
                </a:cubicBezTo>
                <a:cubicBezTo>
                  <a:pt x="537" y="37"/>
                  <a:pt x="558" y="49"/>
                  <a:pt x="579" y="62"/>
                </a:cubicBezTo>
                <a:cubicBezTo>
                  <a:pt x="599" y="76"/>
                  <a:pt x="618" y="92"/>
                  <a:pt x="635" y="110"/>
                </a:cubicBezTo>
                <a:cubicBezTo>
                  <a:pt x="652" y="127"/>
                  <a:pt x="668" y="146"/>
                  <a:pt x="681" y="166"/>
                </a:cubicBezTo>
                <a:cubicBezTo>
                  <a:pt x="695" y="186"/>
                  <a:pt x="706" y="208"/>
                  <a:pt x="716" y="230"/>
                </a:cubicBezTo>
                <a:cubicBezTo>
                  <a:pt x="725" y="253"/>
                  <a:pt x="732" y="276"/>
                  <a:pt x="737" y="300"/>
                </a:cubicBezTo>
                <a:cubicBezTo>
                  <a:pt x="741" y="324"/>
                  <a:pt x="744" y="348"/>
                  <a:pt x="744" y="372"/>
                </a:cubicBezTo>
                <a:close/>
              </a:path>
            </a:pathLst>
          </a:custGeom>
          <a:solidFill>
            <a:srgbClr val="8B5CF6"/>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744" name="文本框 743"/>
          <p:cNvSpPr txBox="1"/>
          <p:nvPr/>
        </p:nvSpPr>
        <p:spPr>
          <a:xfrm>
            <a:off x="2090880" y="2753640"/>
            <a:ext cx="246492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方法将文本转换为高维向量表示，捕获语义信息</a:t>
            </a:r>
            <a:endParaRPr lang="en-US" sz="920" b="0" u="none" strike="noStrike">
              <a:solidFill>
                <a:srgbClr val="000000"/>
              </a:solidFill>
              <a:effectLst/>
              <a:uFillTx/>
              <a:latin typeface="Times New Roman"/>
            </a:endParaRPr>
          </a:p>
        </p:txBody>
      </p:sp>
      <p:sp>
        <p:nvSpPr>
          <p:cNvPr id="745" name="文本框 744"/>
          <p:cNvSpPr txBox="1"/>
          <p:nvPr/>
        </p:nvSpPr>
        <p:spPr>
          <a:xfrm>
            <a:off x="655200" y="3360600"/>
            <a:ext cx="133200" cy="157320"/>
          </a:xfrm>
          <a:prstGeom prst="rect">
            <a:avLst/>
          </a:prstGeom>
          <a:noFill/>
          <a:ln w="0">
            <a:noFill/>
          </a:ln>
        </p:spPr>
        <p:txBody>
          <a:bodyPr wrap="none" lIns="0" tIns="0" rIns="0" bIns="0" anchor="t">
            <a:spAutoFit/>
          </a:bodyPr>
          <a:lstStyle/>
          <a:p>
            <a:r>
              <a:rPr lang="en-US" sz="1050" b="1" u="none" strike="noStrike">
                <a:solidFill>
                  <a:srgbClr val="FFFFFF"/>
                </a:solidFill>
                <a:effectLst/>
                <a:uFillTx/>
                <a:latin typeface="DejaVuSans"/>
                <a:ea typeface="DejaVuSans"/>
              </a:rPr>
              <a:t>3</a:t>
            </a:r>
            <a:endParaRPr lang="en-US" sz="1050" b="0" u="none" strike="noStrike">
              <a:solidFill>
                <a:srgbClr val="000000"/>
              </a:solidFill>
              <a:effectLst/>
              <a:uFillTx/>
              <a:latin typeface="Times New Roman"/>
            </a:endParaRPr>
          </a:p>
        </p:txBody>
      </p:sp>
      <p:sp>
        <p:nvSpPr>
          <p:cNvPr id="746" name="文本框 745"/>
          <p:cNvSpPr txBox="1"/>
          <p:nvPr/>
        </p:nvSpPr>
        <p:spPr>
          <a:xfrm>
            <a:off x="936000" y="3322440"/>
            <a:ext cx="268920" cy="16956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WenQuanYiZenHei"/>
                <a:ea typeface="WenQuanYiZenHei"/>
              </a:rPr>
              <a:t>准备</a:t>
            </a:r>
            <a:endParaRPr lang="en-US" sz="1050" b="0" u="none" strike="noStrike">
              <a:solidFill>
                <a:srgbClr val="000000"/>
              </a:solidFill>
              <a:effectLst/>
              <a:uFillTx/>
              <a:latin typeface="Times New Roman"/>
            </a:endParaRPr>
          </a:p>
        </p:txBody>
      </p:sp>
      <p:sp>
        <p:nvSpPr>
          <p:cNvPr id="747" name="文本框 746"/>
          <p:cNvSpPr txBox="1"/>
          <p:nvPr/>
        </p:nvSpPr>
        <p:spPr>
          <a:xfrm>
            <a:off x="1203480" y="3327120"/>
            <a:ext cx="439200" cy="157320"/>
          </a:xfrm>
          <a:prstGeom prst="rect">
            <a:avLst/>
          </a:prstGeom>
          <a:noFill/>
          <a:ln w="0">
            <a:noFill/>
          </a:ln>
        </p:spPr>
        <p:txBody>
          <a:bodyPr wrap="none" lIns="0" tIns="0" rIns="0" bIns="0" anchor="t">
            <a:spAutoFit/>
          </a:bodyPr>
          <a:lstStyle/>
          <a:p>
            <a:r>
              <a:rPr lang="en-US" sz="1050" b="1" u="none" strike="noStrike">
                <a:solidFill>
                  <a:srgbClr val="FFFFFF"/>
                </a:solidFill>
                <a:effectLst/>
                <a:uFillTx/>
                <a:latin typeface="DejaVuSans"/>
                <a:ea typeface="DejaVuSans"/>
              </a:rPr>
              <a:t>FAISS</a:t>
            </a:r>
            <a:endParaRPr lang="en-US" sz="1050" b="0" u="none" strike="noStrike">
              <a:solidFill>
                <a:srgbClr val="000000"/>
              </a:solidFill>
              <a:effectLst/>
              <a:uFillTx/>
              <a:latin typeface="Times New Roman"/>
            </a:endParaRPr>
          </a:p>
        </p:txBody>
      </p:sp>
      <p:sp>
        <p:nvSpPr>
          <p:cNvPr id="748" name="文本框 747"/>
          <p:cNvSpPr txBox="1"/>
          <p:nvPr/>
        </p:nvSpPr>
        <p:spPr>
          <a:xfrm>
            <a:off x="1619280" y="3322440"/>
            <a:ext cx="268920" cy="16956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WenQuanYiZenHei"/>
                <a:ea typeface="WenQuanYiZenHei"/>
              </a:rPr>
              <a:t>索引</a:t>
            </a:r>
            <a:endParaRPr lang="en-US" sz="1050" b="0" u="none" strike="noStrike">
              <a:solidFill>
                <a:srgbClr val="000000"/>
              </a:solidFill>
              <a:effectLst/>
              <a:uFillTx/>
              <a:latin typeface="Times New Roman"/>
            </a:endParaRPr>
          </a:p>
        </p:txBody>
      </p:sp>
      <p:sp>
        <p:nvSpPr>
          <p:cNvPr id="749" name="文本框 748"/>
          <p:cNvSpPr txBox="1"/>
          <p:nvPr/>
        </p:nvSpPr>
        <p:spPr>
          <a:xfrm>
            <a:off x="936000" y="3556080"/>
            <a:ext cx="35280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初始化</a:t>
            </a:r>
            <a:endParaRPr lang="en-US" sz="920" b="0" u="none" strike="noStrike">
              <a:solidFill>
                <a:srgbClr val="000000"/>
              </a:solidFill>
              <a:effectLst/>
              <a:uFillTx/>
              <a:latin typeface="Times New Roman"/>
            </a:endParaRPr>
          </a:p>
        </p:txBody>
      </p:sp>
      <p:sp>
        <p:nvSpPr>
          <p:cNvPr id="750" name="文本框 749"/>
          <p:cNvSpPr txBox="1"/>
          <p:nvPr/>
        </p:nvSpPr>
        <p:spPr>
          <a:xfrm>
            <a:off x="1287000" y="3560040"/>
            <a:ext cx="331920" cy="136080"/>
          </a:xfrm>
          <a:prstGeom prst="rect">
            <a:avLst/>
          </a:prstGeom>
          <a:noFill/>
          <a:ln w="0">
            <a:noFill/>
          </a:ln>
        </p:spPr>
        <p:txBody>
          <a:bodyPr wrap="none" lIns="0" tIns="0" rIns="0" bIns="0" anchor="t">
            <a:spAutoFit/>
          </a:bodyPr>
          <a:lstStyle/>
          <a:p>
            <a:r>
              <a:rPr lang="en-US" sz="920" b="0" u="none" strike="noStrike">
                <a:solidFill>
                  <a:srgbClr val="D1D5DB"/>
                </a:solidFill>
                <a:effectLst/>
                <a:uFillTx/>
                <a:latin typeface="DejaVuSans"/>
                <a:ea typeface="DejaVuSans"/>
              </a:rPr>
              <a:t>FAISS</a:t>
            </a:r>
            <a:endParaRPr lang="en-US" sz="920" b="0" u="none" strike="noStrike">
              <a:solidFill>
                <a:srgbClr val="000000"/>
              </a:solidFill>
              <a:effectLst/>
              <a:uFillTx/>
              <a:latin typeface="Times New Roman"/>
            </a:endParaRPr>
          </a:p>
        </p:txBody>
      </p:sp>
      <p:sp>
        <p:nvSpPr>
          <p:cNvPr id="751" name="文本框 750"/>
          <p:cNvSpPr txBox="1"/>
          <p:nvPr/>
        </p:nvSpPr>
        <p:spPr>
          <a:xfrm>
            <a:off x="1606680" y="3556080"/>
            <a:ext cx="93960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索引结构，如使用</a:t>
            </a:r>
            <a:endParaRPr lang="en-US" sz="920" b="0" u="none" strike="noStrike">
              <a:solidFill>
                <a:srgbClr val="000000"/>
              </a:solidFill>
              <a:effectLst/>
              <a:uFillTx/>
              <a:latin typeface="Times New Roman"/>
            </a:endParaRPr>
          </a:p>
        </p:txBody>
      </p:sp>
      <p:sp>
        <p:nvSpPr>
          <p:cNvPr id="752" name="文本框 751"/>
          <p:cNvSpPr txBox="1"/>
          <p:nvPr/>
        </p:nvSpPr>
        <p:spPr>
          <a:xfrm>
            <a:off x="2542680" y="3560040"/>
            <a:ext cx="684000" cy="136080"/>
          </a:xfrm>
          <a:prstGeom prst="rect">
            <a:avLst/>
          </a:prstGeom>
          <a:noFill/>
          <a:ln w="0">
            <a:noFill/>
          </a:ln>
        </p:spPr>
        <p:txBody>
          <a:bodyPr wrap="none" lIns="0" tIns="0" rIns="0" bIns="0" anchor="t">
            <a:spAutoFit/>
          </a:bodyPr>
          <a:lstStyle/>
          <a:p>
            <a:r>
              <a:rPr lang="en-US" sz="920" b="0" u="none" strike="noStrike">
                <a:solidFill>
                  <a:srgbClr val="D1D5DB"/>
                </a:solidFill>
                <a:effectLst/>
                <a:uFillTx/>
                <a:latin typeface="DejaVuSans"/>
                <a:ea typeface="DejaVuSans"/>
              </a:rPr>
              <a:t>IndexFlatL2</a:t>
            </a:r>
            <a:endParaRPr lang="en-US" sz="920" b="0" u="none" strike="noStrike">
              <a:solidFill>
                <a:srgbClr val="000000"/>
              </a:solidFill>
              <a:effectLst/>
              <a:uFillTx/>
              <a:latin typeface="Times New Roman"/>
            </a:endParaRPr>
          </a:p>
        </p:txBody>
      </p:sp>
      <p:sp>
        <p:nvSpPr>
          <p:cNvPr id="753" name="文本框 752"/>
          <p:cNvSpPr txBox="1"/>
          <p:nvPr/>
        </p:nvSpPr>
        <p:spPr>
          <a:xfrm>
            <a:off x="3221640" y="3556080"/>
            <a:ext cx="47016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创建基于</a:t>
            </a:r>
            <a:endParaRPr lang="en-US" sz="920" b="0" u="none" strike="noStrike">
              <a:solidFill>
                <a:srgbClr val="000000"/>
              </a:solidFill>
              <a:effectLst/>
              <a:uFillTx/>
              <a:latin typeface="Times New Roman"/>
            </a:endParaRPr>
          </a:p>
        </p:txBody>
      </p:sp>
      <p:sp>
        <p:nvSpPr>
          <p:cNvPr id="754" name="文本框 753"/>
          <p:cNvSpPr txBox="1"/>
          <p:nvPr/>
        </p:nvSpPr>
        <p:spPr>
          <a:xfrm>
            <a:off x="3689640" y="3560040"/>
            <a:ext cx="140760" cy="136080"/>
          </a:xfrm>
          <a:prstGeom prst="rect">
            <a:avLst/>
          </a:prstGeom>
          <a:noFill/>
          <a:ln w="0">
            <a:noFill/>
          </a:ln>
        </p:spPr>
        <p:txBody>
          <a:bodyPr wrap="none" lIns="0" tIns="0" rIns="0" bIns="0" anchor="t">
            <a:spAutoFit/>
          </a:bodyPr>
          <a:lstStyle/>
          <a:p>
            <a:r>
              <a:rPr lang="en-US" sz="920" b="0" u="none" strike="noStrike">
                <a:solidFill>
                  <a:srgbClr val="D1D5DB"/>
                </a:solidFill>
                <a:effectLst/>
                <a:uFillTx/>
                <a:latin typeface="DejaVuSans"/>
                <a:ea typeface="DejaVuSans"/>
              </a:rPr>
              <a:t>L2</a:t>
            </a:r>
            <a:endParaRPr lang="en-US" sz="920" b="0" u="none" strike="noStrike">
              <a:solidFill>
                <a:srgbClr val="000000"/>
              </a:solidFill>
              <a:effectLst/>
              <a:uFillTx/>
              <a:latin typeface="Times New Roman"/>
            </a:endParaRPr>
          </a:p>
        </p:txBody>
      </p:sp>
      <p:sp>
        <p:nvSpPr>
          <p:cNvPr id="755" name="任意多边形 754"/>
          <p:cNvSpPr/>
          <p:nvPr/>
        </p:nvSpPr>
        <p:spPr>
          <a:xfrm>
            <a:off x="568080" y="4111200"/>
            <a:ext cx="267840" cy="267840"/>
          </a:xfrm>
          <a:custGeom>
            <a:avLst/>
            <a:gdLst/>
            <a:ahLst/>
            <a:cxnLst/>
            <a:rect l="0" t="0" r="r" b="b"/>
            <a:pathLst>
              <a:path w="744" h="744">
                <a:moveTo>
                  <a:pt x="744" y="373"/>
                </a:moveTo>
                <a:cubicBezTo>
                  <a:pt x="744" y="397"/>
                  <a:pt x="741" y="421"/>
                  <a:pt x="737" y="445"/>
                </a:cubicBezTo>
                <a:cubicBezTo>
                  <a:pt x="732" y="469"/>
                  <a:pt x="725" y="492"/>
                  <a:pt x="716" y="515"/>
                </a:cubicBezTo>
                <a:cubicBezTo>
                  <a:pt x="706" y="537"/>
                  <a:pt x="695" y="559"/>
                  <a:pt x="681" y="579"/>
                </a:cubicBezTo>
                <a:cubicBezTo>
                  <a:pt x="668" y="599"/>
                  <a:pt x="652" y="618"/>
                  <a:pt x="635" y="635"/>
                </a:cubicBezTo>
                <a:cubicBezTo>
                  <a:pt x="618" y="653"/>
                  <a:pt x="599" y="668"/>
                  <a:pt x="579" y="682"/>
                </a:cubicBezTo>
                <a:cubicBezTo>
                  <a:pt x="558" y="695"/>
                  <a:pt x="537" y="707"/>
                  <a:pt x="515" y="716"/>
                </a:cubicBezTo>
                <a:cubicBezTo>
                  <a:pt x="492" y="725"/>
                  <a:pt x="469" y="732"/>
                  <a:pt x="445" y="737"/>
                </a:cubicBezTo>
                <a:cubicBezTo>
                  <a:pt x="421" y="742"/>
                  <a:pt x="397" y="744"/>
                  <a:pt x="372" y="744"/>
                </a:cubicBezTo>
                <a:cubicBezTo>
                  <a:pt x="348" y="744"/>
                  <a:pt x="324" y="742"/>
                  <a:pt x="300" y="737"/>
                </a:cubicBezTo>
                <a:cubicBezTo>
                  <a:pt x="275" y="732"/>
                  <a:pt x="252" y="725"/>
                  <a:pt x="229" y="716"/>
                </a:cubicBezTo>
                <a:cubicBezTo>
                  <a:pt x="207" y="707"/>
                  <a:pt x="185" y="695"/>
                  <a:pt x="165" y="682"/>
                </a:cubicBezTo>
                <a:cubicBezTo>
                  <a:pt x="145" y="668"/>
                  <a:pt x="126" y="653"/>
                  <a:pt x="109" y="635"/>
                </a:cubicBezTo>
                <a:cubicBezTo>
                  <a:pt x="92" y="618"/>
                  <a:pt x="76" y="599"/>
                  <a:pt x="63" y="579"/>
                </a:cubicBezTo>
                <a:cubicBezTo>
                  <a:pt x="49" y="559"/>
                  <a:pt x="38" y="537"/>
                  <a:pt x="28" y="515"/>
                </a:cubicBezTo>
                <a:cubicBezTo>
                  <a:pt x="19" y="492"/>
                  <a:pt x="12" y="469"/>
                  <a:pt x="7" y="445"/>
                </a:cubicBezTo>
                <a:cubicBezTo>
                  <a:pt x="2" y="421"/>
                  <a:pt x="0" y="397"/>
                  <a:pt x="0" y="373"/>
                </a:cubicBezTo>
                <a:cubicBezTo>
                  <a:pt x="0" y="348"/>
                  <a:pt x="2" y="324"/>
                  <a:pt x="7" y="300"/>
                </a:cubicBezTo>
                <a:cubicBezTo>
                  <a:pt x="12" y="276"/>
                  <a:pt x="19" y="253"/>
                  <a:pt x="28" y="231"/>
                </a:cubicBezTo>
                <a:cubicBezTo>
                  <a:pt x="38" y="208"/>
                  <a:pt x="49" y="187"/>
                  <a:pt x="63" y="166"/>
                </a:cubicBezTo>
                <a:cubicBezTo>
                  <a:pt x="76" y="146"/>
                  <a:pt x="92" y="127"/>
                  <a:pt x="109" y="110"/>
                </a:cubicBezTo>
                <a:cubicBezTo>
                  <a:pt x="126" y="93"/>
                  <a:pt x="145" y="76"/>
                  <a:pt x="165" y="63"/>
                </a:cubicBezTo>
                <a:cubicBezTo>
                  <a:pt x="185" y="49"/>
                  <a:pt x="207" y="38"/>
                  <a:pt x="229" y="29"/>
                </a:cubicBezTo>
                <a:cubicBezTo>
                  <a:pt x="252" y="19"/>
                  <a:pt x="275" y="12"/>
                  <a:pt x="300" y="7"/>
                </a:cubicBezTo>
                <a:cubicBezTo>
                  <a:pt x="324" y="3"/>
                  <a:pt x="348" y="0"/>
                  <a:pt x="372" y="0"/>
                </a:cubicBezTo>
                <a:cubicBezTo>
                  <a:pt x="397" y="0"/>
                  <a:pt x="421" y="3"/>
                  <a:pt x="445" y="7"/>
                </a:cubicBezTo>
                <a:cubicBezTo>
                  <a:pt x="469" y="12"/>
                  <a:pt x="492" y="19"/>
                  <a:pt x="515" y="29"/>
                </a:cubicBezTo>
                <a:cubicBezTo>
                  <a:pt x="537" y="38"/>
                  <a:pt x="558" y="49"/>
                  <a:pt x="579" y="63"/>
                </a:cubicBezTo>
                <a:cubicBezTo>
                  <a:pt x="599" y="76"/>
                  <a:pt x="618" y="93"/>
                  <a:pt x="635" y="110"/>
                </a:cubicBezTo>
                <a:cubicBezTo>
                  <a:pt x="652" y="127"/>
                  <a:pt x="668" y="146"/>
                  <a:pt x="681" y="166"/>
                </a:cubicBezTo>
                <a:cubicBezTo>
                  <a:pt x="695" y="187"/>
                  <a:pt x="706" y="208"/>
                  <a:pt x="716" y="231"/>
                </a:cubicBezTo>
                <a:cubicBezTo>
                  <a:pt x="725" y="253"/>
                  <a:pt x="732" y="276"/>
                  <a:pt x="737" y="300"/>
                </a:cubicBezTo>
                <a:cubicBezTo>
                  <a:pt x="741" y="324"/>
                  <a:pt x="744" y="348"/>
                  <a:pt x="744" y="373"/>
                </a:cubicBezTo>
                <a:close/>
              </a:path>
            </a:pathLst>
          </a:custGeom>
          <a:solidFill>
            <a:srgbClr val="8B5CF6"/>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756" name="文本框 755"/>
          <p:cNvSpPr txBox="1"/>
          <p:nvPr/>
        </p:nvSpPr>
        <p:spPr>
          <a:xfrm>
            <a:off x="3829320" y="3556080"/>
            <a:ext cx="82224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距离的平面索引</a:t>
            </a:r>
            <a:endParaRPr lang="en-US" sz="920" b="0" u="none" strike="noStrike">
              <a:solidFill>
                <a:srgbClr val="000000"/>
              </a:solidFill>
              <a:effectLst/>
              <a:uFillTx/>
              <a:latin typeface="Times New Roman"/>
            </a:endParaRPr>
          </a:p>
        </p:txBody>
      </p:sp>
      <p:sp>
        <p:nvSpPr>
          <p:cNvPr id="757" name="文本框 756"/>
          <p:cNvSpPr txBox="1"/>
          <p:nvPr/>
        </p:nvSpPr>
        <p:spPr>
          <a:xfrm>
            <a:off x="655200" y="4163040"/>
            <a:ext cx="133200" cy="157320"/>
          </a:xfrm>
          <a:prstGeom prst="rect">
            <a:avLst/>
          </a:prstGeom>
          <a:noFill/>
          <a:ln w="0">
            <a:noFill/>
          </a:ln>
        </p:spPr>
        <p:txBody>
          <a:bodyPr wrap="none" lIns="0" tIns="0" rIns="0" bIns="0" anchor="t">
            <a:spAutoFit/>
          </a:bodyPr>
          <a:lstStyle/>
          <a:p>
            <a:r>
              <a:rPr lang="en-US" sz="1050" b="1" u="none" strike="noStrike">
                <a:solidFill>
                  <a:srgbClr val="FFFFFF"/>
                </a:solidFill>
                <a:effectLst/>
                <a:uFillTx/>
                <a:latin typeface="DejaVuSans"/>
                <a:ea typeface="DejaVuSans"/>
              </a:rPr>
              <a:t>4</a:t>
            </a:r>
            <a:endParaRPr lang="en-US" sz="1050" b="0" u="none" strike="noStrike">
              <a:solidFill>
                <a:srgbClr val="000000"/>
              </a:solidFill>
              <a:effectLst/>
              <a:uFillTx/>
              <a:latin typeface="Times New Roman"/>
            </a:endParaRPr>
          </a:p>
        </p:txBody>
      </p:sp>
      <p:sp>
        <p:nvSpPr>
          <p:cNvPr id="758" name="文本框 757"/>
          <p:cNvSpPr txBox="1"/>
          <p:nvPr/>
        </p:nvSpPr>
        <p:spPr>
          <a:xfrm>
            <a:off x="936000" y="4124880"/>
            <a:ext cx="939600" cy="16956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WenQuanYiZenHei"/>
                <a:ea typeface="WenQuanYiZenHei"/>
              </a:rPr>
              <a:t>向量存储与保存</a:t>
            </a:r>
            <a:endParaRPr lang="en-US" sz="1050" b="0" u="none" strike="noStrike">
              <a:solidFill>
                <a:srgbClr val="000000"/>
              </a:solidFill>
              <a:effectLst/>
              <a:uFillTx/>
              <a:latin typeface="Times New Roman"/>
            </a:endParaRPr>
          </a:p>
        </p:txBody>
      </p:sp>
      <p:sp>
        <p:nvSpPr>
          <p:cNvPr id="759" name="文本框 758"/>
          <p:cNvSpPr txBox="1"/>
          <p:nvPr/>
        </p:nvSpPr>
        <p:spPr>
          <a:xfrm>
            <a:off x="936000" y="4358160"/>
            <a:ext cx="23544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使用</a:t>
            </a:r>
            <a:endParaRPr lang="en-US" sz="920" b="0" u="none" strike="noStrike">
              <a:solidFill>
                <a:srgbClr val="000000"/>
              </a:solidFill>
              <a:effectLst/>
              <a:uFillTx/>
              <a:latin typeface="Times New Roman"/>
            </a:endParaRPr>
          </a:p>
        </p:txBody>
      </p:sp>
      <p:sp>
        <p:nvSpPr>
          <p:cNvPr id="760" name="文本框 759"/>
          <p:cNvSpPr txBox="1"/>
          <p:nvPr/>
        </p:nvSpPr>
        <p:spPr>
          <a:xfrm>
            <a:off x="1170000" y="4362120"/>
            <a:ext cx="673560" cy="136080"/>
          </a:xfrm>
          <a:prstGeom prst="rect">
            <a:avLst/>
          </a:prstGeom>
          <a:noFill/>
          <a:ln w="0">
            <a:noFill/>
          </a:ln>
        </p:spPr>
        <p:txBody>
          <a:bodyPr wrap="none" lIns="0" tIns="0" rIns="0" bIns="0" anchor="t">
            <a:spAutoFit/>
          </a:bodyPr>
          <a:lstStyle/>
          <a:p>
            <a:r>
              <a:rPr lang="en-US" sz="920" b="0" u="none" strike="noStrike">
                <a:solidFill>
                  <a:srgbClr val="D1D5DB"/>
                </a:solidFill>
                <a:effectLst/>
                <a:uFillTx/>
                <a:latin typeface="DejaVuSans"/>
                <a:ea typeface="DejaVuSans"/>
              </a:rPr>
              <a:t>index.add()</a:t>
            </a:r>
            <a:endParaRPr lang="en-US" sz="920" b="0" u="none" strike="noStrike">
              <a:solidFill>
                <a:srgbClr val="000000"/>
              </a:solidFill>
              <a:effectLst/>
              <a:uFillTx/>
              <a:latin typeface="Times New Roman"/>
            </a:endParaRPr>
          </a:p>
        </p:txBody>
      </p:sp>
      <p:sp>
        <p:nvSpPr>
          <p:cNvPr id="761" name="文本框 760"/>
          <p:cNvSpPr txBox="1"/>
          <p:nvPr/>
        </p:nvSpPr>
        <p:spPr>
          <a:xfrm>
            <a:off x="1838880" y="4358160"/>
            <a:ext cx="129168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添加向量到索引，并通过</a:t>
            </a:r>
            <a:endParaRPr lang="en-US" sz="920" b="0" u="none" strike="noStrike">
              <a:solidFill>
                <a:srgbClr val="000000"/>
              </a:solidFill>
              <a:effectLst/>
              <a:uFillTx/>
              <a:latin typeface="Times New Roman"/>
            </a:endParaRPr>
          </a:p>
        </p:txBody>
      </p:sp>
      <p:sp>
        <p:nvSpPr>
          <p:cNvPr id="762" name="文本框 761"/>
          <p:cNvSpPr txBox="1"/>
          <p:nvPr/>
        </p:nvSpPr>
        <p:spPr>
          <a:xfrm>
            <a:off x="3125520" y="4362120"/>
            <a:ext cx="1074600" cy="136080"/>
          </a:xfrm>
          <a:prstGeom prst="rect">
            <a:avLst/>
          </a:prstGeom>
          <a:noFill/>
          <a:ln w="0">
            <a:noFill/>
          </a:ln>
        </p:spPr>
        <p:txBody>
          <a:bodyPr wrap="none" lIns="0" tIns="0" rIns="0" bIns="0" anchor="t">
            <a:spAutoFit/>
          </a:bodyPr>
          <a:lstStyle/>
          <a:p>
            <a:r>
              <a:rPr lang="en-US" sz="920" b="0" u="none" strike="noStrike">
                <a:solidFill>
                  <a:srgbClr val="D1D5DB"/>
                </a:solidFill>
                <a:effectLst/>
                <a:uFillTx/>
                <a:latin typeface="DejaVuSans"/>
                <a:ea typeface="DejaVuSans"/>
              </a:rPr>
              <a:t>faiss.write_index()</a:t>
            </a:r>
            <a:endParaRPr lang="en-US" sz="920" b="0" u="none" strike="noStrike">
              <a:solidFill>
                <a:srgbClr val="000000"/>
              </a:solidFill>
              <a:effectLst/>
              <a:uFillTx/>
              <a:latin typeface="Times New Roman"/>
            </a:endParaRPr>
          </a:p>
        </p:txBody>
      </p:sp>
      <p:sp>
        <p:nvSpPr>
          <p:cNvPr id="763" name="任意多边形 762"/>
          <p:cNvSpPr/>
          <p:nvPr/>
        </p:nvSpPr>
        <p:spPr>
          <a:xfrm>
            <a:off x="5565240" y="1403640"/>
            <a:ext cx="4730400" cy="6159240"/>
          </a:xfrm>
          <a:custGeom>
            <a:avLst/>
            <a:gdLst/>
            <a:ahLst/>
            <a:cxnLst/>
            <a:rect l="0" t="0" r="r" b="b"/>
            <a:pathLst>
              <a:path w="13140" h="17109">
                <a:moveTo>
                  <a:pt x="0" y="16924"/>
                </a:moveTo>
                <a:lnTo>
                  <a:pt x="0" y="186"/>
                </a:lnTo>
                <a:cubicBezTo>
                  <a:pt x="0" y="174"/>
                  <a:pt x="1" y="162"/>
                  <a:pt x="3" y="150"/>
                </a:cubicBezTo>
                <a:cubicBezTo>
                  <a:pt x="5" y="138"/>
                  <a:pt x="7" y="126"/>
                  <a:pt x="11" y="115"/>
                </a:cubicBezTo>
                <a:cubicBezTo>
                  <a:pt x="14" y="104"/>
                  <a:pt x="19" y="93"/>
                  <a:pt x="24" y="83"/>
                </a:cubicBezTo>
                <a:cubicBezTo>
                  <a:pt x="29" y="73"/>
                  <a:pt x="35" y="63"/>
                  <a:pt x="41" y="55"/>
                </a:cubicBezTo>
                <a:cubicBezTo>
                  <a:pt x="48" y="46"/>
                  <a:pt x="55" y="38"/>
                  <a:pt x="62" y="32"/>
                </a:cubicBezTo>
                <a:cubicBezTo>
                  <a:pt x="70" y="25"/>
                  <a:pt x="78" y="19"/>
                  <a:pt x="86" y="14"/>
                </a:cubicBezTo>
                <a:cubicBezTo>
                  <a:pt x="95" y="10"/>
                  <a:pt x="104" y="6"/>
                  <a:pt x="112" y="4"/>
                </a:cubicBezTo>
                <a:cubicBezTo>
                  <a:pt x="121" y="1"/>
                  <a:pt x="131" y="0"/>
                  <a:pt x="140" y="0"/>
                </a:cubicBezTo>
                <a:lnTo>
                  <a:pt x="12954" y="0"/>
                </a:lnTo>
                <a:cubicBezTo>
                  <a:pt x="12966" y="0"/>
                  <a:pt x="12979" y="1"/>
                  <a:pt x="12991" y="4"/>
                </a:cubicBezTo>
                <a:cubicBezTo>
                  <a:pt x="13002" y="6"/>
                  <a:pt x="13014" y="10"/>
                  <a:pt x="13025" y="14"/>
                </a:cubicBezTo>
                <a:cubicBezTo>
                  <a:pt x="13037" y="19"/>
                  <a:pt x="13047" y="25"/>
                  <a:pt x="13057" y="32"/>
                </a:cubicBezTo>
                <a:cubicBezTo>
                  <a:pt x="13068" y="38"/>
                  <a:pt x="13077" y="46"/>
                  <a:pt x="13086" y="55"/>
                </a:cubicBezTo>
                <a:cubicBezTo>
                  <a:pt x="13094" y="63"/>
                  <a:pt x="13102" y="73"/>
                  <a:pt x="13109" y="83"/>
                </a:cubicBezTo>
                <a:cubicBezTo>
                  <a:pt x="13115" y="93"/>
                  <a:pt x="13121" y="104"/>
                  <a:pt x="13126" y="115"/>
                </a:cubicBezTo>
                <a:cubicBezTo>
                  <a:pt x="13131" y="126"/>
                  <a:pt x="13134" y="138"/>
                  <a:pt x="13136" y="150"/>
                </a:cubicBezTo>
                <a:cubicBezTo>
                  <a:pt x="13139" y="162"/>
                  <a:pt x="13140" y="174"/>
                  <a:pt x="13140" y="186"/>
                </a:cubicBezTo>
                <a:lnTo>
                  <a:pt x="13140" y="16924"/>
                </a:lnTo>
                <a:cubicBezTo>
                  <a:pt x="13140" y="16936"/>
                  <a:pt x="13139" y="16948"/>
                  <a:pt x="13136" y="16960"/>
                </a:cubicBezTo>
                <a:cubicBezTo>
                  <a:pt x="13134" y="16972"/>
                  <a:pt x="13131" y="16983"/>
                  <a:pt x="13126" y="16995"/>
                </a:cubicBezTo>
                <a:cubicBezTo>
                  <a:pt x="13121" y="17006"/>
                  <a:pt x="13115" y="17017"/>
                  <a:pt x="13109" y="17027"/>
                </a:cubicBezTo>
                <a:cubicBezTo>
                  <a:pt x="13102" y="17037"/>
                  <a:pt x="13094" y="17046"/>
                  <a:pt x="13086" y="17055"/>
                </a:cubicBezTo>
                <a:cubicBezTo>
                  <a:pt x="13077" y="17064"/>
                  <a:pt x="13068" y="17071"/>
                  <a:pt x="13057" y="17078"/>
                </a:cubicBezTo>
                <a:cubicBezTo>
                  <a:pt x="13047" y="17085"/>
                  <a:pt x="13037" y="17091"/>
                  <a:pt x="13025" y="17095"/>
                </a:cubicBezTo>
                <a:cubicBezTo>
                  <a:pt x="13014" y="17100"/>
                  <a:pt x="13002" y="17103"/>
                  <a:pt x="12991" y="17106"/>
                </a:cubicBezTo>
                <a:cubicBezTo>
                  <a:pt x="12979" y="17108"/>
                  <a:pt x="12966" y="17109"/>
                  <a:pt x="12954" y="17109"/>
                </a:cubicBezTo>
                <a:lnTo>
                  <a:pt x="140" y="17109"/>
                </a:lnTo>
                <a:cubicBezTo>
                  <a:pt x="131" y="17109"/>
                  <a:pt x="121" y="17108"/>
                  <a:pt x="112" y="17106"/>
                </a:cubicBezTo>
                <a:cubicBezTo>
                  <a:pt x="104" y="17103"/>
                  <a:pt x="95" y="17100"/>
                  <a:pt x="86" y="17095"/>
                </a:cubicBezTo>
                <a:cubicBezTo>
                  <a:pt x="78" y="17091"/>
                  <a:pt x="70" y="17085"/>
                  <a:pt x="62" y="17078"/>
                </a:cubicBezTo>
                <a:cubicBezTo>
                  <a:pt x="55" y="17071"/>
                  <a:pt x="48" y="17064"/>
                  <a:pt x="41" y="17055"/>
                </a:cubicBezTo>
                <a:cubicBezTo>
                  <a:pt x="35" y="17046"/>
                  <a:pt x="29" y="17037"/>
                  <a:pt x="24" y="17027"/>
                </a:cubicBezTo>
                <a:cubicBezTo>
                  <a:pt x="19" y="17017"/>
                  <a:pt x="14" y="17006"/>
                  <a:pt x="11" y="16995"/>
                </a:cubicBezTo>
                <a:cubicBezTo>
                  <a:pt x="7" y="16983"/>
                  <a:pt x="5" y="16972"/>
                  <a:pt x="3" y="16960"/>
                </a:cubicBezTo>
                <a:cubicBezTo>
                  <a:pt x="1" y="16948"/>
                  <a:pt x="0" y="16936"/>
                  <a:pt x="0" y="16924"/>
                </a:cubicBezTo>
                <a:close/>
              </a:path>
            </a:pathLst>
          </a:custGeom>
          <a:solidFill>
            <a:srgbClr val="000000">
              <a:alpha val="3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764" name="任意多边形 763"/>
          <p:cNvSpPr/>
          <p:nvPr/>
        </p:nvSpPr>
        <p:spPr>
          <a:xfrm>
            <a:off x="5548680" y="1403640"/>
            <a:ext cx="67320" cy="6159240"/>
          </a:xfrm>
          <a:custGeom>
            <a:avLst/>
            <a:gdLst/>
            <a:ahLst/>
            <a:cxnLst/>
            <a:rect l="0" t="0" r="r" b="b"/>
            <a:pathLst>
              <a:path w="187" h="17109">
                <a:moveTo>
                  <a:pt x="0" y="0"/>
                </a:moveTo>
                <a:lnTo>
                  <a:pt x="187" y="0"/>
                </a:lnTo>
                <a:lnTo>
                  <a:pt x="187" y="17109"/>
                </a:lnTo>
                <a:lnTo>
                  <a:pt x="0" y="17109"/>
                </a:lnTo>
                <a:lnTo>
                  <a:pt x="0" y="0"/>
                </a:lnTo>
                <a:close/>
              </a:path>
            </a:pathLst>
          </a:custGeom>
          <a:solidFill>
            <a:srgbClr val="7E3AF2"/>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765" name="任意多边形 764"/>
          <p:cNvSpPr/>
          <p:nvPr/>
        </p:nvSpPr>
        <p:spPr>
          <a:xfrm>
            <a:off x="5548680" y="7696440"/>
            <a:ext cx="4746960" cy="1136880"/>
          </a:xfrm>
          <a:custGeom>
            <a:avLst/>
            <a:gdLst/>
            <a:ahLst/>
            <a:cxnLst/>
            <a:rect l="0" t="0" r="r" b="b"/>
            <a:pathLst>
              <a:path w="13186" h="3158">
                <a:moveTo>
                  <a:pt x="0" y="2972"/>
                </a:moveTo>
                <a:lnTo>
                  <a:pt x="0" y="185"/>
                </a:lnTo>
                <a:cubicBezTo>
                  <a:pt x="0" y="173"/>
                  <a:pt x="1" y="161"/>
                  <a:pt x="4" y="149"/>
                </a:cubicBezTo>
                <a:cubicBezTo>
                  <a:pt x="6" y="137"/>
                  <a:pt x="9" y="126"/>
                  <a:pt x="14" y="114"/>
                </a:cubicBezTo>
                <a:cubicBezTo>
                  <a:pt x="19" y="103"/>
                  <a:pt x="24" y="92"/>
                  <a:pt x="31" y="82"/>
                </a:cubicBezTo>
                <a:cubicBezTo>
                  <a:pt x="38" y="72"/>
                  <a:pt x="46" y="63"/>
                  <a:pt x="54" y="54"/>
                </a:cubicBezTo>
                <a:cubicBezTo>
                  <a:pt x="63" y="45"/>
                  <a:pt x="72" y="38"/>
                  <a:pt x="83" y="31"/>
                </a:cubicBezTo>
                <a:cubicBezTo>
                  <a:pt x="93" y="24"/>
                  <a:pt x="103" y="19"/>
                  <a:pt x="115" y="14"/>
                </a:cubicBezTo>
                <a:cubicBezTo>
                  <a:pt x="126" y="9"/>
                  <a:pt x="137" y="6"/>
                  <a:pt x="149" y="3"/>
                </a:cubicBezTo>
                <a:cubicBezTo>
                  <a:pt x="161" y="1"/>
                  <a:pt x="173" y="0"/>
                  <a:pt x="186" y="0"/>
                </a:cubicBezTo>
                <a:lnTo>
                  <a:pt x="13000" y="0"/>
                </a:lnTo>
                <a:cubicBezTo>
                  <a:pt x="13012" y="0"/>
                  <a:pt x="13025" y="1"/>
                  <a:pt x="13037" y="3"/>
                </a:cubicBezTo>
                <a:cubicBezTo>
                  <a:pt x="13048" y="6"/>
                  <a:pt x="13060" y="9"/>
                  <a:pt x="13071" y="14"/>
                </a:cubicBezTo>
                <a:cubicBezTo>
                  <a:pt x="13083" y="19"/>
                  <a:pt x="13093" y="24"/>
                  <a:pt x="13103" y="31"/>
                </a:cubicBezTo>
                <a:cubicBezTo>
                  <a:pt x="13114" y="38"/>
                  <a:pt x="13123" y="45"/>
                  <a:pt x="13132" y="54"/>
                </a:cubicBezTo>
                <a:cubicBezTo>
                  <a:pt x="13140" y="63"/>
                  <a:pt x="13148" y="72"/>
                  <a:pt x="13155" y="82"/>
                </a:cubicBezTo>
                <a:cubicBezTo>
                  <a:pt x="13161" y="92"/>
                  <a:pt x="13167" y="103"/>
                  <a:pt x="13172" y="114"/>
                </a:cubicBezTo>
                <a:cubicBezTo>
                  <a:pt x="13177" y="126"/>
                  <a:pt x="13180" y="137"/>
                  <a:pt x="13182" y="149"/>
                </a:cubicBezTo>
                <a:cubicBezTo>
                  <a:pt x="13185" y="161"/>
                  <a:pt x="13186" y="173"/>
                  <a:pt x="13186" y="185"/>
                </a:cubicBezTo>
                <a:lnTo>
                  <a:pt x="13186" y="2972"/>
                </a:lnTo>
                <a:cubicBezTo>
                  <a:pt x="13186" y="2984"/>
                  <a:pt x="13185" y="2996"/>
                  <a:pt x="13182" y="3008"/>
                </a:cubicBezTo>
                <a:cubicBezTo>
                  <a:pt x="13180" y="3020"/>
                  <a:pt x="13177" y="3032"/>
                  <a:pt x="13172" y="3043"/>
                </a:cubicBezTo>
                <a:cubicBezTo>
                  <a:pt x="13167" y="3054"/>
                  <a:pt x="13161" y="3065"/>
                  <a:pt x="13155" y="3075"/>
                </a:cubicBezTo>
                <a:cubicBezTo>
                  <a:pt x="13148" y="3085"/>
                  <a:pt x="13140" y="3095"/>
                  <a:pt x="13132" y="3103"/>
                </a:cubicBezTo>
                <a:cubicBezTo>
                  <a:pt x="13123" y="3112"/>
                  <a:pt x="13114" y="3120"/>
                  <a:pt x="13103" y="3126"/>
                </a:cubicBezTo>
                <a:cubicBezTo>
                  <a:pt x="13093" y="3133"/>
                  <a:pt x="13083" y="3139"/>
                  <a:pt x="13071" y="3144"/>
                </a:cubicBezTo>
                <a:cubicBezTo>
                  <a:pt x="13060" y="3148"/>
                  <a:pt x="13048" y="3152"/>
                  <a:pt x="13037" y="3154"/>
                </a:cubicBezTo>
                <a:cubicBezTo>
                  <a:pt x="13025" y="3157"/>
                  <a:pt x="13012" y="3158"/>
                  <a:pt x="13000" y="3158"/>
                </a:cubicBezTo>
                <a:lnTo>
                  <a:pt x="186" y="3158"/>
                </a:lnTo>
                <a:cubicBezTo>
                  <a:pt x="173" y="3158"/>
                  <a:pt x="161" y="3157"/>
                  <a:pt x="149" y="3154"/>
                </a:cubicBezTo>
                <a:cubicBezTo>
                  <a:pt x="137" y="3152"/>
                  <a:pt x="126" y="3148"/>
                  <a:pt x="115" y="3144"/>
                </a:cubicBezTo>
                <a:cubicBezTo>
                  <a:pt x="103" y="3139"/>
                  <a:pt x="93" y="3133"/>
                  <a:pt x="83" y="3126"/>
                </a:cubicBezTo>
                <a:cubicBezTo>
                  <a:pt x="72" y="3120"/>
                  <a:pt x="63" y="3112"/>
                  <a:pt x="54" y="3103"/>
                </a:cubicBezTo>
                <a:cubicBezTo>
                  <a:pt x="46" y="3095"/>
                  <a:pt x="38" y="3085"/>
                  <a:pt x="31" y="3075"/>
                </a:cubicBezTo>
                <a:cubicBezTo>
                  <a:pt x="24" y="3065"/>
                  <a:pt x="19" y="3054"/>
                  <a:pt x="14" y="3043"/>
                </a:cubicBezTo>
                <a:cubicBezTo>
                  <a:pt x="9" y="3032"/>
                  <a:pt x="6" y="3020"/>
                  <a:pt x="4" y="3008"/>
                </a:cubicBezTo>
                <a:cubicBezTo>
                  <a:pt x="1" y="2996"/>
                  <a:pt x="0" y="2984"/>
                  <a:pt x="0" y="2972"/>
                </a:cubicBezTo>
                <a:close/>
              </a:path>
            </a:pathLst>
          </a:custGeom>
          <a:solidFill>
            <a:srgbClr val="1E3A8A">
              <a:alpha val="2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766" name="图片 765"/>
          <p:cNvPicPr/>
          <p:nvPr/>
        </p:nvPicPr>
        <p:blipFill>
          <a:blip r:embed="rId4"/>
          <a:stretch/>
        </p:blipFill>
        <p:spPr>
          <a:xfrm>
            <a:off x="5548680" y="1069560"/>
            <a:ext cx="208440" cy="166680"/>
          </a:xfrm>
          <a:prstGeom prst="rect">
            <a:avLst/>
          </a:prstGeom>
          <a:noFill/>
          <a:ln w="0">
            <a:noFill/>
          </a:ln>
        </p:spPr>
      </p:pic>
      <p:sp>
        <p:nvSpPr>
          <p:cNvPr id="767" name="文本框 766"/>
          <p:cNvSpPr txBox="1"/>
          <p:nvPr/>
        </p:nvSpPr>
        <p:spPr>
          <a:xfrm>
            <a:off x="4194000" y="4358160"/>
            <a:ext cx="82224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保存索引到文件</a:t>
            </a:r>
            <a:endParaRPr lang="en-US" sz="920" b="0" u="none" strike="noStrike">
              <a:solidFill>
                <a:srgbClr val="000000"/>
              </a:solidFill>
              <a:effectLst/>
              <a:uFillTx/>
              <a:latin typeface="Times New Roman"/>
            </a:endParaRPr>
          </a:p>
        </p:txBody>
      </p:sp>
      <p:sp>
        <p:nvSpPr>
          <p:cNvPr id="768" name="文本框 767"/>
          <p:cNvSpPr txBox="1"/>
          <p:nvPr/>
        </p:nvSpPr>
        <p:spPr>
          <a:xfrm>
            <a:off x="5824440" y="1050840"/>
            <a:ext cx="1006560" cy="212400"/>
          </a:xfrm>
          <a:prstGeom prst="rect">
            <a:avLst/>
          </a:prstGeom>
          <a:noFill/>
          <a:ln w="0">
            <a:noFill/>
          </a:ln>
        </p:spPr>
        <p:txBody>
          <a:bodyPr wrap="none" lIns="0" tIns="0" rIns="0" bIns="0" anchor="t">
            <a:spAutoFit/>
          </a:bodyPr>
          <a:lstStyle/>
          <a:p>
            <a:r>
              <a:rPr lang="zh-CN" sz="1320" b="0" u="none" strike="noStrike">
                <a:solidFill>
                  <a:srgbClr val="BFDBFE"/>
                </a:solidFill>
                <a:effectLst/>
                <a:uFillTx/>
                <a:latin typeface="WenQuanYiZenHei"/>
                <a:ea typeface="WenQuanYiZenHei"/>
              </a:rPr>
              <a:t>代码实现示例</a:t>
            </a:r>
            <a:endParaRPr lang="en-US" sz="1320" b="0" u="none" strike="noStrike">
              <a:solidFill>
                <a:srgbClr val="000000"/>
              </a:solidFill>
              <a:effectLst/>
              <a:uFillTx/>
              <a:latin typeface="Times New Roman"/>
            </a:endParaRPr>
          </a:p>
        </p:txBody>
      </p:sp>
      <p:sp>
        <p:nvSpPr>
          <p:cNvPr id="769" name="文本框 768"/>
          <p:cNvSpPr txBox="1"/>
          <p:nvPr/>
        </p:nvSpPr>
        <p:spPr>
          <a:xfrm>
            <a:off x="5716080" y="1565640"/>
            <a:ext cx="141480" cy="132840"/>
          </a:xfrm>
          <a:prstGeom prst="rect">
            <a:avLst/>
          </a:prstGeom>
          <a:noFill/>
          <a:ln w="0">
            <a:noFill/>
          </a:ln>
        </p:spPr>
        <p:txBody>
          <a:bodyPr wrap="none" lIns="0" tIns="0" rIns="0" bIns="0" anchor="t">
            <a:spAutoFit/>
          </a:bodyPr>
          <a:lstStyle/>
          <a:p>
            <a:r>
              <a:rPr lang="en-US" sz="920" b="0" u="none" strike="noStrike">
                <a:solidFill>
                  <a:srgbClr val="6272A4"/>
                </a:solidFill>
                <a:effectLst/>
                <a:uFillTx/>
                <a:latin typeface="Courier New"/>
                <a:ea typeface="Courier New"/>
              </a:rPr>
              <a:t># </a:t>
            </a:r>
            <a:endParaRPr lang="en-US" sz="920" b="0" u="none" strike="noStrike">
              <a:solidFill>
                <a:srgbClr val="000000"/>
              </a:solidFill>
              <a:effectLst/>
              <a:uFillTx/>
              <a:latin typeface="Times New Roman"/>
            </a:endParaRPr>
          </a:p>
        </p:txBody>
      </p:sp>
      <p:sp>
        <p:nvSpPr>
          <p:cNvPr id="770" name="文本框 769"/>
          <p:cNvSpPr txBox="1"/>
          <p:nvPr/>
        </p:nvSpPr>
        <p:spPr>
          <a:xfrm>
            <a:off x="5856480" y="1550160"/>
            <a:ext cx="704880" cy="148320"/>
          </a:xfrm>
          <a:prstGeom prst="rect">
            <a:avLst/>
          </a:prstGeom>
          <a:noFill/>
          <a:ln w="0">
            <a:noFill/>
          </a:ln>
        </p:spPr>
        <p:txBody>
          <a:bodyPr wrap="none" lIns="0" tIns="0" rIns="0" bIns="0" anchor="t">
            <a:spAutoFit/>
          </a:bodyPr>
          <a:lstStyle/>
          <a:p>
            <a:r>
              <a:rPr lang="zh-CN" sz="920" b="0" u="none" strike="noStrike">
                <a:solidFill>
                  <a:srgbClr val="6272A4"/>
                </a:solidFill>
                <a:effectLst/>
                <a:uFillTx/>
                <a:latin typeface="WenQuanYiZenHei"/>
                <a:ea typeface="WenQuanYiZenHei"/>
              </a:rPr>
              <a:t>导入必要的库</a:t>
            </a:r>
            <a:endParaRPr lang="en-US" sz="920" b="0" u="none" strike="noStrike">
              <a:solidFill>
                <a:srgbClr val="000000"/>
              </a:solidFill>
              <a:effectLst/>
              <a:uFillTx/>
              <a:latin typeface="Times New Roman"/>
            </a:endParaRPr>
          </a:p>
        </p:txBody>
      </p:sp>
      <p:sp>
        <p:nvSpPr>
          <p:cNvPr id="771" name="文本框 770"/>
          <p:cNvSpPr txBox="1"/>
          <p:nvPr/>
        </p:nvSpPr>
        <p:spPr>
          <a:xfrm>
            <a:off x="5716080" y="1757880"/>
            <a:ext cx="1268280" cy="132840"/>
          </a:xfrm>
          <a:prstGeom prst="rect">
            <a:avLst/>
          </a:prstGeom>
          <a:noFill/>
          <a:ln w="0">
            <a:noFill/>
          </a:ln>
        </p:spPr>
        <p:txBody>
          <a:bodyPr wrap="none" lIns="0" tIns="0" rIns="0" bIns="0" anchor="t">
            <a:spAutoFit/>
          </a:bodyPr>
          <a:lstStyle/>
          <a:p>
            <a:r>
              <a:rPr lang="en-US" sz="920" b="0" u="none" strike="noStrike">
                <a:solidFill>
                  <a:srgbClr val="FF79C6"/>
                </a:solidFill>
                <a:effectLst/>
                <a:uFillTx/>
                <a:latin typeface="Courier New"/>
                <a:ea typeface="Courier New"/>
              </a:rPr>
              <a:t>import</a:t>
            </a:r>
            <a:r>
              <a:rPr lang="en-US" sz="920" b="0" u="none" strike="noStrike">
                <a:solidFill>
                  <a:srgbClr val="FFFFFF"/>
                </a:solidFill>
                <a:effectLst/>
                <a:uFillTx/>
                <a:latin typeface="Courier New"/>
                <a:ea typeface="Courier New"/>
              </a:rPr>
              <a:t> numpy </a:t>
            </a:r>
            <a:r>
              <a:rPr lang="en-US" sz="920" b="0" u="none" strike="noStrike">
                <a:solidFill>
                  <a:srgbClr val="FF79C6"/>
                </a:solidFill>
                <a:effectLst/>
                <a:uFillTx/>
                <a:latin typeface="Courier New"/>
                <a:ea typeface="Courier New"/>
              </a:rPr>
              <a:t>as</a:t>
            </a:r>
            <a:r>
              <a:rPr lang="en-US" sz="920" b="0" u="none" strike="noStrike">
                <a:solidFill>
                  <a:srgbClr val="FFFFFF"/>
                </a:solidFill>
                <a:effectLst/>
                <a:uFillTx/>
                <a:latin typeface="Courier New"/>
                <a:ea typeface="Courier New"/>
              </a:rPr>
              <a:t> np</a:t>
            </a:r>
            <a:endParaRPr lang="en-US" sz="920" b="0" u="none" strike="noStrike">
              <a:solidFill>
                <a:srgbClr val="000000"/>
              </a:solidFill>
              <a:effectLst/>
              <a:uFillTx/>
              <a:latin typeface="Times New Roman"/>
            </a:endParaRPr>
          </a:p>
        </p:txBody>
      </p:sp>
      <p:sp>
        <p:nvSpPr>
          <p:cNvPr id="772" name="文本框 771"/>
          <p:cNvSpPr txBox="1"/>
          <p:nvPr/>
        </p:nvSpPr>
        <p:spPr>
          <a:xfrm>
            <a:off x="5716080" y="1949760"/>
            <a:ext cx="1338840" cy="132840"/>
          </a:xfrm>
          <a:prstGeom prst="rect">
            <a:avLst/>
          </a:prstGeom>
          <a:noFill/>
          <a:ln w="0">
            <a:noFill/>
          </a:ln>
        </p:spPr>
        <p:txBody>
          <a:bodyPr wrap="none" lIns="0" tIns="0" rIns="0" bIns="0" anchor="t">
            <a:spAutoFit/>
          </a:bodyPr>
          <a:lstStyle/>
          <a:p>
            <a:r>
              <a:rPr lang="en-US" sz="920" b="0" u="none" strike="noStrike">
                <a:solidFill>
                  <a:srgbClr val="FF79C6"/>
                </a:solidFill>
                <a:effectLst/>
                <a:uFillTx/>
                <a:latin typeface="Courier New"/>
                <a:ea typeface="Courier New"/>
              </a:rPr>
              <a:t>import</a:t>
            </a:r>
            <a:r>
              <a:rPr lang="en-US" sz="920" b="0" u="none" strike="noStrike">
                <a:solidFill>
                  <a:srgbClr val="FFFFFF"/>
                </a:solidFill>
                <a:effectLst/>
                <a:uFillTx/>
                <a:latin typeface="Courier New"/>
                <a:ea typeface="Courier New"/>
              </a:rPr>
              <a:t> pandas </a:t>
            </a:r>
            <a:r>
              <a:rPr lang="en-US" sz="920" b="0" u="none" strike="noStrike">
                <a:solidFill>
                  <a:srgbClr val="FF79C6"/>
                </a:solidFill>
                <a:effectLst/>
                <a:uFillTx/>
                <a:latin typeface="Courier New"/>
                <a:ea typeface="Courier New"/>
              </a:rPr>
              <a:t>as</a:t>
            </a:r>
            <a:r>
              <a:rPr lang="en-US" sz="920" b="0" u="none" strike="noStrike">
                <a:solidFill>
                  <a:srgbClr val="FFFFFF"/>
                </a:solidFill>
                <a:effectLst/>
                <a:uFillTx/>
                <a:latin typeface="Courier New"/>
                <a:ea typeface="Courier New"/>
              </a:rPr>
              <a:t> pd</a:t>
            </a:r>
            <a:endParaRPr lang="en-US" sz="920" b="0" u="none" strike="noStrike">
              <a:solidFill>
                <a:srgbClr val="000000"/>
              </a:solidFill>
              <a:effectLst/>
              <a:uFillTx/>
              <a:latin typeface="Times New Roman"/>
            </a:endParaRPr>
          </a:p>
        </p:txBody>
      </p:sp>
      <p:sp>
        <p:nvSpPr>
          <p:cNvPr id="773" name="文本框 772"/>
          <p:cNvSpPr txBox="1"/>
          <p:nvPr/>
        </p:nvSpPr>
        <p:spPr>
          <a:xfrm>
            <a:off x="5716080" y="2133720"/>
            <a:ext cx="3732840" cy="132840"/>
          </a:xfrm>
          <a:prstGeom prst="rect">
            <a:avLst/>
          </a:prstGeom>
          <a:noFill/>
          <a:ln w="0">
            <a:noFill/>
          </a:ln>
        </p:spPr>
        <p:txBody>
          <a:bodyPr wrap="none" lIns="0" tIns="0" rIns="0" bIns="0" anchor="t">
            <a:spAutoFit/>
          </a:bodyPr>
          <a:lstStyle/>
          <a:p>
            <a:r>
              <a:rPr lang="en-US" sz="920" b="0" u="none" strike="noStrike">
                <a:solidFill>
                  <a:srgbClr val="FF79C6"/>
                </a:solidFill>
                <a:effectLst/>
                <a:uFillTx/>
                <a:latin typeface="Courier New"/>
                <a:ea typeface="Courier New"/>
              </a:rPr>
              <a:t>from</a:t>
            </a:r>
            <a:r>
              <a:rPr lang="en-US" sz="920" b="0" u="none" strike="noStrike">
                <a:solidFill>
                  <a:srgbClr val="FFFFFF"/>
                </a:solidFill>
                <a:effectLst/>
                <a:uFillTx/>
                <a:latin typeface="Courier New"/>
                <a:ea typeface="Courier New"/>
              </a:rPr>
              <a:t> sentence_transformers </a:t>
            </a:r>
            <a:r>
              <a:rPr lang="en-US" sz="920" b="0" u="none" strike="noStrike">
                <a:solidFill>
                  <a:srgbClr val="FF79C6"/>
                </a:solidFill>
                <a:effectLst/>
                <a:uFillTx/>
                <a:latin typeface="Courier New"/>
                <a:ea typeface="Courier New"/>
              </a:rPr>
              <a:t>import</a:t>
            </a:r>
            <a:r>
              <a:rPr lang="en-US" sz="920" b="0" u="none" strike="noStrike">
                <a:solidFill>
                  <a:srgbClr val="FFFFFF"/>
                </a:solidFill>
                <a:effectLst/>
                <a:uFillTx/>
                <a:latin typeface="Courier New"/>
                <a:ea typeface="Courier New"/>
              </a:rPr>
              <a:t> SentenceTransformer</a:t>
            </a:r>
            <a:endParaRPr lang="en-US" sz="920" b="0" u="none" strike="noStrike">
              <a:solidFill>
                <a:srgbClr val="000000"/>
              </a:solidFill>
              <a:effectLst/>
              <a:uFillTx/>
              <a:latin typeface="Times New Roman"/>
            </a:endParaRPr>
          </a:p>
        </p:txBody>
      </p:sp>
      <p:sp>
        <p:nvSpPr>
          <p:cNvPr id="774" name="文本框 773"/>
          <p:cNvSpPr txBox="1"/>
          <p:nvPr/>
        </p:nvSpPr>
        <p:spPr>
          <a:xfrm>
            <a:off x="5716080" y="2325960"/>
            <a:ext cx="846000" cy="132840"/>
          </a:xfrm>
          <a:prstGeom prst="rect">
            <a:avLst/>
          </a:prstGeom>
          <a:noFill/>
          <a:ln w="0">
            <a:noFill/>
          </a:ln>
        </p:spPr>
        <p:txBody>
          <a:bodyPr wrap="none" lIns="0" tIns="0" rIns="0" bIns="0" anchor="t">
            <a:spAutoFit/>
          </a:bodyPr>
          <a:lstStyle/>
          <a:p>
            <a:r>
              <a:rPr lang="en-US" sz="920" b="0" u="none" strike="noStrike">
                <a:solidFill>
                  <a:srgbClr val="FF79C6"/>
                </a:solidFill>
                <a:effectLst/>
                <a:uFillTx/>
                <a:latin typeface="Courier New"/>
                <a:ea typeface="Courier New"/>
              </a:rPr>
              <a:t>import</a:t>
            </a:r>
            <a:r>
              <a:rPr lang="en-US" sz="920" b="0" u="none" strike="noStrike">
                <a:solidFill>
                  <a:srgbClr val="FFFFFF"/>
                </a:solidFill>
                <a:effectLst/>
                <a:uFillTx/>
                <a:latin typeface="Courier New"/>
                <a:ea typeface="Courier New"/>
              </a:rPr>
              <a:t> faiss</a:t>
            </a:r>
            <a:endParaRPr lang="en-US" sz="920" b="0" u="none" strike="noStrike">
              <a:solidFill>
                <a:srgbClr val="000000"/>
              </a:solidFill>
              <a:effectLst/>
              <a:uFillTx/>
              <a:latin typeface="Times New Roman"/>
            </a:endParaRPr>
          </a:p>
        </p:txBody>
      </p:sp>
      <p:sp>
        <p:nvSpPr>
          <p:cNvPr id="775" name="文本框 774"/>
          <p:cNvSpPr txBox="1"/>
          <p:nvPr/>
        </p:nvSpPr>
        <p:spPr>
          <a:xfrm>
            <a:off x="5716080" y="2710440"/>
            <a:ext cx="141480" cy="132840"/>
          </a:xfrm>
          <a:prstGeom prst="rect">
            <a:avLst/>
          </a:prstGeom>
          <a:noFill/>
          <a:ln w="0">
            <a:noFill/>
          </a:ln>
        </p:spPr>
        <p:txBody>
          <a:bodyPr wrap="none" lIns="0" tIns="0" rIns="0" bIns="0" anchor="t">
            <a:spAutoFit/>
          </a:bodyPr>
          <a:lstStyle/>
          <a:p>
            <a:r>
              <a:rPr lang="en-US" sz="920" b="0" u="none" strike="noStrike">
                <a:solidFill>
                  <a:srgbClr val="6272A4"/>
                </a:solidFill>
                <a:effectLst/>
                <a:uFillTx/>
                <a:latin typeface="Courier New"/>
                <a:ea typeface="Courier New"/>
              </a:rPr>
              <a:t># </a:t>
            </a:r>
            <a:endParaRPr lang="en-US" sz="920" b="0" u="none" strike="noStrike">
              <a:solidFill>
                <a:srgbClr val="000000"/>
              </a:solidFill>
              <a:effectLst/>
              <a:uFillTx/>
              <a:latin typeface="Times New Roman"/>
            </a:endParaRPr>
          </a:p>
        </p:txBody>
      </p:sp>
      <p:sp>
        <p:nvSpPr>
          <p:cNvPr id="776" name="文本框 775"/>
          <p:cNvSpPr txBox="1"/>
          <p:nvPr/>
        </p:nvSpPr>
        <p:spPr>
          <a:xfrm>
            <a:off x="5856480" y="2695320"/>
            <a:ext cx="470160" cy="148320"/>
          </a:xfrm>
          <a:prstGeom prst="rect">
            <a:avLst/>
          </a:prstGeom>
          <a:noFill/>
          <a:ln w="0">
            <a:noFill/>
          </a:ln>
        </p:spPr>
        <p:txBody>
          <a:bodyPr wrap="none" lIns="0" tIns="0" rIns="0" bIns="0" anchor="t">
            <a:spAutoFit/>
          </a:bodyPr>
          <a:lstStyle/>
          <a:p>
            <a:r>
              <a:rPr lang="zh-CN" sz="920" b="0" u="none" strike="noStrike">
                <a:solidFill>
                  <a:srgbClr val="6272A4"/>
                </a:solidFill>
                <a:effectLst/>
                <a:uFillTx/>
                <a:latin typeface="WenQuanYiZenHei"/>
                <a:ea typeface="WenQuanYiZenHei"/>
              </a:rPr>
              <a:t>加载数据</a:t>
            </a:r>
            <a:endParaRPr lang="en-US" sz="920" b="0" u="none" strike="noStrike">
              <a:solidFill>
                <a:srgbClr val="000000"/>
              </a:solidFill>
              <a:effectLst/>
              <a:uFillTx/>
              <a:latin typeface="Times New Roman"/>
            </a:endParaRPr>
          </a:p>
        </p:txBody>
      </p:sp>
      <p:sp>
        <p:nvSpPr>
          <p:cNvPr id="777" name="文本框 776"/>
          <p:cNvSpPr txBox="1"/>
          <p:nvPr/>
        </p:nvSpPr>
        <p:spPr>
          <a:xfrm>
            <a:off x="5716080" y="2894400"/>
            <a:ext cx="2747160" cy="132840"/>
          </a:xfrm>
          <a:prstGeom prst="rect">
            <a:avLst/>
          </a:prstGeom>
          <a:noFill/>
          <a:ln w="0">
            <a:noFill/>
          </a:ln>
        </p:spPr>
        <p:txBody>
          <a:bodyPr wrap="none" lIns="0" tIns="0" rIns="0" bIns="0" anchor="t">
            <a:spAutoFit/>
          </a:bodyPr>
          <a:lstStyle/>
          <a:p>
            <a:r>
              <a:rPr lang="en-US" sz="920" b="0" u="none" strike="noStrike">
                <a:solidFill>
                  <a:srgbClr val="FFFFFF"/>
                </a:solidFill>
                <a:effectLst/>
                <a:uFillTx/>
                <a:latin typeface="Courier New"/>
                <a:ea typeface="Courier New"/>
              </a:rPr>
              <a:t>data = {</a:t>
            </a:r>
            <a:r>
              <a:rPr lang="en-US" sz="920" b="0" u="none" strike="noStrike">
                <a:solidFill>
                  <a:srgbClr val="F1FA8C"/>
                </a:solidFill>
                <a:effectLst/>
                <a:uFillTx/>
                <a:latin typeface="Courier New"/>
                <a:ea typeface="Courier New"/>
              </a:rPr>
              <a:t>"document_id"</a:t>
            </a:r>
            <a:r>
              <a:rPr lang="en-US" sz="920" b="0" u="none" strike="noStrike">
                <a:solidFill>
                  <a:srgbClr val="FFFFFF"/>
                </a:solidFill>
                <a:effectLst/>
                <a:uFillTx/>
                <a:latin typeface="Courier New"/>
                <a:ea typeface="Courier New"/>
              </a:rPr>
              <a:t>: [1, 2, 3, 4, 5],</a:t>
            </a:r>
            <a:endParaRPr lang="en-US" sz="920" b="0" u="none" strike="noStrike">
              <a:solidFill>
                <a:srgbClr val="000000"/>
              </a:solidFill>
              <a:effectLst/>
              <a:uFillTx/>
              <a:latin typeface="Times New Roman"/>
            </a:endParaRPr>
          </a:p>
        </p:txBody>
      </p:sp>
      <p:sp>
        <p:nvSpPr>
          <p:cNvPr id="778" name="文本框 777"/>
          <p:cNvSpPr txBox="1"/>
          <p:nvPr/>
        </p:nvSpPr>
        <p:spPr>
          <a:xfrm>
            <a:off x="5716080" y="3086280"/>
            <a:ext cx="1761480" cy="132840"/>
          </a:xfrm>
          <a:prstGeom prst="rect">
            <a:avLst/>
          </a:prstGeom>
          <a:noFill/>
          <a:ln w="0">
            <a:noFill/>
          </a:ln>
        </p:spPr>
        <p:txBody>
          <a:bodyPr wrap="none" lIns="0" tIns="0" rIns="0" bIns="0" anchor="t">
            <a:spAutoFit/>
          </a:bodyPr>
          <a:lstStyle/>
          <a:p>
            <a:r>
              <a:rPr lang="en-US" sz="920" b="0" u="none" strike="noStrike">
                <a:solidFill>
                  <a:srgbClr val="FFFFFF"/>
                </a:solidFill>
                <a:effectLst/>
                <a:uFillTx/>
                <a:latin typeface="Courier New"/>
                <a:ea typeface="Courier New"/>
              </a:rPr>
              <a:t>        </a:t>
            </a:r>
            <a:r>
              <a:rPr lang="en-US" sz="920" b="0" u="none" strike="noStrike">
                <a:solidFill>
                  <a:srgbClr val="F1FA8C"/>
                </a:solidFill>
                <a:effectLst/>
                <a:uFillTx/>
                <a:latin typeface="Courier New"/>
                <a:ea typeface="Courier New"/>
              </a:rPr>
              <a:t>"text"</a:t>
            </a:r>
            <a:r>
              <a:rPr lang="en-US" sz="920" b="0" u="none" strike="noStrike">
                <a:solidFill>
                  <a:srgbClr val="FFFFFF"/>
                </a:solidFill>
                <a:effectLst/>
                <a:uFillTx/>
                <a:latin typeface="Courier New"/>
                <a:ea typeface="Courier New"/>
              </a:rPr>
              <a:t>: [</a:t>
            </a:r>
            <a:r>
              <a:rPr lang="en-US" sz="920" b="0" u="none" strike="noStrike">
                <a:solidFill>
                  <a:srgbClr val="F1FA8C"/>
                </a:solidFill>
                <a:effectLst/>
                <a:uFillTx/>
                <a:latin typeface="Courier New"/>
                <a:ea typeface="Courier New"/>
              </a:rPr>
              <a:t>"Python </a:t>
            </a:r>
            <a:endParaRPr lang="en-US" sz="920" b="0" u="none" strike="noStrike">
              <a:solidFill>
                <a:srgbClr val="000000"/>
              </a:solidFill>
              <a:effectLst/>
              <a:uFillTx/>
              <a:latin typeface="Times New Roman"/>
            </a:endParaRPr>
          </a:p>
        </p:txBody>
      </p:sp>
      <p:sp>
        <p:nvSpPr>
          <p:cNvPr id="779" name="文本框 778"/>
          <p:cNvSpPr txBox="1"/>
          <p:nvPr/>
        </p:nvSpPr>
        <p:spPr>
          <a:xfrm>
            <a:off x="7471440" y="3071160"/>
            <a:ext cx="939600" cy="148320"/>
          </a:xfrm>
          <a:prstGeom prst="rect">
            <a:avLst/>
          </a:prstGeom>
          <a:noFill/>
          <a:ln w="0">
            <a:noFill/>
          </a:ln>
        </p:spPr>
        <p:txBody>
          <a:bodyPr wrap="none" lIns="0" tIns="0" rIns="0" bIns="0" anchor="t">
            <a:spAutoFit/>
          </a:bodyPr>
          <a:lstStyle/>
          <a:p>
            <a:r>
              <a:rPr lang="zh-CN" sz="920" b="0" u="none" strike="noStrike">
                <a:solidFill>
                  <a:srgbClr val="F1FA8C"/>
                </a:solidFill>
                <a:effectLst/>
                <a:uFillTx/>
                <a:latin typeface="WenQuanYiZenHei"/>
                <a:ea typeface="WenQuanYiZenHei"/>
              </a:rPr>
              <a:t>编程的入门指南。</a:t>
            </a:r>
            <a:endParaRPr lang="en-US" sz="920" b="0" u="none" strike="noStrike">
              <a:solidFill>
                <a:srgbClr val="000000"/>
              </a:solidFill>
              <a:effectLst/>
              <a:uFillTx/>
              <a:latin typeface="Times New Roman"/>
            </a:endParaRPr>
          </a:p>
        </p:txBody>
      </p:sp>
      <p:sp>
        <p:nvSpPr>
          <p:cNvPr id="780" name="文本框 779"/>
          <p:cNvSpPr txBox="1"/>
          <p:nvPr/>
        </p:nvSpPr>
        <p:spPr>
          <a:xfrm>
            <a:off x="8407440" y="3086280"/>
            <a:ext cx="141840" cy="132840"/>
          </a:xfrm>
          <a:prstGeom prst="rect">
            <a:avLst/>
          </a:prstGeom>
          <a:noFill/>
          <a:ln w="0">
            <a:noFill/>
          </a:ln>
        </p:spPr>
        <p:txBody>
          <a:bodyPr wrap="none" lIns="0" tIns="0" rIns="0" bIns="0" anchor="t">
            <a:spAutoFit/>
          </a:bodyPr>
          <a:lstStyle/>
          <a:p>
            <a:r>
              <a:rPr lang="en-US" sz="920" b="0" u="none" strike="noStrike">
                <a:solidFill>
                  <a:srgbClr val="F1FA8C"/>
                </a:solidFill>
                <a:effectLst/>
                <a:uFillTx/>
                <a:latin typeface="Courier New"/>
                <a:ea typeface="Courier New"/>
              </a:rPr>
              <a:t>"</a:t>
            </a:r>
            <a:r>
              <a:rPr lang="en-US" sz="920" b="0" u="none" strike="noStrike">
                <a:solidFill>
                  <a:srgbClr val="FFFFFF"/>
                </a:solidFill>
                <a:effectLst/>
                <a:uFillTx/>
                <a:latin typeface="Courier New"/>
                <a:ea typeface="Courier New"/>
              </a:rPr>
              <a:t>,</a:t>
            </a:r>
            <a:endParaRPr lang="en-US" sz="920" b="0" u="none" strike="noStrike">
              <a:solidFill>
                <a:srgbClr val="000000"/>
              </a:solidFill>
              <a:effectLst/>
              <a:uFillTx/>
              <a:latin typeface="Times New Roman"/>
            </a:endParaRPr>
          </a:p>
        </p:txBody>
      </p:sp>
      <p:sp>
        <p:nvSpPr>
          <p:cNvPr id="781" name="文本框 780"/>
          <p:cNvSpPr txBox="1"/>
          <p:nvPr/>
        </p:nvSpPr>
        <p:spPr>
          <a:xfrm>
            <a:off x="5716080" y="3278520"/>
            <a:ext cx="1198080" cy="132840"/>
          </a:xfrm>
          <a:prstGeom prst="rect">
            <a:avLst/>
          </a:prstGeom>
          <a:noFill/>
          <a:ln w="0">
            <a:noFill/>
          </a:ln>
        </p:spPr>
        <p:txBody>
          <a:bodyPr wrap="none" lIns="0" tIns="0" rIns="0" bIns="0" anchor="t">
            <a:spAutoFit/>
          </a:bodyPr>
          <a:lstStyle/>
          <a:p>
            <a:r>
              <a:rPr lang="en-US" sz="920" b="0" u="none" strike="noStrike">
                <a:solidFill>
                  <a:srgbClr val="FFFFFF"/>
                </a:solidFill>
                <a:effectLst/>
                <a:uFillTx/>
                <a:latin typeface="Courier New"/>
                <a:ea typeface="Courier New"/>
              </a:rPr>
              <a:t>                </a:t>
            </a:r>
            <a:r>
              <a:rPr lang="en-US" sz="920" b="0" u="none" strike="noStrike">
                <a:solidFill>
                  <a:srgbClr val="F1FA8C"/>
                </a:solidFill>
                <a:effectLst/>
                <a:uFillTx/>
                <a:latin typeface="Courier New"/>
                <a:ea typeface="Courier New"/>
              </a:rPr>
              <a:t>"</a:t>
            </a:r>
            <a:endParaRPr lang="en-US" sz="920" b="0" u="none" strike="noStrike">
              <a:solidFill>
                <a:srgbClr val="000000"/>
              </a:solidFill>
              <a:effectLst/>
              <a:uFillTx/>
              <a:latin typeface="Times New Roman"/>
            </a:endParaRPr>
          </a:p>
        </p:txBody>
      </p:sp>
      <p:sp>
        <p:nvSpPr>
          <p:cNvPr id="782" name="文本框 781"/>
          <p:cNvSpPr txBox="1"/>
          <p:nvPr/>
        </p:nvSpPr>
        <p:spPr>
          <a:xfrm>
            <a:off x="6909480" y="3263400"/>
            <a:ext cx="1526400" cy="148320"/>
          </a:xfrm>
          <a:prstGeom prst="rect">
            <a:avLst/>
          </a:prstGeom>
          <a:noFill/>
          <a:ln w="0">
            <a:noFill/>
          </a:ln>
        </p:spPr>
        <p:txBody>
          <a:bodyPr wrap="none" lIns="0" tIns="0" rIns="0" bIns="0" anchor="t">
            <a:spAutoFit/>
          </a:bodyPr>
          <a:lstStyle/>
          <a:p>
            <a:r>
              <a:rPr lang="zh-CN" sz="920" b="0" u="none" strike="noStrike">
                <a:solidFill>
                  <a:srgbClr val="F1FA8C"/>
                </a:solidFill>
                <a:effectLst/>
                <a:uFillTx/>
                <a:latin typeface="WenQuanYiZenHei"/>
                <a:ea typeface="WenQuanYiZenHei"/>
              </a:rPr>
              <a:t>深度学习中的图像分类应用。</a:t>
            </a:r>
            <a:endParaRPr lang="en-US" sz="920" b="0" u="none" strike="noStrike">
              <a:solidFill>
                <a:srgbClr val="000000"/>
              </a:solidFill>
              <a:effectLst/>
              <a:uFillTx/>
              <a:latin typeface="Times New Roman"/>
            </a:endParaRPr>
          </a:p>
        </p:txBody>
      </p:sp>
      <p:sp>
        <p:nvSpPr>
          <p:cNvPr id="783" name="文本框 782"/>
          <p:cNvSpPr txBox="1"/>
          <p:nvPr/>
        </p:nvSpPr>
        <p:spPr>
          <a:xfrm>
            <a:off x="8430480" y="3278520"/>
            <a:ext cx="141840" cy="132840"/>
          </a:xfrm>
          <a:prstGeom prst="rect">
            <a:avLst/>
          </a:prstGeom>
          <a:noFill/>
          <a:ln w="0">
            <a:noFill/>
          </a:ln>
        </p:spPr>
        <p:txBody>
          <a:bodyPr wrap="none" lIns="0" tIns="0" rIns="0" bIns="0" anchor="t">
            <a:spAutoFit/>
          </a:bodyPr>
          <a:lstStyle/>
          <a:p>
            <a:r>
              <a:rPr lang="en-US" sz="920" b="0" u="none" strike="noStrike">
                <a:solidFill>
                  <a:srgbClr val="F1FA8C"/>
                </a:solidFill>
                <a:effectLst/>
                <a:uFillTx/>
                <a:latin typeface="Courier New"/>
                <a:ea typeface="Courier New"/>
              </a:rPr>
              <a:t>"</a:t>
            </a:r>
            <a:r>
              <a:rPr lang="en-US" sz="920" b="0" u="none" strike="noStrike">
                <a:solidFill>
                  <a:srgbClr val="FFFFFF"/>
                </a:solidFill>
                <a:effectLst/>
                <a:uFillTx/>
                <a:latin typeface="Courier New"/>
                <a:ea typeface="Courier New"/>
              </a:rPr>
              <a:t>,</a:t>
            </a:r>
            <a:endParaRPr lang="en-US" sz="920" b="0" u="none" strike="noStrike">
              <a:solidFill>
                <a:srgbClr val="000000"/>
              </a:solidFill>
              <a:effectLst/>
              <a:uFillTx/>
              <a:latin typeface="Times New Roman"/>
            </a:endParaRPr>
          </a:p>
        </p:txBody>
      </p:sp>
      <p:sp>
        <p:nvSpPr>
          <p:cNvPr id="784" name="文本框 783"/>
          <p:cNvSpPr txBox="1"/>
          <p:nvPr/>
        </p:nvSpPr>
        <p:spPr>
          <a:xfrm>
            <a:off x="5716080" y="3470760"/>
            <a:ext cx="1198080" cy="132840"/>
          </a:xfrm>
          <a:prstGeom prst="rect">
            <a:avLst/>
          </a:prstGeom>
          <a:noFill/>
          <a:ln w="0">
            <a:noFill/>
          </a:ln>
        </p:spPr>
        <p:txBody>
          <a:bodyPr wrap="none" lIns="0" tIns="0" rIns="0" bIns="0" anchor="t">
            <a:spAutoFit/>
          </a:bodyPr>
          <a:lstStyle/>
          <a:p>
            <a:r>
              <a:rPr lang="en-US" sz="920" b="0" u="none" strike="noStrike">
                <a:solidFill>
                  <a:srgbClr val="FFFFFF"/>
                </a:solidFill>
                <a:effectLst/>
                <a:uFillTx/>
                <a:latin typeface="Courier New"/>
                <a:ea typeface="Courier New"/>
              </a:rPr>
              <a:t>                </a:t>
            </a:r>
            <a:r>
              <a:rPr lang="en-US" sz="920" b="0" u="none" strike="noStrike">
                <a:solidFill>
                  <a:srgbClr val="F1FA8C"/>
                </a:solidFill>
                <a:effectLst/>
                <a:uFillTx/>
                <a:latin typeface="Courier New"/>
                <a:ea typeface="Courier New"/>
              </a:rPr>
              <a:t>"</a:t>
            </a:r>
            <a:endParaRPr lang="en-US" sz="920" b="0" u="none" strike="noStrike">
              <a:solidFill>
                <a:srgbClr val="000000"/>
              </a:solidFill>
              <a:effectLst/>
              <a:uFillTx/>
              <a:latin typeface="Times New Roman"/>
            </a:endParaRPr>
          </a:p>
        </p:txBody>
      </p:sp>
      <p:sp>
        <p:nvSpPr>
          <p:cNvPr id="785" name="文本框 784"/>
          <p:cNvSpPr txBox="1"/>
          <p:nvPr/>
        </p:nvSpPr>
        <p:spPr>
          <a:xfrm>
            <a:off x="6909480" y="3455640"/>
            <a:ext cx="1409040" cy="148320"/>
          </a:xfrm>
          <a:prstGeom prst="rect">
            <a:avLst/>
          </a:prstGeom>
          <a:noFill/>
          <a:ln w="0">
            <a:noFill/>
          </a:ln>
        </p:spPr>
        <p:txBody>
          <a:bodyPr wrap="none" lIns="0" tIns="0" rIns="0" bIns="0" anchor="t">
            <a:spAutoFit/>
          </a:bodyPr>
          <a:lstStyle/>
          <a:p>
            <a:r>
              <a:rPr lang="zh-CN" sz="920" b="0" u="none" strike="noStrike">
                <a:solidFill>
                  <a:srgbClr val="F1FA8C"/>
                </a:solidFill>
                <a:effectLst/>
                <a:uFillTx/>
                <a:latin typeface="WenQuanYiZenHei"/>
                <a:ea typeface="WenQuanYiZenHei"/>
              </a:rPr>
              <a:t>数据分析工具的使用方法。</a:t>
            </a:r>
            <a:endParaRPr lang="en-US" sz="920" b="0" u="none" strike="noStrike">
              <a:solidFill>
                <a:srgbClr val="000000"/>
              </a:solidFill>
              <a:effectLst/>
              <a:uFillTx/>
              <a:latin typeface="Times New Roman"/>
            </a:endParaRPr>
          </a:p>
        </p:txBody>
      </p:sp>
      <p:sp>
        <p:nvSpPr>
          <p:cNvPr id="786" name="文本框 785"/>
          <p:cNvSpPr txBox="1"/>
          <p:nvPr/>
        </p:nvSpPr>
        <p:spPr>
          <a:xfrm>
            <a:off x="8313480" y="3470760"/>
            <a:ext cx="141840" cy="132840"/>
          </a:xfrm>
          <a:prstGeom prst="rect">
            <a:avLst/>
          </a:prstGeom>
          <a:noFill/>
          <a:ln w="0">
            <a:noFill/>
          </a:ln>
        </p:spPr>
        <p:txBody>
          <a:bodyPr wrap="none" lIns="0" tIns="0" rIns="0" bIns="0" anchor="t">
            <a:spAutoFit/>
          </a:bodyPr>
          <a:lstStyle/>
          <a:p>
            <a:r>
              <a:rPr lang="en-US" sz="920" b="0" u="none" strike="noStrike">
                <a:solidFill>
                  <a:srgbClr val="F1FA8C"/>
                </a:solidFill>
                <a:effectLst/>
                <a:uFillTx/>
                <a:latin typeface="Courier New"/>
                <a:ea typeface="Courier New"/>
              </a:rPr>
              <a:t>"</a:t>
            </a:r>
            <a:r>
              <a:rPr lang="en-US" sz="920" b="0" u="none" strike="noStrike">
                <a:solidFill>
                  <a:srgbClr val="FFFFFF"/>
                </a:solidFill>
                <a:effectLst/>
                <a:uFillTx/>
                <a:latin typeface="Courier New"/>
                <a:ea typeface="Courier New"/>
              </a:rPr>
              <a:t>,</a:t>
            </a:r>
            <a:endParaRPr lang="en-US" sz="920" b="0" u="none" strike="noStrike">
              <a:solidFill>
                <a:srgbClr val="000000"/>
              </a:solidFill>
              <a:effectLst/>
              <a:uFillTx/>
              <a:latin typeface="Times New Roman"/>
            </a:endParaRPr>
          </a:p>
        </p:txBody>
      </p:sp>
      <p:sp>
        <p:nvSpPr>
          <p:cNvPr id="787" name="文本框 786"/>
          <p:cNvSpPr txBox="1"/>
          <p:nvPr/>
        </p:nvSpPr>
        <p:spPr>
          <a:xfrm>
            <a:off x="5716080" y="3654720"/>
            <a:ext cx="1198080" cy="132840"/>
          </a:xfrm>
          <a:prstGeom prst="rect">
            <a:avLst/>
          </a:prstGeom>
          <a:noFill/>
          <a:ln w="0">
            <a:noFill/>
          </a:ln>
        </p:spPr>
        <p:txBody>
          <a:bodyPr wrap="none" lIns="0" tIns="0" rIns="0" bIns="0" anchor="t">
            <a:spAutoFit/>
          </a:bodyPr>
          <a:lstStyle/>
          <a:p>
            <a:r>
              <a:rPr lang="en-US" sz="920" b="0" u="none" strike="noStrike">
                <a:solidFill>
                  <a:srgbClr val="FFFFFF"/>
                </a:solidFill>
                <a:effectLst/>
                <a:uFillTx/>
                <a:latin typeface="Courier New"/>
                <a:ea typeface="Courier New"/>
              </a:rPr>
              <a:t>                </a:t>
            </a:r>
            <a:r>
              <a:rPr lang="en-US" sz="920" b="0" u="none" strike="noStrike">
                <a:solidFill>
                  <a:srgbClr val="F1FA8C"/>
                </a:solidFill>
                <a:effectLst/>
                <a:uFillTx/>
                <a:latin typeface="Courier New"/>
                <a:ea typeface="Courier New"/>
              </a:rPr>
              <a:t>"</a:t>
            </a:r>
            <a:endParaRPr lang="en-US" sz="920" b="0" u="none" strike="noStrike">
              <a:solidFill>
                <a:srgbClr val="000000"/>
              </a:solidFill>
              <a:effectLst/>
              <a:uFillTx/>
              <a:latin typeface="Times New Roman"/>
            </a:endParaRPr>
          </a:p>
        </p:txBody>
      </p:sp>
      <p:sp>
        <p:nvSpPr>
          <p:cNvPr id="788" name="文本框 787"/>
          <p:cNvSpPr txBox="1"/>
          <p:nvPr/>
        </p:nvSpPr>
        <p:spPr>
          <a:xfrm>
            <a:off x="6909480" y="3639600"/>
            <a:ext cx="1409040" cy="148320"/>
          </a:xfrm>
          <a:prstGeom prst="rect">
            <a:avLst/>
          </a:prstGeom>
          <a:noFill/>
          <a:ln w="0">
            <a:noFill/>
          </a:ln>
        </p:spPr>
        <p:txBody>
          <a:bodyPr wrap="none" lIns="0" tIns="0" rIns="0" bIns="0" anchor="t">
            <a:spAutoFit/>
          </a:bodyPr>
          <a:lstStyle/>
          <a:p>
            <a:r>
              <a:rPr lang="zh-CN" sz="920" b="0" u="none" strike="noStrike">
                <a:solidFill>
                  <a:srgbClr val="F1FA8C"/>
                </a:solidFill>
                <a:effectLst/>
                <a:uFillTx/>
                <a:latin typeface="WenQuanYiZenHei"/>
                <a:ea typeface="WenQuanYiZenHei"/>
              </a:rPr>
              <a:t>自然语言处理的基础技术。</a:t>
            </a:r>
            <a:endParaRPr lang="en-US" sz="920" b="0" u="none" strike="noStrike">
              <a:solidFill>
                <a:srgbClr val="000000"/>
              </a:solidFill>
              <a:effectLst/>
              <a:uFillTx/>
              <a:latin typeface="Times New Roman"/>
            </a:endParaRPr>
          </a:p>
        </p:txBody>
      </p:sp>
      <p:sp>
        <p:nvSpPr>
          <p:cNvPr id="789" name="文本框 788"/>
          <p:cNvSpPr txBox="1"/>
          <p:nvPr/>
        </p:nvSpPr>
        <p:spPr>
          <a:xfrm>
            <a:off x="8313480" y="3654720"/>
            <a:ext cx="141840" cy="132840"/>
          </a:xfrm>
          <a:prstGeom prst="rect">
            <a:avLst/>
          </a:prstGeom>
          <a:noFill/>
          <a:ln w="0">
            <a:noFill/>
          </a:ln>
        </p:spPr>
        <p:txBody>
          <a:bodyPr wrap="none" lIns="0" tIns="0" rIns="0" bIns="0" anchor="t">
            <a:spAutoFit/>
          </a:bodyPr>
          <a:lstStyle/>
          <a:p>
            <a:r>
              <a:rPr lang="en-US" sz="920" b="0" u="none" strike="noStrike">
                <a:solidFill>
                  <a:srgbClr val="F1FA8C"/>
                </a:solidFill>
                <a:effectLst/>
                <a:uFillTx/>
                <a:latin typeface="Courier New"/>
                <a:ea typeface="Courier New"/>
              </a:rPr>
              <a:t>"</a:t>
            </a:r>
            <a:r>
              <a:rPr lang="en-US" sz="920" b="0" u="none" strike="noStrike">
                <a:solidFill>
                  <a:srgbClr val="FFFFFF"/>
                </a:solidFill>
                <a:effectLst/>
                <a:uFillTx/>
                <a:latin typeface="Courier New"/>
                <a:ea typeface="Courier New"/>
              </a:rPr>
              <a:t>,</a:t>
            </a:r>
            <a:endParaRPr lang="en-US" sz="920" b="0" u="none" strike="noStrike">
              <a:solidFill>
                <a:srgbClr val="000000"/>
              </a:solidFill>
              <a:effectLst/>
              <a:uFillTx/>
              <a:latin typeface="Times New Roman"/>
            </a:endParaRPr>
          </a:p>
        </p:txBody>
      </p:sp>
      <p:sp>
        <p:nvSpPr>
          <p:cNvPr id="790" name="文本框 789"/>
          <p:cNvSpPr txBox="1"/>
          <p:nvPr/>
        </p:nvSpPr>
        <p:spPr>
          <a:xfrm>
            <a:off x="5716080" y="3846960"/>
            <a:ext cx="1198080" cy="132840"/>
          </a:xfrm>
          <a:prstGeom prst="rect">
            <a:avLst/>
          </a:prstGeom>
          <a:noFill/>
          <a:ln w="0">
            <a:noFill/>
          </a:ln>
        </p:spPr>
        <p:txBody>
          <a:bodyPr wrap="none" lIns="0" tIns="0" rIns="0" bIns="0" anchor="t">
            <a:spAutoFit/>
          </a:bodyPr>
          <a:lstStyle/>
          <a:p>
            <a:r>
              <a:rPr lang="en-US" sz="920" b="0" u="none" strike="noStrike">
                <a:solidFill>
                  <a:srgbClr val="FFFFFF"/>
                </a:solidFill>
                <a:effectLst/>
                <a:uFillTx/>
                <a:latin typeface="Courier New"/>
                <a:ea typeface="Courier New"/>
              </a:rPr>
              <a:t>                </a:t>
            </a:r>
            <a:r>
              <a:rPr lang="en-US" sz="920" b="0" u="none" strike="noStrike">
                <a:solidFill>
                  <a:srgbClr val="F1FA8C"/>
                </a:solidFill>
                <a:effectLst/>
                <a:uFillTx/>
                <a:latin typeface="Courier New"/>
                <a:ea typeface="Courier New"/>
              </a:rPr>
              <a:t>"</a:t>
            </a:r>
            <a:endParaRPr lang="en-US" sz="920" b="0" u="none" strike="noStrike">
              <a:solidFill>
                <a:srgbClr val="000000"/>
              </a:solidFill>
              <a:effectLst/>
              <a:uFillTx/>
              <a:latin typeface="Times New Roman"/>
            </a:endParaRPr>
          </a:p>
        </p:txBody>
      </p:sp>
      <p:sp>
        <p:nvSpPr>
          <p:cNvPr id="791" name="文本框 790"/>
          <p:cNvSpPr txBox="1"/>
          <p:nvPr/>
        </p:nvSpPr>
        <p:spPr>
          <a:xfrm>
            <a:off x="6909480" y="3831840"/>
            <a:ext cx="1409040" cy="148320"/>
          </a:xfrm>
          <a:prstGeom prst="rect">
            <a:avLst/>
          </a:prstGeom>
          <a:noFill/>
          <a:ln w="0">
            <a:noFill/>
          </a:ln>
        </p:spPr>
        <p:txBody>
          <a:bodyPr wrap="none" lIns="0" tIns="0" rIns="0" bIns="0" anchor="t">
            <a:spAutoFit/>
          </a:bodyPr>
          <a:lstStyle/>
          <a:p>
            <a:r>
              <a:rPr lang="zh-CN" sz="920" b="0" u="none" strike="noStrike">
                <a:solidFill>
                  <a:srgbClr val="F1FA8C"/>
                </a:solidFill>
                <a:effectLst/>
                <a:uFillTx/>
                <a:latin typeface="WenQuanYiZenHei"/>
                <a:ea typeface="WenQuanYiZenHei"/>
              </a:rPr>
              <a:t>机器学习的模型评估方法。</a:t>
            </a:r>
            <a:endParaRPr lang="en-US" sz="920" b="0" u="none" strike="noStrike">
              <a:solidFill>
                <a:srgbClr val="000000"/>
              </a:solidFill>
              <a:effectLst/>
              <a:uFillTx/>
              <a:latin typeface="Times New Roman"/>
            </a:endParaRPr>
          </a:p>
        </p:txBody>
      </p:sp>
      <p:sp>
        <p:nvSpPr>
          <p:cNvPr id="792" name="文本框 791"/>
          <p:cNvSpPr txBox="1"/>
          <p:nvPr/>
        </p:nvSpPr>
        <p:spPr>
          <a:xfrm>
            <a:off x="8313480" y="3846960"/>
            <a:ext cx="212040" cy="132840"/>
          </a:xfrm>
          <a:prstGeom prst="rect">
            <a:avLst/>
          </a:prstGeom>
          <a:noFill/>
          <a:ln w="0">
            <a:noFill/>
          </a:ln>
        </p:spPr>
        <p:txBody>
          <a:bodyPr wrap="none" lIns="0" tIns="0" rIns="0" bIns="0" anchor="t">
            <a:spAutoFit/>
          </a:bodyPr>
          <a:lstStyle/>
          <a:p>
            <a:r>
              <a:rPr lang="en-US" sz="920" b="0" u="none" strike="noStrike">
                <a:solidFill>
                  <a:srgbClr val="F1FA8C"/>
                </a:solidFill>
                <a:effectLst/>
                <a:uFillTx/>
                <a:latin typeface="Courier New"/>
                <a:ea typeface="Courier New"/>
              </a:rPr>
              <a:t>"</a:t>
            </a:r>
            <a:r>
              <a:rPr lang="en-US" sz="920" b="0" u="none" strike="noStrike">
                <a:solidFill>
                  <a:srgbClr val="FFFFFF"/>
                </a:solidFill>
                <a:effectLst/>
                <a:uFillTx/>
                <a:latin typeface="Courier New"/>
                <a:ea typeface="Courier New"/>
              </a:rPr>
              <a:t>]}</a:t>
            </a:r>
            <a:endParaRPr lang="en-US" sz="920" b="0" u="none" strike="noStrike">
              <a:solidFill>
                <a:srgbClr val="000000"/>
              </a:solidFill>
              <a:effectLst/>
              <a:uFillTx/>
              <a:latin typeface="Times New Roman"/>
            </a:endParaRPr>
          </a:p>
        </p:txBody>
      </p:sp>
      <p:sp>
        <p:nvSpPr>
          <p:cNvPr id="793" name="文本框 792"/>
          <p:cNvSpPr txBox="1"/>
          <p:nvPr/>
        </p:nvSpPr>
        <p:spPr>
          <a:xfrm>
            <a:off x="5716080" y="4039200"/>
            <a:ext cx="1620360" cy="132840"/>
          </a:xfrm>
          <a:prstGeom prst="rect">
            <a:avLst/>
          </a:prstGeom>
          <a:noFill/>
          <a:ln w="0">
            <a:noFill/>
          </a:ln>
        </p:spPr>
        <p:txBody>
          <a:bodyPr wrap="none" lIns="0" tIns="0" rIns="0" bIns="0" anchor="t">
            <a:spAutoFit/>
          </a:bodyPr>
          <a:lstStyle/>
          <a:p>
            <a:r>
              <a:rPr lang="en-US" sz="920" b="0" u="none" strike="noStrike">
                <a:solidFill>
                  <a:srgbClr val="FFFFFF"/>
                </a:solidFill>
                <a:effectLst/>
                <a:uFillTx/>
                <a:latin typeface="Courier New"/>
                <a:ea typeface="Courier New"/>
              </a:rPr>
              <a:t>df = pd.DataFrame(data)</a:t>
            </a:r>
            <a:endParaRPr lang="en-US" sz="920" b="0" u="none" strike="noStrike">
              <a:solidFill>
                <a:srgbClr val="000000"/>
              </a:solidFill>
              <a:effectLst/>
              <a:uFillTx/>
              <a:latin typeface="Times New Roman"/>
            </a:endParaRPr>
          </a:p>
        </p:txBody>
      </p:sp>
      <p:sp>
        <p:nvSpPr>
          <p:cNvPr id="794" name="文本框 793"/>
          <p:cNvSpPr txBox="1"/>
          <p:nvPr/>
        </p:nvSpPr>
        <p:spPr>
          <a:xfrm>
            <a:off x="5716080" y="4415040"/>
            <a:ext cx="141480" cy="132840"/>
          </a:xfrm>
          <a:prstGeom prst="rect">
            <a:avLst/>
          </a:prstGeom>
          <a:noFill/>
          <a:ln w="0">
            <a:noFill/>
          </a:ln>
        </p:spPr>
        <p:txBody>
          <a:bodyPr wrap="none" lIns="0" tIns="0" rIns="0" bIns="0" anchor="t">
            <a:spAutoFit/>
          </a:bodyPr>
          <a:lstStyle/>
          <a:p>
            <a:r>
              <a:rPr lang="en-US" sz="920" b="0" u="none" strike="noStrike">
                <a:solidFill>
                  <a:srgbClr val="6272A4"/>
                </a:solidFill>
                <a:effectLst/>
                <a:uFillTx/>
                <a:latin typeface="Courier New"/>
                <a:ea typeface="Courier New"/>
              </a:rPr>
              <a:t># </a:t>
            </a:r>
            <a:endParaRPr lang="en-US" sz="920" b="0" u="none" strike="noStrike">
              <a:solidFill>
                <a:srgbClr val="000000"/>
              </a:solidFill>
              <a:effectLst/>
              <a:uFillTx/>
              <a:latin typeface="Times New Roman"/>
            </a:endParaRPr>
          </a:p>
        </p:txBody>
      </p:sp>
      <p:sp>
        <p:nvSpPr>
          <p:cNvPr id="795" name="文本框 794"/>
          <p:cNvSpPr txBox="1"/>
          <p:nvPr/>
        </p:nvSpPr>
        <p:spPr>
          <a:xfrm>
            <a:off x="5856480" y="4399920"/>
            <a:ext cx="235440" cy="148320"/>
          </a:xfrm>
          <a:prstGeom prst="rect">
            <a:avLst/>
          </a:prstGeom>
          <a:noFill/>
          <a:ln w="0">
            <a:noFill/>
          </a:ln>
        </p:spPr>
        <p:txBody>
          <a:bodyPr wrap="none" lIns="0" tIns="0" rIns="0" bIns="0" anchor="t">
            <a:spAutoFit/>
          </a:bodyPr>
          <a:lstStyle/>
          <a:p>
            <a:r>
              <a:rPr lang="zh-CN" sz="920" b="0" u="none" strike="noStrike">
                <a:solidFill>
                  <a:srgbClr val="6272A4"/>
                </a:solidFill>
                <a:effectLst/>
                <a:uFillTx/>
                <a:latin typeface="WenQuanYiZenHei"/>
                <a:ea typeface="WenQuanYiZenHei"/>
              </a:rPr>
              <a:t>使用</a:t>
            </a:r>
            <a:endParaRPr lang="en-US" sz="920" b="0" u="none" strike="noStrike">
              <a:solidFill>
                <a:srgbClr val="000000"/>
              </a:solidFill>
              <a:effectLst/>
              <a:uFillTx/>
              <a:latin typeface="Times New Roman"/>
            </a:endParaRPr>
          </a:p>
        </p:txBody>
      </p:sp>
      <p:sp>
        <p:nvSpPr>
          <p:cNvPr id="796" name="文本框 795"/>
          <p:cNvSpPr txBox="1"/>
          <p:nvPr/>
        </p:nvSpPr>
        <p:spPr>
          <a:xfrm>
            <a:off x="6090480" y="4415040"/>
            <a:ext cx="1338840" cy="132840"/>
          </a:xfrm>
          <a:prstGeom prst="rect">
            <a:avLst/>
          </a:prstGeom>
          <a:noFill/>
          <a:ln w="0">
            <a:noFill/>
          </a:ln>
        </p:spPr>
        <p:txBody>
          <a:bodyPr wrap="none" lIns="0" tIns="0" rIns="0" bIns="0" anchor="t">
            <a:spAutoFit/>
          </a:bodyPr>
          <a:lstStyle/>
          <a:p>
            <a:r>
              <a:rPr lang="en-US" sz="920" b="0" u="none" strike="noStrike">
                <a:solidFill>
                  <a:srgbClr val="6272A4"/>
                </a:solidFill>
                <a:effectLst/>
                <a:uFillTx/>
                <a:latin typeface="Courier New"/>
                <a:ea typeface="Courier New"/>
              </a:rPr>
              <a:t>SentenceTransformer</a:t>
            </a:r>
            <a:endParaRPr lang="en-US" sz="920" b="0" u="none" strike="noStrike">
              <a:solidFill>
                <a:srgbClr val="000000"/>
              </a:solidFill>
              <a:effectLst/>
              <a:uFillTx/>
              <a:latin typeface="Times New Roman"/>
            </a:endParaRPr>
          </a:p>
        </p:txBody>
      </p:sp>
      <p:sp>
        <p:nvSpPr>
          <p:cNvPr id="797" name="文本框 796"/>
          <p:cNvSpPr txBox="1"/>
          <p:nvPr/>
        </p:nvSpPr>
        <p:spPr>
          <a:xfrm>
            <a:off x="7424280" y="4399920"/>
            <a:ext cx="470160" cy="148320"/>
          </a:xfrm>
          <a:prstGeom prst="rect">
            <a:avLst/>
          </a:prstGeom>
          <a:noFill/>
          <a:ln w="0">
            <a:noFill/>
          </a:ln>
        </p:spPr>
        <p:txBody>
          <a:bodyPr wrap="none" lIns="0" tIns="0" rIns="0" bIns="0" anchor="t">
            <a:spAutoFit/>
          </a:bodyPr>
          <a:lstStyle/>
          <a:p>
            <a:r>
              <a:rPr lang="zh-CN" sz="920" b="0" u="none" strike="noStrike">
                <a:solidFill>
                  <a:srgbClr val="6272A4"/>
                </a:solidFill>
                <a:effectLst/>
                <a:uFillTx/>
                <a:latin typeface="WenQuanYiZenHei"/>
                <a:ea typeface="WenQuanYiZenHei"/>
              </a:rPr>
              <a:t>生成嵌入</a:t>
            </a:r>
            <a:endParaRPr lang="en-US" sz="920" b="0" u="none" strike="noStrike">
              <a:solidFill>
                <a:srgbClr val="000000"/>
              </a:solidFill>
              <a:effectLst/>
              <a:uFillTx/>
              <a:latin typeface="Times New Roman"/>
            </a:endParaRPr>
          </a:p>
        </p:txBody>
      </p:sp>
      <p:sp>
        <p:nvSpPr>
          <p:cNvPr id="798" name="文本框 797"/>
          <p:cNvSpPr txBox="1"/>
          <p:nvPr/>
        </p:nvSpPr>
        <p:spPr>
          <a:xfrm>
            <a:off x="5716080" y="4607280"/>
            <a:ext cx="3803400" cy="132840"/>
          </a:xfrm>
          <a:prstGeom prst="rect">
            <a:avLst/>
          </a:prstGeom>
          <a:noFill/>
          <a:ln w="0">
            <a:noFill/>
          </a:ln>
        </p:spPr>
        <p:txBody>
          <a:bodyPr wrap="none" lIns="0" tIns="0" rIns="0" bIns="0" anchor="t">
            <a:spAutoFit/>
          </a:bodyPr>
          <a:lstStyle/>
          <a:p>
            <a:r>
              <a:rPr lang="en-US" sz="920" b="0" u="none" strike="noStrike">
                <a:solidFill>
                  <a:srgbClr val="FFFFFF"/>
                </a:solidFill>
                <a:effectLst/>
                <a:uFillTx/>
                <a:latin typeface="Courier New"/>
                <a:ea typeface="Courier New"/>
              </a:rPr>
              <a:t>model = SentenceTransformer(</a:t>
            </a:r>
            <a:r>
              <a:rPr lang="en-US" sz="920" b="0" u="none" strike="noStrike">
                <a:solidFill>
                  <a:srgbClr val="F1FA8C"/>
                </a:solidFill>
                <a:effectLst/>
                <a:uFillTx/>
                <a:latin typeface="Courier New"/>
                <a:ea typeface="Courier New"/>
              </a:rPr>
              <a:t>'paraphrase-MiniLM-L6-v2'</a:t>
            </a:r>
            <a:r>
              <a:rPr lang="en-US" sz="920" b="0" u="none" strike="noStrike">
                <a:solidFill>
                  <a:srgbClr val="FFFFFF"/>
                </a:solidFill>
                <a:effectLst/>
                <a:uFillTx/>
                <a:latin typeface="Courier New"/>
                <a:ea typeface="Courier New"/>
              </a:rPr>
              <a:t>)</a:t>
            </a:r>
            <a:endParaRPr lang="en-US" sz="920" b="0" u="none" strike="noStrike">
              <a:solidFill>
                <a:srgbClr val="000000"/>
              </a:solidFill>
              <a:effectLst/>
              <a:uFillTx/>
              <a:latin typeface="Times New Roman"/>
            </a:endParaRPr>
          </a:p>
        </p:txBody>
      </p:sp>
      <p:sp>
        <p:nvSpPr>
          <p:cNvPr id="799" name="文本框 798"/>
          <p:cNvSpPr txBox="1"/>
          <p:nvPr/>
        </p:nvSpPr>
        <p:spPr>
          <a:xfrm>
            <a:off x="5716080" y="4799520"/>
            <a:ext cx="4296600" cy="132840"/>
          </a:xfrm>
          <a:prstGeom prst="rect">
            <a:avLst/>
          </a:prstGeom>
          <a:noFill/>
          <a:ln w="0">
            <a:noFill/>
          </a:ln>
        </p:spPr>
        <p:txBody>
          <a:bodyPr wrap="none" lIns="0" tIns="0" rIns="0" bIns="0" anchor="t">
            <a:spAutoFit/>
          </a:bodyPr>
          <a:lstStyle/>
          <a:p>
            <a:r>
              <a:rPr lang="en-US" sz="920" b="0" u="none" strike="noStrike">
                <a:solidFill>
                  <a:srgbClr val="FFFFFF"/>
                </a:solidFill>
                <a:effectLst/>
                <a:uFillTx/>
                <a:latin typeface="Courier New"/>
                <a:ea typeface="Courier New"/>
              </a:rPr>
              <a:t>df[</a:t>
            </a:r>
            <a:r>
              <a:rPr lang="en-US" sz="920" b="0" u="none" strike="noStrike">
                <a:solidFill>
                  <a:srgbClr val="F1FA8C"/>
                </a:solidFill>
                <a:effectLst/>
                <a:uFillTx/>
                <a:latin typeface="Courier New"/>
                <a:ea typeface="Courier New"/>
              </a:rPr>
              <a:t>'embedding'</a:t>
            </a:r>
            <a:r>
              <a:rPr lang="en-US" sz="920" b="0" u="none" strike="noStrike">
                <a:solidFill>
                  <a:srgbClr val="FFFFFF"/>
                </a:solidFill>
                <a:effectLst/>
                <a:uFillTx/>
                <a:latin typeface="Courier New"/>
                <a:ea typeface="Courier New"/>
              </a:rPr>
              <a:t>] = df[</a:t>
            </a:r>
            <a:r>
              <a:rPr lang="en-US" sz="920" b="0" u="none" strike="noStrike">
                <a:solidFill>
                  <a:srgbClr val="F1FA8C"/>
                </a:solidFill>
                <a:effectLst/>
                <a:uFillTx/>
                <a:latin typeface="Courier New"/>
                <a:ea typeface="Courier New"/>
              </a:rPr>
              <a:t>'text'</a:t>
            </a:r>
            <a:r>
              <a:rPr lang="en-US" sz="920" b="0" u="none" strike="noStrike">
                <a:solidFill>
                  <a:srgbClr val="FFFFFF"/>
                </a:solidFill>
                <a:effectLst/>
                <a:uFillTx/>
                <a:latin typeface="Courier New"/>
                <a:ea typeface="Courier New"/>
              </a:rPr>
              <a:t>].apply(</a:t>
            </a:r>
            <a:r>
              <a:rPr lang="en-US" sz="920" b="0" u="none" strike="noStrike">
                <a:solidFill>
                  <a:srgbClr val="FF79C6"/>
                </a:solidFill>
                <a:effectLst/>
                <a:uFillTx/>
                <a:latin typeface="Courier New"/>
                <a:ea typeface="Courier New"/>
              </a:rPr>
              <a:t>lambda</a:t>
            </a:r>
            <a:r>
              <a:rPr lang="en-US" sz="920" b="0" u="none" strike="noStrike">
                <a:solidFill>
                  <a:srgbClr val="FFFFFF"/>
                </a:solidFill>
                <a:effectLst/>
                <a:uFillTx/>
                <a:latin typeface="Courier New"/>
                <a:ea typeface="Courier New"/>
              </a:rPr>
              <a:t> x: model.encode(x))</a:t>
            </a:r>
            <a:endParaRPr lang="en-US" sz="920" b="0" u="none" strike="noStrike">
              <a:solidFill>
                <a:srgbClr val="000000"/>
              </a:solidFill>
              <a:effectLst/>
              <a:uFillTx/>
              <a:latin typeface="Times New Roman"/>
            </a:endParaRPr>
          </a:p>
        </p:txBody>
      </p:sp>
      <p:sp>
        <p:nvSpPr>
          <p:cNvPr id="800" name="文本框 799"/>
          <p:cNvSpPr txBox="1"/>
          <p:nvPr/>
        </p:nvSpPr>
        <p:spPr>
          <a:xfrm>
            <a:off x="5716080" y="5175720"/>
            <a:ext cx="141480" cy="132840"/>
          </a:xfrm>
          <a:prstGeom prst="rect">
            <a:avLst/>
          </a:prstGeom>
          <a:noFill/>
          <a:ln w="0">
            <a:noFill/>
          </a:ln>
        </p:spPr>
        <p:txBody>
          <a:bodyPr wrap="none" lIns="0" tIns="0" rIns="0" bIns="0" anchor="t">
            <a:spAutoFit/>
          </a:bodyPr>
          <a:lstStyle/>
          <a:p>
            <a:r>
              <a:rPr lang="en-US" sz="920" b="0" u="none" strike="noStrike">
                <a:solidFill>
                  <a:srgbClr val="6272A4"/>
                </a:solidFill>
                <a:effectLst/>
                <a:uFillTx/>
                <a:latin typeface="Courier New"/>
                <a:ea typeface="Courier New"/>
              </a:rPr>
              <a:t># </a:t>
            </a:r>
            <a:endParaRPr lang="en-US" sz="920" b="0" u="none" strike="noStrike">
              <a:solidFill>
                <a:srgbClr val="000000"/>
              </a:solidFill>
              <a:effectLst/>
              <a:uFillTx/>
              <a:latin typeface="Times New Roman"/>
            </a:endParaRPr>
          </a:p>
        </p:txBody>
      </p:sp>
      <p:sp>
        <p:nvSpPr>
          <p:cNvPr id="801" name="文本框 800"/>
          <p:cNvSpPr txBox="1"/>
          <p:nvPr/>
        </p:nvSpPr>
        <p:spPr>
          <a:xfrm>
            <a:off x="5856480" y="5160240"/>
            <a:ext cx="235440" cy="148320"/>
          </a:xfrm>
          <a:prstGeom prst="rect">
            <a:avLst/>
          </a:prstGeom>
          <a:noFill/>
          <a:ln w="0">
            <a:noFill/>
          </a:ln>
        </p:spPr>
        <p:txBody>
          <a:bodyPr wrap="none" lIns="0" tIns="0" rIns="0" bIns="0" anchor="t">
            <a:spAutoFit/>
          </a:bodyPr>
          <a:lstStyle/>
          <a:p>
            <a:r>
              <a:rPr lang="zh-CN" sz="920" b="0" u="none" strike="noStrike">
                <a:solidFill>
                  <a:srgbClr val="6272A4"/>
                </a:solidFill>
                <a:effectLst/>
                <a:uFillTx/>
                <a:latin typeface="WenQuanYiZenHei"/>
                <a:ea typeface="WenQuanYiZenHei"/>
              </a:rPr>
              <a:t>准备</a:t>
            </a:r>
            <a:endParaRPr lang="en-US" sz="920" b="0" u="none" strike="noStrike">
              <a:solidFill>
                <a:srgbClr val="000000"/>
              </a:solidFill>
              <a:effectLst/>
              <a:uFillTx/>
              <a:latin typeface="Times New Roman"/>
            </a:endParaRPr>
          </a:p>
        </p:txBody>
      </p:sp>
      <p:sp>
        <p:nvSpPr>
          <p:cNvPr id="802" name="文本框 801"/>
          <p:cNvSpPr txBox="1"/>
          <p:nvPr/>
        </p:nvSpPr>
        <p:spPr>
          <a:xfrm>
            <a:off x="6090480" y="5175720"/>
            <a:ext cx="352800" cy="132840"/>
          </a:xfrm>
          <a:prstGeom prst="rect">
            <a:avLst/>
          </a:prstGeom>
          <a:noFill/>
          <a:ln w="0">
            <a:noFill/>
          </a:ln>
        </p:spPr>
        <p:txBody>
          <a:bodyPr wrap="none" lIns="0" tIns="0" rIns="0" bIns="0" anchor="t">
            <a:spAutoFit/>
          </a:bodyPr>
          <a:lstStyle/>
          <a:p>
            <a:r>
              <a:rPr lang="en-US" sz="920" b="0" u="none" strike="noStrike">
                <a:solidFill>
                  <a:srgbClr val="6272A4"/>
                </a:solidFill>
                <a:effectLst/>
                <a:uFillTx/>
                <a:latin typeface="Courier New"/>
                <a:ea typeface="Courier New"/>
              </a:rPr>
              <a:t>FAISS</a:t>
            </a:r>
            <a:endParaRPr lang="en-US" sz="920" b="0" u="none" strike="noStrike">
              <a:solidFill>
                <a:srgbClr val="000000"/>
              </a:solidFill>
              <a:effectLst/>
              <a:uFillTx/>
              <a:latin typeface="Times New Roman"/>
            </a:endParaRPr>
          </a:p>
        </p:txBody>
      </p:sp>
      <p:sp>
        <p:nvSpPr>
          <p:cNvPr id="803" name="文本框 802"/>
          <p:cNvSpPr txBox="1"/>
          <p:nvPr/>
        </p:nvSpPr>
        <p:spPr>
          <a:xfrm>
            <a:off x="6441480" y="5160240"/>
            <a:ext cx="235440" cy="148320"/>
          </a:xfrm>
          <a:prstGeom prst="rect">
            <a:avLst/>
          </a:prstGeom>
          <a:noFill/>
          <a:ln w="0">
            <a:noFill/>
          </a:ln>
        </p:spPr>
        <p:txBody>
          <a:bodyPr wrap="none" lIns="0" tIns="0" rIns="0" bIns="0" anchor="t">
            <a:spAutoFit/>
          </a:bodyPr>
          <a:lstStyle/>
          <a:p>
            <a:r>
              <a:rPr lang="zh-CN" sz="920" b="0" u="none" strike="noStrike">
                <a:solidFill>
                  <a:srgbClr val="6272A4"/>
                </a:solidFill>
                <a:effectLst/>
                <a:uFillTx/>
                <a:latin typeface="WenQuanYiZenHei"/>
                <a:ea typeface="WenQuanYiZenHei"/>
              </a:rPr>
              <a:t>索引</a:t>
            </a:r>
            <a:endParaRPr lang="en-US" sz="920" b="0" u="none" strike="noStrike">
              <a:solidFill>
                <a:srgbClr val="000000"/>
              </a:solidFill>
              <a:effectLst/>
              <a:uFillTx/>
              <a:latin typeface="Times New Roman"/>
            </a:endParaRPr>
          </a:p>
        </p:txBody>
      </p:sp>
      <p:sp>
        <p:nvSpPr>
          <p:cNvPr id="804" name="文本框 803"/>
          <p:cNvSpPr txBox="1"/>
          <p:nvPr/>
        </p:nvSpPr>
        <p:spPr>
          <a:xfrm>
            <a:off x="5716080" y="5367960"/>
            <a:ext cx="1409040" cy="132840"/>
          </a:xfrm>
          <a:prstGeom prst="rect">
            <a:avLst/>
          </a:prstGeom>
          <a:noFill/>
          <a:ln w="0">
            <a:noFill/>
          </a:ln>
        </p:spPr>
        <p:txBody>
          <a:bodyPr wrap="none" lIns="0" tIns="0" rIns="0" bIns="0" anchor="t">
            <a:spAutoFit/>
          </a:bodyPr>
          <a:lstStyle/>
          <a:p>
            <a:r>
              <a:rPr lang="en-US" sz="920" b="0" u="none" strike="noStrike">
                <a:solidFill>
                  <a:srgbClr val="FFFFFF"/>
                </a:solidFill>
                <a:effectLst/>
                <a:uFillTx/>
                <a:latin typeface="Courier New"/>
                <a:ea typeface="Courier New"/>
              </a:rPr>
              <a:t>embeddings_matrix = </a:t>
            </a:r>
            <a:endParaRPr lang="en-US" sz="920" b="0" u="none" strike="noStrike">
              <a:solidFill>
                <a:srgbClr val="000000"/>
              </a:solidFill>
              <a:effectLst/>
              <a:uFillTx/>
              <a:latin typeface="Times New Roman"/>
            </a:endParaRPr>
          </a:p>
        </p:txBody>
      </p:sp>
      <p:sp>
        <p:nvSpPr>
          <p:cNvPr id="805" name="文本框 804"/>
          <p:cNvSpPr txBox="1"/>
          <p:nvPr/>
        </p:nvSpPr>
        <p:spPr>
          <a:xfrm>
            <a:off x="5716080" y="5560200"/>
            <a:ext cx="3592440" cy="132840"/>
          </a:xfrm>
          <a:prstGeom prst="rect">
            <a:avLst/>
          </a:prstGeom>
          <a:noFill/>
          <a:ln w="0">
            <a:noFill/>
          </a:ln>
        </p:spPr>
        <p:txBody>
          <a:bodyPr wrap="none" lIns="0" tIns="0" rIns="0" bIns="0" anchor="t">
            <a:spAutoFit/>
          </a:bodyPr>
          <a:lstStyle/>
          <a:p>
            <a:r>
              <a:rPr lang="en-US" sz="920" b="0" u="none" strike="noStrike">
                <a:solidFill>
                  <a:srgbClr val="FFFFFF"/>
                </a:solidFill>
                <a:effectLst/>
                <a:uFillTx/>
                <a:latin typeface="Courier New"/>
                <a:ea typeface="Courier New"/>
              </a:rPr>
              <a:t>np.vstack(df[</a:t>
            </a:r>
            <a:r>
              <a:rPr lang="en-US" sz="920" b="0" u="none" strike="noStrike">
                <a:solidFill>
                  <a:srgbClr val="F1FA8C"/>
                </a:solidFill>
                <a:effectLst/>
                <a:uFillTx/>
                <a:latin typeface="Courier New"/>
                <a:ea typeface="Courier New"/>
              </a:rPr>
              <a:t>'embedding'</a:t>
            </a:r>
            <a:r>
              <a:rPr lang="en-US" sz="920" b="0" u="none" strike="noStrike">
                <a:solidFill>
                  <a:srgbClr val="FFFFFF"/>
                </a:solidFill>
                <a:effectLst/>
                <a:uFillTx/>
                <a:latin typeface="Courier New"/>
                <a:ea typeface="Courier New"/>
              </a:rPr>
              <a:t>].values).astype(</a:t>
            </a:r>
            <a:r>
              <a:rPr lang="en-US" sz="920" b="0" u="none" strike="noStrike">
                <a:solidFill>
                  <a:srgbClr val="F1FA8C"/>
                </a:solidFill>
                <a:effectLst/>
                <a:uFillTx/>
                <a:latin typeface="Courier New"/>
                <a:ea typeface="Courier New"/>
              </a:rPr>
              <a:t>'float32'</a:t>
            </a:r>
            <a:r>
              <a:rPr lang="en-US" sz="920" b="0" u="none" strike="noStrike">
                <a:solidFill>
                  <a:srgbClr val="FFFFFF"/>
                </a:solidFill>
                <a:effectLst/>
                <a:uFillTx/>
                <a:latin typeface="Courier New"/>
                <a:ea typeface="Courier New"/>
              </a:rPr>
              <a:t>)</a:t>
            </a:r>
            <a:endParaRPr lang="en-US" sz="920" b="0" u="none" strike="noStrike">
              <a:solidFill>
                <a:srgbClr val="000000"/>
              </a:solidFill>
              <a:effectLst/>
              <a:uFillTx/>
              <a:latin typeface="Times New Roman"/>
            </a:endParaRPr>
          </a:p>
        </p:txBody>
      </p:sp>
      <p:sp>
        <p:nvSpPr>
          <p:cNvPr id="806" name="文本框 805"/>
          <p:cNvSpPr txBox="1"/>
          <p:nvPr/>
        </p:nvSpPr>
        <p:spPr>
          <a:xfrm>
            <a:off x="5716080" y="5752080"/>
            <a:ext cx="2676600" cy="132840"/>
          </a:xfrm>
          <a:prstGeom prst="rect">
            <a:avLst/>
          </a:prstGeom>
          <a:noFill/>
          <a:ln w="0">
            <a:noFill/>
          </a:ln>
        </p:spPr>
        <p:txBody>
          <a:bodyPr wrap="none" lIns="0" tIns="0" rIns="0" bIns="0" anchor="t">
            <a:spAutoFit/>
          </a:bodyPr>
          <a:lstStyle/>
          <a:p>
            <a:r>
              <a:rPr lang="en-US" sz="920" b="0" u="none" strike="noStrike">
                <a:solidFill>
                  <a:srgbClr val="FFFFFF"/>
                </a:solidFill>
                <a:effectLst/>
                <a:uFillTx/>
                <a:latin typeface="Courier New"/>
                <a:ea typeface="Courier New"/>
              </a:rPr>
              <a:t>dimension = embeddings_matrix.shape[1]</a:t>
            </a:r>
            <a:endParaRPr lang="en-US" sz="920" b="0" u="none" strike="noStrike">
              <a:solidFill>
                <a:srgbClr val="000000"/>
              </a:solidFill>
              <a:effectLst/>
              <a:uFillTx/>
              <a:latin typeface="Times New Roman"/>
            </a:endParaRPr>
          </a:p>
        </p:txBody>
      </p:sp>
      <p:sp>
        <p:nvSpPr>
          <p:cNvPr id="807" name="文本框 806"/>
          <p:cNvSpPr txBox="1"/>
          <p:nvPr/>
        </p:nvSpPr>
        <p:spPr>
          <a:xfrm>
            <a:off x="5716080" y="5936040"/>
            <a:ext cx="2817360" cy="132840"/>
          </a:xfrm>
          <a:prstGeom prst="rect">
            <a:avLst/>
          </a:prstGeom>
          <a:noFill/>
          <a:ln w="0">
            <a:noFill/>
          </a:ln>
        </p:spPr>
        <p:txBody>
          <a:bodyPr wrap="none" lIns="0" tIns="0" rIns="0" bIns="0" anchor="t">
            <a:spAutoFit/>
          </a:bodyPr>
          <a:lstStyle/>
          <a:p>
            <a:r>
              <a:rPr lang="en-US" sz="920" b="0" u="none" strike="noStrike">
                <a:solidFill>
                  <a:srgbClr val="FFFFFF"/>
                </a:solidFill>
                <a:effectLst/>
                <a:uFillTx/>
                <a:latin typeface="Courier New"/>
                <a:ea typeface="Courier New"/>
              </a:rPr>
              <a:t>index = faiss.IndexFlatL2(dimension)  </a:t>
            </a:r>
            <a:r>
              <a:rPr lang="en-US" sz="920" b="0" u="none" strike="noStrike">
                <a:solidFill>
                  <a:srgbClr val="6272A4"/>
                </a:solidFill>
                <a:effectLst/>
                <a:uFillTx/>
                <a:latin typeface="Courier New"/>
                <a:ea typeface="Courier New"/>
              </a:rPr>
              <a:t># </a:t>
            </a:r>
            <a:endParaRPr lang="en-US" sz="920" b="0" u="none" strike="noStrike">
              <a:solidFill>
                <a:srgbClr val="000000"/>
              </a:solidFill>
              <a:effectLst/>
              <a:uFillTx/>
              <a:latin typeface="Times New Roman"/>
            </a:endParaRPr>
          </a:p>
        </p:txBody>
      </p:sp>
      <p:sp>
        <p:nvSpPr>
          <p:cNvPr id="808" name="文本框 807"/>
          <p:cNvSpPr txBox="1"/>
          <p:nvPr/>
        </p:nvSpPr>
        <p:spPr>
          <a:xfrm>
            <a:off x="8524440" y="5920920"/>
            <a:ext cx="235440" cy="148320"/>
          </a:xfrm>
          <a:prstGeom prst="rect">
            <a:avLst/>
          </a:prstGeom>
          <a:noFill/>
          <a:ln w="0">
            <a:noFill/>
          </a:ln>
        </p:spPr>
        <p:txBody>
          <a:bodyPr wrap="none" lIns="0" tIns="0" rIns="0" bIns="0" anchor="t">
            <a:spAutoFit/>
          </a:bodyPr>
          <a:lstStyle/>
          <a:p>
            <a:r>
              <a:rPr lang="zh-CN" sz="920" b="0" u="none" strike="noStrike">
                <a:solidFill>
                  <a:srgbClr val="6272A4"/>
                </a:solidFill>
                <a:effectLst/>
                <a:uFillTx/>
                <a:latin typeface="WenQuanYiZenHei"/>
                <a:ea typeface="WenQuanYiZenHei"/>
              </a:rPr>
              <a:t>使用</a:t>
            </a:r>
            <a:endParaRPr lang="en-US" sz="920" b="0" u="none" strike="noStrike">
              <a:solidFill>
                <a:srgbClr val="000000"/>
              </a:solidFill>
              <a:effectLst/>
              <a:uFillTx/>
              <a:latin typeface="Times New Roman"/>
            </a:endParaRPr>
          </a:p>
        </p:txBody>
      </p:sp>
      <p:sp>
        <p:nvSpPr>
          <p:cNvPr id="809" name="文本框 808"/>
          <p:cNvSpPr txBox="1"/>
          <p:nvPr/>
        </p:nvSpPr>
        <p:spPr>
          <a:xfrm>
            <a:off x="8758440" y="5936040"/>
            <a:ext cx="141480" cy="132840"/>
          </a:xfrm>
          <a:prstGeom prst="rect">
            <a:avLst/>
          </a:prstGeom>
          <a:noFill/>
          <a:ln w="0">
            <a:noFill/>
          </a:ln>
        </p:spPr>
        <p:txBody>
          <a:bodyPr wrap="none" lIns="0" tIns="0" rIns="0" bIns="0" anchor="t">
            <a:spAutoFit/>
          </a:bodyPr>
          <a:lstStyle/>
          <a:p>
            <a:r>
              <a:rPr lang="en-US" sz="920" b="0" u="none" strike="noStrike">
                <a:solidFill>
                  <a:srgbClr val="6272A4"/>
                </a:solidFill>
                <a:effectLst/>
                <a:uFillTx/>
                <a:latin typeface="Courier New"/>
                <a:ea typeface="Courier New"/>
              </a:rPr>
              <a:t>L2</a:t>
            </a:r>
            <a:endParaRPr lang="en-US" sz="920" b="0" u="none" strike="noStrike">
              <a:solidFill>
                <a:srgbClr val="000000"/>
              </a:solidFill>
              <a:effectLst/>
              <a:uFillTx/>
              <a:latin typeface="Times New Roman"/>
            </a:endParaRPr>
          </a:p>
        </p:txBody>
      </p:sp>
      <p:sp>
        <p:nvSpPr>
          <p:cNvPr id="810" name="文本框 809"/>
          <p:cNvSpPr txBox="1"/>
          <p:nvPr/>
        </p:nvSpPr>
        <p:spPr>
          <a:xfrm>
            <a:off x="8898840" y="5920920"/>
            <a:ext cx="704880" cy="148320"/>
          </a:xfrm>
          <a:prstGeom prst="rect">
            <a:avLst/>
          </a:prstGeom>
          <a:noFill/>
          <a:ln w="0">
            <a:noFill/>
          </a:ln>
        </p:spPr>
        <p:txBody>
          <a:bodyPr wrap="none" lIns="0" tIns="0" rIns="0" bIns="0" anchor="t">
            <a:spAutoFit/>
          </a:bodyPr>
          <a:lstStyle/>
          <a:p>
            <a:r>
              <a:rPr lang="zh-CN" sz="920" b="0" u="none" strike="noStrike">
                <a:solidFill>
                  <a:srgbClr val="6272A4"/>
                </a:solidFill>
                <a:effectLst/>
                <a:uFillTx/>
                <a:latin typeface="WenQuanYiZenHei"/>
                <a:ea typeface="WenQuanYiZenHei"/>
              </a:rPr>
              <a:t>距离构建索引</a:t>
            </a:r>
            <a:endParaRPr lang="en-US" sz="920" b="0" u="none" strike="noStrike">
              <a:solidFill>
                <a:srgbClr val="000000"/>
              </a:solidFill>
              <a:effectLst/>
              <a:uFillTx/>
              <a:latin typeface="Times New Roman"/>
            </a:endParaRPr>
          </a:p>
        </p:txBody>
      </p:sp>
      <p:sp>
        <p:nvSpPr>
          <p:cNvPr id="811" name="文本框 810"/>
          <p:cNvSpPr txBox="1"/>
          <p:nvPr/>
        </p:nvSpPr>
        <p:spPr>
          <a:xfrm>
            <a:off x="5716080" y="6320520"/>
            <a:ext cx="141480" cy="132840"/>
          </a:xfrm>
          <a:prstGeom prst="rect">
            <a:avLst/>
          </a:prstGeom>
          <a:noFill/>
          <a:ln w="0">
            <a:noFill/>
          </a:ln>
        </p:spPr>
        <p:txBody>
          <a:bodyPr wrap="none" lIns="0" tIns="0" rIns="0" bIns="0" anchor="t">
            <a:spAutoFit/>
          </a:bodyPr>
          <a:lstStyle/>
          <a:p>
            <a:r>
              <a:rPr lang="en-US" sz="920" b="0" u="none" strike="noStrike">
                <a:solidFill>
                  <a:srgbClr val="6272A4"/>
                </a:solidFill>
                <a:effectLst/>
                <a:uFillTx/>
                <a:latin typeface="Courier New"/>
                <a:ea typeface="Courier New"/>
              </a:rPr>
              <a:t># </a:t>
            </a:r>
            <a:endParaRPr lang="en-US" sz="920" b="0" u="none" strike="noStrike">
              <a:solidFill>
                <a:srgbClr val="000000"/>
              </a:solidFill>
              <a:effectLst/>
              <a:uFillTx/>
              <a:latin typeface="Times New Roman"/>
            </a:endParaRPr>
          </a:p>
        </p:txBody>
      </p:sp>
      <p:sp>
        <p:nvSpPr>
          <p:cNvPr id="812" name="文本框 811"/>
          <p:cNvSpPr txBox="1"/>
          <p:nvPr/>
        </p:nvSpPr>
        <p:spPr>
          <a:xfrm>
            <a:off x="5856480" y="6305400"/>
            <a:ext cx="822240" cy="148320"/>
          </a:xfrm>
          <a:prstGeom prst="rect">
            <a:avLst/>
          </a:prstGeom>
          <a:noFill/>
          <a:ln w="0">
            <a:noFill/>
          </a:ln>
        </p:spPr>
        <p:txBody>
          <a:bodyPr wrap="none" lIns="0" tIns="0" rIns="0" bIns="0" anchor="t">
            <a:spAutoFit/>
          </a:bodyPr>
          <a:lstStyle/>
          <a:p>
            <a:r>
              <a:rPr lang="zh-CN" sz="920" b="0" u="none" strike="noStrike">
                <a:solidFill>
                  <a:srgbClr val="6272A4"/>
                </a:solidFill>
                <a:effectLst/>
                <a:uFillTx/>
                <a:latin typeface="WenQuanYiZenHei"/>
                <a:ea typeface="WenQuanYiZenHei"/>
              </a:rPr>
              <a:t>存储向量到索引</a:t>
            </a:r>
            <a:endParaRPr lang="en-US" sz="920" b="0" u="none" strike="noStrike">
              <a:solidFill>
                <a:srgbClr val="000000"/>
              </a:solidFill>
              <a:effectLst/>
              <a:uFillTx/>
              <a:latin typeface="Times New Roman"/>
            </a:endParaRPr>
          </a:p>
        </p:txBody>
      </p:sp>
      <p:sp>
        <p:nvSpPr>
          <p:cNvPr id="813" name="文本框 812"/>
          <p:cNvSpPr txBox="1"/>
          <p:nvPr/>
        </p:nvSpPr>
        <p:spPr>
          <a:xfrm>
            <a:off x="5716080" y="6512760"/>
            <a:ext cx="1972440" cy="132840"/>
          </a:xfrm>
          <a:prstGeom prst="rect">
            <a:avLst/>
          </a:prstGeom>
          <a:noFill/>
          <a:ln w="0">
            <a:noFill/>
          </a:ln>
        </p:spPr>
        <p:txBody>
          <a:bodyPr wrap="none" lIns="0" tIns="0" rIns="0" bIns="0" anchor="t">
            <a:spAutoFit/>
          </a:bodyPr>
          <a:lstStyle/>
          <a:p>
            <a:r>
              <a:rPr lang="en-US" sz="920" b="0" u="none" strike="noStrike">
                <a:solidFill>
                  <a:srgbClr val="FFFFFF"/>
                </a:solidFill>
                <a:effectLst/>
                <a:uFillTx/>
                <a:latin typeface="Courier New"/>
                <a:ea typeface="Courier New"/>
              </a:rPr>
              <a:t>index.add(embeddings_matrix)</a:t>
            </a:r>
            <a:endParaRPr lang="en-US" sz="920" b="0" u="none" strike="noStrike">
              <a:solidFill>
                <a:srgbClr val="000000"/>
              </a:solidFill>
              <a:effectLst/>
              <a:uFillTx/>
              <a:latin typeface="Times New Roman"/>
            </a:endParaRPr>
          </a:p>
        </p:txBody>
      </p:sp>
      <p:sp>
        <p:nvSpPr>
          <p:cNvPr id="814" name="文本框 813"/>
          <p:cNvSpPr txBox="1"/>
          <p:nvPr/>
        </p:nvSpPr>
        <p:spPr>
          <a:xfrm>
            <a:off x="5716080" y="6696720"/>
            <a:ext cx="564120" cy="132840"/>
          </a:xfrm>
          <a:prstGeom prst="rect">
            <a:avLst/>
          </a:prstGeom>
          <a:noFill/>
          <a:ln w="0">
            <a:noFill/>
          </a:ln>
        </p:spPr>
        <p:txBody>
          <a:bodyPr wrap="none" lIns="0" tIns="0" rIns="0" bIns="0" anchor="t">
            <a:spAutoFit/>
          </a:bodyPr>
          <a:lstStyle/>
          <a:p>
            <a:r>
              <a:rPr lang="en-US" sz="920" b="0" u="none" strike="noStrike">
                <a:solidFill>
                  <a:srgbClr val="FFFFFF"/>
                </a:solidFill>
                <a:effectLst/>
                <a:uFillTx/>
                <a:latin typeface="Courier New"/>
                <a:ea typeface="Courier New"/>
              </a:rPr>
              <a:t>print(</a:t>
            </a:r>
            <a:r>
              <a:rPr lang="en-US" sz="920" b="0" u="none" strike="noStrike">
                <a:solidFill>
                  <a:srgbClr val="F1FA8C"/>
                </a:solidFill>
                <a:effectLst/>
                <a:uFillTx/>
                <a:latin typeface="Courier New"/>
                <a:ea typeface="Courier New"/>
              </a:rPr>
              <a:t>f"</a:t>
            </a:r>
            <a:endParaRPr lang="en-US" sz="920" b="0" u="none" strike="noStrike">
              <a:solidFill>
                <a:srgbClr val="000000"/>
              </a:solidFill>
              <a:effectLst/>
              <a:uFillTx/>
              <a:latin typeface="Times New Roman"/>
            </a:endParaRPr>
          </a:p>
        </p:txBody>
      </p:sp>
      <p:sp>
        <p:nvSpPr>
          <p:cNvPr id="815" name="文本框 814"/>
          <p:cNvSpPr txBox="1"/>
          <p:nvPr/>
        </p:nvSpPr>
        <p:spPr>
          <a:xfrm>
            <a:off x="6277680" y="6681240"/>
            <a:ext cx="1643760" cy="148320"/>
          </a:xfrm>
          <a:prstGeom prst="rect">
            <a:avLst/>
          </a:prstGeom>
          <a:noFill/>
          <a:ln w="0">
            <a:noFill/>
          </a:ln>
        </p:spPr>
        <p:txBody>
          <a:bodyPr wrap="none" lIns="0" tIns="0" rIns="0" bIns="0" anchor="t">
            <a:spAutoFit/>
          </a:bodyPr>
          <a:lstStyle/>
          <a:p>
            <a:r>
              <a:rPr lang="zh-CN" sz="920" b="0" u="none" strike="noStrike">
                <a:solidFill>
                  <a:srgbClr val="F1FA8C"/>
                </a:solidFill>
                <a:effectLst/>
                <a:uFillTx/>
                <a:latin typeface="WenQuanYiZenHei"/>
                <a:ea typeface="WenQuanYiZenHei"/>
              </a:rPr>
              <a:t>向量数据库中已存储的嵌入数量</a:t>
            </a:r>
            <a:endParaRPr lang="en-US" sz="920" b="0" u="none" strike="noStrike">
              <a:solidFill>
                <a:srgbClr val="000000"/>
              </a:solidFill>
              <a:effectLst/>
              <a:uFillTx/>
              <a:latin typeface="Times New Roman"/>
            </a:endParaRPr>
          </a:p>
        </p:txBody>
      </p:sp>
      <p:sp>
        <p:nvSpPr>
          <p:cNvPr id="816" name="文本框 815"/>
          <p:cNvSpPr txBox="1"/>
          <p:nvPr/>
        </p:nvSpPr>
        <p:spPr>
          <a:xfrm>
            <a:off x="7915680" y="6696720"/>
            <a:ext cx="1268280" cy="132840"/>
          </a:xfrm>
          <a:prstGeom prst="rect">
            <a:avLst/>
          </a:prstGeom>
          <a:noFill/>
          <a:ln w="0">
            <a:noFill/>
          </a:ln>
        </p:spPr>
        <p:txBody>
          <a:bodyPr wrap="none" lIns="0" tIns="0" rIns="0" bIns="0" anchor="t">
            <a:spAutoFit/>
          </a:bodyPr>
          <a:lstStyle/>
          <a:p>
            <a:r>
              <a:rPr lang="en-US" sz="920" b="0" u="none" strike="noStrike">
                <a:solidFill>
                  <a:srgbClr val="F1FA8C"/>
                </a:solidFill>
                <a:effectLst/>
                <a:uFillTx/>
                <a:latin typeface="Courier New"/>
                <a:ea typeface="Courier New"/>
              </a:rPr>
              <a:t>: {index.ntotal}"</a:t>
            </a:r>
            <a:r>
              <a:rPr lang="en-US" sz="920" b="0" u="none" strike="noStrike">
                <a:solidFill>
                  <a:srgbClr val="FFFFFF"/>
                </a:solidFill>
                <a:effectLst/>
                <a:uFillTx/>
                <a:latin typeface="Courier New"/>
                <a:ea typeface="Courier New"/>
              </a:rPr>
              <a:t>)</a:t>
            </a:r>
            <a:endParaRPr lang="en-US" sz="920" b="0" u="none" strike="noStrike">
              <a:solidFill>
                <a:srgbClr val="000000"/>
              </a:solidFill>
              <a:effectLst/>
              <a:uFillTx/>
              <a:latin typeface="Times New Roman"/>
            </a:endParaRPr>
          </a:p>
        </p:txBody>
      </p:sp>
      <p:sp>
        <p:nvSpPr>
          <p:cNvPr id="817" name="文本框 816"/>
          <p:cNvSpPr txBox="1"/>
          <p:nvPr/>
        </p:nvSpPr>
        <p:spPr>
          <a:xfrm>
            <a:off x="5716080" y="7080840"/>
            <a:ext cx="141480" cy="132840"/>
          </a:xfrm>
          <a:prstGeom prst="rect">
            <a:avLst/>
          </a:prstGeom>
          <a:noFill/>
          <a:ln w="0">
            <a:noFill/>
          </a:ln>
        </p:spPr>
        <p:txBody>
          <a:bodyPr wrap="none" lIns="0" tIns="0" rIns="0" bIns="0" anchor="t">
            <a:spAutoFit/>
          </a:bodyPr>
          <a:lstStyle/>
          <a:p>
            <a:r>
              <a:rPr lang="en-US" sz="920" b="0" u="none" strike="noStrike">
                <a:solidFill>
                  <a:srgbClr val="6272A4"/>
                </a:solidFill>
                <a:effectLst/>
                <a:uFillTx/>
                <a:latin typeface="Courier New"/>
                <a:ea typeface="Courier New"/>
              </a:rPr>
              <a:t># </a:t>
            </a:r>
            <a:endParaRPr lang="en-US" sz="920" b="0" u="none" strike="noStrike">
              <a:solidFill>
                <a:srgbClr val="000000"/>
              </a:solidFill>
              <a:effectLst/>
              <a:uFillTx/>
              <a:latin typeface="Times New Roman"/>
            </a:endParaRPr>
          </a:p>
        </p:txBody>
      </p:sp>
      <p:sp>
        <p:nvSpPr>
          <p:cNvPr id="818" name="文本框 817"/>
          <p:cNvSpPr txBox="1"/>
          <p:nvPr/>
        </p:nvSpPr>
        <p:spPr>
          <a:xfrm>
            <a:off x="5856480" y="7065720"/>
            <a:ext cx="822240" cy="148320"/>
          </a:xfrm>
          <a:prstGeom prst="rect">
            <a:avLst/>
          </a:prstGeom>
          <a:noFill/>
          <a:ln w="0">
            <a:noFill/>
          </a:ln>
        </p:spPr>
        <p:txBody>
          <a:bodyPr wrap="none" lIns="0" tIns="0" rIns="0" bIns="0" anchor="t">
            <a:spAutoFit/>
          </a:bodyPr>
          <a:lstStyle/>
          <a:p>
            <a:r>
              <a:rPr lang="zh-CN" sz="920" b="0" u="none" strike="noStrike">
                <a:solidFill>
                  <a:srgbClr val="6272A4"/>
                </a:solidFill>
                <a:effectLst/>
                <a:uFillTx/>
                <a:latin typeface="WenQuanYiZenHei"/>
                <a:ea typeface="WenQuanYiZenHei"/>
              </a:rPr>
              <a:t>保存索引到文件</a:t>
            </a:r>
            <a:endParaRPr lang="en-US" sz="920" b="0" u="none" strike="noStrike">
              <a:solidFill>
                <a:srgbClr val="000000"/>
              </a:solidFill>
              <a:effectLst/>
              <a:uFillTx/>
              <a:latin typeface="Times New Roman"/>
            </a:endParaRPr>
          </a:p>
        </p:txBody>
      </p:sp>
      <p:pic>
        <p:nvPicPr>
          <p:cNvPr id="819" name="图片 818"/>
          <p:cNvPicPr/>
          <p:nvPr/>
        </p:nvPicPr>
        <p:blipFill>
          <a:blip r:embed="rId5"/>
          <a:stretch/>
        </p:blipFill>
        <p:spPr>
          <a:xfrm>
            <a:off x="5649120" y="7830360"/>
            <a:ext cx="100080" cy="133200"/>
          </a:xfrm>
          <a:prstGeom prst="rect">
            <a:avLst/>
          </a:prstGeom>
          <a:noFill/>
          <a:ln w="0">
            <a:noFill/>
          </a:ln>
        </p:spPr>
      </p:pic>
      <p:sp>
        <p:nvSpPr>
          <p:cNvPr id="820" name="文本框 819"/>
          <p:cNvSpPr txBox="1"/>
          <p:nvPr/>
        </p:nvSpPr>
        <p:spPr>
          <a:xfrm>
            <a:off x="5716080" y="7273080"/>
            <a:ext cx="3240000" cy="132840"/>
          </a:xfrm>
          <a:prstGeom prst="rect">
            <a:avLst/>
          </a:prstGeom>
          <a:noFill/>
          <a:ln w="0">
            <a:noFill/>
          </a:ln>
        </p:spPr>
        <p:txBody>
          <a:bodyPr wrap="none" lIns="0" tIns="0" rIns="0" bIns="0" anchor="t">
            <a:spAutoFit/>
          </a:bodyPr>
          <a:lstStyle/>
          <a:p>
            <a:r>
              <a:rPr lang="en-US" sz="920" b="0" u="none" strike="noStrike">
                <a:solidFill>
                  <a:srgbClr val="FFFFFF"/>
                </a:solidFill>
                <a:effectLst/>
                <a:uFillTx/>
                <a:latin typeface="Courier New"/>
                <a:ea typeface="Courier New"/>
              </a:rPr>
              <a:t>faiss.write_index(index, </a:t>
            </a:r>
            <a:r>
              <a:rPr lang="en-US" sz="920" b="0" u="none" strike="noStrike">
                <a:solidFill>
                  <a:srgbClr val="F1FA8C"/>
                </a:solidFill>
                <a:effectLst/>
                <a:uFillTx/>
                <a:latin typeface="Courier New"/>
                <a:ea typeface="Courier New"/>
              </a:rPr>
              <a:t>"vector_index.faiss"</a:t>
            </a:r>
            <a:r>
              <a:rPr lang="en-US" sz="920" b="0" u="none" strike="noStrike">
                <a:solidFill>
                  <a:srgbClr val="FFFFFF"/>
                </a:solidFill>
                <a:effectLst/>
                <a:uFillTx/>
                <a:latin typeface="Courier New"/>
                <a:ea typeface="Courier New"/>
              </a:rPr>
              <a:t>)</a:t>
            </a:r>
            <a:endParaRPr lang="en-US" sz="920" b="0" u="none" strike="noStrike">
              <a:solidFill>
                <a:srgbClr val="000000"/>
              </a:solidFill>
              <a:effectLst/>
              <a:uFillTx/>
              <a:latin typeface="Times New Roman"/>
            </a:endParaRPr>
          </a:p>
        </p:txBody>
      </p:sp>
      <p:sp>
        <p:nvSpPr>
          <p:cNvPr id="821" name="任意多边形 820"/>
          <p:cNvSpPr/>
          <p:nvPr/>
        </p:nvSpPr>
        <p:spPr>
          <a:xfrm>
            <a:off x="5724000" y="8139240"/>
            <a:ext cx="33840" cy="33840"/>
          </a:xfrm>
          <a:custGeom>
            <a:avLst/>
            <a:gdLst/>
            <a:ahLst/>
            <a:cxnLst/>
            <a:rect l="0" t="0" r="r" b="b"/>
            <a:pathLst>
              <a:path w="94" h="94">
                <a:moveTo>
                  <a:pt x="94" y="46"/>
                </a:moveTo>
                <a:cubicBezTo>
                  <a:pt x="94" y="53"/>
                  <a:pt x="93" y="59"/>
                  <a:pt x="91" y="64"/>
                </a:cubicBezTo>
                <a:cubicBezTo>
                  <a:pt x="88" y="71"/>
                  <a:pt x="85" y="76"/>
                  <a:pt x="81" y="80"/>
                </a:cubicBezTo>
                <a:cubicBezTo>
                  <a:pt x="76" y="85"/>
                  <a:pt x="71" y="88"/>
                  <a:pt x="66" y="90"/>
                </a:cubicBezTo>
                <a:cubicBezTo>
                  <a:pt x="59" y="93"/>
                  <a:pt x="53" y="94"/>
                  <a:pt x="47" y="94"/>
                </a:cubicBezTo>
                <a:cubicBezTo>
                  <a:pt x="41" y="94"/>
                  <a:pt x="35" y="93"/>
                  <a:pt x="29" y="90"/>
                </a:cubicBezTo>
                <a:cubicBezTo>
                  <a:pt x="23" y="88"/>
                  <a:pt x="18" y="85"/>
                  <a:pt x="14" y="80"/>
                </a:cubicBezTo>
                <a:cubicBezTo>
                  <a:pt x="10" y="76"/>
                  <a:pt x="6" y="71"/>
                  <a:pt x="4" y="64"/>
                </a:cubicBezTo>
                <a:cubicBezTo>
                  <a:pt x="2" y="59"/>
                  <a:pt x="0" y="53"/>
                  <a:pt x="0" y="46"/>
                </a:cubicBezTo>
                <a:cubicBezTo>
                  <a:pt x="0" y="40"/>
                  <a:pt x="2" y="34"/>
                  <a:pt x="4" y="29"/>
                </a:cubicBezTo>
                <a:cubicBezTo>
                  <a:pt x="6" y="23"/>
                  <a:pt x="10" y="18"/>
                  <a:pt x="14" y="14"/>
                </a:cubicBezTo>
                <a:cubicBezTo>
                  <a:pt x="18" y="9"/>
                  <a:pt x="23" y="6"/>
                  <a:pt x="29" y="4"/>
                </a:cubicBezTo>
                <a:cubicBezTo>
                  <a:pt x="35" y="1"/>
                  <a:pt x="41" y="0"/>
                  <a:pt x="47" y="0"/>
                </a:cubicBezTo>
                <a:cubicBezTo>
                  <a:pt x="53" y="0"/>
                  <a:pt x="59" y="1"/>
                  <a:pt x="66" y="4"/>
                </a:cubicBezTo>
                <a:cubicBezTo>
                  <a:pt x="71" y="6"/>
                  <a:pt x="76" y="9"/>
                  <a:pt x="81" y="14"/>
                </a:cubicBezTo>
                <a:cubicBezTo>
                  <a:pt x="85" y="18"/>
                  <a:pt x="88" y="23"/>
                  <a:pt x="91" y="29"/>
                </a:cubicBezTo>
                <a:cubicBezTo>
                  <a:pt x="93" y="34"/>
                  <a:pt x="94" y="40"/>
                  <a:pt x="94" y="46"/>
                </a:cubicBezTo>
                <a:close/>
              </a:path>
            </a:pathLst>
          </a:custGeom>
          <a:solidFill>
            <a:srgbClr val="D1D5DB"/>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822" name="文本框 821"/>
          <p:cNvSpPr txBox="1"/>
          <p:nvPr/>
        </p:nvSpPr>
        <p:spPr>
          <a:xfrm>
            <a:off x="5816160" y="7810200"/>
            <a:ext cx="537120" cy="16956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WenQuanYiZenHei"/>
                <a:ea typeface="WenQuanYiZenHei"/>
              </a:rPr>
              <a:t>关键要点</a:t>
            </a:r>
            <a:endParaRPr lang="en-US" sz="1050" b="0" u="none" strike="noStrike">
              <a:solidFill>
                <a:srgbClr val="000000"/>
              </a:solidFill>
              <a:effectLst/>
              <a:uFillTx/>
              <a:latin typeface="Times New Roman"/>
            </a:endParaRPr>
          </a:p>
        </p:txBody>
      </p:sp>
      <p:sp>
        <p:nvSpPr>
          <p:cNvPr id="823" name="文本框 822"/>
          <p:cNvSpPr txBox="1"/>
          <p:nvPr/>
        </p:nvSpPr>
        <p:spPr>
          <a:xfrm>
            <a:off x="5849640" y="8080920"/>
            <a:ext cx="1274400" cy="136080"/>
          </a:xfrm>
          <a:prstGeom prst="rect">
            <a:avLst/>
          </a:prstGeom>
          <a:noFill/>
          <a:ln w="0">
            <a:noFill/>
          </a:ln>
        </p:spPr>
        <p:txBody>
          <a:bodyPr wrap="none" lIns="0" tIns="0" rIns="0" bIns="0" anchor="t">
            <a:spAutoFit/>
          </a:bodyPr>
          <a:lstStyle/>
          <a:p>
            <a:r>
              <a:rPr lang="en-US" sz="920" b="0" u="none" strike="noStrike">
                <a:solidFill>
                  <a:srgbClr val="D1D5DB"/>
                </a:solidFill>
                <a:effectLst/>
                <a:uFillTx/>
                <a:latin typeface="DejaVuSans"/>
                <a:ea typeface="DejaVuSans"/>
              </a:rPr>
              <a:t>SentenceTransformer</a:t>
            </a:r>
            <a:endParaRPr lang="en-US" sz="920" b="0" u="none" strike="noStrike">
              <a:solidFill>
                <a:srgbClr val="000000"/>
              </a:solidFill>
              <a:effectLst/>
              <a:uFillTx/>
              <a:latin typeface="Times New Roman"/>
            </a:endParaRPr>
          </a:p>
        </p:txBody>
      </p:sp>
      <p:sp>
        <p:nvSpPr>
          <p:cNvPr id="824" name="任意多边形 823"/>
          <p:cNvSpPr/>
          <p:nvPr/>
        </p:nvSpPr>
        <p:spPr>
          <a:xfrm>
            <a:off x="5724000" y="8306280"/>
            <a:ext cx="33840" cy="33840"/>
          </a:xfrm>
          <a:custGeom>
            <a:avLst/>
            <a:gdLst/>
            <a:ahLst/>
            <a:cxnLst/>
            <a:rect l="0" t="0" r="r" b="b"/>
            <a:pathLst>
              <a:path w="94" h="94">
                <a:moveTo>
                  <a:pt x="94" y="47"/>
                </a:moveTo>
                <a:cubicBezTo>
                  <a:pt x="94" y="53"/>
                  <a:pt x="93" y="59"/>
                  <a:pt x="91" y="64"/>
                </a:cubicBezTo>
                <a:cubicBezTo>
                  <a:pt x="88" y="71"/>
                  <a:pt x="85" y="76"/>
                  <a:pt x="81" y="81"/>
                </a:cubicBezTo>
                <a:cubicBezTo>
                  <a:pt x="76" y="85"/>
                  <a:pt x="71" y="88"/>
                  <a:pt x="66" y="91"/>
                </a:cubicBezTo>
                <a:cubicBezTo>
                  <a:pt x="59" y="93"/>
                  <a:pt x="53" y="94"/>
                  <a:pt x="47" y="94"/>
                </a:cubicBezTo>
                <a:cubicBezTo>
                  <a:pt x="41" y="94"/>
                  <a:pt x="35" y="93"/>
                  <a:pt x="29" y="91"/>
                </a:cubicBezTo>
                <a:cubicBezTo>
                  <a:pt x="23" y="88"/>
                  <a:pt x="18" y="85"/>
                  <a:pt x="14" y="81"/>
                </a:cubicBezTo>
                <a:cubicBezTo>
                  <a:pt x="10" y="76"/>
                  <a:pt x="6" y="71"/>
                  <a:pt x="4" y="64"/>
                </a:cubicBezTo>
                <a:cubicBezTo>
                  <a:pt x="2" y="59"/>
                  <a:pt x="0" y="53"/>
                  <a:pt x="0" y="47"/>
                </a:cubicBezTo>
                <a:cubicBezTo>
                  <a:pt x="0" y="41"/>
                  <a:pt x="2" y="35"/>
                  <a:pt x="4" y="29"/>
                </a:cubicBezTo>
                <a:cubicBezTo>
                  <a:pt x="6" y="23"/>
                  <a:pt x="10" y="18"/>
                  <a:pt x="14" y="14"/>
                </a:cubicBezTo>
                <a:cubicBezTo>
                  <a:pt x="18" y="10"/>
                  <a:pt x="23" y="6"/>
                  <a:pt x="29" y="4"/>
                </a:cubicBezTo>
                <a:cubicBezTo>
                  <a:pt x="35" y="1"/>
                  <a:pt x="41" y="0"/>
                  <a:pt x="47" y="0"/>
                </a:cubicBezTo>
                <a:cubicBezTo>
                  <a:pt x="53" y="0"/>
                  <a:pt x="59" y="1"/>
                  <a:pt x="66" y="4"/>
                </a:cubicBezTo>
                <a:cubicBezTo>
                  <a:pt x="71" y="6"/>
                  <a:pt x="76" y="10"/>
                  <a:pt x="81" y="14"/>
                </a:cubicBezTo>
                <a:cubicBezTo>
                  <a:pt x="85" y="18"/>
                  <a:pt x="88" y="23"/>
                  <a:pt x="91" y="29"/>
                </a:cubicBezTo>
                <a:cubicBezTo>
                  <a:pt x="93" y="35"/>
                  <a:pt x="94" y="41"/>
                  <a:pt x="94" y="47"/>
                </a:cubicBezTo>
                <a:close/>
              </a:path>
            </a:pathLst>
          </a:custGeom>
          <a:solidFill>
            <a:srgbClr val="D1D5DB"/>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825" name="文本框 824"/>
          <p:cNvSpPr txBox="1"/>
          <p:nvPr/>
        </p:nvSpPr>
        <p:spPr>
          <a:xfrm>
            <a:off x="7100280" y="8076960"/>
            <a:ext cx="258228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提供预训练模型，能高效生成语义丰富的文本嵌入</a:t>
            </a:r>
            <a:endParaRPr lang="en-US" sz="920" b="0" u="none" strike="noStrike">
              <a:solidFill>
                <a:srgbClr val="000000"/>
              </a:solidFill>
              <a:effectLst/>
              <a:uFillTx/>
              <a:latin typeface="Times New Roman"/>
            </a:endParaRPr>
          </a:p>
        </p:txBody>
      </p:sp>
      <p:sp>
        <p:nvSpPr>
          <p:cNvPr id="826" name="文本框 825"/>
          <p:cNvSpPr txBox="1"/>
          <p:nvPr/>
        </p:nvSpPr>
        <p:spPr>
          <a:xfrm>
            <a:off x="5849640" y="8244000"/>
            <a:ext cx="23544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使用</a:t>
            </a:r>
            <a:endParaRPr lang="en-US" sz="920" b="0" u="none" strike="noStrike">
              <a:solidFill>
                <a:srgbClr val="000000"/>
              </a:solidFill>
              <a:effectLst/>
              <a:uFillTx/>
              <a:latin typeface="Times New Roman"/>
            </a:endParaRPr>
          </a:p>
        </p:txBody>
      </p:sp>
      <p:sp>
        <p:nvSpPr>
          <p:cNvPr id="827" name="文本框 826"/>
          <p:cNvSpPr txBox="1"/>
          <p:nvPr/>
        </p:nvSpPr>
        <p:spPr>
          <a:xfrm>
            <a:off x="6083640" y="8247960"/>
            <a:ext cx="407880" cy="136080"/>
          </a:xfrm>
          <a:prstGeom prst="rect">
            <a:avLst/>
          </a:prstGeom>
          <a:noFill/>
          <a:ln w="0">
            <a:noFill/>
          </a:ln>
        </p:spPr>
        <p:txBody>
          <a:bodyPr wrap="none" lIns="0" tIns="0" rIns="0" bIns="0" anchor="t">
            <a:spAutoFit/>
          </a:bodyPr>
          <a:lstStyle/>
          <a:p>
            <a:r>
              <a:rPr lang="en-US" sz="920" b="0" u="none" strike="noStrike">
                <a:solidFill>
                  <a:srgbClr val="D1D5DB"/>
                </a:solidFill>
                <a:effectLst/>
                <a:uFillTx/>
                <a:latin typeface="DejaVuSans"/>
                <a:ea typeface="DejaVuSans"/>
              </a:rPr>
              <a:t>numpy</a:t>
            </a:r>
            <a:endParaRPr lang="en-US" sz="920" b="0" u="none" strike="noStrike">
              <a:solidFill>
                <a:srgbClr val="000000"/>
              </a:solidFill>
              <a:effectLst/>
              <a:uFillTx/>
              <a:latin typeface="Times New Roman"/>
            </a:endParaRPr>
          </a:p>
        </p:txBody>
      </p:sp>
      <p:sp>
        <p:nvSpPr>
          <p:cNvPr id="828" name="文本框 827"/>
          <p:cNvSpPr txBox="1"/>
          <p:nvPr/>
        </p:nvSpPr>
        <p:spPr>
          <a:xfrm>
            <a:off x="6489360" y="8244000"/>
            <a:ext cx="11808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的</a:t>
            </a:r>
            <a:endParaRPr lang="en-US" sz="920" b="0" u="none" strike="noStrike">
              <a:solidFill>
                <a:srgbClr val="000000"/>
              </a:solidFill>
              <a:effectLst/>
              <a:uFillTx/>
              <a:latin typeface="Times New Roman"/>
            </a:endParaRPr>
          </a:p>
        </p:txBody>
      </p:sp>
      <p:sp>
        <p:nvSpPr>
          <p:cNvPr id="829" name="文本框 828"/>
          <p:cNvSpPr txBox="1"/>
          <p:nvPr/>
        </p:nvSpPr>
        <p:spPr>
          <a:xfrm>
            <a:off x="6606360" y="8247960"/>
            <a:ext cx="381600" cy="136080"/>
          </a:xfrm>
          <a:prstGeom prst="rect">
            <a:avLst/>
          </a:prstGeom>
          <a:noFill/>
          <a:ln w="0">
            <a:noFill/>
          </a:ln>
        </p:spPr>
        <p:txBody>
          <a:bodyPr wrap="none" lIns="0" tIns="0" rIns="0" bIns="0" anchor="t">
            <a:spAutoFit/>
          </a:bodyPr>
          <a:lstStyle/>
          <a:p>
            <a:r>
              <a:rPr lang="en-US" sz="920" b="0" u="none" strike="noStrike">
                <a:solidFill>
                  <a:srgbClr val="D1D5DB"/>
                </a:solidFill>
                <a:effectLst/>
                <a:uFillTx/>
                <a:latin typeface="DejaVuSans"/>
                <a:ea typeface="DejaVuSans"/>
              </a:rPr>
              <a:t>vstack</a:t>
            </a:r>
            <a:endParaRPr lang="en-US" sz="920" b="0" u="none" strike="noStrike">
              <a:solidFill>
                <a:srgbClr val="000000"/>
              </a:solidFill>
              <a:effectLst/>
              <a:uFillTx/>
              <a:latin typeface="Times New Roman"/>
            </a:endParaRPr>
          </a:p>
        </p:txBody>
      </p:sp>
      <p:sp>
        <p:nvSpPr>
          <p:cNvPr id="830" name="文本框 829"/>
          <p:cNvSpPr txBox="1"/>
          <p:nvPr/>
        </p:nvSpPr>
        <p:spPr>
          <a:xfrm>
            <a:off x="6986160" y="8244000"/>
            <a:ext cx="117432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函数将嵌入向量转换为</a:t>
            </a:r>
            <a:endParaRPr lang="en-US" sz="920" b="0" u="none" strike="noStrike">
              <a:solidFill>
                <a:srgbClr val="000000"/>
              </a:solidFill>
              <a:effectLst/>
              <a:uFillTx/>
              <a:latin typeface="Times New Roman"/>
            </a:endParaRPr>
          </a:p>
        </p:txBody>
      </p:sp>
      <p:sp>
        <p:nvSpPr>
          <p:cNvPr id="831" name="文本框 830"/>
          <p:cNvSpPr txBox="1"/>
          <p:nvPr/>
        </p:nvSpPr>
        <p:spPr>
          <a:xfrm>
            <a:off x="8156160" y="8247960"/>
            <a:ext cx="331920" cy="136080"/>
          </a:xfrm>
          <a:prstGeom prst="rect">
            <a:avLst/>
          </a:prstGeom>
          <a:noFill/>
          <a:ln w="0">
            <a:noFill/>
          </a:ln>
        </p:spPr>
        <p:txBody>
          <a:bodyPr wrap="none" lIns="0" tIns="0" rIns="0" bIns="0" anchor="t">
            <a:spAutoFit/>
          </a:bodyPr>
          <a:lstStyle/>
          <a:p>
            <a:r>
              <a:rPr lang="en-US" sz="920" b="0" u="none" strike="noStrike">
                <a:solidFill>
                  <a:srgbClr val="D1D5DB"/>
                </a:solidFill>
                <a:effectLst/>
                <a:uFillTx/>
                <a:latin typeface="DejaVuSans"/>
                <a:ea typeface="DejaVuSans"/>
              </a:rPr>
              <a:t>FAISS</a:t>
            </a:r>
            <a:endParaRPr lang="en-US" sz="920" b="0" u="none" strike="noStrike">
              <a:solidFill>
                <a:srgbClr val="000000"/>
              </a:solidFill>
              <a:effectLst/>
              <a:uFillTx/>
              <a:latin typeface="Times New Roman"/>
            </a:endParaRPr>
          </a:p>
        </p:txBody>
      </p:sp>
      <p:sp>
        <p:nvSpPr>
          <p:cNvPr id="832" name="任意多边形 831"/>
          <p:cNvSpPr/>
          <p:nvPr/>
        </p:nvSpPr>
        <p:spPr>
          <a:xfrm>
            <a:off x="5724000" y="8473680"/>
            <a:ext cx="33840" cy="33480"/>
          </a:xfrm>
          <a:custGeom>
            <a:avLst/>
            <a:gdLst/>
            <a:ahLst/>
            <a:cxnLst/>
            <a:rect l="0" t="0" r="r" b="b"/>
            <a:pathLst>
              <a:path w="94" h="93">
                <a:moveTo>
                  <a:pt x="94" y="46"/>
                </a:moveTo>
                <a:cubicBezTo>
                  <a:pt x="94" y="52"/>
                  <a:pt x="93" y="58"/>
                  <a:pt x="91" y="65"/>
                </a:cubicBezTo>
                <a:cubicBezTo>
                  <a:pt x="88" y="70"/>
                  <a:pt x="85" y="75"/>
                  <a:pt x="81" y="80"/>
                </a:cubicBezTo>
                <a:cubicBezTo>
                  <a:pt x="76" y="84"/>
                  <a:pt x="71" y="87"/>
                  <a:pt x="66" y="90"/>
                </a:cubicBezTo>
                <a:cubicBezTo>
                  <a:pt x="59" y="92"/>
                  <a:pt x="53" y="93"/>
                  <a:pt x="47" y="93"/>
                </a:cubicBezTo>
                <a:cubicBezTo>
                  <a:pt x="41" y="93"/>
                  <a:pt x="35" y="92"/>
                  <a:pt x="29" y="90"/>
                </a:cubicBezTo>
                <a:cubicBezTo>
                  <a:pt x="23" y="87"/>
                  <a:pt x="18" y="84"/>
                  <a:pt x="14" y="80"/>
                </a:cubicBezTo>
                <a:cubicBezTo>
                  <a:pt x="10" y="75"/>
                  <a:pt x="6" y="70"/>
                  <a:pt x="4" y="65"/>
                </a:cubicBezTo>
                <a:cubicBezTo>
                  <a:pt x="2" y="58"/>
                  <a:pt x="0" y="52"/>
                  <a:pt x="0" y="46"/>
                </a:cubicBezTo>
                <a:cubicBezTo>
                  <a:pt x="0" y="40"/>
                  <a:pt x="2" y="34"/>
                  <a:pt x="4" y="28"/>
                </a:cubicBezTo>
                <a:cubicBezTo>
                  <a:pt x="6" y="23"/>
                  <a:pt x="10" y="17"/>
                  <a:pt x="14" y="13"/>
                </a:cubicBezTo>
                <a:cubicBezTo>
                  <a:pt x="18" y="9"/>
                  <a:pt x="23" y="5"/>
                  <a:pt x="29" y="3"/>
                </a:cubicBezTo>
                <a:cubicBezTo>
                  <a:pt x="35" y="1"/>
                  <a:pt x="41" y="0"/>
                  <a:pt x="47" y="0"/>
                </a:cubicBezTo>
                <a:cubicBezTo>
                  <a:pt x="53" y="0"/>
                  <a:pt x="59" y="1"/>
                  <a:pt x="66" y="3"/>
                </a:cubicBezTo>
                <a:cubicBezTo>
                  <a:pt x="71" y="5"/>
                  <a:pt x="76" y="9"/>
                  <a:pt x="81" y="13"/>
                </a:cubicBezTo>
                <a:cubicBezTo>
                  <a:pt x="85" y="17"/>
                  <a:pt x="88" y="23"/>
                  <a:pt x="91" y="28"/>
                </a:cubicBezTo>
                <a:cubicBezTo>
                  <a:pt x="93" y="34"/>
                  <a:pt x="94" y="40"/>
                  <a:pt x="94" y="46"/>
                </a:cubicBezTo>
                <a:close/>
              </a:path>
            </a:pathLst>
          </a:custGeom>
          <a:solidFill>
            <a:srgbClr val="D1D5DB"/>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833" name="文本框 832"/>
          <p:cNvSpPr txBox="1"/>
          <p:nvPr/>
        </p:nvSpPr>
        <p:spPr>
          <a:xfrm>
            <a:off x="8475840" y="8244000"/>
            <a:ext cx="93960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可处理的矩阵格式</a:t>
            </a:r>
            <a:endParaRPr lang="en-US" sz="920" b="0" u="none" strike="noStrike">
              <a:solidFill>
                <a:srgbClr val="000000"/>
              </a:solidFill>
              <a:effectLst/>
              <a:uFillTx/>
              <a:latin typeface="Times New Roman"/>
            </a:endParaRPr>
          </a:p>
        </p:txBody>
      </p:sp>
      <p:sp>
        <p:nvSpPr>
          <p:cNvPr id="834" name="文本框 833"/>
          <p:cNvSpPr txBox="1"/>
          <p:nvPr/>
        </p:nvSpPr>
        <p:spPr>
          <a:xfrm>
            <a:off x="5849640" y="8415360"/>
            <a:ext cx="331920" cy="136080"/>
          </a:xfrm>
          <a:prstGeom prst="rect">
            <a:avLst/>
          </a:prstGeom>
          <a:noFill/>
          <a:ln w="0">
            <a:noFill/>
          </a:ln>
        </p:spPr>
        <p:txBody>
          <a:bodyPr wrap="none" lIns="0" tIns="0" rIns="0" bIns="0" anchor="t">
            <a:spAutoFit/>
          </a:bodyPr>
          <a:lstStyle/>
          <a:p>
            <a:r>
              <a:rPr lang="en-US" sz="920" b="0" u="none" strike="noStrike">
                <a:solidFill>
                  <a:srgbClr val="D1D5DB"/>
                </a:solidFill>
                <a:effectLst/>
                <a:uFillTx/>
                <a:latin typeface="DejaVuSans"/>
                <a:ea typeface="DejaVuSans"/>
              </a:rPr>
              <a:t>FAISS</a:t>
            </a:r>
            <a:endParaRPr lang="en-US" sz="920" b="0" u="none" strike="noStrike">
              <a:solidFill>
                <a:srgbClr val="000000"/>
              </a:solidFill>
              <a:effectLst/>
              <a:uFillTx/>
              <a:latin typeface="Times New Roman"/>
            </a:endParaRPr>
          </a:p>
        </p:txBody>
      </p:sp>
      <p:sp>
        <p:nvSpPr>
          <p:cNvPr id="835" name="文本框 834"/>
          <p:cNvSpPr txBox="1"/>
          <p:nvPr/>
        </p:nvSpPr>
        <p:spPr>
          <a:xfrm>
            <a:off x="6169320" y="8411040"/>
            <a:ext cx="11808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的</a:t>
            </a:r>
            <a:endParaRPr lang="en-US" sz="920" b="0" u="none" strike="noStrike">
              <a:solidFill>
                <a:srgbClr val="000000"/>
              </a:solidFill>
              <a:effectLst/>
              <a:uFillTx/>
              <a:latin typeface="Times New Roman"/>
            </a:endParaRPr>
          </a:p>
        </p:txBody>
      </p:sp>
      <p:sp>
        <p:nvSpPr>
          <p:cNvPr id="836" name="文本框 835"/>
          <p:cNvSpPr txBox="1"/>
          <p:nvPr/>
        </p:nvSpPr>
        <p:spPr>
          <a:xfrm>
            <a:off x="6286320" y="8415360"/>
            <a:ext cx="684000" cy="136080"/>
          </a:xfrm>
          <a:prstGeom prst="rect">
            <a:avLst/>
          </a:prstGeom>
          <a:noFill/>
          <a:ln w="0">
            <a:noFill/>
          </a:ln>
        </p:spPr>
        <p:txBody>
          <a:bodyPr wrap="none" lIns="0" tIns="0" rIns="0" bIns="0" anchor="t">
            <a:spAutoFit/>
          </a:bodyPr>
          <a:lstStyle/>
          <a:p>
            <a:r>
              <a:rPr lang="en-US" sz="920" b="0" u="none" strike="noStrike">
                <a:solidFill>
                  <a:srgbClr val="D1D5DB"/>
                </a:solidFill>
                <a:effectLst/>
                <a:uFillTx/>
                <a:latin typeface="DejaVuSans"/>
                <a:ea typeface="DejaVuSans"/>
              </a:rPr>
              <a:t>IndexFlatL2</a:t>
            </a:r>
            <a:endParaRPr lang="en-US" sz="920" b="0" u="none" strike="noStrike">
              <a:solidFill>
                <a:srgbClr val="000000"/>
              </a:solidFill>
              <a:effectLst/>
              <a:uFillTx/>
              <a:latin typeface="Times New Roman"/>
            </a:endParaRPr>
          </a:p>
        </p:txBody>
      </p:sp>
      <p:sp>
        <p:nvSpPr>
          <p:cNvPr id="837" name="文本框 836"/>
          <p:cNvSpPr txBox="1"/>
          <p:nvPr/>
        </p:nvSpPr>
        <p:spPr>
          <a:xfrm>
            <a:off x="6965280" y="8411040"/>
            <a:ext cx="58752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提供精确的</a:t>
            </a:r>
            <a:endParaRPr lang="en-US" sz="920" b="0" u="none" strike="noStrike">
              <a:solidFill>
                <a:srgbClr val="000000"/>
              </a:solidFill>
              <a:effectLst/>
              <a:uFillTx/>
              <a:latin typeface="Times New Roman"/>
            </a:endParaRPr>
          </a:p>
        </p:txBody>
      </p:sp>
      <p:sp>
        <p:nvSpPr>
          <p:cNvPr id="838" name="文本框 837"/>
          <p:cNvSpPr txBox="1"/>
          <p:nvPr/>
        </p:nvSpPr>
        <p:spPr>
          <a:xfrm>
            <a:off x="7550280" y="8415360"/>
            <a:ext cx="140760" cy="136080"/>
          </a:xfrm>
          <a:prstGeom prst="rect">
            <a:avLst/>
          </a:prstGeom>
          <a:noFill/>
          <a:ln w="0">
            <a:noFill/>
          </a:ln>
        </p:spPr>
        <p:txBody>
          <a:bodyPr wrap="none" lIns="0" tIns="0" rIns="0" bIns="0" anchor="t">
            <a:spAutoFit/>
          </a:bodyPr>
          <a:lstStyle/>
          <a:p>
            <a:r>
              <a:rPr lang="en-US" sz="920" b="0" u="none" strike="noStrike">
                <a:solidFill>
                  <a:srgbClr val="D1D5DB"/>
                </a:solidFill>
                <a:effectLst/>
                <a:uFillTx/>
                <a:latin typeface="DejaVuSans"/>
                <a:ea typeface="DejaVuSans"/>
              </a:rPr>
              <a:t>L2</a:t>
            </a:r>
            <a:endParaRPr lang="en-US" sz="920" b="0" u="none" strike="noStrike">
              <a:solidFill>
                <a:srgbClr val="000000"/>
              </a:solidFill>
              <a:effectLst/>
              <a:uFillTx/>
              <a:latin typeface="Times New Roman"/>
            </a:endParaRPr>
          </a:p>
        </p:txBody>
      </p:sp>
      <p:sp>
        <p:nvSpPr>
          <p:cNvPr id="839" name="任意多边形 838"/>
          <p:cNvSpPr/>
          <p:nvPr/>
        </p:nvSpPr>
        <p:spPr>
          <a:xfrm>
            <a:off x="5724000" y="8640720"/>
            <a:ext cx="33840" cy="33840"/>
          </a:xfrm>
          <a:custGeom>
            <a:avLst/>
            <a:gdLst/>
            <a:ahLst/>
            <a:cxnLst/>
            <a:rect l="0" t="0" r="r" b="b"/>
            <a:pathLst>
              <a:path w="94" h="94">
                <a:moveTo>
                  <a:pt x="94" y="46"/>
                </a:moveTo>
                <a:cubicBezTo>
                  <a:pt x="94" y="52"/>
                  <a:pt x="93" y="59"/>
                  <a:pt x="91" y="65"/>
                </a:cubicBezTo>
                <a:cubicBezTo>
                  <a:pt x="88" y="71"/>
                  <a:pt x="85" y="76"/>
                  <a:pt x="81" y="80"/>
                </a:cubicBezTo>
                <a:cubicBezTo>
                  <a:pt x="76" y="84"/>
                  <a:pt x="71" y="88"/>
                  <a:pt x="66" y="90"/>
                </a:cubicBezTo>
                <a:cubicBezTo>
                  <a:pt x="59" y="92"/>
                  <a:pt x="53" y="94"/>
                  <a:pt x="47" y="94"/>
                </a:cubicBezTo>
                <a:cubicBezTo>
                  <a:pt x="41" y="94"/>
                  <a:pt x="35" y="92"/>
                  <a:pt x="29" y="90"/>
                </a:cubicBezTo>
                <a:cubicBezTo>
                  <a:pt x="23" y="88"/>
                  <a:pt x="18" y="84"/>
                  <a:pt x="14" y="80"/>
                </a:cubicBezTo>
                <a:cubicBezTo>
                  <a:pt x="10" y="76"/>
                  <a:pt x="6" y="71"/>
                  <a:pt x="4" y="65"/>
                </a:cubicBezTo>
                <a:cubicBezTo>
                  <a:pt x="2" y="59"/>
                  <a:pt x="0" y="52"/>
                  <a:pt x="0" y="46"/>
                </a:cubicBezTo>
                <a:cubicBezTo>
                  <a:pt x="0" y="40"/>
                  <a:pt x="2" y="34"/>
                  <a:pt x="4" y="28"/>
                </a:cubicBezTo>
                <a:cubicBezTo>
                  <a:pt x="6" y="23"/>
                  <a:pt x="10" y="18"/>
                  <a:pt x="14" y="13"/>
                </a:cubicBezTo>
                <a:cubicBezTo>
                  <a:pt x="18" y="9"/>
                  <a:pt x="23" y="6"/>
                  <a:pt x="29" y="3"/>
                </a:cubicBezTo>
                <a:cubicBezTo>
                  <a:pt x="35" y="1"/>
                  <a:pt x="41" y="0"/>
                  <a:pt x="47" y="0"/>
                </a:cubicBezTo>
                <a:cubicBezTo>
                  <a:pt x="53" y="0"/>
                  <a:pt x="59" y="1"/>
                  <a:pt x="66" y="3"/>
                </a:cubicBezTo>
                <a:cubicBezTo>
                  <a:pt x="71" y="6"/>
                  <a:pt x="76" y="9"/>
                  <a:pt x="81" y="13"/>
                </a:cubicBezTo>
                <a:cubicBezTo>
                  <a:pt x="85" y="18"/>
                  <a:pt x="88" y="23"/>
                  <a:pt x="91" y="28"/>
                </a:cubicBezTo>
                <a:cubicBezTo>
                  <a:pt x="93" y="34"/>
                  <a:pt x="94" y="40"/>
                  <a:pt x="94" y="46"/>
                </a:cubicBezTo>
                <a:close/>
              </a:path>
            </a:pathLst>
          </a:custGeom>
          <a:solidFill>
            <a:srgbClr val="D1D5DB"/>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840" name="文本框 839"/>
          <p:cNvSpPr txBox="1"/>
          <p:nvPr/>
        </p:nvSpPr>
        <p:spPr>
          <a:xfrm>
            <a:off x="7689960" y="8411040"/>
            <a:ext cx="176112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距离检索，适用于中小规模数据库</a:t>
            </a:r>
            <a:endParaRPr lang="en-US" sz="920" b="0" u="none" strike="noStrike">
              <a:solidFill>
                <a:srgbClr val="000000"/>
              </a:solidFill>
              <a:effectLst/>
              <a:uFillTx/>
              <a:latin typeface="Times New Roman"/>
            </a:endParaRPr>
          </a:p>
        </p:txBody>
      </p:sp>
      <p:pic>
        <p:nvPicPr>
          <p:cNvPr id="841" name="图片 840"/>
          <p:cNvPicPr/>
          <p:nvPr/>
        </p:nvPicPr>
        <p:blipFill>
          <a:blip r:embed="rId6"/>
          <a:stretch/>
        </p:blipFill>
        <p:spPr>
          <a:xfrm>
            <a:off x="401040" y="9058680"/>
            <a:ext cx="100080" cy="116640"/>
          </a:xfrm>
          <a:prstGeom prst="rect">
            <a:avLst/>
          </a:prstGeom>
          <a:noFill/>
          <a:ln w="0">
            <a:noFill/>
          </a:ln>
        </p:spPr>
      </p:pic>
      <p:sp>
        <p:nvSpPr>
          <p:cNvPr id="842" name="文本框 841"/>
          <p:cNvSpPr txBox="1"/>
          <p:nvPr/>
        </p:nvSpPr>
        <p:spPr>
          <a:xfrm>
            <a:off x="5849640" y="8578440"/>
            <a:ext cx="328644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索引保存功能确保模型训练后可持久化存储，便于后续加载使用</a:t>
            </a:r>
            <a:endParaRPr lang="en-US" sz="920" b="0" u="none" strike="noStrike">
              <a:solidFill>
                <a:srgbClr val="000000"/>
              </a:solidFill>
              <a:effectLst/>
              <a:uFillTx/>
              <a:latin typeface="Times New Roman"/>
            </a:endParaRPr>
          </a:p>
        </p:txBody>
      </p:sp>
      <p:sp>
        <p:nvSpPr>
          <p:cNvPr id="843" name="文本框 842"/>
          <p:cNvSpPr txBox="1"/>
          <p:nvPr/>
        </p:nvSpPr>
        <p:spPr>
          <a:xfrm>
            <a:off x="534960" y="9050400"/>
            <a:ext cx="116640" cy="136080"/>
          </a:xfrm>
          <a:prstGeom prst="rect">
            <a:avLst/>
          </a:prstGeom>
          <a:noFill/>
          <a:ln w="0">
            <a:noFill/>
          </a:ln>
        </p:spPr>
        <p:txBody>
          <a:bodyPr wrap="none" lIns="0" tIns="0" rIns="0" bIns="0" anchor="t">
            <a:spAutoFit/>
          </a:bodyPr>
          <a:lstStyle/>
          <a:p>
            <a:r>
              <a:rPr lang="en-US" sz="920" b="0" u="none" strike="noStrike">
                <a:solidFill>
                  <a:srgbClr val="9CA3AF"/>
                </a:solidFill>
                <a:effectLst/>
                <a:uFillTx/>
                <a:latin typeface="DejaVuSans"/>
                <a:ea typeface="DejaVuSans"/>
              </a:rPr>
              <a:t> </a:t>
            </a:r>
            <a:endParaRPr lang="en-US" sz="920" b="0" u="none" strike="noStrike">
              <a:solidFill>
                <a:srgbClr val="000000"/>
              </a:solidFill>
              <a:effectLst/>
              <a:uFillTx/>
              <a:latin typeface="Times New Roman"/>
            </a:endParaRPr>
          </a:p>
        </p:txBody>
      </p:sp>
      <p:sp>
        <p:nvSpPr>
          <p:cNvPr id="844" name="文本框 843"/>
          <p:cNvSpPr txBox="1"/>
          <p:nvPr/>
        </p:nvSpPr>
        <p:spPr>
          <a:xfrm>
            <a:off x="572040" y="9046440"/>
            <a:ext cx="118080" cy="148320"/>
          </a:xfrm>
          <a:prstGeom prst="rect">
            <a:avLst/>
          </a:prstGeom>
          <a:noFill/>
          <a:ln w="0">
            <a:noFill/>
          </a:ln>
        </p:spPr>
        <p:txBody>
          <a:bodyPr wrap="none" lIns="0" tIns="0" rIns="0" bIns="0" anchor="t">
            <a:spAutoFit/>
          </a:bodyPr>
          <a:lstStyle/>
          <a:p>
            <a:r>
              <a:rPr lang="zh-CN" sz="920" b="0" u="none" strike="noStrike">
                <a:solidFill>
                  <a:srgbClr val="9CA3AF"/>
                </a:solidFill>
                <a:effectLst/>
                <a:uFillTx/>
                <a:latin typeface="WenQuanYiZenHei"/>
                <a:ea typeface="WenQuanYiZenHei"/>
              </a:rPr>
              <a:t>第</a:t>
            </a:r>
            <a:endParaRPr lang="en-US" sz="920" b="0" u="none" strike="noStrike">
              <a:solidFill>
                <a:srgbClr val="000000"/>
              </a:solidFill>
              <a:effectLst/>
              <a:uFillTx/>
              <a:latin typeface="Times New Roman"/>
            </a:endParaRPr>
          </a:p>
        </p:txBody>
      </p:sp>
      <p:sp>
        <p:nvSpPr>
          <p:cNvPr id="845" name="文本框 844"/>
          <p:cNvSpPr txBox="1"/>
          <p:nvPr/>
        </p:nvSpPr>
        <p:spPr>
          <a:xfrm>
            <a:off x="689040" y="9050400"/>
            <a:ext cx="116640" cy="136080"/>
          </a:xfrm>
          <a:prstGeom prst="rect">
            <a:avLst/>
          </a:prstGeom>
          <a:noFill/>
          <a:ln w="0">
            <a:noFill/>
          </a:ln>
        </p:spPr>
        <p:txBody>
          <a:bodyPr wrap="none" lIns="0" tIns="0" rIns="0" bIns="0" anchor="t">
            <a:spAutoFit/>
          </a:bodyPr>
          <a:lstStyle/>
          <a:p>
            <a:r>
              <a:rPr lang="en-US" sz="920" b="0" u="none" strike="noStrike">
                <a:solidFill>
                  <a:srgbClr val="9CA3AF"/>
                </a:solidFill>
                <a:effectLst/>
                <a:uFillTx/>
                <a:latin typeface="DejaVuSans"/>
                <a:ea typeface="DejaVuSans"/>
              </a:rPr>
              <a:t>7</a:t>
            </a:r>
            <a:endParaRPr lang="en-US" sz="920" b="0" u="none" strike="noStrike">
              <a:solidFill>
                <a:srgbClr val="000000"/>
              </a:solidFill>
              <a:effectLst/>
              <a:uFillTx/>
              <a:latin typeface="Times New Roman"/>
            </a:endParaRPr>
          </a:p>
        </p:txBody>
      </p:sp>
      <p:sp>
        <p:nvSpPr>
          <p:cNvPr id="846" name="文本框 845"/>
          <p:cNvSpPr txBox="1"/>
          <p:nvPr/>
        </p:nvSpPr>
        <p:spPr>
          <a:xfrm>
            <a:off x="763560" y="9046440"/>
            <a:ext cx="1291680" cy="148320"/>
          </a:xfrm>
          <a:prstGeom prst="rect">
            <a:avLst/>
          </a:prstGeom>
          <a:noFill/>
          <a:ln w="0">
            <a:noFill/>
          </a:ln>
        </p:spPr>
        <p:txBody>
          <a:bodyPr wrap="none" lIns="0" tIns="0" rIns="0" bIns="0" anchor="t">
            <a:spAutoFit/>
          </a:bodyPr>
          <a:lstStyle/>
          <a:p>
            <a:r>
              <a:rPr lang="zh-CN" sz="920" b="0" u="none" strike="noStrike">
                <a:solidFill>
                  <a:srgbClr val="9CA3AF"/>
                </a:solidFill>
                <a:effectLst/>
                <a:uFillTx/>
                <a:latin typeface="WenQuanYiZenHei"/>
                <a:ea typeface="WenQuanYiZenHei"/>
              </a:rPr>
              <a:t>章：构建检索向量数据库</a:t>
            </a:r>
            <a:endParaRPr lang="en-US" sz="920" b="0" u="none" strike="noStrike">
              <a:solidFill>
                <a:srgbClr val="000000"/>
              </a:solidFill>
              <a:effectLst/>
              <a:uFillTx/>
              <a:latin typeface="Times New Roman"/>
            </a:endParaRPr>
          </a:p>
        </p:txBody>
      </p:sp>
      <p:sp>
        <p:nvSpPr>
          <p:cNvPr id="847" name="任意多边形 846"/>
          <p:cNvSpPr/>
          <p:nvPr/>
        </p:nvSpPr>
        <p:spPr>
          <a:xfrm>
            <a:off x="401040" y="9267480"/>
            <a:ext cx="9894600" cy="33840"/>
          </a:xfrm>
          <a:custGeom>
            <a:avLst/>
            <a:gdLst/>
            <a:ahLst/>
            <a:cxnLst/>
            <a:rect l="0" t="0" r="r" b="b"/>
            <a:pathLst>
              <a:path w="27485" h="94">
                <a:moveTo>
                  <a:pt x="0" y="0"/>
                </a:moveTo>
                <a:lnTo>
                  <a:pt x="27485" y="0"/>
                </a:lnTo>
                <a:lnTo>
                  <a:pt x="27485" y="94"/>
                </a:lnTo>
                <a:lnTo>
                  <a:pt x="0" y="94"/>
                </a:lnTo>
                <a:lnTo>
                  <a:pt x="0" y="0"/>
                </a:lnTo>
                <a:close/>
              </a:path>
            </a:pathLst>
          </a:custGeom>
          <a:solidFill>
            <a:srgbClr val="FFFFFF">
              <a:alpha val="2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848" name="任意多边形 847"/>
          <p:cNvSpPr/>
          <p:nvPr/>
        </p:nvSpPr>
        <p:spPr>
          <a:xfrm>
            <a:off x="401040" y="9267480"/>
            <a:ext cx="7254000" cy="33840"/>
          </a:xfrm>
          <a:custGeom>
            <a:avLst/>
            <a:gdLst/>
            <a:ahLst/>
            <a:cxnLst/>
            <a:rect l="0" t="0" r="r" b="b"/>
            <a:pathLst>
              <a:path w="20150" h="94">
                <a:moveTo>
                  <a:pt x="0" y="0"/>
                </a:moveTo>
                <a:lnTo>
                  <a:pt x="20150" y="0"/>
                </a:lnTo>
                <a:lnTo>
                  <a:pt x="20150" y="94"/>
                </a:lnTo>
                <a:lnTo>
                  <a:pt x="0" y="94"/>
                </a:lnTo>
                <a:lnTo>
                  <a:pt x="0" y="0"/>
                </a:lnTo>
                <a:close/>
              </a:path>
            </a:pathLst>
          </a:custGeom>
          <a:solidFill>
            <a:srgbClr val="7E3AF2"/>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849" name="任意多边形 848"/>
          <p:cNvSpPr/>
          <p:nvPr/>
        </p:nvSpPr>
        <p:spPr>
          <a:xfrm>
            <a:off x="1069560" y="1454040"/>
            <a:ext cx="50400" cy="50400"/>
          </a:xfrm>
          <a:custGeom>
            <a:avLst/>
            <a:gdLst/>
            <a:ahLst/>
            <a:cxnLst/>
            <a:rect l="0" t="0" r="r" b="b"/>
            <a:pathLst>
              <a:path w="140" h="140">
                <a:moveTo>
                  <a:pt x="140" y="70"/>
                </a:moveTo>
                <a:cubicBezTo>
                  <a:pt x="140" y="79"/>
                  <a:pt x="138" y="88"/>
                  <a:pt x="135" y="97"/>
                </a:cubicBezTo>
                <a:cubicBezTo>
                  <a:pt x="131" y="105"/>
                  <a:pt x="126" y="113"/>
                  <a:pt x="120" y="119"/>
                </a:cubicBezTo>
                <a:cubicBezTo>
                  <a:pt x="113" y="126"/>
                  <a:pt x="106" y="131"/>
                  <a:pt x="97" y="135"/>
                </a:cubicBezTo>
                <a:cubicBezTo>
                  <a:pt x="89" y="138"/>
                  <a:pt x="80" y="140"/>
                  <a:pt x="70" y="140"/>
                </a:cubicBezTo>
                <a:cubicBezTo>
                  <a:pt x="61" y="140"/>
                  <a:pt x="52" y="138"/>
                  <a:pt x="44" y="135"/>
                </a:cubicBezTo>
                <a:cubicBezTo>
                  <a:pt x="35" y="131"/>
                  <a:pt x="28" y="126"/>
                  <a:pt x="21" y="119"/>
                </a:cubicBezTo>
                <a:cubicBezTo>
                  <a:pt x="14" y="113"/>
                  <a:pt x="9" y="105"/>
                  <a:pt x="5" y="97"/>
                </a:cubicBezTo>
                <a:cubicBezTo>
                  <a:pt x="2" y="88"/>
                  <a:pt x="0" y="79"/>
                  <a:pt x="0" y="70"/>
                </a:cubicBezTo>
                <a:cubicBezTo>
                  <a:pt x="0" y="60"/>
                  <a:pt x="2" y="51"/>
                  <a:pt x="5" y="43"/>
                </a:cubicBezTo>
                <a:cubicBezTo>
                  <a:pt x="9" y="34"/>
                  <a:pt x="14" y="26"/>
                  <a:pt x="21" y="20"/>
                </a:cubicBezTo>
                <a:cubicBezTo>
                  <a:pt x="28" y="13"/>
                  <a:pt x="35" y="8"/>
                  <a:pt x="44" y="5"/>
                </a:cubicBezTo>
                <a:cubicBezTo>
                  <a:pt x="52" y="1"/>
                  <a:pt x="61" y="0"/>
                  <a:pt x="70" y="0"/>
                </a:cubicBezTo>
                <a:cubicBezTo>
                  <a:pt x="80" y="0"/>
                  <a:pt x="89" y="1"/>
                  <a:pt x="97" y="5"/>
                </a:cubicBezTo>
                <a:cubicBezTo>
                  <a:pt x="106" y="8"/>
                  <a:pt x="113" y="13"/>
                  <a:pt x="120" y="20"/>
                </a:cubicBezTo>
                <a:cubicBezTo>
                  <a:pt x="126" y="26"/>
                  <a:pt x="131" y="34"/>
                  <a:pt x="135" y="43"/>
                </a:cubicBezTo>
                <a:cubicBezTo>
                  <a:pt x="138" y="51"/>
                  <a:pt x="140" y="60"/>
                  <a:pt x="140" y="70"/>
                </a:cubicBezTo>
                <a:close/>
              </a:path>
            </a:pathLst>
          </a:custGeom>
          <a:solidFill>
            <a:srgbClr val="FFFFFF">
              <a:alpha val="5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850" name="任意多边形 849"/>
          <p:cNvSpPr/>
          <p:nvPr/>
        </p:nvSpPr>
        <p:spPr>
          <a:xfrm>
            <a:off x="9091800" y="2423160"/>
            <a:ext cx="50760" cy="50760"/>
          </a:xfrm>
          <a:custGeom>
            <a:avLst/>
            <a:gdLst/>
            <a:ahLst/>
            <a:cxnLst/>
            <a:rect l="0" t="0" r="r" b="b"/>
            <a:pathLst>
              <a:path w="141" h="141">
                <a:moveTo>
                  <a:pt x="141" y="71"/>
                </a:moveTo>
                <a:cubicBezTo>
                  <a:pt x="141" y="80"/>
                  <a:pt x="139" y="89"/>
                  <a:pt x="135" y="98"/>
                </a:cubicBezTo>
                <a:cubicBezTo>
                  <a:pt x="132" y="106"/>
                  <a:pt x="127" y="114"/>
                  <a:pt x="120" y="120"/>
                </a:cubicBezTo>
                <a:cubicBezTo>
                  <a:pt x="114" y="127"/>
                  <a:pt x="105" y="132"/>
                  <a:pt x="97" y="135"/>
                </a:cubicBezTo>
                <a:cubicBezTo>
                  <a:pt x="88" y="139"/>
                  <a:pt x="79" y="141"/>
                  <a:pt x="70" y="141"/>
                </a:cubicBezTo>
                <a:cubicBezTo>
                  <a:pt x="61" y="141"/>
                  <a:pt x="52" y="139"/>
                  <a:pt x="43" y="135"/>
                </a:cubicBezTo>
                <a:cubicBezTo>
                  <a:pt x="35" y="132"/>
                  <a:pt x="27" y="127"/>
                  <a:pt x="21" y="120"/>
                </a:cubicBezTo>
                <a:cubicBezTo>
                  <a:pt x="14" y="114"/>
                  <a:pt x="9" y="106"/>
                  <a:pt x="6" y="98"/>
                </a:cubicBezTo>
                <a:cubicBezTo>
                  <a:pt x="2" y="89"/>
                  <a:pt x="0" y="80"/>
                  <a:pt x="0" y="71"/>
                </a:cubicBezTo>
                <a:cubicBezTo>
                  <a:pt x="0" y="62"/>
                  <a:pt x="2" y="53"/>
                  <a:pt x="6" y="44"/>
                </a:cubicBezTo>
                <a:cubicBezTo>
                  <a:pt x="9" y="36"/>
                  <a:pt x="14" y="28"/>
                  <a:pt x="21" y="22"/>
                </a:cubicBezTo>
                <a:cubicBezTo>
                  <a:pt x="27" y="15"/>
                  <a:pt x="35" y="9"/>
                  <a:pt x="43" y="6"/>
                </a:cubicBezTo>
                <a:cubicBezTo>
                  <a:pt x="52" y="2"/>
                  <a:pt x="61" y="0"/>
                  <a:pt x="70" y="0"/>
                </a:cubicBezTo>
                <a:cubicBezTo>
                  <a:pt x="79" y="0"/>
                  <a:pt x="88" y="2"/>
                  <a:pt x="97" y="6"/>
                </a:cubicBezTo>
                <a:cubicBezTo>
                  <a:pt x="105" y="9"/>
                  <a:pt x="114" y="15"/>
                  <a:pt x="120" y="22"/>
                </a:cubicBezTo>
                <a:cubicBezTo>
                  <a:pt x="127" y="28"/>
                  <a:pt x="132" y="36"/>
                  <a:pt x="135" y="44"/>
                </a:cubicBezTo>
                <a:cubicBezTo>
                  <a:pt x="139" y="53"/>
                  <a:pt x="141" y="62"/>
                  <a:pt x="141" y="71"/>
                </a:cubicBezTo>
                <a:close/>
              </a:path>
            </a:pathLst>
          </a:custGeom>
          <a:solidFill>
            <a:srgbClr val="FFFFFF">
              <a:alpha val="5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851" name="任意多边形 850"/>
          <p:cNvSpPr/>
          <p:nvPr/>
        </p:nvSpPr>
        <p:spPr>
          <a:xfrm>
            <a:off x="2139120" y="6309000"/>
            <a:ext cx="50400" cy="50760"/>
          </a:xfrm>
          <a:custGeom>
            <a:avLst/>
            <a:gdLst/>
            <a:ahLst/>
            <a:cxnLst/>
            <a:rect l="0" t="0" r="r" b="b"/>
            <a:pathLst>
              <a:path w="140" h="141">
                <a:moveTo>
                  <a:pt x="140" y="71"/>
                </a:moveTo>
                <a:cubicBezTo>
                  <a:pt x="140" y="80"/>
                  <a:pt x="139" y="89"/>
                  <a:pt x="135" y="98"/>
                </a:cubicBezTo>
                <a:cubicBezTo>
                  <a:pt x="131" y="106"/>
                  <a:pt x="126" y="114"/>
                  <a:pt x="120" y="120"/>
                </a:cubicBezTo>
                <a:cubicBezTo>
                  <a:pt x="113" y="127"/>
                  <a:pt x="106" y="132"/>
                  <a:pt x="96" y="135"/>
                </a:cubicBezTo>
                <a:cubicBezTo>
                  <a:pt x="88" y="139"/>
                  <a:pt x="79" y="141"/>
                  <a:pt x="70" y="141"/>
                </a:cubicBezTo>
                <a:cubicBezTo>
                  <a:pt x="60" y="141"/>
                  <a:pt x="52" y="139"/>
                  <a:pt x="43" y="135"/>
                </a:cubicBezTo>
                <a:cubicBezTo>
                  <a:pt x="34" y="132"/>
                  <a:pt x="27" y="127"/>
                  <a:pt x="20" y="120"/>
                </a:cubicBezTo>
                <a:cubicBezTo>
                  <a:pt x="14" y="114"/>
                  <a:pt x="9" y="106"/>
                  <a:pt x="5" y="98"/>
                </a:cubicBezTo>
                <a:cubicBezTo>
                  <a:pt x="2" y="89"/>
                  <a:pt x="0" y="80"/>
                  <a:pt x="0" y="71"/>
                </a:cubicBezTo>
                <a:cubicBezTo>
                  <a:pt x="0" y="62"/>
                  <a:pt x="2" y="52"/>
                  <a:pt x="5" y="43"/>
                </a:cubicBezTo>
                <a:cubicBezTo>
                  <a:pt x="9" y="35"/>
                  <a:pt x="14" y="27"/>
                  <a:pt x="20" y="21"/>
                </a:cubicBezTo>
                <a:cubicBezTo>
                  <a:pt x="27" y="14"/>
                  <a:pt x="34" y="9"/>
                  <a:pt x="43" y="6"/>
                </a:cubicBezTo>
                <a:cubicBezTo>
                  <a:pt x="52" y="2"/>
                  <a:pt x="60" y="0"/>
                  <a:pt x="70" y="0"/>
                </a:cubicBezTo>
                <a:cubicBezTo>
                  <a:pt x="79" y="0"/>
                  <a:pt x="88" y="2"/>
                  <a:pt x="96" y="6"/>
                </a:cubicBezTo>
                <a:cubicBezTo>
                  <a:pt x="106" y="9"/>
                  <a:pt x="113" y="14"/>
                  <a:pt x="120" y="21"/>
                </a:cubicBezTo>
                <a:cubicBezTo>
                  <a:pt x="126" y="27"/>
                  <a:pt x="131" y="35"/>
                  <a:pt x="135" y="43"/>
                </a:cubicBezTo>
                <a:cubicBezTo>
                  <a:pt x="139" y="52"/>
                  <a:pt x="140" y="62"/>
                  <a:pt x="140" y="71"/>
                </a:cubicBezTo>
                <a:close/>
              </a:path>
            </a:pathLst>
          </a:custGeom>
          <a:solidFill>
            <a:srgbClr val="FFFFFF">
              <a:alpha val="5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852" name="任意多边形 851"/>
          <p:cNvSpPr/>
          <p:nvPr/>
        </p:nvSpPr>
        <p:spPr>
          <a:xfrm>
            <a:off x="9626760" y="7278480"/>
            <a:ext cx="50400" cy="50400"/>
          </a:xfrm>
          <a:custGeom>
            <a:avLst/>
            <a:gdLst/>
            <a:ahLst/>
            <a:cxnLst/>
            <a:rect l="0" t="0" r="r" b="b"/>
            <a:pathLst>
              <a:path w="140" h="140">
                <a:moveTo>
                  <a:pt x="140" y="71"/>
                </a:moveTo>
                <a:cubicBezTo>
                  <a:pt x="140" y="80"/>
                  <a:pt x="138" y="89"/>
                  <a:pt x="135" y="97"/>
                </a:cubicBezTo>
                <a:cubicBezTo>
                  <a:pt x="131" y="106"/>
                  <a:pt x="126" y="113"/>
                  <a:pt x="120" y="120"/>
                </a:cubicBezTo>
                <a:cubicBezTo>
                  <a:pt x="113" y="126"/>
                  <a:pt x="106" y="132"/>
                  <a:pt x="97" y="135"/>
                </a:cubicBezTo>
                <a:cubicBezTo>
                  <a:pt x="89" y="139"/>
                  <a:pt x="80" y="140"/>
                  <a:pt x="71" y="140"/>
                </a:cubicBezTo>
                <a:cubicBezTo>
                  <a:pt x="61" y="140"/>
                  <a:pt x="52" y="139"/>
                  <a:pt x="44" y="135"/>
                </a:cubicBezTo>
                <a:cubicBezTo>
                  <a:pt x="35" y="132"/>
                  <a:pt x="28" y="126"/>
                  <a:pt x="21" y="120"/>
                </a:cubicBezTo>
                <a:cubicBezTo>
                  <a:pt x="14" y="113"/>
                  <a:pt x="9" y="106"/>
                  <a:pt x="5" y="97"/>
                </a:cubicBezTo>
                <a:cubicBezTo>
                  <a:pt x="2" y="89"/>
                  <a:pt x="0" y="80"/>
                  <a:pt x="0" y="71"/>
                </a:cubicBezTo>
                <a:cubicBezTo>
                  <a:pt x="0" y="61"/>
                  <a:pt x="2" y="53"/>
                  <a:pt x="5" y="44"/>
                </a:cubicBezTo>
                <a:cubicBezTo>
                  <a:pt x="9" y="36"/>
                  <a:pt x="14" y="28"/>
                  <a:pt x="21" y="21"/>
                </a:cubicBezTo>
                <a:cubicBezTo>
                  <a:pt x="28" y="15"/>
                  <a:pt x="35" y="10"/>
                  <a:pt x="44" y="5"/>
                </a:cubicBezTo>
                <a:cubicBezTo>
                  <a:pt x="52" y="2"/>
                  <a:pt x="61" y="0"/>
                  <a:pt x="71" y="0"/>
                </a:cubicBezTo>
                <a:cubicBezTo>
                  <a:pt x="80" y="0"/>
                  <a:pt x="89" y="2"/>
                  <a:pt x="97" y="5"/>
                </a:cubicBezTo>
                <a:cubicBezTo>
                  <a:pt x="106" y="10"/>
                  <a:pt x="113" y="15"/>
                  <a:pt x="120" y="21"/>
                </a:cubicBezTo>
                <a:cubicBezTo>
                  <a:pt x="126" y="28"/>
                  <a:pt x="131" y="36"/>
                  <a:pt x="135" y="44"/>
                </a:cubicBezTo>
                <a:cubicBezTo>
                  <a:pt x="138" y="53"/>
                  <a:pt x="140" y="61"/>
                  <a:pt x="140" y="71"/>
                </a:cubicBezTo>
                <a:close/>
              </a:path>
            </a:pathLst>
          </a:custGeom>
          <a:solidFill>
            <a:srgbClr val="FFFFFF">
              <a:alpha val="5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853" name="任意多边形 852"/>
          <p:cNvSpPr/>
          <p:nvPr/>
        </p:nvSpPr>
        <p:spPr>
          <a:xfrm>
            <a:off x="6417720" y="3885840"/>
            <a:ext cx="50400" cy="50400"/>
          </a:xfrm>
          <a:custGeom>
            <a:avLst/>
            <a:gdLst/>
            <a:ahLst/>
            <a:cxnLst/>
            <a:rect l="0" t="0" r="r" b="b"/>
            <a:pathLst>
              <a:path w="140" h="140">
                <a:moveTo>
                  <a:pt x="140" y="69"/>
                </a:moveTo>
                <a:cubicBezTo>
                  <a:pt x="140" y="78"/>
                  <a:pt x="139" y="87"/>
                  <a:pt x="135" y="96"/>
                </a:cubicBezTo>
                <a:cubicBezTo>
                  <a:pt x="132" y="104"/>
                  <a:pt x="127" y="112"/>
                  <a:pt x="120" y="119"/>
                </a:cubicBezTo>
                <a:cubicBezTo>
                  <a:pt x="113" y="126"/>
                  <a:pt x="106" y="131"/>
                  <a:pt x="97" y="135"/>
                </a:cubicBezTo>
                <a:cubicBezTo>
                  <a:pt x="89" y="138"/>
                  <a:pt x="80" y="140"/>
                  <a:pt x="71" y="140"/>
                </a:cubicBezTo>
                <a:cubicBezTo>
                  <a:pt x="62" y="140"/>
                  <a:pt x="53" y="138"/>
                  <a:pt x="44" y="135"/>
                </a:cubicBezTo>
                <a:cubicBezTo>
                  <a:pt x="36" y="131"/>
                  <a:pt x="27" y="126"/>
                  <a:pt x="21" y="119"/>
                </a:cubicBezTo>
                <a:cubicBezTo>
                  <a:pt x="14" y="112"/>
                  <a:pt x="9" y="104"/>
                  <a:pt x="5" y="96"/>
                </a:cubicBezTo>
                <a:cubicBezTo>
                  <a:pt x="2" y="87"/>
                  <a:pt x="0" y="78"/>
                  <a:pt x="0" y="69"/>
                </a:cubicBezTo>
                <a:cubicBezTo>
                  <a:pt x="0" y="60"/>
                  <a:pt x="2" y="51"/>
                  <a:pt x="5" y="43"/>
                </a:cubicBezTo>
                <a:cubicBezTo>
                  <a:pt x="9" y="34"/>
                  <a:pt x="14" y="26"/>
                  <a:pt x="21" y="20"/>
                </a:cubicBezTo>
                <a:cubicBezTo>
                  <a:pt x="27" y="13"/>
                  <a:pt x="36" y="8"/>
                  <a:pt x="44" y="5"/>
                </a:cubicBezTo>
                <a:cubicBezTo>
                  <a:pt x="53" y="1"/>
                  <a:pt x="62" y="0"/>
                  <a:pt x="71" y="0"/>
                </a:cubicBezTo>
                <a:cubicBezTo>
                  <a:pt x="80" y="0"/>
                  <a:pt x="89" y="1"/>
                  <a:pt x="97" y="5"/>
                </a:cubicBezTo>
                <a:cubicBezTo>
                  <a:pt x="106" y="8"/>
                  <a:pt x="113" y="13"/>
                  <a:pt x="120" y="20"/>
                </a:cubicBezTo>
                <a:cubicBezTo>
                  <a:pt x="127" y="26"/>
                  <a:pt x="132" y="34"/>
                  <a:pt x="135" y="43"/>
                </a:cubicBezTo>
                <a:cubicBezTo>
                  <a:pt x="139" y="51"/>
                  <a:pt x="140" y="60"/>
                  <a:pt x="140" y="69"/>
                </a:cubicBezTo>
                <a:close/>
              </a:path>
            </a:pathLst>
          </a:custGeom>
          <a:solidFill>
            <a:srgbClr val="FFFFFF">
              <a:alpha val="5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854" name="任意多边形 853"/>
          <p:cNvSpPr/>
          <p:nvPr/>
        </p:nvSpPr>
        <p:spPr>
          <a:xfrm>
            <a:off x="4278600" y="8247960"/>
            <a:ext cx="50400" cy="50400"/>
          </a:xfrm>
          <a:custGeom>
            <a:avLst/>
            <a:gdLst/>
            <a:ahLst/>
            <a:cxnLst/>
            <a:rect l="0" t="0" r="r" b="b"/>
            <a:pathLst>
              <a:path w="140" h="140">
                <a:moveTo>
                  <a:pt x="140" y="69"/>
                </a:moveTo>
                <a:cubicBezTo>
                  <a:pt x="140" y="79"/>
                  <a:pt x="137" y="88"/>
                  <a:pt x="134" y="97"/>
                </a:cubicBezTo>
                <a:cubicBezTo>
                  <a:pt x="130" y="106"/>
                  <a:pt x="125" y="113"/>
                  <a:pt x="118" y="120"/>
                </a:cubicBezTo>
                <a:cubicBezTo>
                  <a:pt x="112" y="126"/>
                  <a:pt x="104" y="131"/>
                  <a:pt x="96" y="135"/>
                </a:cubicBezTo>
                <a:cubicBezTo>
                  <a:pt x="87" y="138"/>
                  <a:pt x="78" y="140"/>
                  <a:pt x="69" y="140"/>
                </a:cubicBezTo>
                <a:cubicBezTo>
                  <a:pt x="60" y="140"/>
                  <a:pt x="51" y="138"/>
                  <a:pt x="43" y="135"/>
                </a:cubicBezTo>
                <a:cubicBezTo>
                  <a:pt x="34" y="131"/>
                  <a:pt x="27" y="126"/>
                  <a:pt x="20" y="120"/>
                </a:cubicBezTo>
                <a:cubicBezTo>
                  <a:pt x="13" y="113"/>
                  <a:pt x="8" y="106"/>
                  <a:pt x="5" y="97"/>
                </a:cubicBezTo>
                <a:cubicBezTo>
                  <a:pt x="1" y="88"/>
                  <a:pt x="0" y="79"/>
                  <a:pt x="0" y="69"/>
                </a:cubicBezTo>
                <a:cubicBezTo>
                  <a:pt x="0" y="60"/>
                  <a:pt x="1" y="51"/>
                  <a:pt x="5" y="43"/>
                </a:cubicBezTo>
                <a:cubicBezTo>
                  <a:pt x="8" y="34"/>
                  <a:pt x="13" y="27"/>
                  <a:pt x="20" y="20"/>
                </a:cubicBezTo>
                <a:cubicBezTo>
                  <a:pt x="27" y="14"/>
                  <a:pt x="34" y="9"/>
                  <a:pt x="43" y="5"/>
                </a:cubicBezTo>
                <a:cubicBezTo>
                  <a:pt x="51" y="2"/>
                  <a:pt x="60" y="0"/>
                  <a:pt x="69" y="0"/>
                </a:cubicBezTo>
                <a:cubicBezTo>
                  <a:pt x="78" y="0"/>
                  <a:pt x="87" y="2"/>
                  <a:pt x="96" y="5"/>
                </a:cubicBezTo>
                <a:cubicBezTo>
                  <a:pt x="104" y="9"/>
                  <a:pt x="112" y="14"/>
                  <a:pt x="118" y="20"/>
                </a:cubicBezTo>
                <a:cubicBezTo>
                  <a:pt x="125" y="27"/>
                  <a:pt x="130" y="34"/>
                  <a:pt x="134" y="43"/>
                </a:cubicBezTo>
                <a:cubicBezTo>
                  <a:pt x="137" y="51"/>
                  <a:pt x="140" y="60"/>
                  <a:pt x="140" y="69"/>
                </a:cubicBezTo>
                <a:close/>
              </a:path>
            </a:pathLst>
          </a:custGeom>
          <a:solidFill>
            <a:srgbClr val="FFFFFF">
              <a:alpha val="5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855" name="图片 854"/>
          <p:cNvPicPr/>
          <p:nvPr/>
        </p:nvPicPr>
        <p:blipFill>
          <a:blip r:embed="rId7"/>
          <a:stretch/>
        </p:blipFill>
        <p:spPr>
          <a:xfrm>
            <a:off x="534960" y="5047560"/>
            <a:ext cx="267120" cy="267120"/>
          </a:xfrm>
          <a:prstGeom prst="rect">
            <a:avLst/>
          </a:prstGeom>
          <a:noFill/>
          <a:ln w="0">
            <a:noFill/>
          </a:ln>
        </p:spPr>
      </p:pic>
      <p:pic>
        <p:nvPicPr>
          <p:cNvPr id="856" name="图片 855"/>
          <p:cNvPicPr/>
          <p:nvPr/>
        </p:nvPicPr>
        <p:blipFill>
          <a:blip r:embed="rId8"/>
          <a:stretch/>
        </p:blipFill>
        <p:spPr>
          <a:xfrm>
            <a:off x="534960" y="4880160"/>
            <a:ext cx="835200" cy="16200"/>
          </a:xfrm>
          <a:prstGeom prst="rect">
            <a:avLst/>
          </a:prstGeom>
          <a:noFill/>
          <a:ln w="0">
            <a:noFill/>
          </a:ln>
        </p:spPr>
      </p:pic>
      <p:pic>
        <p:nvPicPr>
          <p:cNvPr id="857" name="图片 856"/>
          <p:cNvPicPr/>
          <p:nvPr/>
        </p:nvPicPr>
        <p:blipFill>
          <a:blip r:embed="rId9"/>
          <a:stretch/>
        </p:blipFill>
        <p:spPr>
          <a:xfrm>
            <a:off x="4412160" y="5047560"/>
            <a:ext cx="267120" cy="267120"/>
          </a:xfrm>
          <a:prstGeom prst="rect">
            <a:avLst/>
          </a:prstGeom>
          <a:noFill/>
          <a:ln w="0">
            <a:noFill/>
          </a:ln>
        </p:spPr>
      </p:pic>
      <p:pic>
        <p:nvPicPr>
          <p:cNvPr id="858" name="图片 857"/>
          <p:cNvPicPr/>
          <p:nvPr/>
        </p:nvPicPr>
        <p:blipFill>
          <a:blip r:embed="rId10"/>
          <a:stretch/>
        </p:blipFill>
        <p:spPr>
          <a:xfrm>
            <a:off x="1504080" y="4880160"/>
            <a:ext cx="835200" cy="16200"/>
          </a:xfrm>
          <a:prstGeom prst="rect">
            <a:avLst/>
          </a:prstGeom>
          <a:noFill/>
          <a:ln w="0">
            <a:noFill/>
          </a:ln>
        </p:spPr>
      </p:pic>
      <p:pic>
        <p:nvPicPr>
          <p:cNvPr id="859" name="图片 858"/>
          <p:cNvPicPr/>
          <p:nvPr/>
        </p:nvPicPr>
        <p:blipFill>
          <a:blip r:embed="rId11"/>
          <a:stretch/>
        </p:blipFill>
        <p:spPr>
          <a:xfrm>
            <a:off x="8289720" y="5047560"/>
            <a:ext cx="267120" cy="267120"/>
          </a:xfrm>
          <a:prstGeom prst="rect">
            <a:avLst/>
          </a:prstGeom>
          <a:noFill/>
          <a:ln w="0">
            <a:noFill/>
          </a:ln>
        </p:spPr>
      </p:pic>
      <p:sp>
        <p:nvSpPr>
          <p:cNvPr id="860" name="文本框 859"/>
          <p:cNvSpPr txBox="1"/>
          <p:nvPr/>
        </p:nvSpPr>
        <p:spPr>
          <a:xfrm>
            <a:off x="9958320" y="9050400"/>
            <a:ext cx="338760" cy="136080"/>
          </a:xfrm>
          <a:prstGeom prst="rect">
            <a:avLst/>
          </a:prstGeom>
          <a:noFill/>
          <a:ln w="0">
            <a:noFill/>
          </a:ln>
        </p:spPr>
        <p:txBody>
          <a:bodyPr wrap="none" lIns="0" tIns="0" rIns="0" bIns="0" anchor="t">
            <a:spAutoFit/>
          </a:bodyPr>
          <a:lstStyle/>
          <a:p>
            <a:r>
              <a:rPr lang="en-US" sz="920" b="0" u="none" strike="noStrike">
                <a:solidFill>
                  <a:srgbClr val="9CA3AF"/>
                </a:solidFill>
                <a:effectLst/>
                <a:uFillTx/>
                <a:latin typeface="DejaVuSans"/>
                <a:ea typeface="DejaVuSans"/>
              </a:rPr>
              <a:t>11/15</a:t>
            </a:r>
            <a:endParaRPr lang="en-US" sz="920" b="0" u="none" strike="noStrike">
              <a:solidFill>
                <a:srgbClr val="000000"/>
              </a:solidFill>
              <a:effectLst/>
              <a:uFillTx/>
              <a:latin typeface="Times New Roman"/>
            </a:endParaRPr>
          </a:p>
        </p:txBody>
      </p:sp>
      <p:sp>
        <p:nvSpPr>
          <p:cNvPr id="861" name="文本框 860"/>
          <p:cNvSpPr txBox="1"/>
          <p:nvPr/>
        </p:nvSpPr>
        <p:spPr>
          <a:xfrm>
            <a:off x="568080" y="5452200"/>
            <a:ext cx="201960" cy="128520"/>
          </a:xfrm>
          <a:prstGeom prst="rect">
            <a:avLst/>
          </a:prstGeom>
          <a:noFill/>
          <a:ln w="0">
            <a:noFill/>
          </a:ln>
        </p:spPr>
        <p:txBody>
          <a:bodyPr wrap="none" lIns="0" tIns="0" rIns="0" bIns="0" anchor="t">
            <a:spAutoFit/>
          </a:bodyPr>
          <a:lstStyle/>
          <a:p>
            <a:r>
              <a:rPr lang="zh-CN" sz="790" b="0" u="none" strike="noStrike">
                <a:solidFill>
                  <a:srgbClr val="D1D5DB"/>
                </a:solidFill>
                <a:effectLst/>
                <a:uFillTx/>
                <a:latin typeface="WenQuanYiZenHei"/>
                <a:ea typeface="WenQuanYiZenHei"/>
              </a:rPr>
              <a:t>文本</a:t>
            </a:r>
            <a:endParaRPr lang="en-US" sz="790" b="0" u="none" strike="noStrike">
              <a:solidFill>
                <a:srgbClr val="000000"/>
              </a:solidFill>
              <a:effectLst/>
              <a:uFillTx/>
              <a:latin typeface="Times New Roman"/>
            </a:endParaRPr>
          </a:p>
        </p:txBody>
      </p:sp>
      <p:sp>
        <p:nvSpPr>
          <p:cNvPr id="862" name="文本框 861"/>
          <p:cNvSpPr txBox="1"/>
          <p:nvPr/>
        </p:nvSpPr>
        <p:spPr>
          <a:xfrm>
            <a:off x="4445640" y="5452200"/>
            <a:ext cx="201960" cy="128520"/>
          </a:xfrm>
          <a:prstGeom prst="rect">
            <a:avLst/>
          </a:prstGeom>
          <a:noFill/>
          <a:ln w="0">
            <a:noFill/>
          </a:ln>
        </p:spPr>
        <p:txBody>
          <a:bodyPr wrap="none" lIns="0" tIns="0" rIns="0" bIns="0" anchor="t">
            <a:spAutoFit/>
          </a:bodyPr>
          <a:lstStyle/>
          <a:p>
            <a:r>
              <a:rPr lang="zh-CN" sz="790" b="0" u="none" strike="noStrike">
                <a:solidFill>
                  <a:srgbClr val="D1D5DB"/>
                </a:solidFill>
                <a:effectLst/>
                <a:uFillTx/>
                <a:latin typeface="WenQuanYiZenHei"/>
                <a:ea typeface="WenQuanYiZenHei"/>
              </a:rPr>
              <a:t>嵌入</a:t>
            </a:r>
            <a:endParaRPr lang="en-US" sz="790" b="0" u="none" strike="noStrike">
              <a:solidFill>
                <a:srgbClr val="000000"/>
              </a:solidFill>
              <a:effectLst/>
              <a:uFillTx/>
              <a:latin typeface="Times New Roman"/>
            </a:endParaRPr>
          </a:p>
        </p:txBody>
      </p:sp>
      <p:sp>
        <p:nvSpPr>
          <p:cNvPr id="863" name="文本框 862"/>
          <p:cNvSpPr txBox="1"/>
          <p:nvPr/>
        </p:nvSpPr>
        <p:spPr>
          <a:xfrm>
            <a:off x="8323200" y="5452200"/>
            <a:ext cx="201960" cy="128520"/>
          </a:xfrm>
          <a:prstGeom prst="rect">
            <a:avLst/>
          </a:prstGeom>
          <a:noFill/>
          <a:ln w="0">
            <a:noFill/>
          </a:ln>
        </p:spPr>
        <p:txBody>
          <a:bodyPr wrap="none" lIns="0" tIns="0" rIns="0" bIns="0" anchor="t">
            <a:spAutoFit/>
          </a:bodyPr>
          <a:lstStyle/>
          <a:p>
            <a:r>
              <a:rPr lang="zh-CN" sz="790" b="0" u="none" strike="noStrike">
                <a:solidFill>
                  <a:srgbClr val="D1D5DB"/>
                </a:solidFill>
                <a:effectLst/>
                <a:uFillTx/>
                <a:latin typeface="WenQuanYiZenHei"/>
                <a:ea typeface="WenQuanYiZenHei"/>
              </a:rPr>
              <a:t>存储</a:t>
            </a:r>
            <a:endParaRPr lang="en-US" sz="790" b="0" u="none" strike="noStrike">
              <a:solidFill>
                <a:srgbClr val="000000"/>
              </a:solidFill>
              <a:effectLst/>
              <a:uFillTx/>
              <a:latin typeface="Times New Roman"/>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p15="http://schemas.microsoft.com/office/powerpoint/2012/main" xmlns="">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64" name="图片 863"/>
          <p:cNvPicPr/>
          <p:nvPr/>
        </p:nvPicPr>
        <p:blipFill>
          <a:blip r:embed="rId2"/>
          <a:stretch/>
        </p:blipFill>
        <p:spPr>
          <a:xfrm>
            <a:off x="0" y="0"/>
            <a:ext cx="10696320" cy="6852240"/>
          </a:xfrm>
          <a:prstGeom prst="rect">
            <a:avLst/>
          </a:prstGeom>
          <a:noFill/>
          <a:ln w="0">
            <a:noFill/>
          </a:ln>
        </p:spPr>
      </p:pic>
      <p:sp>
        <p:nvSpPr>
          <p:cNvPr id="865" name="任意多边形 864"/>
          <p:cNvSpPr/>
          <p:nvPr/>
        </p:nvSpPr>
        <p:spPr>
          <a:xfrm>
            <a:off x="401040" y="802080"/>
            <a:ext cx="668880" cy="33840"/>
          </a:xfrm>
          <a:custGeom>
            <a:avLst/>
            <a:gdLst/>
            <a:ahLst/>
            <a:cxnLst/>
            <a:rect l="0" t="0" r="r" b="b"/>
            <a:pathLst>
              <a:path w="1858" h="94">
                <a:moveTo>
                  <a:pt x="0" y="0"/>
                </a:moveTo>
                <a:lnTo>
                  <a:pt x="1858" y="0"/>
                </a:lnTo>
                <a:lnTo>
                  <a:pt x="1858" y="94"/>
                </a:lnTo>
                <a:lnTo>
                  <a:pt x="0" y="94"/>
                </a:lnTo>
                <a:lnTo>
                  <a:pt x="0" y="0"/>
                </a:lnTo>
                <a:close/>
              </a:path>
            </a:pathLst>
          </a:custGeom>
          <a:solidFill>
            <a:srgbClr val="A78BFA"/>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866" name="文本框 865"/>
          <p:cNvSpPr txBox="1"/>
          <p:nvPr/>
        </p:nvSpPr>
        <p:spPr>
          <a:xfrm>
            <a:off x="401040" y="378720"/>
            <a:ext cx="2702880" cy="378360"/>
          </a:xfrm>
          <a:prstGeom prst="rect">
            <a:avLst/>
          </a:prstGeom>
          <a:noFill/>
          <a:ln w="0">
            <a:noFill/>
          </a:ln>
        </p:spPr>
        <p:txBody>
          <a:bodyPr wrap="none" lIns="0" tIns="0" rIns="0" bIns="0" anchor="t">
            <a:spAutoFit/>
          </a:bodyPr>
          <a:lstStyle/>
          <a:p>
            <a:r>
              <a:rPr lang="zh-CN" sz="2370" b="0" u="none" strike="noStrike">
                <a:solidFill>
                  <a:srgbClr val="FFFFFF"/>
                </a:solidFill>
                <a:effectLst/>
                <a:uFillTx/>
                <a:latin typeface="WenQuanYiZenHei"/>
                <a:ea typeface="WenQuanYiZenHei"/>
              </a:rPr>
              <a:t>向量索引与检索优化</a:t>
            </a:r>
            <a:endParaRPr lang="en-US" sz="2370" b="0" u="none" strike="noStrike">
              <a:solidFill>
                <a:srgbClr val="000000"/>
              </a:solidFill>
              <a:effectLst/>
              <a:uFillTx/>
              <a:latin typeface="Times New Roman"/>
            </a:endParaRPr>
          </a:p>
        </p:txBody>
      </p:sp>
      <p:sp>
        <p:nvSpPr>
          <p:cNvPr id="867" name="文本框 866"/>
          <p:cNvSpPr txBox="1"/>
          <p:nvPr/>
        </p:nvSpPr>
        <p:spPr>
          <a:xfrm>
            <a:off x="401040" y="1050840"/>
            <a:ext cx="3353400" cy="212400"/>
          </a:xfrm>
          <a:prstGeom prst="rect">
            <a:avLst/>
          </a:prstGeom>
          <a:noFill/>
          <a:ln w="0">
            <a:noFill/>
          </a:ln>
        </p:spPr>
        <p:txBody>
          <a:bodyPr wrap="none" lIns="0" tIns="0" rIns="0" bIns="0" anchor="t">
            <a:spAutoFit/>
          </a:bodyPr>
          <a:lstStyle/>
          <a:p>
            <a:r>
              <a:rPr lang="zh-CN" sz="1320" b="0" u="none" strike="noStrike">
                <a:solidFill>
                  <a:srgbClr val="BFDBFE"/>
                </a:solidFill>
                <a:effectLst/>
                <a:uFillTx/>
                <a:latin typeface="WenQuanYiZenHei"/>
                <a:ea typeface="WenQuanYiZenHei"/>
              </a:rPr>
              <a:t>介绍如何通过合理的索引选择和优化策略提升</a:t>
            </a:r>
            <a:endParaRPr lang="en-US" sz="1320" b="0" u="none" strike="noStrike">
              <a:solidFill>
                <a:srgbClr val="000000"/>
              </a:solidFill>
              <a:effectLst/>
              <a:uFillTx/>
              <a:latin typeface="Times New Roman"/>
            </a:endParaRPr>
          </a:p>
        </p:txBody>
      </p:sp>
      <p:sp>
        <p:nvSpPr>
          <p:cNvPr id="868" name="文本框 867"/>
          <p:cNvSpPr txBox="1"/>
          <p:nvPr/>
        </p:nvSpPr>
        <p:spPr>
          <a:xfrm>
            <a:off x="3743640" y="1056600"/>
            <a:ext cx="361800" cy="195480"/>
          </a:xfrm>
          <a:prstGeom prst="rect">
            <a:avLst/>
          </a:prstGeom>
          <a:noFill/>
          <a:ln w="0">
            <a:noFill/>
          </a:ln>
        </p:spPr>
        <p:txBody>
          <a:bodyPr wrap="none" lIns="0" tIns="0" rIns="0" bIns="0" anchor="t">
            <a:spAutoFit/>
          </a:bodyPr>
          <a:lstStyle/>
          <a:p>
            <a:r>
              <a:rPr lang="en-US" sz="1320" b="0" u="none" strike="noStrike">
                <a:solidFill>
                  <a:srgbClr val="BFDBFE"/>
                </a:solidFill>
                <a:effectLst/>
                <a:uFillTx/>
                <a:latin typeface="DejaVuSans"/>
                <a:ea typeface="DejaVuSans"/>
              </a:rPr>
              <a:t>RAG</a:t>
            </a:r>
            <a:endParaRPr lang="en-US" sz="1320" b="0" u="none" strike="noStrike">
              <a:solidFill>
                <a:srgbClr val="000000"/>
              </a:solidFill>
              <a:effectLst/>
              <a:uFillTx/>
              <a:latin typeface="Times New Roman"/>
            </a:endParaRPr>
          </a:p>
        </p:txBody>
      </p:sp>
      <p:sp>
        <p:nvSpPr>
          <p:cNvPr id="869" name="任意多边形 868"/>
          <p:cNvSpPr/>
          <p:nvPr/>
        </p:nvSpPr>
        <p:spPr>
          <a:xfrm>
            <a:off x="417600" y="1470600"/>
            <a:ext cx="4797000" cy="1370880"/>
          </a:xfrm>
          <a:custGeom>
            <a:avLst/>
            <a:gdLst/>
            <a:ahLst/>
            <a:cxnLst/>
            <a:rect l="0" t="0" r="r" b="b"/>
            <a:pathLst>
              <a:path w="13325" h="3808">
                <a:moveTo>
                  <a:pt x="0" y="3622"/>
                </a:moveTo>
                <a:lnTo>
                  <a:pt x="0" y="186"/>
                </a:lnTo>
                <a:cubicBezTo>
                  <a:pt x="0" y="174"/>
                  <a:pt x="1" y="161"/>
                  <a:pt x="3" y="149"/>
                </a:cubicBezTo>
                <a:cubicBezTo>
                  <a:pt x="5" y="138"/>
                  <a:pt x="7" y="126"/>
                  <a:pt x="11" y="115"/>
                </a:cubicBezTo>
                <a:cubicBezTo>
                  <a:pt x="14" y="103"/>
                  <a:pt x="19" y="93"/>
                  <a:pt x="24" y="83"/>
                </a:cubicBezTo>
                <a:cubicBezTo>
                  <a:pt x="29" y="72"/>
                  <a:pt x="34" y="63"/>
                  <a:pt x="41" y="54"/>
                </a:cubicBezTo>
                <a:cubicBezTo>
                  <a:pt x="47" y="46"/>
                  <a:pt x="54" y="38"/>
                  <a:pt x="62" y="31"/>
                </a:cubicBezTo>
                <a:cubicBezTo>
                  <a:pt x="70" y="25"/>
                  <a:pt x="78" y="19"/>
                  <a:pt x="86" y="14"/>
                </a:cubicBezTo>
                <a:cubicBezTo>
                  <a:pt x="95" y="9"/>
                  <a:pt x="103" y="6"/>
                  <a:pt x="112" y="4"/>
                </a:cubicBezTo>
                <a:cubicBezTo>
                  <a:pt x="121" y="1"/>
                  <a:pt x="130" y="0"/>
                  <a:pt x="139" y="0"/>
                </a:cubicBezTo>
                <a:lnTo>
                  <a:pt x="13140" y="0"/>
                </a:lnTo>
                <a:cubicBezTo>
                  <a:pt x="13152" y="0"/>
                  <a:pt x="13164" y="1"/>
                  <a:pt x="13176" y="4"/>
                </a:cubicBezTo>
                <a:cubicBezTo>
                  <a:pt x="13188" y="6"/>
                  <a:pt x="13200" y="9"/>
                  <a:pt x="13211" y="14"/>
                </a:cubicBezTo>
                <a:cubicBezTo>
                  <a:pt x="13222" y="19"/>
                  <a:pt x="13233" y="25"/>
                  <a:pt x="13243" y="31"/>
                </a:cubicBezTo>
                <a:cubicBezTo>
                  <a:pt x="13253" y="38"/>
                  <a:pt x="13262" y="46"/>
                  <a:pt x="13271" y="54"/>
                </a:cubicBezTo>
                <a:cubicBezTo>
                  <a:pt x="13280" y="63"/>
                  <a:pt x="13287" y="72"/>
                  <a:pt x="13294" y="83"/>
                </a:cubicBezTo>
                <a:cubicBezTo>
                  <a:pt x="13301" y="93"/>
                  <a:pt x="13307" y="103"/>
                  <a:pt x="13311" y="115"/>
                </a:cubicBezTo>
                <a:cubicBezTo>
                  <a:pt x="13316" y="126"/>
                  <a:pt x="13319" y="138"/>
                  <a:pt x="13322" y="149"/>
                </a:cubicBezTo>
                <a:cubicBezTo>
                  <a:pt x="13324" y="161"/>
                  <a:pt x="13325" y="174"/>
                  <a:pt x="13325" y="186"/>
                </a:cubicBezTo>
                <a:lnTo>
                  <a:pt x="13325" y="3622"/>
                </a:lnTo>
                <a:cubicBezTo>
                  <a:pt x="13325" y="3634"/>
                  <a:pt x="13324" y="3647"/>
                  <a:pt x="13322" y="3658"/>
                </a:cubicBezTo>
                <a:cubicBezTo>
                  <a:pt x="13319" y="3670"/>
                  <a:pt x="13316" y="3682"/>
                  <a:pt x="13311" y="3693"/>
                </a:cubicBezTo>
                <a:cubicBezTo>
                  <a:pt x="13307" y="3705"/>
                  <a:pt x="13301" y="3715"/>
                  <a:pt x="13294" y="3725"/>
                </a:cubicBezTo>
                <a:cubicBezTo>
                  <a:pt x="13287" y="3736"/>
                  <a:pt x="13280" y="3745"/>
                  <a:pt x="13271" y="3754"/>
                </a:cubicBezTo>
                <a:cubicBezTo>
                  <a:pt x="13262" y="3762"/>
                  <a:pt x="13253" y="3770"/>
                  <a:pt x="13243" y="3777"/>
                </a:cubicBezTo>
                <a:cubicBezTo>
                  <a:pt x="13233" y="3783"/>
                  <a:pt x="13222" y="3789"/>
                  <a:pt x="13211" y="3794"/>
                </a:cubicBezTo>
                <a:cubicBezTo>
                  <a:pt x="13200" y="3798"/>
                  <a:pt x="13188" y="3802"/>
                  <a:pt x="13176" y="3804"/>
                </a:cubicBezTo>
                <a:cubicBezTo>
                  <a:pt x="13164" y="3807"/>
                  <a:pt x="13152" y="3808"/>
                  <a:pt x="13140" y="3808"/>
                </a:cubicBezTo>
                <a:lnTo>
                  <a:pt x="139" y="3808"/>
                </a:lnTo>
                <a:cubicBezTo>
                  <a:pt x="130" y="3808"/>
                  <a:pt x="121" y="3807"/>
                  <a:pt x="112" y="3804"/>
                </a:cubicBezTo>
                <a:cubicBezTo>
                  <a:pt x="103" y="3802"/>
                  <a:pt x="95" y="3798"/>
                  <a:pt x="86" y="3794"/>
                </a:cubicBezTo>
                <a:cubicBezTo>
                  <a:pt x="78" y="3789"/>
                  <a:pt x="70" y="3783"/>
                  <a:pt x="62" y="3777"/>
                </a:cubicBezTo>
                <a:cubicBezTo>
                  <a:pt x="54" y="3770"/>
                  <a:pt x="47" y="3762"/>
                  <a:pt x="41" y="3754"/>
                </a:cubicBezTo>
                <a:cubicBezTo>
                  <a:pt x="34" y="3745"/>
                  <a:pt x="29" y="3736"/>
                  <a:pt x="24" y="3725"/>
                </a:cubicBezTo>
                <a:cubicBezTo>
                  <a:pt x="19" y="3715"/>
                  <a:pt x="14" y="3705"/>
                  <a:pt x="11" y="3693"/>
                </a:cubicBezTo>
                <a:cubicBezTo>
                  <a:pt x="7" y="3682"/>
                  <a:pt x="5" y="3670"/>
                  <a:pt x="3" y="3658"/>
                </a:cubicBezTo>
                <a:cubicBezTo>
                  <a:pt x="1" y="3647"/>
                  <a:pt x="0" y="3634"/>
                  <a:pt x="0" y="3622"/>
                </a:cubicBezTo>
                <a:close/>
              </a:path>
            </a:pathLst>
          </a:custGeom>
          <a:solidFill>
            <a:srgbClr val="FFFFFF">
              <a:alpha val="8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870" name="任意多边形 869"/>
          <p:cNvSpPr/>
          <p:nvPr/>
        </p:nvSpPr>
        <p:spPr>
          <a:xfrm>
            <a:off x="401040" y="1470600"/>
            <a:ext cx="66960" cy="1370880"/>
          </a:xfrm>
          <a:custGeom>
            <a:avLst/>
            <a:gdLst/>
            <a:ahLst/>
            <a:cxnLst/>
            <a:rect l="0" t="0" r="r" b="b"/>
            <a:pathLst>
              <a:path w="186" h="3808">
                <a:moveTo>
                  <a:pt x="0" y="0"/>
                </a:moveTo>
                <a:lnTo>
                  <a:pt x="186" y="0"/>
                </a:lnTo>
                <a:lnTo>
                  <a:pt x="186" y="3808"/>
                </a:lnTo>
                <a:lnTo>
                  <a:pt x="0" y="3808"/>
                </a:lnTo>
                <a:lnTo>
                  <a:pt x="0" y="0"/>
                </a:lnTo>
                <a:close/>
              </a:path>
            </a:pathLst>
          </a:custGeom>
          <a:solidFill>
            <a:srgbClr val="7E3AF2"/>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871" name="任意多边形 870"/>
          <p:cNvSpPr/>
          <p:nvPr/>
        </p:nvSpPr>
        <p:spPr>
          <a:xfrm>
            <a:off x="417600" y="3041640"/>
            <a:ext cx="4797000" cy="1370880"/>
          </a:xfrm>
          <a:custGeom>
            <a:avLst/>
            <a:gdLst/>
            <a:ahLst/>
            <a:cxnLst/>
            <a:rect l="0" t="0" r="r" b="b"/>
            <a:pathLst>
              <a:path w="13325" h="3808">
                <a:moveTo>
                  <a:pt x="0" y="3622"/>
                </a:moveTo>
                <a:lnTo>
                  <a:pt x="0" y="186"/>
                </a:lnTo>
                <a:cubicBezTo>
                  <a:pt x="0" y="174"/>
                  <a:pt x="1" y="161"/>
                  <a:pt x="3" y="150"/>
                </a:cubicBezTo>
                <a:cubicBezTo>
                  <a:pt x="5" y="138"/>
                  <a:pt x="7" y="126"/>
                  <a:pt x="11" y="115"/>
                </a:cubicBezTo>
                <a:cubicBezTo>
                  <a:pt x="14" y="103"/>
                  <a:pt x="19" y="93"/>
                  <a:pt x="24" y="83"/>
                </a:cubicBezTo>
                <a:cubicBezTo>
                  <a:pt x="29" y="72"/>
                  <a:pt x="34" y="63"/>
                  <a:pt x="41" y="54"/>
                </a:cubicBezTo>
                <a:cubicBezTo>
                  <a:pt x="47" y="46"/>
                  <a:pt x="54" y="38"/>
                  <a:pt x="62" y="31"/>
                </a:cubicBezTo>
                <a:cubicBezTo>
                  <a:pt x="70" y="25"/>
                  <a:pt x="78" y="19"/>
                  <a:pt x="86" y="14"/>
                </a:cubicBezTo>
                <a:cubicBezTo>
                  <a:pt x="95" y="10"/>
                  <a:pt x="103" y="6"/>
                  <a:pt x="112" y="4"/>
                </a:cubicBezTo>
                <a:cubicBezTo>
                  <a:pt x="121" y="1"/>
                  <a:pt x="130" y="0"/>
                  <a:pt x="139" y="0"/>
                </a:cubicBezTo>
                <a:lnTo>
                  <a:pt x="13140" y="0"/>
                </a:lnTo>
                <a:cubicBezTo>
                  <a:pt x="13152" y="0"/>
                  <a:pt x="13164" y="1"/>
                  <a:pt x="13176" y="4"/>
                </a:cubicBezTo>
                <a:cubicBezTo>
                  <a:pt x="13188" y="6"/>
                  <a:pt x="13200" y="10"/>
                  <a:pt x="13211" y="14"/>
                </a:cubicBezTo>
                <a:cubicBezTo>
                  <a:pt x="13222" y="19"/>
                  <a:pt x="13233" y="25"/>
                  <a:pt x="13243" y="31"/>
                </a:cubicBezTo>
                <a:cubicBezTo>
                  <a:pt x="13253" y="38"/>
                  <a:pt x="13262" y="46"/>
                  <a:pt x="13271" y="54"/>
                </a:cubicBezTo>
                <a:cubicBezTo>
                  <a:pt x="13280" y="63"/>
                  <a:pt x="13287" y="72"/>
                  <a:pt x="13294" y="83"/>
                </a:cubicBezTo>
                <a:cubicBezTo>
                  <a:pt x="13301" y="93"/>
                  <a:pt x="13307" y="103"/>
                  <a:pt x="13311" y="115"/>
                </a:cubicBezTo>
                <a:cubicBezTo>
                  <a:pt x="13316" y="126"/>
                  <a:pt x="13319" y="138"/>
                  <a:pt x="13322" y="150"/>
                </a:cubicBezTo>
                <a:cubicBezTo>
                  <a:pt x="13324" y="161"/>
                  <a:pt x="13325" y="174"/>
                  <a:pt x="13325" y="186"/>
                </a:cubicBezTo>
                <a:lnTo>
                  <a:pt x="13325" y="3622"/>
                </a:lnTo>
                <a:cubicBezTo>
                  <a:pt x="13325" y="3634"/>
                  <a:pt x="13324" y="3647"/>
                  <a:pt x="13322" y="3659"/>
                </a:cubicBezTo>
                <a:cubicBezTo>
                  <a:pt x="13319" y="3670"/>
                  <a:pt x="13316" y="3682"/>
                  <a:pt x="13311" y="3693"/>
                </a:cubicBezTo>
                <a:cubicBezTo>
                  <a:pt x="13307" y="3705"/>
                  <a:pt x="13301" y="3715"/>
                  <a:pt x="13294" y="3725"/>
                </a:cubicBezTo>
                <a:cubicBezTo>
                  <a:pt x="13287" y="3736"/>
                  <a:pt x="13280" y="3745"/>
                  <a:pt x="13271" y="3754"/>
                </a:cubicBezTo>
                <a:cubicBezTo>
                  <a:pt x="13262" y="3762"/>
                  <a:pt x="13253" y="3770"/>
                  <a:pt x="13243" y="3777"/>
                </a:cubicBezTo>
                <a:cubicBezTo>
                  <a:pt x="13233" y="3783"/>
                  <a:pt x="13222" y="3789"/>
                  <a:pt x="13211" y="3794"/>
                </a:cubicBezTo>
                <a:cubicBezTo>
                  <a:pt x="13200" y="3799"/>
                  <a:pt x="13188" y="3802"/>
                  <a:pt x="13176" y="3804"/>
                </a:cubicBezTo>
                <a:cubicBezTo>
                  <a:pt x="13164" y="3807"/>
                  <a:pt x="13152" y="3808"/>
                  <a:pt x="13140" y="3808"/>
                </a:cubicBezTo>
                <a:lnTo>
                  <a:pt x="139" y="3808"/>
                </a:lnTo>
                <a:cubicBezTo>
                  <a:pt x="130" y="3808"/>
                  <a:pt x="121" y="3807"/>
                  <a:pt x="112" y="3804"/>
                </a:cubicBezTo>
                <a:cubicBezTo>
                  <a:pt x="103" y="3802"/>
                  <a:pt x="95" y="3799"/>
                  <a:pt x="86" y="3794"/>
                </a:cubicBezTo>
                <a:cubicBezTo>
                  <a:pt x="78" y="3789"/>
                  <a:pt x="70" y="3783"/>
                  <a:pt x="62" y="3777"/>
                </a:cubicBezTo>
                <a:cubicBezTo>
                  <a:pt x="54" y="3770"/>
                  <a:pt x="47" y="3762"/>
                  <a:pt x="41" y="3754"/>
                </a:cubicBezTo>
                <a:cubicBezTo>
                  <a:pt x="34" y="3745"/>
                  <a:pt x="29" y="3736"/>
                  <a:pt x="24" y="3725"/>
                </a:cubicBezTo>
                <a:cubicBezTo>
                  <a:pt x="19" y="3715"/>
                  <a:pt x="14" y="3705"/>
                  <a:pt x="11" y="3693"/>
                </a:cubicBezTo>
                <a:cubicBezTo>
                  <a:pt x="7" y="3682"/>
                  <a:pt x="5" y="3670"/>
                  <a:pt x="3" y="3659"/>
                </a:cubicBezTo>
                <a:cubicBezTo>
                  <a:pt x="1" y="3647"/>
                  <a:pt x="0" y="3634"/>
                  <a:pt x="0" y="3622"/>
                </a:cubicBezTo>
                <a:close/>
              </a:path>
            </a:pathLst>
          </a:custGeom>
          <a:solidFill>
            <a:srgbClr val="FFFFFF">
              <a:alpha val="8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872" name="任意多边形 871"/>
          <p:cNvSpPr/>
          <p:nvPr/>
        </p:nvSpPr>
        <p:spPr>
          <a:xfrm>
            <a:off x="401040" y="3041640"/>
            <a:ext cx="66960" cy="1370880"/>
          </a:xfrm>
          <a:custGeom>
            <a:avLst/>
            <a:gdLst/>
            <a:ahLst/>
            <a:cxnLst/>
            <a:rect l="0" t="0" r="r" b="b"/>
            <a:pathLst>
              <a:path w="186" h="3808">
                <a:moveTo>
                  <a:pt x="0" y="0"/>
                </a:moveTo>
                <a:lnTo>
                  <a:pt x="186" y="0"/>
                </a:lnTo>
                <a:lnTo>
                  <a:pt x="186" y="3808"/>
                </a:lnTo>
                <a:lnTo>
                  <a:pt x="0" y="3808"/>
                </a:lnTo>
                <a:lnTo>
                  <a:pt x="0" y="0"/>
                </a:lnTo>
                <a:close/>
              </a:path>
            </a:pathLst>
          </a:custGeom>
          <a:solidFill>
            <a:srgbClr val="7E3AF2"/>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873" name="任意多边形 872"/>
          <p:cNvSpPr/>
          <p:nvPr/>
        </p:nvSpPr>
        <p:spPr>
          <a:xfrm>
            <a:off x="417600" y="4612680"/>
            <a:ext cx="4797000" cy="1370880"/>
          </a:xfrm>
          <a:custGeom>
            <a:avLst/>
            <a:gdLst/>
            <a:ahLst/>
            <a:cxnLst/>
            <a:rect l="0" t="0" r="r" b="b"/>
            <a:pathLst>
              <a:path w="13325" h="3808">
                <a:moveTo>
                  <a:pt x="0" y="3622"/>
                </a:moveTo>
                <a:lnTo>
                  <a:pt x="0" y="186"/>
                </a:lnTo>
                <a:cubicBezTo>
                  <a:pt x="0" y="174"/>
                  <a:pt x="1" y="162"/>
                  <a:pt x="3" y="150"/>
                </a:cubicBezTo>
                <a:cubicBezTo>
                  <a:pt x="5" y="138"/>
                  <a:pt x="7" y="126"/>
                  <a:pt x="11" y="115"/>
                </a:cubicBezTo>
                <a:cubicBezTo>
                  <a:pt x="14" y="103"/>
                  <a:pt x="19" y="93"/>
                  <a:pt x="24" y="83"/>
                </a:cubicBezTo>
                <a:cubicBezTo>
                  <a:pt x="29" y="72"/>
                  <a:pt x="34" y="63"/>
                  <a:pt x="41" y="54"/>
                </a:cubicBezTo>
                <a:cubicBezTo>
                  <a:pt x="47" y="46"/>
                  <a:pt x="54" y="38"/>
                  <a:pt x="62" y="31"/>
                </a:cubicBezTo>
                <a:cubicBezTo>
                  <a:pt x="70" y="25"/>
                  <a:pt x="78" y="19"/>
                  <a:pt x="86" y="14"/>
                </a:cubicBezTo>
                <a:cubicBezTo>
                  <a:pt x="95" y="10"/>
                  <a:pt x="103" y="6"/>
                  <a:pt x="112" y="4"/>
                </a:cubicBezTo>
                <a:cubicBezTo>
                  <a:pt x="121" y="1"/>
                  <a:pt x="130" y="0"/>
                  <a:pt x="139" y="0"/>
                </a:cubicBezTo>
                <a:lnTo>
                  <a:pt x="13140" y="0"/>
                </a:lnTo>
                <a:cubicBezTo>
                  <a:pt x="13152" y="0"/>
                  <a:pt x="13164" y="1"/>
                  <a:pt x="13176" y="4"/>
                </a:cubicBezTo>
                <a:cubicBezTo>
                  <a:pt x="13188" y="6"/>
                  <a:pt x="13200" y="10"/>
                  <a:pt x="13211" y="14"/>
                </a:cubicBezTo>
                <a:cubicBezTo>
                  <a:pt x="13222" y="19"/>
                  <a:pt x="13233" y="25"/>
                  <a:pt x="13243" y="31"/>
                </a:cubicBezTo>
                <a:cubicBezTo>
                  <a:pt x="13253" y="38"/>
                  <a:pt x="13262" y="46"/>
                  <a:pt x="13271" y="54"/>
                </a:cubicBezTo>
                <a:cubicBezTo>
                  <a:pt x="13280" y="63"/>
                  <a:pt x="13287" y="72"/>
                  <a:pt x="13294" y="83"/>
                </a:cubicBezTo>
                <a:cubicBezTo>
                  <a:pt x="13301" y="93"/>
                  <a:pt x="13307" y="103"/>
                  <a:pt x="13311" y="115"/>
                </a:cubicBezTo>
                <a:cubicBezTo>
                  <a:pt x="13316" y="126"/>
                  <a:pt x="13319" y="138"/>
                  <a:pt x="13322" y="150"/>
                </a:cubicBezTo>
                <a:cubicBezTo>
                  <a:pt x="13324" y="162"/>
                  <a:pt x="13325" y="174"/>
                  <a:pt x="13325" y="186"/>
                </a:cubicBezTo>
                <a:lnTo>
                  <a:pt x="13325" y="3622"/>
                </a:lnTo>
                <a:cubicBezTo>
                  <a:pt x="13325" y="3635"/>
                  <a:pt x="13324" y="3647"/>
                  <a:pt x="13322" y="3659"/>
                </a:cubicBezTo>
                <a:cubicBezTo>
                  <a:pt x="13319" y="3671"/>
                  <a:pt x="13316" y="3682"/>
                  <a:pt x="13311" y="3693"/>
                </a:cubicBezTo>
                <a:cubicBezTo>
                  <a:pt x="13307" y="3705"/>
                  <a:pt x="13301" y="3715"/>
                  <a:pt x="13294" y="3726"/>
                </a:cubicBezTo>
                <a:cubicBezTo>
                  <a:pt x="13287" y="3736"/>
                  <a:pt x="13280" y="3745"/>
                  <a:pt x="13271" y="3754"/>
                </a:cubicBezTo>
                <a:cubicBezTo>
                  <a:pt x="13262" y="3762"/>
                  <a:pt x="13253" y="3770"/>
                  <a:pt x="13243" y="3777"/>
                </a:cubicBezTo>
                <a:cubicBezTo>
                  <a:pt x="13233" y="3784"/>
                  <a:pt x="13222" y="3789"/>
                  <a:pt x="13211" y="3794"/>
                </a:cubicBezTo>
                <a:cubicBezTo>
                  <a:pt x="13200" y="3799"/>
                  <a:pt x="13188" y="3802"/>
                  <a:pt x="13176" y="3804"/>
                </a:cubicBezTo>
                <a:cubicBezTo>
                  <a:pt x="13164" y="3807"/>
                  <a:pt x="13152" y="3808"/>
                  <a:pt x="13140" y="3808"/>
                </a:cubicBezTo>
                <a:lnTo>
                  <a:pt x="139" y="3808"/>
                </a:lnTo>
                <a:cubicBezTo>
                  <a:pt x="130" y="3808"/>
                  <a:pt x="121" y="3807"/>
                  <a:pt x="112" y="3804"/>
                </a:cubicBezTo>
                <a:cubicBezTo>
                  <a:pt x="103" y="3802"/>
                  <a:pt x="95" y="3799"/>
                  <a:pt x="86" y="3794"/>
                </a:cubicBezTo>
                <a:cubicBezTo>
                  <a:pt x="78" y="3789"/>
                  <a:pt x="70" y="3784"/>
                  <a:pt x="62" y="3777"/>
                </a:cubicBezTo>
                <a:cubicBezTo>
                  <a:pt x="54" y="3770"/>
                  <a:pt x="47" y="3762"/>
                  <a:pt x="41" y="3754"/>
                </a:cubicBezTo>
                <a:cubicBezTo>
                  <a:pt x="34" y="3745"/>
                  <a:pt x="29" y="3736"/>
                  <a:pt x="24" y="3726"/>
                </a:cubicBezTo>
                <a:cubicBezTo>
                  <a:pt x="19" y="3715"/>
                  <a:pt x="14" y="3705"/>
                  <a:pt x="11" y="3693"/>
                </a:cubicBezTo>
                <a:cubicBezTo>
                  <a:pt x="7" y="3682"/>
                  <a:pt x="5" y="3671"/>
                  <a:pt x="3" y="3659"/>
                </a:cubicBezTo>
                <a:cubicBezTo>
                  <a:pt x="1" y="3647"/>
                  <a:pt x="0" y="3635"/>
                  <a:pt x="0" y="3622"/>
                </a:cubicBezTo>
                <a:close/>
              </a:path>
            </a:pathLst>
          </a:custGeom>
          <a:solidFill>
            <a:srgbClr val="FFFFFF">
              <a:alpha val="8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874" name="任意多边形 873"/>
          <p:cNvSpPr/>
          <p:nvPr/>
        </p:nvSpPr>
        <p:spPr>
          <a:xfrm>
            <a:off x="401040" y="4612680"/>
            <a:ext cx="66960" cy="1370880"/>
          </a:xfrm>
          <a:custGeom>
            <a:avLst/>
            <a:gdLst/>
            <a:ahLst/>
            <a:cxnLst/>
            <a:rect l="0" t="0" r="r" b="b"/>
            <a:pathLst>
              <a:path w="186" h="3808">
                <a:moveTo>
                  <a:pt x="0" y="0"/>
                </a:moveTo>
                <a:lnTo>
                  <a:pt x="186" y="0"/>
                </a:lnTo>
                <a:lnTo>
                  <a:pt x="186" y="3808"/>
                </a:lnTo>
                <a:lnTo>
                  <a:pt x="0" y="3808"/>
                </a:lnTo>
                <a:lnTo>
                  <a:pt x="0" y="0"/>
                </a:lnTo>
                <a:close/>
              </a:path>
            </a:pathLst>
          </a:custGeom>
          <a:solidFill>
            <a:srgbClr val="7E3AF2"/>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875" name="图片 874"/>
          <p:cNvPicPr/>
          <p:nvPr/>
        </p:nvPicPr>
        <p:blipFill>
          <a:blip r:embed="rId3"/>
          <a:stretch/>
        </p:blipFill>
        <p:spPr>
          <a:xfrm>
            <a:off x="601560" y="1654560"/>
            <a:ext cx="200160" cy="200160"/>
          </a:xfrm>
          <a:prstGeom prst="rect">
            <a:avLst/>
          </a:prstGeom>
          <a:noFill/>
          <a:ln w="0">
            <a:noFill/>
          </a:ln>
        </p:spPr>
      </p:pic>
      <p:sp>
        <p:nvSpPr>
          <p:cNvPr id="876" name="文本框 875"/>
          <p:cNvSpPr txBox="1"/>
          <p:nvPr/>
        </p:nvSpPr>
        <p:spPr>
          <a:xfrm>
            <a:off x="4093920" y="1050840"/>
            <a:ext cx="3186000" cy="212400"/>
          </a:xfrm>
          <a:prstGeom prst="rect">
            <a:avLst/>
          </a:prstGeom>
          <a:noFill/>
          <a:ln w="0">
            <a:noFill/>
          </a:ln>
        </p:spPr>
        <p:txBody>
          <a:bodyPr wrap="none" lIns="0" tIns="0" rIns="0" bIns="0" anchor="t">
            <a:spAutoFit/>
          </a:bodyPr>
          <a:lstStyle/>
          <a:p>
            <a:r>
              <a:rPr lang="zh-CN" sz="1320" b="0" u="none" strike="noStrike">
                <a:solidFill>
                  <a:srgbClr val="BFDBFE"/>
                </a:solidFill>
                <a:effectLst/>
                <a:uFillTx/>
                <a:latin typeface="WenQuanYiZenHei"/>
                <a:ea typeface="WenQuanYiZenHei"/>
              </a:rPr>
              <a:t>系统的检索效率，特别是大规模数据处理。</a:t>
            </a:r>
            <a:endParaRPr lang="en-US" sz="1320" b="0" u="none" strike="noStrike">
              <a:solidFill>
                <a:srgbClr val="000000"/>
              </a:solidFill>
              <a:effectLst/>
              <a:uFillTx/>
              <a:latin typeface="Times New Roman"/>
            </a:endParaRPr>
          </a:p>
        </p:txBody>
      </p:sp>
      <p:sp>
        <p:nvSpPr>
          <p:cNvPr id="877" name="文本框 876"/>
          <p:cNvSpPr txBox="1"/>
          <p:nvPr/>
        </p:nvSpPr>
        <p:spPr>
          <a:xfrm>
            <a:off x="902520" y="1652400"/>
            <a:ext cx="671400" cy="212400"/>
          </a:xfrm>
          <a:prstGeom prst="rect">
            <a:avLst/>
          </a:prstGeom>
          <a:noFill/>
          <a:ln w="0">
            <a:noFill/>
          </a:ln>
        </p:spPr>
        <p:txBody>
          <a:bodyPr wrap="none" lIns="0" tIns="0" rIns="0" bIns="0" anchor="t">
            <a:spAutoFit/>
          </a:bodyPr>
          <a:lstStyle/>
          <a:p>
            <a:r>
              <a:rPr lang="zh-CN" sz="1320" b="0" u="none" strike="noStrike">
                <a:solidFill>
                  <a:srgbClr val="FFFFFF"/>
                </a:solidFill>
                <a:effectLst/>
                <a:uFillTx/>
                <a:latin typeface="WenQuanYiZenHei"/>
                <a:ea typeface="WenQuanYiZenHei"/>
              </a:rPr>
              <a:t>产品量化</a:t>
            </a:r>
            <a:endParaRPr lang="en-US" sz="1320" b="0" u="none" strike="noStrike">
              <a:solidFill>
                <a:srgbClr val="000000"/>
              </a:solidFill>
              <a:effectLst/>
              <a:uFillTx/>
              <a:latin typeface="Times New Roman"/>
            </a:endParaRPr>
          </a:p>
        </p:txBody>
      </p:sp>
      <p:pic>
        <p:nvPicPr>
          <p:cNvPr id="878" name="图片 877"/>
          <p:cNvPicPr/>
          <p:nvPr/>
        </p:nvPicPr>
        <p:blipFill>
          <a:blip r:embed="rId4"/>
          <a:stretch/>
        </p:blipFill>
        <p:spPr>
          <a:xfrm>
            <a:off x="802080" y="2005560"/>
            <a:ext cx="133200" cy="133200"/>
          </a:xfrm>
          <a:prstGeom prst="rect">
            <a:avLst/>
          </a:prstGeom>
          <a:noFill/>
          <a:ln w="0">
            <a:noFill/>
          </a:ln>
        </p:spPr>
      </p:pic>
      <p:sp>
        <p:nvSpPr>
          <p:cNvPr id="879" name="文本框 878"/>
          <p:cNvSpPr txBox="1"/>
          <p:nvPr/>
        </p:nvSpPr>
        <p:spPr>
          <a:xfrm>
            <a:off x="1571040" y="1658160"/>
            <a:ext cx="2224800" cy="195480"/>
          </a:xfrm>
          <a:prstGeom prst="rect">
            <a:avLst/>
          </a:prstGeom>
          <a:noFill/>
          <a:ln w="0">
            <a:noFill/>
          </a:ln>
        </p:spPr>
        <p:txBody>
          <a:bodyPr wrap="none" lIns="0" tIns="0" rIns="0" bIns="0" anchor="t">
            <a:spAutoFit/>
          </a:bodyPr>
          <a:lstStyle/>
          <a:p>
            <a:r>
              <a:rPr lang="en-US" sz="1320" b="1" u="none" strike="noStrike">
                <a:solidFill>
                  <a:srgbClr val="FFFFFF"/>
                </a:solidFill>
                <a:effectLst/>
                <a:uFillTx/>
                <a:latin typeface="DejaVuSans"/>
                <a:ea typeface="DejaVuSans"/>
              </a:rPr>
              <a:t> (Product Quantization)</a:t>
            </a:r>
            <a:endParaRPr lang="en-US" sz="1320" b="0" u="none" strike="noStrike">
              <a:solidFill>
                <a:srgbClr val="000000"/>
              </a:solidFill>
              <a:effectLst/>
              <a:uFillTx/>
              <a:latin typeface="Times New Roman"/>
            </a:endParaRPr>
          </a:p>
        </p:txBody>
      </p:sp>
      <p:pic>
        <p:nvPicPr>
          <p:cNvPr id="880" name="图片 879"/>
          <p:cNvPicPr/>
          <p:nvPr/>
        </p:nvPicPr>
        <p:blipFill>
          <a:blip r:embed="rId4"/>
          <a:stretch/>
        </p:blipFill>
        <p:spPr>
          <a:xfrm>
            <a:off x="802080" y="2273040"/>
            <a:ext cx="133200" cy="133200"/>
          </a:xfrm>
          <a:prstGeom prst="rect">
            <a:avLst/>
          </a:prstGeom>
          <a:noFill/>
          <a:ln w="0">
            <a:noFill/>
          </a:ln>
        </p:spPr>
      </p:pic>
      <p:sp>
        <p:nvSpPr>
          <p:cNvPr id="881" name="文本框 880"/>
          <p:cNvSpPr txBox="1"/>
          <p:nvPr/>
        </p:nvSpPr>
        <p:spPr>
          <a:xfrm>
            <a:off x="1002960" y="1985400"/>
            <a:ext cx="254880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将高维向量数据分为子空间，减少存储需求</a:t>
            </a:r>
            <a:endParaRPr lang="en-US" sz="1050" b="0" u="none" strike="noStrike">
              <a:solidFill>
                <a:srgbClr val="000000"/>
              </a:solidFill>
              <a:effectLst/>
              <a:uFillTx/>
              <a:latin typeface="Times New Roman"/>
            </a:endParaRPr>
          </a:p>
        </p:txBody>
      </p:sp>
      <p:sp>
        <p:nvSpPr>
          <p:cNvPr id="882" name="文本框 881"/>
          <p:cNvSpPr txBox="1"/>
          <p:nvPr/>
        </p:nvSpPr>
        <p:spPr>
          <a:xfrm>
            <a:off x="1002960" y="2252880"/>
            <a:ext cx="26892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使用</a:t>
            </a:r>
            <a:endParaRPr lang="en-US" sz="1050" b="0" u="none" strike="noStrike">
              <a:solidFill>
                <a:srgbClr val="000000"/>
              </a:solidFill>
              <a:effectLst/>
              <a:uFillTx/>
              <a:latin typeface="Times New Roman"/>
            </a:endParaRPr>
          </a:p>
        </p:txBody>
      </p:sp>
      <p:sp>
        <p:nvSpPr>
          <p:cNvPr id="883" name="文本框 882"/>
          <p:cNvSpPr txBox="1"/>
          <p:nvPr/>
        </p:nvSpPr>
        <p:spPr>
          <a:xfrm>
            <a:off x="1270080" y="2257560"/>
            <a:ext cx="767160" cy="157320"/>
          </a:xfrm>
          <a:prstGeom prst="rect">
            <a:avLst/>
          </a:prstGeom>
          <a:noFill/>
          <a:ln w="0">
            <a:noFill/>
          </a:ln>
        </p:spPr>
        <p:txBody>
          <a:bodyPr wrap="none" lIns="0" tIns="0" rIns="0" bIns="0" anchor="t">
            <a:spAutoFit/>
          </a:bodyPr>
          <a:lstStyle/>
          <a:p>
            <a:r>
              <a:rPr lang="en-US" sz="1050" b="0" u="none" strike="noStrike">
                <a:solidFill>
                  <a:srgbClr val="D1D5DB"/>
                </a:solidFill>
                <a:effectLst/>
                <a:uFillTx/>
                <a:latin typeface="DejaVuSans"/>
                <a:ea typeface="DejaVuSans"/>
              </a:rPr>
              <a:t>IndexIVFPQ</a:t>
            </a:r>
            <a:endParaRPr lang="en-US" sz="1050" b="0" u="none" strike="noStrike">
              <a:solidFill>
                <a:srgbClr val="000000"/>
              </a:solidFill>
              <a:effectLst/>
              <a:uFillTx/>
              <a:latin typeface="Times New Roman"/>
            </a:endParaRPr>
          </a:p>
        </p:txBody>
      </p:sp>
      <p:pic>
        <p:nvPicPr>
          <p:cNvPr id="884" name="图片 883"/>
          <p:cNvPicPr/>
          <p:nvPr/>
        </p:nvPicPr>
        <p:blipFill>
          <a:blip r:embed="rId5"/>
          <a:stretch/>
        </p:blipFill>
        <p:spPr>
          <a:xfrm>
            <a:off x="802080" y="2540520"/>
            <a:ext cx="166680" cy="133200"/>
          </a:xfrm>
          <a:prstGeom prst="rect">
            <a:avLst/>
          </a:prstGeom>
          <a:noFill/>
          <a:ln w="0">
            <a:noFill/>
          </a:ln>
        </p:spPr>
      </p:pic>
      <p:sp>
        <p:nvSpPr>
          <p:cNvPr id="885" name="文本框 884"/>
          <p:cNvSpPr txBox="1"/>
          <p:nvPr/>
        </p:nvSpPr>
        <p:spPr>
          <a:xfrm>
            <a:off x="2031840" y="2252880"/>
            <a:ext cx="147600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索引结构，降低内存占用</a:t>
            </a:r>
            <a:endParaRPr lang="en-US" sz="1050" b="0" u="none" strike="noStrike">
              <a:solidFill>
                <a:srgbClr val="000000"/>
              </a:solidFill>
              <a:effectLst/>
              <a:uFillTx/>
              <a:latin typeface="Times New Roman"/>
            </a:endParaRPr>
          </a:p>
        </p:txBody>
      </p:sp>
      <p:pic>
        <p:nvPicPr>
          <p:cNvPr id="886" name="图片 885"/>
          <p:cNvPicPr/>
          <p:nvPr/>
        </p:nvPicPr>
        <p:blipFill>
          <a:blip r:embed="rId6"/>
          <a:stretch/>
        </p:blipFill>
        <p:spPr>
          <a:xfrm>
            <a:off x="601560" y="3225600"/>
            <a:ext cx="200160" cy="200160"/>
          </a:xfrm>
          <a:prstGeom prst="rect">
            <a:avLst/>
          </a:prstGeom>
          <a:noFill/>
          <a:ln w="0">
            <a:noFill/>
          </a:ln>
        </p:spPr>
      </p:pic>
      <p:sp>
        <p:nvSpPr>
          <p:cNvPr id="887" name="文本框 886"/>
          <p:cNvSpPr txBox="1"/>
          <p:nvPr/>
        </p:nvSpPr>
        <p:spPr>
          <a:xfrm>
            <a:off x="1036080" y="2526480"/>
            <a:ext cx="3803400" cy="132840"/>
          </a:xfrm>
          <a:prstGeom prst="rect">
            <a:avLst/>
          </a:prstGeom>
          <a:noFill/>
          <a:ln w="0">
            <a:noFill/>
          </a:ln>
        </p:spPr>
        <p:txBody>
          <a:bodyPr wrap="none" lIns="0" tIns="0" rIns="0" bIns="0" anchor="t">
            <a:spAutoFit/>
          </a:bodyPr>
          <a:lstStyle/>
          <a:p>
            <a:r>
              <a:rPr lang="en-US" sz="920" b="0" u="none" strike="noStrike">
                <a:solidFill>
                  <a:srgbClr val="D1D5DB"/>
                </a:solidFill>
                <a:effectLst/>
                <a:uFillTx/>
                <a:latin typeface="Courier New"/>
                <a:ea typeface="Courier New"/>
              </a:rPr>
              <a:t>faiss.IndexIVFPQ(faiss.IndexFlatL2(d), d, nlist, m, 8)</a:t>
            </a:r>
            <a:endParaRPr lang="en-US" sz="920" b="0" u="none" strike="noStrike">
              <a:solidFill>
                <a:srgbClr val="000000"/>
              </a:solidFill>
              <a:effectLst/>
              <a:uFillTx/>
              <a:latin typeface="Times New Roman"/>
            </a:endParaRPr>
          </a:p>
        </p:txBody>
      </p:sp>
      <p:pic>
        <p:nvPicPr>
          <p:cNvPr id="888" name="图片 887"/>
          <p:cNvPicPr/>
          <p:nvPr/>
        </p:nvPicPr>
        <p:blipFill>
          <a:blip r:embed="rId4"/>
          <a:stretch/>
        </p:blipFill>
        <p:spPr>
          <a:xfrm>
            <a:off x="802080" y="3576600"/>
            <a:ext cx="133200" cy="133200"/>
          </a:xfrm>
          <a:prstGeom prst="rect">
            <a:avLst/>
          </a:prstGeom>
          <a:noFill/>
          <a:ln w="0">
            <a:noFill/>
          </a:ln>
        </p:spPr>
      </p:pic>
      <p:sp>
        <p:nvSpPr>
          <p:cNvPr id="889" name="文本框 888"/>
          <p:cNvSpPr txBox="1"/>
          <p:nvPr/>
        </p:nvSpPr>
        <p:spPr>
          <a:xfrm>
            <a:off x="902520" y="3223440"/>
            <a:ext cx="1006560" cy="212400"/>
          </a:xfrm>
          <a:prstGeom prst="rect">
            <a:avLst/>
          </a:prstGeom>
          <a:noFill/>
          <a:ln w="0">
            <a:noFill/>
          </a:ln>
        </p:spPr>
        <p:txBody>
          <a:bodyPr wrap="none" lIns="0" tIns="0" rIns="0" bIns="0" anchor="t">
            <a:spAutoFit/>
          </a:bodyPr>
          <a:lstStyle/>
          <a:p>
            <a:r>
              <a:rPr lang="zh-CN" sz="1320" b="0" u="none" strike="noStrike">
                <a:solidFill>
                  <a:srgbClr val="FFFFFF"/>
                </a:solidFill>
                <a:effectLst/>
                <a:uFillTx/>
                <a:latin typeface="WenQuanYiZenHei"/>
                <a:ea typeface="WenQuanYiZenHei"/>
              </a:rPr>
              <a:t>批量查询处理</a:t>
            </a:r>
            <a:endParaRPr lang="en-US" sz="1320" b="0" u="none" strike="noStrike">
              <a:solidFill>
                <a:srgbClr val="000000"/>
              </a:solidFill>
              <a:effectLst/>
              <a:uFillTx/>
              <a:latin typeface="Times New Roman"/>
            </a:endParaRPr>
          </a:p>
        </p:txBody>
      </p:sp>
      <p:pic>
        <p:nvPicPr>
          <p:cNvPr id="890" name="图片 889"/>
          <p:cNvPicPr/>
          <p:nvPr/>
        </p:nvPicPr>
        <p:blipFill>
          <a:blip r:embed="rId4"/>
          <a:stretch/>
        </p:blipFill>
        <p:spPr>
          <a:xfrm>
            <a:off x="802080" y="3844080"/>
            <a:ext cx="133200" cy="133200"/>
          </a:xfrm>
          <a:prstGeom prst="rect">
            <a:avLst/>
          </a:prstGeom>
          <a:noFill/>
          <a:ln w="0">
            <a:noFill/>
          </a:ln>
        </p:spPr>
      </p:pic>
      <p:sp>
        <p:nvSpPr>
          <p:cNvPr id="891" name="文本框 890"/>
          <p:cNvSpPr txBox="1"/>
          <p:nvPr/>
        </p:nvSpPr>
        <p:spPr>
          <a:xfrm>
            <a:off x="1002960" y="3556440"/>
            <a:ext cx="254880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一次性处理多个查询，避免重复调用数据库</a:t>
            </a:r>
            <a:endParaRPr lang="en-US" sz="1050" b="0" u="none" strike="noStrike">
              <a:solidFill>
                <a:srgbClr val="000000"/>
              </a:solidFill>
              <a:effectLst/>
              <a:uFillTx/>
              <a:latin typeface="Times New Roman"/>
            </a:endParaRPr>
          </a:p>
        </p:txBody>
      </p:sp>
      <p:pic>
        <p:nvPicPr>
          <p:cNvPr id="892" name="图片 891"/>
          <p:cNvPicPr/>
          <p:nvPr/>
        </p:nvPicPr>
        <p:blipFill>
          <a:blip r:embed="rId5"/>
          <a:stretch/>
        </p:blipFill>
        <p:spPr>
          <a:xfrm>
            <a:off x="802080" y="4111560"/>
            <a:ext cx="166680" cy="133200"/>
          </a:xfrm>
          <a:prstGeom prst="rect">
            <a:avLst/>
          </a:prstGeom>
          <a:noFill/>
          <a:ln w="0">
            <a:noFill/>
          </a:ln>
        </p:spPr>
      </p:pic>
      <p:sp>
        <p:nvSpPr>
          <p:cNvPr id="893" name="文本框 892"/>
          <p:cNvSpPr txBox="1"/>
          <p:nvPr/>
        </p:nvSpPr>
        <p:spPr>
          <a:xfrm>
            <a:off x="1002960" y="3823920"/>
            <a:ext cx="254880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显著缩短系统响应时间，适用于高并发环境</a:t>
            </a:r>
            <a:endParaRPr lang="en-US" sz="1050" b="0" u="none" strike="noStrike">
              <a:solidFill>
                <a:srgbClr val="000000"/>
              </a:solidFill>
              <a:effectLst/>
              <a:uFillTx/>
              <a:latin typeface="Times New Roman"/>
            </a:endParaRPr>
          </a:p>
        </p:txBody>
      </p:sp>
      <p:pic>
        <p:nvPicPr>
          <p:cNvPr id="894" name="图片 893"/>
          <p:cNvPicPr/>
          <p:nvPr/>
        </p:nvPicPr>
        <p:blipFill>
          <a:blip r:embed="rId7"/>
          <a:stretch/>
        </p:blipFill>
        <p:spPr>
          <a:xfrm>
            <a:off x="601560" y="4796640"/>
            <a:ext cx="200160" cy="200160"/>
          </a:xfrm>
          <a:prstGeom prst="rect">
            <a:avLst/>
          </a:prstGeom>
          <a:noFill/>
          <a:ln w="0">
            <a:noFill/>
          </a:ln>
        </p:spPr>
      </p:pic>
      <p:sp>
        <p:nvSpPr>
          <p:cNvPr id="895" name="文本框 894"/>
          <p:cNvSpPr txBox="1"/>
          <p:nvPr/>
        </p:nvSpPr>
        <p:spPr>
          <a:xfrm>
            <a:off x="1036080" y="4097520"/>
            <a:ext cx="2324520" cy="132840"/>
          </a:xfrm>
          <a:prstGeom prst="rect">
            <a:avLst/>
          </a:prstGeom>
          <a:noFill/>
          <a:ln w="0">
            <a:noFill/>
          </a:ln>
        </p:spPr>
        <p:txBody>
          <a:bodyPr wrap="none" lIns="0" tIns="0" rIns="0" bIns="0" anchor="t">
            <a:spAutoFit/>
          </a:bodyPr>
          <a:lstStyle/>
          <a:p>
            <a:r>
              <a:rPr lang="en-US" sz="920" b="0" u="none" strike="noStrike">
                <a:solidFill>
                  <a:srgbClr val="D1D5DB"/>
                </a:solidFill>
                <a:effectLst/>
                <a:uFillTx/>
                <a:latin typeface="Courier New"/>
                <a:ea typeface="Courier New"/>
              </a:rPr>
              <a:t>index.search(query_embeddings, k)</a:t>
            </a:r>
            <a:endParaRPr lang="en-US" sz="920" b="0" u="none" strike="noStrike">
              <a:solidFill>
                <a:srgbClr val="000000"/>
              </a:solidFill>
              <a:effectLst/>
              <a:uFillTx/>
              <a:latin typeface="Times New Roman"/>
            </a:endParaRPr>
          </a:p>
        </p:txBody>
      </p:sp>
      <p:sp>
        <p:nvSpPr>
          <p:cNvPr id="896" name="文本框 895"/>
          <p:cNvSpPr txBox="1"/>
          <p:nvPr/>
        </p:nvSpPr>
        <p:spPr>
          <a:xfrm>
            <a:off x="902520" y="4794480"/>
            <a:ext cx="671400" cy="212400"/>
          </a:xfrm>
          <a:prstGeom prst="rect">
            <a:avLst/>
          </a:prstGeom>
          <a:noFill/>
          <a:ln w="0">
            <a:noFill/>
          </a:ln>
        </p:spPr>
        <p:txBody>
          <a:bodyPr wrap="none" lIns="0" tIns="0" rIns="0" bIns="0" anchor="t">
            <a:spAutoFit/>
          </a:bodyPr>
          <a:lstStyle/>
          <a:p>
            <a:r>
              <a:rPr lang="zh-CN" sz="1320" b="0" u="none" strike="noStrike">
                <a:solidFill>
                  <a:srgbClr val="FFFFFF"/>
                </a:solidFill>
                <a:effectLst/>
                <a:uFillTx/>
                <a:latin typeface="WenQuanYiZenHei"/>
                <a:ea typeface="WenQuanYiZenHei"/>
              </a:rPr>
              <a:t>分片技术</a:t>
            </a:r>
            <a:endParaRPr lang="en-US" sz="1320" b="0" u="none" strike="noStrike">
              <a:solidFill>
                <a:srgbClr val="000000"/>
              </a:solidFill>
              <a:effectLst/>
              <a:uFillTx/>
              <a:latin typeface="Times New Roman"/>
            </a:endParaRPr>
          </a:p>
        </p:txBody>
      </p:sp>
      <p:pic>
        <p:nvPicPr>
          <p:cNvPr id="897" name="图片 896"/>
          <p:cNvPicPr/>
          <p:nvPr/>
        </p:nvPicPr>
        <p:blipFill>
          <a:blip r:embed="rId4"/>
          <a:stretch/>
        </p:blipFill>
        <p:spPr>
          <a:xfrm>
            <a:off x="802080" y="5147640"/>
            <a:ext cx="133200" cy="133200"/>
          </a:xfrm>
          <a:prstGeom prst="rect">
            <a:avLst/>
          </a:prstGeom>
          <a:noFill/>
          <a:ln w="0">
            <a:noFill/>
          </a:ln>
        </p:spPr>
      </p:pic>
      <p:sp>
        <p:nvSpPr>
          <p:cNvPr id="898" name="文本框 897"/>
          <p:cNvSpPr txBox="1"/>
          <p:nvPr/>
        </p:nvSpPr>
        <p:spPr>
          <a:xfrm>
            <a:off x="1571040" y="4800600"/>
            <a:ext cx="1064880" cy="195480"/>
          </a:xfrm>
          <a:prstGeom prst="rect">
            <a:avLst/>
          </a:prstGeom>
          <a:noFill/>
          <a:ln w="0">
            <a:noFill/>
          </a:ln>
        </p:spPr>
        <p:txBody>
          <a:bodyPr wrap="none" lIns="0" tIns="0" rIns="0" bIns="0" anchor="t">
            <a:spAutoFit/>
          </a:bodyPr>
          <a:lstStyle/>
          <a:p>
            <a:r>
              <a:rPr lang="en-US" sz="1320" b="1" u="none" strike="noStrike">
                <a:solidFill>
                  <a:srgbClr val="FFFFFF"/>
                </a:solidFill>
                <a:effectLst/>
                <a:uFillTx/>
                <a:latin typeface="DejaVuSans"/>
                <a:ea typeface="DejaVuSans"/>
              </a:rPr>
              <a:t> (Sharding)</a:t>
            </a:r>
            <a:endParaRPr lang="en-US" sz="1320" b="0" u="none" strike="noStrike">
              <a:solidFill>
                <a:srgbClr val="000000"/>
              </a:solidFill>
              <a:effectLst/>
              <a:uFillTx/>
              <a:latin typeface="Times New Roman"/>
            </a:endParaRPr>
          </a:p>
        </p:txBody>
      </p:sp>
      <p:pic>
        <p:nvPicPr>
          <p:cNvPr id="899" name="图片 898"/>
          <p:cNvPicPr/>
          <p:nvPr/>
        </p:nvPicPr>
        <p:blipFill>
          <a:blip r:embed="rId4"/>
          <a:stretch/>
        </p:blipFill>
        <p:spPr>
          <a:xfrm>
            <a:off x="802080" y="5415120"/>
            <a:ext cx="133200" cy="133200"/>
          </a:xfrm>
          <a:prstGeom prst="rect">
            <a:avLst/>
          </a:prstGeom>
          <a:noFill/>
          <a:ln w="0">
            <a:noFill/>
          </a:ln>
        </p:spPr>
      </p:pic>
      <p:sp>
        <p:nvSpPr>
          <p:cNvPr id="900" name="文本框 899"/>
          <p:cNvSpPr txBox="1"/>
          <p:nvPr/>
        </p:nvSpPr>
        <p:spPr>
          <a:xfrm>
            <a:off x="1002960" y="5127480"/>
            <a:ext cx="228060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将数据水平分区到多个索引中并行处理</a:t>
            </a:r>
            <a:endParaRPr lang="en-US" sz="1050" b="0" u="none" strike="noStrike">
              <a:solidFill>
                <a:srgbClr val="000000"/>
              </a:solidFill>
              <a:effectLst/>
              <a:uFillTx/>
              <a:latin typeface="Times New Roman"/>
            </a:endParaRPr>
          </a:p>
        </p:txBody>
      </p:sp>
      <p:pic>
        <p:nvPicPr>
          <p:cNvPr id="901" name="图片 900"/>
          <p:cNvPicPr/>
          <p:nvPr/>
        </p:nvPicPr>
        <p:blipFill>
          <a:blip r:embed="rId5"/>
          <a:stretch/>
        </p:blipFill>
        <p:spPr>
          <a:xfrm>
            <a:off x="802080" y="5682600"/>
            <a:ext cx="166680" cy="133200"/>
          </a:xfrm>
          <a:prstGeom prst="rect">
            <a:avLst/>
          </a:prstGeom>
          <a:noFill/>
          <a:ln w="0">
            <a:noFill/>
          </a:ln>
        </p:spPr>
      </p:pic>
      <p:sp>
        <p:nvSpPr>
          <p:cNvPr id="902" name="文本框 901"/>
          <p:cNvSpPr txBox="1"/>
          <p:nvPr/>
        </p:nvSpPr>
        <p:spPr>
          <a:xfrm>
            <a:off x="1002960" y="5394960"/>
            <a:ext cx="268308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减少单一索引负载，提高大规模数据检索性能</a:t>
            </a:r>
            <a:endParaRPr lang="en-US" sz="1050" b="0" u="none" strike="noStrike">
              <a:solidFill>
                <a:srgbClr val="000000"/>
              </a:solidFill>
              <a:effectLst/>
              <a:uFillTx/>
              <a:latin typeface="Times New Roman"/>
            </a:endParaRPr>
          </a:p>
        </p:txBody>
      </p:sp>
      <p:sp>
        <p:nvSpPr>
          <p:cNvPr id="903" name="任意多边形 902"/>
          <p:cNvSpPr/>
          <p:nvPr/>
        </p:nvSpPr>
        <p:spPr>
          <a:xfrm>
            <a:off x="5481720" y="1470600"/>
            <a:ext cx="4813920" cy="2340360"/>
          </a:xfrm>
          <a:custGeom>
            <a:avLst/>
            <a:gdLst/>
            <a:ahLst/>
            <a:cxnLst/>
            <a:rect l="0" t="0" r="r" b="b"/>
            <a:pathLst>
              <a:path w="13372" h="6501">
                <a:moveTo>
                  <a:pt x="0" y="6315"/>
                </a:moveTo>
                <a:lnTo>
                  <a:pt x="0" y="186"/>
                </a:lnTo>
                <a:cubicBezTo>
                  <a:pt x="0" y="174"/>
                  <a:pt x="1" y="161"/>
                  <a:pt x="4" y="149"/>
                </a:cubicBezTo>
                <a:cubicBezTo>
                  <a:pt x="6" y="138"/>
                  <a:pt x="10" y="126"/>
                  <a:pt x="14" y="115"/>
                </a:cubicBezTo>
                <a:cubicBezTo>
                  <a:pt x="19" y="103"/>
                  <a:pt x="25" y="93"/>
                  <a:pt x="32" y="83"/>
                </a:cubicBezTo>
                <a:cubicBezTo>
                  <a:pt x="38" y="72"/>
                  <a:pt x="46" y="63"/>
                  <a:pt x="55" y="54"/>
                </a:cubicBezTo>
                <a:cubicBezTo>
                  <a:pt x="63" y="46"/>
                  <a:pt x="73" y="38"/>
                  <a:pt x="83" y="31"/>
                </a:cubicBezTo>
                <a:cubicBezTo>
                  <a:pt x="93" y="25"/>
                  <a:pt x="104" y="19"/>
                  <a:pt x="115" y="14"/>
                </a:cubicBezTo>
                <a:cubicBezTo>
                  <a:pt x="126" y="9"/>
                  <a:pt x="138" y="6"/>
                  <a:pt x="150" y="4"/>
                </a:cubicBezTo>
                <a:cubicBezTo>
                  <a:pt x="162" y="1"/>
                  <a:pt x="174" y="0"/>
                  <a:pt x="186" y="0"/>
                </a:cubicBezTo>
                <a:lnTo>
                  <a:pt x="13186" y="0"/>
                </a:lnTo>
                <a:cubicBezTo>
                  <a:pt x="13198" y="0"/>
                  <a:pt x="13211" y="1"/>
                  <a:pt x="13223" y="4"/>
                </a:cubicBezTo>
                <a:cubicBezTo>
                  <a:pt x="13234" y="6"/>
                  <a:pt x="13246" y="9"/>
                  <a:pt x="13257" y="14"/>
                </a:cubicBezTo>
                <a:cubicBezTo>
                  <a:pt x="13269" y="19"/>
                  <a:pt x="13279" y="25"/>
                  <a:pt x="13289" y="31"/>
                </a:cubicBezTo>
                <a:cubicBezTo>
                  <a:pt x="13300" y="38"/>
                  <a:pt x="13309" y="46"/>
                  <a:pt x="13318" y="54"/>
                </a:cubicBezTo>
                <a:cubicBezTo>
                  <a:pt x="13326" y="63"/>
                  <a:pt x="13334" y="72"/>
                  <a:pt x="13341" y="83"/>
                </a:cubicBezTo>
                <a:cubicBezTo>
                  <a:pt x="13347" y="93"/>
                  <a:pt x="13353" y="103"/>
                  <a:pt x="13358" y="115"/>
                </a:cubicBezTo>
                <a:cubicBezTo>
                  <a:pt x="13363" y="126"/>
                  <a:pt x="13366" y="138"/>
                  <a:pt x="13368" y="149"/>
                </a:cubicBezTo>
                <a:cubicBezTo>
                  <a:pt x="13371" y="161"/>
                  <a:pt x="13372" y="174"/>
                  <a:pt x="13372" y="186"/>
                </a:cubicBezTo>
                <a:lnTo>
                  <a:pt x="13372" y="6315"/>
                </a:lnTo>
                <a:cubicBezTo>
                  <a:pt x="13372" y="6327"/>
                  <a:pt x="13371" y="6339"/>
                  <a:pt x="13368" y="6351"/>
                </a:cubicBezTo>
                <a:cubicBezTo>
                  <a:pt x="13366" y="6363"/>
                  <a:pt x="13363" y="6375"/>
                  <a:pt x="13358" y="6386"/>
                </a:cubicBezTo>
                <a:cubicBezTo>
                  <a:pt x="13353" y="6397"/>
                  <a:pt x="13347" y="6408"/>
                  <a:pt x="13341" y="6418"/>
                </a:cubicBezTo>
                <a:cubicBezTo>
                  <a:pt x="13334" y="6428"/>
                  <a:pt x="13326" y="6438"/>
                  <a:pt x="13318" y="6446"/>
                </a:cubicBezTo>
                <a:cubicBezTo>
                  <a:pt x="13309" y="6455"/>
                  <a:pt x="13300" y="6463"/>
                  <a:pt x="13289" y="6469"/>
                </a:cubicBezTo>
                <a:cubicBezTo>
                  <a:pt x="13279" y="6476"/>
                  <a:pt x="13269" y="6482"/>
                  <a:pt x="13257" y="6487"/>
                </a:cubicBezTo>
                <a:cubicBezTo>
                  <a:pt x="13246" y="6491"/>
                  <a:pt x="13234" y="6495"/>
                  <a:pt x="13223" y="6497"/>
                </a:cubicBezTo>
                <a:cubicBezTo>
                  <a:pt x="13211" y="6499"/>
                  <a:pt x="13198" y="6501"/>
                  <a:pt x="13186" y="6501"/>
                </a:cubicBezTo>
                <a:lnTo>
                  <a:pt x="186" y="6501"/>
                </a:lnTo>
                <a:cubicBezTo>
                  <a:pt x="174" y="6501"/>
                  <a:pt x="162" y="6499"/>
                  <a:pt x="150" y="6497"/>
                </a:cubicBezTo>
                <a:cubicBezTo>
                  <a:pt x="138" y="6495"/>
                  <a:pt x="126" y="6491"/>
                  <a:pt x="115" y="6487"/>
                </a:cubicBezTo>
                <a:cubicBezTo>
                  <a:pt x="104" y="6482"/>
                  <a:pt x="93" y="6476"/>
                  <a:pt x="83" y="6469"/>
                </a:cubicBezTo>
                <a:cubicBezTo>
                  <a:pt x="73" y="6463"/>
                  <a:pt x="63" y="6455"/>
                  <a:pt x="55" y="6446"/>
                </a:cubicBezTo>
                <a:cubicBezTo>
                  <a:pt x="46" y="6438"/>
                  <a:pt x="38" y="6428"/>
                  <a:pt x="32" y="6418"/>
                </a:cubicBezTo>
                <a:cubicBezTo>
                  <a:pt x="25" y="6408"/>
                  <a:pt x="19" y="6397"/>
                  <a:pt x="14" y="6386"/>
                </a:cubicBezTo>
                <a:cubicBezTo>
                  <a:pt x="10" y="6375"/>
                  <a:pt x="6" y="6363"/>
                  <a:pt x="4" y="6351"/>
                </a:cubicBezTo>
                <a:cubicBezTo>
                  <a:pt x="1" y="6339"/>
                  <a:pt x="0" y="6327"/>
                  <a:pt x="0" y="6315"/>
                </a:cubicBezTo>
                <a:close/>
              </a:path>
            </a:pathLst>
          </a:custGeom>
          <a:solidFill>
            <a:srgbClr val="1E3A8A">
              <a:alpha val="2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904" name="任意多边形 903"/>
          <p:cNvSpPr/>
          <p:nvPr/>
        </p:nvSpPr>
        <p:spPr>
          <a:xfrm>
            <a:off x="5481720" y="4011120"/>
            <a:ext cx="4813920" cy="1771920"/>
          </a:xfrm>
          <a:custGeom>
            <a:avLst/>
            <a:gdLst/>
            <a:ahLst/>
            <a:cxnLst/>
            <a:rect l="0" t="0" r="r" b="b"/>
            <a:pathLst>
              <a:path w="13372" h="4922">
                <a:moveTo>
                  <a:pt x="0" y="4736"/>
                </a:moveTo>
                <a:lnTo>
                  <a:pt x="0" y="185"/>
                </a:lnTo>
                <a:cubicBezTo>
                  <a:pt x="0" y="173"/>
                  <a:pt x="1" y="161"/>
                  <a:pt x="4" y="149"/>
                </a:cubicBezTo>
                <a:cubicBezTo>
                  <a:pt x="6" y="137"/>
                  <a:pt x="10" y="126"/>
                  <a:pt x="14" y="114"/>
                </a:cubicBezTo>
                <a:cubicBezTo>
                  <a:pt x="19" y="103"/>
                  <a:pt x="25" y="92"/>
                  <a:pt x="32" y="82"/>
                </a:cubicBezTo>
                <a:cubicBezTo>
                  <a:pt x="38" y="72"/>
                  <a:pt x="46" y="63"/>
                  <a:pt x="55" y="54"/>
                </a:cubicBezTo>
                <a:cubicBezTo>
                  <a:pt x="63" y="46"/>
                  <a:pt x="73" y="38"/>
                  <a:pt x="83" y="31"/>
                </a:cubicBezTo>
                <a:cubicBezTo>
                  <a:pt x="93" y="24"/>
                  <a:pt x="104" y="19"/>
                  <a:pt x="115" y="14"/>
                </a:cubicBezTo>
                <a:cubicBezTo>
                  <a:pt x="126" y="9"/>
                  <a:pt x="138" y="6"/>
                  <a:pt x="150" y="3"/>
                </a:cubicBezTo>
                <a:cubicBezTo>
                  <a:pt x="162" y="1"/>
                  <a:pt x="174" y="0"/>
                  <a:pt x="186" y="0"/>
                </a:cubicBezTo>
                <a:lnTo>
                  <a:pt x="13186" y="0"/>
                </a:lnTo>
                <a:cubicBezTo>
                  <a:pt x="13198" y="0"/>
                  <a:pt x="13211" y="1"/>
                  <a:pt x="13223" y="3"/>
                </a:cubicBezTo>
                <a:cubicBezTo>
                  <a:pt x="13234" y="6"/>
                  <a:pt x="13246" y="9"/>
                  <a:pt x="13257" y="14"/>
                </a:cubicBezTo>
                <a:cubicBezTo>
                  <a:pt x="13269" y="19"/>
                  <a:pt x="13279" y="24"/>
                  <a:pt x="13289" y="31"/>
                </a:cubicBezTo>
                <a:cubicBezTo>
                  <a:pt x="13300" y="38"/>
                  <a:pt x="13309" y="46"/>
                  <a:pt x="13318" y="54"/>
                </a:cubicBezTo>
                <a:cubicBezTo>
                  <a:pt x="13326" y="63"/>
                  <a:pt x="13334" y="72"/>
                  <a:pt x="13341" y="82"/>
                </a:cubicBezTo>
                <a:cubicBezTo>
                  <a:pt x="13347" y="92"/>
                  <a:pt x="13353" y="103"/>
                  <a:pt x="13358" y="114"/>
                </a:cubicBezTo>
                <a:cubicBezTo>
                  <a:pt x="13363" y="126"/>
                  <a:pt x="13366" y="137"/>
                  <a:pt x="13368" y="149"/>
                </a:cubicBezTo>
                <a:cubicBezTo>
                  <a:pt x="13371" y="161"/>
                  <a:pt x="13372" y="173"/>
                  <a:pt x="13372" y="185"/>
                </a:cubicBezTo>
                <a:lnTo>
                  <a:pt x="13372" y="4736"/>
                </a:lnTo>
                <a:cubicBezTo>
                  <a:pt x="13372" y="4748"/>
                  <a:pt x="13371" y="4760"/>
                  <a:pt x="13368" y="4772"/>
                </a:cubicBezTo>
                <a:cubicBezTo>
                  <a:pt x="13366" y="4784"/>
                  <a:pt x="13363" y="4796"/>
                  <a:pt x="13358" y="4807"/>
                </a:cubicBezTo>
                <a:cubicBezTo>
                  <a:pt x="13353" y="4819"/>
                  <a:pt x="13347" y="4829"/>
                  <a:pt x="13341" y="4839"/>
                </a:cubicBezTo>
                <a:cubicBezTo>
                  <a:pt x="13334" y="4850"/>
                  <a:pt x="13326" y="4859"/>
                  <a:pt x="13318" y="4868"/>
                </a:cubicBezTo>
                <a:cubicBezTo>
                  <a:pt x="13309" y="4876"/>
                  <a:pt x="13300" y="4884"/>
                  <a:pt x="13289" y="4891"/>
                </a:cubicBezTo>
                <a:cubicBezTo>
                  <a:pt x="13279" y="4897"/>
                  <a:pt x="13269" y="4903"/>
                  <a:pt x="13257" y="4908"/>
                </a:cubicBezTo>
                <a:cubicBezTo>
                  <a:pt x="13246" y="4912"/>
                  <a:pt x="13234" y="4916"/>
                  <a:pt x="13223" y="4918"/>
                </a:cubicBezTo>
                <a:cubicBezTo>
                  <a:pt x="13211" y="4921"/>
                  <a:pt x="13198" y="4922"/>
                  <a:pt x="13186" y="4922"/>
                </a:cubicBezTo>
                <a:lnTo>
                  <a:pt x="186" y="4922"/>
                </a:lnTo>
                <a:cubicBezTo>
                  <a:pt x="174" y="4922"/>
                  <a:pt x="162" y="4921"/>
                  <a:pt x="150" y="4918"/>
                </a:cubicBezTo>
                <a:cubicBezTo>
                  <a:pt x="138" y="4916"/>
                  <a:pt x="126" y="4912"/>
                  <a:pt x="115" y="4908"/>
                </a:cubicBezTo>
                <a:cubicBezTo>
                  <a:pt x="104" y="4903"/>
                  <a:pt x="93" y="4897"/>
                  <a:pt x="83" y="4891"/>
                </a:cubicBezTo>
                <a:cubicBezTo>
                  <a:pt x="73" y="4884"/>
                  <a:pt x="63" y="4876"/>
                  <a:pt x="55" y="4868"/>
                </a:cubicBezTo>
                <a:cubicBezTo>
                  <a:pt x="46" y="4859"/>
                  <a:pt x="38" y="4850"/>
                  <a:pt x="32" y="4839"/>
                </a:cubicBezTo>
                <a:cubicBezTo>
                  <a:pt x="25" y="4829"/>
                  <a:pt x="19" y="4819"/>
                  <a:pt x="14" y="4807"/>
                </a:cubicBezTo>
                <a:cubicBezTo>
                  <a:pt x="10" y="4796"/>
                  <a:pt x="6" y="4784"/>
                  <a:pt x="4" y="4772"/>
                </a:cubicBezTo>
                <a:cubicBezTo>
                  <a:pt x="1" y="4760"/>
                  <a:pt x="0" y="4748"/>
                  <a:pt x="0" y="4736"/>
                </a:cubicBezTo>
                <a:close/>
              </a:path>
            </a:pathLst>
          </a:custGeom>
          <a:solidFill>
            <a:srgbClr val="1E3A8A">
              <a:alpha val="2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905" name="文本框 904"/>
          <p:cNvSpPr txBox="1"/>
          <p:nvPr/>
        </p:nvSpPr>
        <p:spPr>
          <a:xfrm>
            <a:off x="1036080" y="5668560"/>
            <a:ext cx="1972440" cy="132840"/>
          </a:xfrm>
          <a:prstGeom prst="rect">
            <a:avLst/>
          </a:prstGeom>
          <a:noFill/>
          <a:ln w="0">
            <a:noFill/>
          </a:ln>
        </p:spPr>
        <p:txBody>
          <a:bodyPr wrap="none" lIns="0" tIns="0" rIns="0" bIns="0" anchor="t">
            <a:spAutoFit/>
          </a:bodyPr>
          <a:lstStyle/>
          <a:p>
            <a:r>
              <a:rPr lang="en-US" sz="920" b="0" u="none" strike="noStrike">
                <a:solidFill>
                  <a:srgbClr val="D1D5DB"/>
                </a:solidFill>
                <a:effectLst/>
                <a:uFillTx/>
                <a:latin typeface="Courier New"/>
                <a:ea typeface="Courier New"/>
              </a:rPr>
              <a:t>faiss.IndexShards(dimension)</a:t>
            </a:r>
            <a:endParaRPr lang="en-US" sz="920" b="0" u="none" strike="noStrike">
              <a:solidFill>
                <a:srgbClr val="000000"/>
              </a:solidFill>
              <a:effectLst/>
              <a:uFillTx/>
              <a:latin typeface="Times New Roman"/>
            </a:endParaRPr>
          </a:p>
        </p:txBody>
      </p:sp>
      <p:pic>
        <p:nvPicPr>
          <p:cNvPr id="906" name="图片 905"/>
          <p:cNvPicPr/>
          <p:nvPr/>
        </p:nvPicPr>
        <p:blipFill>
          <a:blip r:embed="rId8"/>
          <a:stretch/>
        </p:blipFill>
        <p:spPr>
          <a:xfrm>
            <a:off x="5649120" y="1972080"/>
            <a:ext cx="4478760" cy="1604160"/>
          </a:xfrm>
          <a:prstGeom prst="rect">
            <a:avLst/>
          </a:prstGeom>
          <a:noFill/>
          <a:ln w="0">
            <a:noFill/>
          </a:ln>
        </p:spPr>
      </p:pic>
      <p:pic>
        <p:nvPicPr>
          <p:cNvPr id="907" name="图片 906"/>
          <p:cNvPicPr/>
          <p:nvPr/>
        </p:nvPicPr>
        <p:blipFill>
          <a:blip r:embed="rId9"/>
          <a:stretch/>
        </p:blipFill>
        <p:spPr>
          <a:xfrm>
            <a:off x="5649120" y="4195080"/>
            <a:ext cx="200160" cy="200160"/>
          </a:xfrm>
          <a:prstGeom prst="rect">
            <a:avLst/>
          </a:prstGeom>
          <a:noFill/>
          <a:ln w="0">
            <a:noFill/>
          </a:ln>
        </p:spPr>
      </p:pic>
      <p:sp>
        <p:nvSpPr>
          <p:cNvPr id="908" name="文本框 907"/>
          <p:cNvSpPr txBox="1"/>
          <p:nvPr/>
        </p:nvSpPr>
        <p:spPr>
          <a:xfrm>
            <a:off x="5649120" y="1660320"/>
            <a:ext cx="1358640" cy="189360"/>
          </a:xfrm>
          <a:prstGeom prst="rect">
            <a:avLst/>
          </a:prstGeom>
          <a:noFill/>
          <a:ln w="0">
            <a:noFill/>
          </a:ln>
        </p:spPr>
        <p:txBody>
          <a:bodyPr wrap="none" lIns="0" tIns="0" rIns="0" bIns="0" anchor="t">
            <a:spAutoFit/>
          </a:bodyPr>
          <a:lstStyle/>
          <a:p>
            <a:r>
              <a:rPr lang="zh-CN" sz="1180" b="0" u="none" strike="noStrike">
                <a:solidFill>
                  <a:srgbClr val="FFFFFF"/>
                </a:solidFill>
                <a:effectLst/>
                <a:uFillTx/>
                <a:latin typeface="WenQuanYiZenHei"/>
                <a:ea typeface="WenQuanYiZenHei"/>
              </a:rPr>
              <a:t>向量索引优化示意图</a:t>
            </a:r>
            <a:endParaRPr lang="en-US" sz="1180" b="0" u="none" strike="noStrike">
              <a:solidFill>
                <a:srgbClr val="000000"/>
              </a:solidFill>
              <a:effectLst/>
              <a:uFillTx/>
              <a:latin typeface="Times New Roman"/>
            </a:endParaRPr>
          </a:p>
        </p:txBody>
      </p:sp>
      <p:pic>
        <p:nvPicPr>
          <p:cNvPr id="909" name="图片 908"/>
          <p:cNvPicPr/>
          <p:nvPr/>
        </p:nvPicPr>
        <p:blipFill>
          <a:blip r:embed="rId10"/>
          <a:stretch/>
        </p:blipFill>
        <p:spPr>
          <a:xfrm>
            <a:off x="5849640" y="4546080"/>
            <a:ext cx="133200" cy="133200"/>
          </a:xfrm>
          <a:prstGeom prst="rect">
            <a:avLst/>
          </a:prstGeom>
          <a:noFill/>
          <a:ln w="0">
            <a:noFill/>
          </a:ln>
        </p:spPr>
      </p:pic>
      <p:sp>
        <p:nvSpPr>
          <p:cNvPr id="910" name="文本框 909"/>
          <p:cNvSpPr txBox="1"/>
          <p:nvPr/>
        </p:nvSpPr>
        <p:spPr>
          <a:xfrm>
            <a:off x="5950080" y="4192920"/>
            <a:ext cx="671400" cy="212400"/>
          </a:xfrm>
          <a:prstGeom prst="rect">
            <a:avLst/>
          </a:prstGeom>
          <a:noFill/>
          <a:ln w="0">
            <a:noFill/>
          </a:ln>
        </p:spPr>
        <p:txBody>
          <a:bodyPr wrap="none" lIns="0" tIns="0" rIns="0" bIns="0" anchor="t">
            <a:spAutoFit/>
          </a:bodyPr>
          <a:lstStyle/>
          <a:p>
            <a:r>
              <a:rPr lang="zh-CN" sz="1320" b="0" u="none" strike="noStrike">
                <a:solidFill>
                  <a:srgbClr val="FFFFFF"/>
                </a:solidFill>
                <a:effectLst/>
                <a:uFillTx/>
                <a:latin typeface="WenQuanYiZenHei"/>
                <a:ea typeface="WenQuanYiZenHei"/>
              </a:rPr>
              <a:t>优化效果</a:t>
            </a:r>
            <a:endParaRPr lang="en-US" sz="1320" b="0" u="none" strike="noStrike">
              <a:solidFill>
                <a:srgbClr val="000000"/>
              </a:solidFill>
              <a:effectLst/>
              <a:uFillTx/>
              <a:latin typeface="Times New Roman"/>
            </a:endParaRPr>
          </a:p>
        </p:txBody>
      </p:sp>
      <p:pic>
        <p:nvPicPr>
          <p:cNvPr id="911" name="图片 910"/>
          <p:cNvPicPr/>
          <p:nvPr/>
        </p:nvPicPr>
        <p:blipFill>
          <a:blip r:embed="rId11"/>
          <a:stretch/>
        </p:blipFill>
        <p:spPr>
          <a:xfrm>
            <a:off x="5849640" y="4847040"/>
            <a:ext cx="150120" cy="133200"/>
          </a:xfrm>
          <a:prstGeom prst="rect">
            <a:avLst/>
          </a:prstGeom>
          <a:noFill/>
          <a:ln w="0">
            <a:noFill/>
          </a:ln>
        </p:spPr>
      </p:pic>
      <p:sp>
        <p:nvSpPr>
          <p:cNvPr id="912" name="文本框 911"/>
          <p:cNvSpPr txBox="1"/>
          <p:nvPr/>
        </p:nvSpPr>
        <p:spPr>
          <a:xfrm>
            <a:off x="6050160" y="4525920"/>
            <a:ext cx="4024080" cy="16956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WenQuanYiZenHei"/>
                <a:ea typeface="WenQuanYiZenHei"/>
              </a:rPr>
              <a:t>提升检索速度：</a:t>
            </a:r>
            <a:r>
              <a:rPr lang="zh-CN" sz="1050" b="0" u="none" strike="noStrike">
                <a:solidFill>
                  <a:srgbClr val="D1D5DB"/>
                </a:solidFill>
                <a:effectLst/>
                <a:uFillTx/>
                <a:latin typeface="WenQuanYiZenHei"/>
                <a:ea typeface="WenQuanYiZenHei"/>
              </a:rPr>
              <a:t>通过索引优化，在保持精度的同时显著降低查询延迟</a:t>
            </a:r>
            <a:endParaRPr lang="en-US" sz="1050" b="0" u="none" strike="noStrike">
              <a:solidFill>
                <a:srgbClr val="000000"/>
              </a:solidFill>
              <a:effectLst/>
              <a:uFillTx/>
              <a:latin typeface="Times New Roman"/>
            </a:endParaRPr>
          </a:p>
        </p:txBody>
      </p:sp>
      <p:pic>
        <p:nvPicPr>
          <p:cNvPr id="913" name="图片 912"/>
          <p:cNvPicPr/>
          <p:nvPr/>
        </p:nvPicPr>
        <p:blipFill>
          <a:blip r:embed="rId12"/>
          <a:stretch/>
        </p:blipFill>
        <p:spPr>
          <a:xfrm>
            <a:off x="5849640" y="5147640"/>
            <a:ext cx="133200" cy="133200"/>
          </a:xfrm>
          <a:prstGeom prst="rect">
            <a:avLst/>
          </a:prstGeom>
          <a:noFill/>
          <a:ln w="0">
            <a:noFill/>
          </a:ln>
        </p:spPr>
      </p:pic>
      <p:sp>
        <p:nvSpPr>
          <p:cNvPr id="914" name="文本框 913"/>
          <p:cNvSpPr txBox="1"/>
          <p:nvPr/>
        </p:nvSpPr>
        <p:spPr>
          <a:xfrm>
            <a:off x="6067080" y="4826880"/>
            <a:ext cx="3219480" cy="16956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WenQuanYiZenHei"/>
                <a:ea typeface="WenQuanYiZenHei"/>
              </a:rPr>
              <a:t>降低内存占用：</a:t>
            </a:r>
            <a:r>
              <a:rPr lang="zh-CN" sz="1050" b="0" u="none" strike="noStrike">
                <a:solidFill>
                  <a:srgbClr val="D1D5DB"/>
                </a:solidFill>
                <a:effectLst/>
                <a:uFillTx/>
                <a:latin typeface="WenQuanYiZenHei"/>
                <a:ea typeface="WenQuanYiZenHei"/>
              </a:rPr>
              <a:t>量化技术可大幅减少向量存储空间需求</a:t>
            </a:r>
            <a:endParaRPr lang="en-US" sz="1050" b="0" u="none" strike="noStrike">
              <a:solidFill>
                <a:srgbClr val="000000"/>
              </a:solidFill>
              <a:effectLst/>
              <a:uFillTx/>
              <a:latin typeface="Times New Roman"/>
            </a:endParaRPr>
          </a:p>
        </p:txBody>
      </p:sp>
      <p:pic>
        <p:nvPicPr>
          <p:cNvPr id="915" name="图片 914"/>
          <p:cNvPicPr/>
          <p:nvPr/>
        </p:nvPicPr>
        <p:blipFill>
          <a:blip r:embed="rId13"/>
          <a:stretch/>
        </p:blipFill>
        <p:spPr>
          <a:xfrm>
            <a:off x="5849640" y="5448600"/>
            <a:ext cx="166680" cy="133200"/>
          </a:xfrm>
          <a:prstGeom prst="rect">
            <a:avLst/>
          </a:prstGeom>
          <a:noFill/>
          <a:ln w="0">
            <a:noFill/>
          </a:ln>
        </p:spPr>
      </p:pic>
      <p:sp>
        <p:nvSpPr>
          <p:cNvPr id="916" name="文本框 915"/>
          <p:cNvSpPr txBox="1"/>
          <p:nvPr/>
        </p:nvSpPr>
        <p:spPr>
          <a:xfrm>
            <a:off x="6050160" y="5127480"/>
            <a:ext cx="3219480" cy="16956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WenQuanYiZenHei"/>
                <a:ea typeface="WenQuanYiZenHei"/>
              </a:rPr>
              <a:t>提高并发能力：</a:t>
            </a:r>
            <a:r>
              <a:rPr lang="zh-CN" sz="1050" b="0" u="none" strike="noStrike">
                <a:solidFill>
                  <a:srgbClr val="D1D5DB"/>
                </a:solidFill>
                <a:effectLst/>
                <a:uFillTx/>
                <a:latin typeface="WenQuanYiZenHei"/>
                <a:ea typeface="WenQuanYiZenHei"/>
              </a:rPr>
              <a:t>分片和批处理可支持更高的并发查询量</a:t>
            </a:r>
            <a:endParaRPr lang="en-US" sz="1050" b="0" u="none" strike="noStrike">
              <a:solidFill>
                <a:srgbClr val="000000"/>
              </a:solidFill>
              <a:effectLst/>
              <a:uFillTx/>
              <a:latin typeface="Times New Roman"/>
            </a:endParaRPr>
          </a:p>
        </p:txBody>
      </p:sp>
      <p:pic>
        <p:nvPicPr>
          <p:cNvPr id="917" name="图片 916"/>
          <p:cNvPicPr/>
          <p:nvPr/>
        </p:nvPicPr>
        <p:blipFill>
          <a:blip r:embed="rId14"/>
          <a:stretch/>
        </p:blipFill>
        <p:spPr>
          <a:xfrm>
            <a:off x="401040" y="6208920"/>
            <a:ext cx="100080" cy="116640"/>
          </a:xfrm>
          <a:prstGeom prst="rect">
            <a:avLst/>
          </a:prstGeom>
          <a:noFill/>
          <a:ln w="0">
            <a:noFill/>
          </a:ln>
        </p:spPr>
      </p:pic>
      <p:sp>
        <p:nvSpPr>
          <p:cNvPr id="918" name="文本框 917"/>
          <p:cNvSpPr txBox="1"/>
          <p:nvPr/>
        </p:nvSpPr>
        <p:spPr>
          <a:xfrm>
            <a:off x="6083640" y="5428440"/>
            <a:ext cx="3085200" cy="16956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WenQuanYiZenHei"/>
                <a:ea typeface="WenQuanYiZenHei"/>
              </a:rPr>
              <a:t>精度与速度平衡：</a:t>
            </a:r>
            <a:r>
              <a:rPr lang="zh-CN" sz="1050" b="0" u="none" strike="noStrike">
                <a:solidFill>
                  <a:srgbClr val="D1D5DB"/>
                </a:solidFill>
                <a:effectLst/>
                <a:uFillTx/>
                <a:latin typeface="WenQuanYiZenHei"/>
                <a:ea typeface="WenQuanYiZenHei"/>
              </a:rPr>
              <a:t>可根据应用需求灵活调整索引参数</a:t>
            </a:r>
            <a:endParaRPr lang="en-US" sz="1050" b="0" u="none" strike="noStrike">
              <a:solidFill>
                <a:srgbClr val="000000"/>
              </a:solidFill>
              <a:effectLst/>
              <a:uFillTx/>
              <a:latin typeface="Times New Roman"/>
            </a:endParaRPr>
          </a:p>
        </p:txBody>
      </p:sp>
      <p:sp>
        <p:nvSpPr>
          <p:cNvPr id="919" name="文本框 918"/>
          <p:cNvSpPr txBox="1"/>
          <p:nvPr/>
        </p:nvSpPr>
        <p:spPr>
          <a:xfrm>
            <a:off x="534960" y="6200640"/>
            <a:ext cx="116640" cy="136080"/>
          </a:xfrm>
          <a:prstGeom prst="rect">
            <a:avLst/>
          </a:prstGeom>
          <a:noFill/>
          <a:ln w="0">
            <a:noFill/>
          </a:ln>
        </p:spPr>
        <p:txBody>
          <a:bodyPr wrap="none" lIns="0" tIns="0" rIns="0" bIns="0" anchor="t">
            <a:spAutoFit/>
          </a:bodyPr>
          <a:lstStyle/>
          <a:p>
            <a:r>
              <a:rPr lang="en-US" sz="920" b="0" u="none" strike="noStrike">
                <a:solidFill>
                  <a:srgbClr val="9CA3AF"/>
                </a:solidFill>
                <a:effectLst/>
                <a:uFillTx/>
                <a:latin typeface="DejaVuSans"/>
                <a:ea typeface="DejaVuSans"/>
              </a:rPr>
              <a:t> </a:t>
            </a:r>
            <a:endParaRPr lang="en-US" sz="920" b="0" u="none" strike="noStrike">
              <a:solidFill>
                <a:srgbClr val="000000"/>
              </a:solidFill>
              <a:effectLst/>
              <a:uFillTx/>
              <a:latin typeface="Times New Roman"/>
            </a:endParaRPr>
          </a:p>
        </p:txBody>
      </p:sp>
      <p:sp>
        <p:nvSpPr>
          <p:cNvPr id="920" name="文本框 919"/>
          <p:cNvSpPr txBox="1"/>
          <p:nvPr/>
        </p:nvSpPr>
        <p:spPr>
          <a:xfrm>
            <a:off x="572040" y="6196680"/>
            <a:ext cx="118080" cy="148320"/>
          </a:xfrm>
          <a:prstGeom prst="rect">
            <a:avLst/>
          </a:prstGeom>
          <a:noFill/>
          <a:ln w="0">
            <a:noFill/>
          </a:ln>
        </p:spPr>
        <p:txBody>
          <a:bodyPr wrap="none" lIns="0" tIns="0" rIns="0" bIns="0" anchor="t">
            <a:spAutoFit/>
          </a:bodyPr>
          <a:lstStyle/>
          <a:p>
            <a:r>
              <a:rPr lang="zh-CN" sz="920" b="0" u="none" strike="noStrike">
                <a:solidFill>
                  <a:srgbClr val="9CA3AF"/>
                </a:solidFill>
                <a:effectLst/>
                <a:uFillTx/>
                <a:latin typeface="WenQuanYiZenHei"/>
                <a:ea typeface="WenQuanYiZenHei"/>
              </a:rPr>
              <a:t>第</a:t>
            </a:r>
            <a:endParaRPr lang="en-US" sz="920" b="0" u="none" strike="noStrike">
              <a:solidFill>
                <a:srgbClr val="000000"/>
              </a:solidFill>
              <a:effectLst/>
              <a:uFillTx/>
              <a:latin typeface="Times New Roman"/>
            </a:endParaRPr>
          </a:p>
        </p:txBody>
      </p:sp>
      <p:sp>
        <p:nvSpPr>
          <p:cNvPr id="921" name="文本框 920"/>
          <p:cNvSpPr txBox="1"/>
          <p:nvPr/>
        </p:nvSpPr>
        <p:spPr>
          <a:xfrm>
            <a:off x="689040" y="6200640"/>
            <a:ext cx="116640" cy="136080"/>
          </a:xfrm>
          <a:prstGeom prst="rect">
            <a:avLst/>
          </a:prstGeom>
          <a:noFill/>
          <a:ln w="0">
            <a:noFill/>
          </a:ln>
        </p:spPr>
        <p:txBody>
          <a:bodyPr wrap="none" lIns="0" tIns="0" rIns="0" bIns="0" anchor="t">
            <a:spAutoFit/>
          </a:bodyPr>
          <a:lstStyle/>
          <a:p>
            <a:r>
              <a:rPr lang="en-US" sz="920" b="0" u="none" strike="noStrike">
                <a:solidFill>
                  <a:srgbClr val="9CA3AF"/>
                </a:solidFill>
                <a:effectLst/>
                <a:uFillTx/>
                <a:latin typeface="DejaVuSans"/>
                <a:ea typeface="DejaVuSans"/>
              </a:rPr>
              <a:t>7</a:t>
            </a:r>
            <a:endParaRPr lang="en-US" sz="920" b="0" u="none" strike="noStrike">
              <a:solidFill>
                <a:srgbClr val="000000"/>
              </a:solidFill>
              <a:effectLst/>
              <a:uFillTx/>
              <a:latin typeface="Times New Roman"/>
            </a:endParaRPr>
          </a:p>
        </p:txBody>
      </p:sp>
      <p:sp>
        <p:nvSpPr>
          <p:cNvPr id="922" name="文本框 921"/>
          <p:cNvSpPr txBox="1"/>
          <p:nvPr/>
        </p:nvSpPr>
        <p:spPr>
          <a:xfrm>
            <a:off x="763560" y="6196680"/>
            <a:ext cx="1291680" cy="148320"/>
          </a:xfrm>
          <a:prstGeom prst="rect">
            <a:avLst/>
          </a:prstGeom>
          <a:noFill/>
          <a:ln w="0">
            <a:noFill/>
          </a:ln>
        </p:spPr>
        <p:txBody>
          <a:bodyPr wrap="none" lIns="0" tIns="0" rIns="0" bIns="0" anchor="t">
            <a:spAutoFit/>
          </a:bodyPr>
          <a:lstStyle/>
          <a:p>
            <a:r>
              <a:rPr lang="zh-CN" sz="920" b="0" u="none" strike="noStrike">
                <a:solidFill>
                  <a:srgbClr val="9CA3AF"/>
                </a:solidFill>
                <a:effectLst/>
                <a:uFillTx/>
                <a:latin typeface="WenQuanYiZenHei"/>
                <a:ea typeface="WenQuanYiZenHei"/>
              </a:rPr>
              <a:t>章：构建检索向量数据库</a:t>
            </a:r>
            <a:endParaRPr lang="en-US" sz="920" b="0" u="none" strike="noStrike">
              <a:solidFill>
                <a:srgbClr val="000000"/>
              </a:solidFill>
              <a:effectLst/>
              <a:uFillTx/>
              <a:latin typeface="Times New Roman"/>
            </a:endParaRPr>
          </a:p>
        </p:txBody>
      </p:sp>
      <p:sp>
        <p:nvSpPr>
          <p:cNvPr id="923" name="任意多边形 922"/>
          <p:cNvSpPr/>
          <p:nvPr/>
        </p:nvSpPr>
        <p:spPr>
          <a:xfrm>
            <a:off x="401040" y="6417720"/>
            <a:ext cx="9894600" cy="33840"/>
          </a:xfrm>
          <a:custGeom>
            <a:avLst/>
            <a:gdLst/>
            <a:ahLst/>
            <a:cxnLst/>
            <a:rect l="0" t="0" r="r" b="b"/>
            <a:pathLst>
              <a:path w="27485" h="94">
                <a:moveTo>
                  <a:pt x="0" y="0"/>
                </a:moveTo>
                <a:lnTo>
                  <a:pt x="27485" y="0"/>
                </a:lnTo>
                <a:lnTo>
                  <a:pt x="27485" y="94"/>
                </a:lnTo>
                <a:lnTo>
                  <a:pt x="0" y="94"/>
                </a:lnTo>
                <a:lnTo>
                  <a:pt x="0" y="0"/>
                </a:lnTo>
                <a:close/>
              </a:path>
            </a:pathLst>
          </a:custGeom>
          <a:solidFill>
            <a:srgbClr val="FFFFFF">
              <a:alpha val="2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924" name="任意多边形 923"/>
          <p:cNvSpPr/>
          <p:nvPr/>
        </p:nvSpPr>
        <p:spPr>
          <a:xfrm>
            <a:off x="401040" y="6417720"/>
            <a:ext cx="7913880" cy="33840"/>
          </a:xfrm>
          <a:custGeom>
            <a:avLst/>
            <a:gdLst/>
            <a:ahLst/>
            <a:cxnLst/>
            <a:rect l="0" t="0" r="r" b="b"/>
            <a:pathLst>
              <a:path w="21983" h="94">
                <a:moveTo>
                  <a:pt x="0" y="0"/>
                </a:moveTo>
                <a:lnTo>
                  <a:pt x="21983" y="0"/>
                </a:lnTo>
                <a:lnTo>
                  <a:pt x="21983" y="94"/>
                </a:lnTo>
                <a:lnTo>
                  <a:pt x="0" y="94"/>
                </a:lnTo>
                <a:lnTo>
                  <a:pt x="0" y="0"/>
                </a:lnTo>
                <a:close/>
              </a:path>
            </a:pathLst>
          </a:custGeom>
          <a:solidFill>
            <a:srgbClr val="7E3AF2"/>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925" name="任意多边形 924"/>
          <p:cNvSpPr/>
          <p:nvPr/>
        </p:nvSpPr>
        <p:spPr>
          <a:xfrm>
            <a:off x="1069560" y="1027800"/>
            <a:ext cx="50400" cy="50400"/>
          </a:xfrm>
          <a:custGeom>
            <a:avLst/>
            <a:gdLst/>
            <a:ahLst/>
            <a:cxnLst/>
            <a:rect l="0" t="0" r="r" b="b"/>
            <a:pathLst>
              <a:path w="140" h="140">
                <a:moveTo>
                  <a:pt x="140" y="69"/>
                </a:moveTo>
                <a:cubicBezTo>
                  <a:pt x="140" y="79"/>
                  <a:pt x="138" y="87"/>
                  <a:pt x="135" y="96"/>
                </a:cubicBezTo>
                <a:cubicBezTo>
                  <a:pt x="131" y="105"/>
                  <a:pt x="126" y="112"/>
                  <a:pt x="120" y="119"/>
                </a:cubicBezTo>
                <a:cubicBezTo>
                  <a:pt x="113" y="125"/>
                  <a:pt x="106" y="130"/>
                  <a:pt x="97" y="135"/>
                </a:cubicBezTo>
                <a:cubicBezTo>
                  <a:pt x="89" y="138"/>
                  <a:pt x="80" y="140"/>
                  <a:pt x="70" y="140"/>
                </a:cubicBezTo>
                <a:cubicBezTo>
                  <a:pt x="61" y="140"/>
                  <a:pt x="52" y="138"/>
                  <a:pt x="44" y="135"/>
                </a:cubicBezTo>
                <a:cubicBezTo>
                  <a:pt x="35" y="130"/>
                  <a:pt x="28" y="125"/>
                  <a:pt x="21" y="119"/>
                </a:cubicBezTo>
                <a:cubicBezTo>
                  <a:pt x="14" y="112"/>
                  <a:pt x="9" y="105"/>
                  <a:pt x="5" y="96"/>
                </a:cubicBezTo>
                <a:cubicBezTo>
                  <a:pt x="2" y="87"/>
                  <a:pt x="0" y="79"/>
                  <a:pt x="0" y="69"/>
                </a:cubicBezTo>
                <a:cubicBezTo>
                  <a:pt x="0" y="60"/>
                  <a:pt x="2" y="51"/>
                  <a:pt x="5" y="43"/>
                </a:cubicBezTo>
                <a:cubicBezTo>
                  <a:pt x="9" y="34"/>
                  <a:pt x="14" y="27"/>
                  <a:pt x="21" y="20"/>
                </a:cubicBezTo>
                <a:cubicBezTo>
                  <a:pt x="28" y="14"/>
                  <a:pt x="35" y="9"/>
                  <a:pt x="44" y="5"/>
                </a:cubicBezTo>
                <a:cubicBezTo>
                  <a:pt x="52" y="1"/>
                  <a:pt x="61" y="0"/>
                  <a:pt x="70" y="0"/>
                </a:cubicBezTo>
                <a:cubicBezTo>
                  <a:pt x="80" y="0"/>
                  <a:pt x="89" y="1"/>
                  <a:pt x="97" y="5"/>
                </a:cubicBezTo>
                <a:cubicBezTo>
                  <a:pt x="106" y="9"/>
                  <a:pt x="113" y="14"/>
                  <a:pt x="120" y="20"/>
                </a:cubicBezTo>
                <a:cubicBezTo>
                  <a:pt x="126" y="27"/>
                  <a:pt x="131" y="34"/>
                  <a:pt x="135" y="43"/>
                </a:cubicBezTo>
                <a:cubicBezTo>
                  <a:pt x="138" y="51"/>
                  <a:pt x="140" y="60"/>
                  <a:pt x="140" y="69"/>
                </a:cubicBezTo>
                <a:close/>
              </a:path>
            </a:pathLst>
          </a:custGeom>
          <a:solidFill>
            <a:srgbClr val="FFFFFF">
              <a:alpha val="5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926" name="任意多边形 925"/>
          <p:cNvSpPr/>
          <p:nvPr/>
        </p:nvSpPr>
        <p:spPr>
          <a:xfrm>
            <a:off x="9091800" y="1712880"/>
            <a:ext cx="50760" cy="50400"/>
          </a:xfrm>
          <a:custGeom>
            <a:avLst/>
            <a:gdLst/>
            <a:ahLst/>
            <a:cxnLst/>
            <a:rect l="0" t="0" r="r" b="b"/>
            <a:pathLst>
              <a:path w="141" h="140">
                <a:moveTo>
                  <a:pt x="141" y="71"/>
                </a:moveTo>
                <a:cubicBezTo>
                  <a:pt x="141" y="80"/>
                  <a:pt x="139" y="89"/>
                  <a:pt x="135" y="97"/>
                </a:cubicBezTo>
                <a:cubicBezTo>
                  <a:pt x="132" y="106"/>
                  <a:pt x="127" y="114"/>
                  <a:pt x="120" y="120"/>
                </a:cubicBezTo>
                <a:cubicBezTo>
                  <a:pt x="114" y="127"/>
                  <a:pt x="105" y="132"/>
                  <a:pt x="97" y="135"/>
                </a:cubicBezTo>
                <a:cubicBezTo>
                  <a:pt x="88" y="139"/>
                  <a:pt x="79" y="140"/>
                  <a:pt x="70" y="140"/>
                </a:cubicBezTo>
                <a:cubicBezTo>
                  <a:pt x="61" y="140"/>
                  <a:pt x="52" y="139"/>
                  <a:pt x="43" y="135"/>
                </a:cubicBezTo>
                <a:cubicBezTo>
                  <a:pt x="35" y="132"/>
                  <a:pt x="27" y="127"/>
                  <a:pt x="21" y="120"/>
                </a:cubicBezTo>
                <a:cubicBezTo>
                  <a:pt x="14" y="114"/>
                  <a:pt x="9" y="106"/>
                  <a:pt x="6" y="97"/>
                </a:cubicBezTo>
                <a:cubicBezTo>
                  <a:pt x="2" y="89"/>
                  <a:pt x="0" y="80"/>
                  <a:pt x="0" y="71"/>
                </a:cubicBezTo>
                <a:cubicBezTo>
                  <a:pt x="0" y="62"/>
                  <a:pt x="2" y="53"/>
                  <a:pt x="6" y="44"/>
                </a:cubicBezTo>
                <a:cubicBezTo>
                  <a:pt x="9" y="35"/>
                  <a:pt x="14" y="27"/>
                  <a:pt x="21" y="21"/>
                </a:cubicBezTo>
                <a:cubicBezTo>
                  <a:pt x="27" y="14"/>
                  <a:pt x="35" y="9"/>
                  <a:pt x="43" y="5"/>
                </a:cubicBezTo>
                <a:cubicBezTo>
                  <a:pt x="52" y="2"/>
                  <a:pt x="61" y="0"/>
                  <a:pt x="70" y="0"/>
                </a:cubicBezTo>
                <a:cubicBezTo>
                  <a:pt x="79" y="0"/>
                  <a:pt x="88" y="2"/>
                  <a:pt x="97" y="5"/>
                </a:cubicBezTo>
                <a:cubicBezTo>
                  <a:pt x="105" y="9"/>
                  <a:pt x="114" y="14"/>
                  <a:pt x="120" y="21"/>
                </a:cubicBezTo>
                <a:cubicBezTo>
                  <a:pt x="127" y="27"/>
                  <a:pt x="132" y="35"/>
                  <a:pt x="135" y="44"/>
                </a:cubicBezTo>
                <a:cubicBezTo>
                  <a:pt x="139" y="53"/>
                  <a:pt x="141" y="62"/>
                  <a:pt x="141" y="71"/>
                </a:cubicBezTo>
                <a:close/>
              </a:path>
            </a:pathLst>
          </a:custGeom>
          <a:solidFill>
            <a:srgbClr val="FFFFFF">
              <a:alpha val="5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927" name="任意多边形 926"/>
          <p:cNvSpPr/>
          <p:nvPr/>
        </p:nvSpPr>
        <p:spPr>
          <a:xfrm>
            <a:off x="2139120" y="4453920"/>
            <a:ext cx="50400" cy="50400"/>
          </a:xfrm>
          <a:custGeom>
            <a:avLst/>
            <a:gdLst/>
            <a:ahLst/>
            <a:cxnLst/>
            <a:rect l="0" t="0" r="r" b="b"/>
            <a:pathLst>
              <a:path w="140" h="140">
                <a:moveTo>
                  <a:pt x="140" y="71"/>
                </a:moveTo>
                <a:cubicBezTo>
                  <a:pt x="140" y="80"/>
                  <a:pt x="139" y="89"/>
                  <a:pt x="135" y="97"/>
                </a:cubicBezTo>
                <a:cubicBezTo>
                  <a:pt x="131" y="106"/>
                  <a:pt x="126" y="113"/>
                  <a:pt x="120" y="120"/>
                </a:cubicBezTo>
                <a:cubicBezTo>
                  <a:pt x="113" y="126"/>
                  <a:pt x="106" y="131"/>
                  <a:pt x="96" y="135"/>
                </a:cubicBezTo>
                <a:cubicBezTo>
                  <a:pt x="88" y="139"/>
                  <a:pt x="79" y="140"/>
                  <a:pt x="70" y="140"/>
                </a:cubicBezTo>
                <a:cubicBezTo>
                  <a:pt x="60" y="140"/>
                  <a:pt x="52" y="139"/>
                  <a:pt x="43" y="135"/>
                </a:cubicBezTo>
                <a:cubicBezTo>
                  <a:pt x="34" y="131"/>
                  <a:pt x="27" y="126"/>
                  <a:pt x="20" y="120"/>
                </a:cubicBezTo>
                <a:cubicBezTo>
                  <a:pt x="14" y="113"/>
                  <a:pt x="9" y="106"/>
                  <a:pt x="5" y="97"/>
                </a:cubicBezTo>
                <a:cubicBezTo>
                  <a:pt x="2" y="89"/>
                  <a:pt x="0" y="80"/>
                  <a:pt x="0" y="71"/>
                </a:cubicBezTo>
                <a:cubicBezTo>
                  <a:pt x="0" y="60"/>
                  <a:pt x="2" y="52"/>
                  <a:pt x="5" y="43"/>
                </a:cubicBezTo>
                <a:cubicBezTo>
                  <a:pt x="9" y="35"/>
                  <a:pt x="14" y="27"/>
                  <a:pt x="20" y="20"/>
                </a:cubicBezTo>
                <a:cubicBezTo>
                  <a:pt x="27" y="14"/>
                  <a:pt x="34" y="9"/>
                  <a:pt x="43" y="5"/>
                </a:cubicBezTo>
                <a:cubicBezTo>
                  <a:pt x="52" y="2"/>
                  <a:pt x="60" y="0"/>
                  <a:pt x="70" y="0"/>
                </a:cubicBezTo>
                <a:cubicBezTo>
                  <a:pt x="79" y="0"/>
                  <a:pt x="88" y="2"/>
                  <a:pt x="96" y="5"/>
                </a:cubicBezTo>
                <a:cubicBezTo>
                  <a:pt x="106" y="9"/>
                  <a:pt x="113" y="14"/>
                  <a:pt x="120" y="20"/>
                </a:cubicBezTo>
                <a:cubicBezTo>
                  <a:pt x="126" y="27"/>
                  <a:pt x="131" y="35"/>
                  <a:pt x="135" y="43"/>
                </a:cubicBezTo>
                <a:cubicBezTo>
                  <a:pt x="139" y="52"/>
                  <a:pt x="140" y="60"/>
                  <a:pt x="140" y="71"/>
                </a:cubicBezTo>
                <a:close/>
              </a:path>
            </a:pathLst>
          </a:custGeom>
          <a:solidFill>
            <a:srgbClr val="FFFFFF">
              <a:alpha val="5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928" name="任意多边形 927"/>
          <p:cNvSpPr/>
          <p:nvPr/>
        </p:nvSpPr>
        <p:spPr>
          <a:xfrm>
            <a:off x="9626760" y="5139360"/>
            <a:ext cx="50400" cy="50400"/>
          </a:xfrm>
          <a:custGeom>
            <a:avLst/>
            <a:gdLst/>
            <a:ahLst/>
            <a:cxnLst/>
            <a:rect l="0" t="0" r="r" b="b"/>
            <a:pathLst>
              <a:path w="140" h="140">
                <a:moveTo>
                  <a:pt x="140" y="69"/>
                </a:moveTo>
                <a:cubicBezTo>
                  <a:pt x="140" y="78"/>
                  <a:pt x="138" y="87"/>
                  <a:pt x="135" y="96"/>
                </a:cubicBezTo>
                <a:cubicBezTo>
                  <a:pt x="131" y="104"/>
                  <a:pt x="126" y="113"/>
                  <a:pt x="120" y="119"/>
                </a:cubicBezTo>
                <a:cubicBezTo>
                  <a:pt x="113" y="126"/>
                  <a:pt x="106" y="131"/>
                  <a:pt x="97" y="135"/>
                </a:cubicBezTo>
                <a:cubicBezTo>
                  <a:pt x="89" y="138"/>
                  <a:pt x="80" y="140"/>
                  <a:pt x="71" y="140"/>
                </a:cubicBezTo>
                <a:cubicBezTo>
                  <a:pt x="61" y="140"/>
                  <a:pt x="52" y="138"/>
                  <a:pt x="44" y="135"/>
                </a:cubicBezTo>
                <a:cubicBezTo>
                  <a:pt x="35" y="131"/>
                  <a:pt x="28" y="126"/>
                  <a:pt x="21" y="119"/>
                </a:cubicBezTo>
                <a:cubicBezTo>
                  <a:pt x="14" y="113"/>
                  <a:pt x="9" y="104"/>
                  <a:pt x="5" y="96"/>
                </a:cubicBezTo>
                <a:cubicBezTo>
                  <a:pt x="2" y="87"/>
                  <a:pt x="0" y="78"/>
                  <a:pt x="0" y="69"/>
                </a:cubicBezTo>
                <a:cubicBezTo>
                  <a:pt x="0" y="60"/>
                  <a:pt x="2" y="51"/>
                  <a:pt x="5" y="43"/>
                </a:cubicBezTo>
                <a:cubicBezTo>
                  <a:pt x="9" y="34"/>
                  <a:pt x="14" y="26"/>
                  <a:pt x="21" y="20"/>
                </a:cubicBezTo>
                <a:cubicBezTo>
                  <a:pt x="28" y="13"/>
                  <a:pt x="35" y="8"/>
                  <a:pt x="44" y="5"/>
                </a:cubicBezTo>
                <a:cubicBezTo>
                  <a:pt x="52" y="1"/>
                  <a:pt x="61" y="0"/>
                  <a:pt x="71" y="0"/>
                </a:cubicBezTo>
                <a:cubicBezTo>
                  <a:pt x="80" y="0"/>
                  <a:pt x="89" y="1"/>
                  <a:pt x="97" y="5"/>
                </a:cubicBezTo>
                <a:cubicBezTo>
                  <a:pt x="106" y="8"/>
                  <a:pt x="113" y="13"/>
                  <a:pt x="120" y="20"/>
                </a:cubicBezTo>
                <a:cubicBezTo>
                  <a:pt x="126" y="26"/>
                  <a:pt x="131" y="34"/>
                  <a:pt x="135" y="43"/>
                </a:cubicBezTo>
                <a:cubicBezTo>
                  <a:pt x="138" y="51"/>
                  <a:pt x="140" y="60"/>
                  <a:pt x="140" y="69"/>
                </a:cubicBezTo>
                <a:close/>
              </a:path>
            </a:pathLst>
          </a:custGeom>
          <a:solidFill>
            <a:srgbClr val="FFFFFF">
              <a:alpha val="5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929" name="任意多边形 928"/>
          <p:cNvSpPr/>
          <p:nvPr/>
        </p:nvSpPr>
        <p:spPr>
          <a:xfrm>
            <a:off x="6417720" y="2740680"/>
            <a:ext cx="50400" cy="50760"/>
          </a:xfrm>
          <a:custGeom>
            <a:avLst/>
            <a:gdLst/>
            <a:ahLst/>
            <a:cxnLst/>
            <a:rect l="0" t="0" r="r" b="b"/>
            <a:pathLst>
              <a:path w="140" h="141">
                <a:moveTo>
                  <a:pt x="140" y="70"/>
                </a:moveTo>
                <a:cubicBezTo>
                  <a:pt x="140" y="79"/>
                  <a:pt x="139" y="88"/>
                  <a:pt x="135" y="97"/>
                </a:cubicBezTo>
                <a:cubicBezTo>
                  <a:pt x="132" y="106"/>
                  <a:pt x="127" y="114"/>
                  <a:pt x="120" y="120"/>
                </a:cubicBezTo>
                <a:cubicBezTo>
                  <a:pt x="113" y="127"/>
                  <a:pt x="106" y="132"/>
                  <a:pt x="97" y="135"/>
                </a:cubicBezTo>
                <a:cubicBezTo>
                  <a:pt x="89" y="139"/>
                  <a:pt x="80" y="141"/>
                  <a:pt x="71" y="141"/>
                </a:cubicBezTo>
                <a:cubicBezTo>
                  <a:pt x="62" y="141"/>
                  <a:pt x="53" y="139"/>
                  <a:pt x="44" y="135"/>
                </a:cubicBezTo>
                <a:cubicBezTo>
                  <a:pt x="36" y="132"/>
                  <a:pt x="27" y="127"/>
                  <a:pt x="21" y="120"/>
                </a:cubicBezTo>
                <a:cubicBezTo>
                  <a:pt x="14" y="114"/>
                  <a:pt x="9" y="106"/>
                  <a:pt x="5" y="97"/>
                </a:cubicBezTo>
                <a:cubicBezTo>
                  <a:pt x="2" y="88"/>
                  <a:pt x="0" y="79"/>
                  <a:pt x="0" y="70"/>
                </a:cubicBezTo>
                <a:cubicBezTo>
                  <a:pt x="0" y="61"/>
                  <a:pt x="2" y="52"/>
                  <a:pt x="5" y="43"/>
                </a:cubicBezTo>
                <a:cubicBezTo>
                  <a:pt x="9" y="35"/>
                  <a:pt x="14" y="27"/>
                  <a:pt x="21" y="21"/>
                </a:cubicBezTo>
                <a:cubicBezTo>
                  <a:pt x="27" y="14"/>
                  <a:pt x="36" y="9"/>
                  <a:pt x="44" y="6"/>
                </a:cubicBezTo>
                <a:cubicBezTo>
                  <a:pt x="53" y="2"/>
                  <a:pt x="62" y="0"/>
                  <a:pt x="71" y="0"/>
                </a:cubicBezTo>
                <a:cubicBezTo>
                  <a:pt x="80" y="0"/>
                  <a:pt x="89" y="2"/>
                  <a:pt x="97" y="6"/>
                </a:cubicBezTo>
                <a:cubicBezTo>
                  <a:pt x="106" y="9"/>
                  <a:pt x="113" y="14"/>
                  <a:pt x="120" y="21"/>
                </a:cubicBezTo>
                <a:cubicBezTo>
                  <a:pt x="127" y="27"/>
                  <a:pt x="132" y="35"/>
                  <a:pt x="135" y="43"/>
                </a:cubicBezTo>
                <a:cubicBezTo>
                  <a:pt x="139" y="52"/>
                  <a:pt x="140" y="61"/>
                  <a:pt x="140" y="70"/>
                </a:cubicBezTo>
                <a:close/>
              </a:path>
            </a:pathLst>
          </a:custGeom>
          <a:solidFill>
            <a:srgbClr val="FFFFFF">
              <a:alpha val="5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930" name="任意多边形 929"/>
          <p:cNvSpPr/>
          <p:nvPr/>
        </p:nvSpPr>
        <p:spPr>
          <a:xfrm>
            <a:off x="4278600" y="5824440"/>
            <a:ext cx="50400" cy="50400"/>
          </a:xfrm>
          <a:custGeom>
            <a:avLst/>
            <a:gdLst/>
            <a:ahLst/>
            <a:cxnLst/>
            <a:rect l="0" t="0" r="r" b="b"/>
            <a:pathLst>
              <a:path w="140" h="140">
                <a:moveTo>
                  <a:pt x="140" y="71"/>
                </a:moveTo>
                <a:cubicBezTo>
                  <a:pt x="140" y="80"/>
                  <a:pt x="137" y="89"/>
                  <a:pt x="134" y="97"/>
                </a:cubicBezTo>
                <a:cubicBezTo>
                  <a:pt x="130" y="106"/>
                  <a:pt x="125" y="113"/>
                  <a:pt x="118" y="120"/>
                </a:cubicBezTo>
                <a:cubicBezTo>
                  <a:pt x="112" y="126"/>
                  <a:pt x="104" y="131"/>
                  <a:pt x="96" y="135"/>
                </a:cubicBezTo>
                <a:cubicBezTo>
                  <a:pt x="87" y="139"/>
                  <a:pt x="78" y="140"/>
                  <a:pt x="69" y="140"/>
                </a:cubicBezTo>
                <a:cubicBezTo>
                  <a:pt x="60" y="140"/>
                  <a:pt x="51" y="139"/>
                  <a:pt x="43" y="135"/>
                </a:cubicBezTo>
                <a:cubicBezTo>
                  <a:pt x="34" y="131"/>
                  <a:pt x="27" y="126"/>
                  <a:pt x="20" y="120"/>
                </a:cubicBezTo>
                <a:cubicBezTo>
                  <a:pt x="13" y="113"/>
                  <a:pt x="8" y="106"/>
                  <a:pt x="5" y="97"/>
                </a:cubicBezTo>
                <a:cubicBezTo>
                  <a:pt x="1" y="89"/>
                  <a:pt x="0" y="80"/>
                  <a:pt x="0" y="71"/>
                </a:cubicBezTo>
                <a:cubicBezTo>
                  <a:pt x="0" y="61"/>
                  <a:pt x="1" y="53"/>
                  <a:pt x="5" y="44"/>
                </a:cubicBezTo>
                <a:cubicBezTo>
                  <a:pt x="8" y="35"/>
                  <a:pt x="13" y="28"/>
                  <a:pt x="20" y="21"/>
                </a:cubicBezTo>
                <a:cubicBezTo>
                  <a:pt x="27" y="14"/>
                  <a:pt x="34" y="9"/>
                  <a:pt x="43" y="5"/>
                </a:cubicBezTo>
                <a:cubicBezTo>
                  <a:pt x="51" y="2"/>
                  <a:pt x="60" y="0"/>
                  <a:pt x="69" y="0"/>
                </a:cubicBezTo>
                <a:cubicBezTo>
                  <a:pt x="78" y="0"/>
                  <a:pt x="87" y="2"/>
                  <a:pt x="96" y="5"/>
                </a:cubicBezTo>
                <a:cubicBezTo>
                  <a:pt x="104" y="9"/>
                  <a:pt x="112" y="14"/>
                  <a:pt x="118" y="21"/>
                </a:cubicBezTo>
                <a:cubicBezTo>
                  <a:pt x="125" y="28"/>
                  <a:pt x="130" y="35"/>
                  <a:pt x="134" y="44"/>
                </a:cubicBezTo>
                <a:cubicBezTo>
                  <a:pt x="137" y="53"/>
                  <a:pt x="140" y="61"/>
                  <a:pt x="140" y="71"/>
                </a:cubicBezTo>
                <a:close/>
              </a:path>
            </a:pathLst>
          </a:custGeom>
          <a:solidFill>
            <a:srgbClr val="FFFFFF">
              <a:alpha val="5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931" name="文本框 930"/>
          <p:cNvSpPr txBox="1"/>
          <p:nvPr/>
        </p:nvSpPr>
        <p:spPr>
          <a:xfrm>
            <a:off x="9958320" y="6200640"/>
            <a:ext cx="338760" cy="136080"/>
          </a:xfrm>
          <a:prstGeom prst="rect">
            <a:avLst/>
          </a:prstGeom>
          <a:noFill/>
          <a:ln w="0">
            <a:noFill/>
          </a:ln>
        </p:spPr>
        <p:txBody>
          <a:bodyPr wrap="none" lIns="0" tIns="0" rIns="0" bIns="0" anchor="t">
            <a:spAutoFit/>
          </a:bodyPr>
          <a:lstStyle/>
          <a:p>
            <a:r>
              <a:rPr lang="en-US" sz="920" b="0" u="none" strike="noStrike">
                <a:solidFill>
                  <a:srgbClr val="9CA3AF"/>
                </a:solidFill>
                <a:effectLst/>
                <a:uFillTx/>
                <a:latin typeface="DejaVuSans"/>
                <a:ea typeface="DejaVuSans"/>
              </a:rPr>
              <a:t>12/15</a:t>
            </a:r>
            <a:endParaRPr lang="en-US" sz="920" b="0" u="none" strike="noStrike">
              <a:solidFill>
                <a:srgbClr val="000000"/>
              </a:solidFill>
              <a:effectLst/>
              <a:uFillTx/>
              <a:latin typeface="Times New Roman"/>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p15="http://schemas.microsoft.com/office/powerpoint/2012/main" xmlns="">
      <p:transition spd="slow"/>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32" name="图片 931"/>
          <p:cNvPicPr/>
          <p:nvPr/>
        </p:nvPicPr>
        <p:blipFill>
          <a:blip r:embed="rId2"/>
          <a:stretch/>
        </p:blipFill>
        <p:spPr>
          <a:xfrm>
            <a:off x="0" y="0"/>
            <a:ext cx="10696320" cy="6016320"/>
          </a:xfrm>
          <a:prstGeom prst="rect">
            <a:avLst/>
          </a:prstGeom>
          <a:noFill/>
          <a:ln w="0">
            <a:noFill/>
          </a:ln>
        </p:spPr>
      </p:pic>
      <p:sp>
        <p:nvSpPr>
          <p:cNvPr id="933" name="任意多边形 932"/>
          <p:cNvSpPr/>
          <p:nvPr/>
        </p:nvSpPr>
        <p:spPr>
          <a:xfrm>
            <a:off x="401040" y="802080"/>
            <a:ext cx="668880" cy="33840"/>
          </a:xfrm>
          <a:custGeom>
            <a:avLst/>
            <a:gdLst/>
            <a:ahLst/>
            <a:cxnLst/>
            <a:rect l="0" t="0" r="r" b="b"/>
            <a:pathLst>
              <a:path w="1858" h="94">
                <a:moveTo>
                  <a:pt x="0" y="0"/>
                </a:moveTo>
                <a:lnTo>
                  <a:pt x="1858" y="0"/>
                </a:lnTo>
                <a:lnTo>
                  <a:pt x="1858" y="94"/>
                </a:lnTo>
                <a:lnTo>
                  <a:pt x="0" y="94"/>
                </a:lnTo>
                <a:lnTo>
                  <a:pt x="0" y="0"/>
                </a:lnTo>
                <a:close/>
              </a:path>
            </a:pathLst>
          </a:custGeom>
          <a:solidFill>
            <a:srgbClr val="A78BFA"/>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934" name="文本框 933"/>
          <p:cNvSpPr txBox="1"/>
          <p:nvPr/>
        </p:nvSpPr>
        <p:spPr>
          <a:xfrm>
            <a:off x="401040" y="389520"/>
            <a:ext cx="982440" cy="349560"/>
          </a:xfrm>
          <a:prstGeom prst="rect">
            <a:avLst/>
          </a:prstGeom>
          <a:noFill/>
          <a:ln w="0">
            <a:noFill/>
          </a:ln>
        </p:spPr>
        <p:txBody>
          <a:bodyPr wrap="none" lIns="0" tIns="0" rIns="0" bIns="0" anchor="t">
            <a:spAutoFit/>
          </a:bodyPr>
          <a:lstStyle/>
          <a:p>
            <a:r>
              <a:rPr lang="en-US" sz="2370" b="1" u="none" strike="noStrike">
                <a:solidFill>
                  <a:srgbClr val="FFFFFF"/>
                </a:solidFill>
                <a:effectLst/>
                <a:uFillTx/>
                <a:latin typeface="DejaVuSans"/>
                <a:ea typeface="DejaVuSans"/>
              </a:rPr>
              <a:t>FAISS</a:t>
            </a:r>
            <a:endParaRPr lang="en-US" sz="2370" b="0" u="none" strike="noStrike">
              <a:solidFill>
                <a:srgbClr val="000000"/>
              </a:solidFill>
              <a:effectLst/>
              <a:uFillTx/>
              <a:latin typeface="Times New Roman"/>
            </a:endParaRPr>
          </a:p>
        </p:txBody>
      </p:sp>
      <p:sp>
        <p:nvSpPr>
          <p:cNvPr id="935" name="任意多边形 934"/>
          <p:cNvSpPr/>
          <p:nvPr/>
        </p:nvSpPr>
        <p:spPr>
          <a:xfrm>
            <a:off x="417600" y="1036080"/>
            <a:ext cx="4797000" cy="4579920"/>
          </a:xfrm>
          <a:custGeom>
            <a:avLst/>
            <a:gdLst/>
            <a:ahLst/>
            <a:cxnLst/>
            <a:rect l="0" t="0" r="r" b="b"/>
            <a:pathLst>
              <a:path w="13325" h="12722">
                <a:moveTo>
                  <a:pt x="0" y="12536"/>
                </a:moveTo>
                <a:lnTo>
                  <a:pt x="0" y="186"/>
                </a:lnTo>
                <a:cubicBezTo>
                  <a:pt x="0" y="173"/>
                  <a:pt x="1" y="161"/>
                  <a:pt x="3" y="149"/>
                </a:cubicBezTo>
                <a:cubicBezTo>
                  <a:pt x="5" y="137"/>
                  <a:pt x="7" y="126"/>
                  <a:pt x="11" y="115"/>
                </a:cubicBezTo>
                <a:cubicBezTo>
                  <a:pt x="14" y="103"/>
                  <a:pt x="19" y="93"/>
                  <a:pt x="24" y="82"/>
                </a:cubicBezTo>
                <a:cubicBezTo>
                  <a:pt x="29" y="72"/>
                  <a:pt x="34" y="63"/>
                  <a:pt x="41" y="54"/>
                </a:cubicBezTo>
                <a:cubicBezTo>
                  <a:pt x="47" y="46"/>
                  <a:pt x="54" y="38"/>
                  <a:pt x="62" y="31"/>
                </a:cubicBezTo>
                <a:cubicBezTo>
                  <a:pt x="70" y="24"/>
                  <a:pt x="78" y="19"/>
                  <a:pt x="86" y="14"/>
                </a:cubicBezTo>
                <a:cubicBezTo>
                  <a:pt x="95" y="9"/>
                  <a:pt x="103" y="6"/>
                  <a:pt x="112" y="3"/>
                </a:cubicBezTo>
                <a:cubicBezTo>
                  <a:pt x="121" y="1"/>
                  <a:pt x="130" y="0"/>
                  <a:pt x="139" y="0"/>
                </a:cubicBezTo>
                <a:lnTo>
                  <a:pt x="13140" y="0"/>
                </a:lnTo>
                <a:cubicBezTo>
                  <a:pt x="13152" y="0"/>
                  <a:pt x="13164" y="1"/>
                  <a:pt x="13176" y="3"/>
                </a:cubicBezTo>
                <a:cubicBezTo>
                  <a:pt x="13188" y="6"/>
                  <a:pt x="13200" y="9"/>
                  <a:pt x="13211" y="14"/>
                </a:cubicBezTo>
                <a:cubicBezTo>
                  <a:pt x="13222" y="19"/>
                  <a:pt x="13233" y="24"/>
                  <a:pt x="13243" y="31"/>
                </a:cubicBezTo>
                <a:cubicBezTo>
                  <a:pt x="13253" y="38"/>
                  <a:pt x="13262" y="46"/>
                  <a:pt x="13271" y="54"/>
                </a:cubicBezTo>
                <a:cubicBezTo>
                  <a:pt x="13280" y="63"/>
                  <a:pt x="13287" y="72"/>
                  <a:pt x="13294" y="82"/>
                </a:cubicBezTo>
                <a:cubicBezTo>
                  <a:pt x="13301" y="93"/>
                  <a:pt x="13307" y="103"/>
                  <a:pt x="13311" y="115"/>
                </a:cubicBezTo>
                <a:cubicBezTo>
                  <a:pt x="13316" y="126"/>
                  <a:pt x="13319" y="137"/>
                  <a:pt x="13322" y="149"/>
                </a:cubicBezTo>
                <a:cubicBezTo>
                  <a:pt x="13324" y="161"/>
                  <a:pt x="13325" y="173"/>
                  <a:pt x="13325" y="186"/>
                </a:cubicBezTo>
                <a:lnTo>
                  <a:pt x="13325" y="12536"/>
                </a:lnTo>
                <a:cubicBezTo>
                  <a:pt x="13325" y="12548"/>
                  <a:pt x="13324" y="12560"/>
                  <a:pt x="13322" y="12572"/>
                </a:cubicBezTo>
                <a:cubicBezTo>
                  <a:pt x="13319" y="12584"/>
                  <a:pt x="13316" y="12596"/>
                  <a:pt x="13311" y="12607"/>
                </a:cubicBezTo>
                <a:cubicBezTo>
                  <a:pt x="13307" y="12618"/>
                  <a:pt x="13301" y="12629"/>
                  <a:pt x="13294" y="12639"/>
                </a:cubicBezTo>
                <a:cubicBezTo>
                  <a:pt x="13287" y="12649"/>
                  <a:pt x="13280" y="12659"/>
                  <a:pt x="13271" y="12667"/>
                </a:cubicBezTo>
                <a:cubicBezTo>
                  <a:pt x="13262" y="12676"/>
                  <a:pt x="13253" y="12684"/>
                  <a:pt x="13243" y="12690"/>
                </a:cubicBezTo>
                <a:cubicBezTo>
                  <a:pt x="13233" y="12697"/>
                  <a:pt x="13222" y="12703"/>
                  <a:pt x="13211" y="12708"/>
                </a:cubicBezTo>
                <a:cubicBezTo>
                  <a:pt x="13200" y="12712"/>
                  <a:pt x="13188" y="12716"/>
                  <a:pt x="13176" y="12718"/>
                </a:cubicBezTo>
                <a:cubicBezTo>
                  <a:pt x="13164" y="12720"/>
                  <a:pt x="13152" y="12722"/>
                  <a:pt x="13140" y="12722"/>
                </a:cubicBezTo>
                <a:lnTo>
                  <a:pt x="139" y="12722"/>
                </a:lnTo>
                <a:cubicBezTo>
                  <a:pt x="130" y="12722"/>
                  <a:pt x="121" y="12720"/>
                  <a:pt x="112" y="12718"/>
                </a:cubicBezTo>
                <a:cubicBezTo>
                  <a:pt x="103" y="12716"/>
                  <a:pt x="95" y="12712"/>
                  <a:pt x="86" y="12708"/>
                </a:cubicBezTo>
                <a:cubicBezTo>
                  <a:pt x="78" y="12703"/>
                  <a:pt x="70" y="12697"/>
                  <a:pt x="62" y="12690"/>
                </a:cubicBezTo>
                <a:cubicBezTo>
                  <a:pt x="54" y="12684"/>
                  <a:pt x="47" y="12676"/>
                  <a:pt x="41" y="12667"/>
                </a:cubicBezTo>
                <a:cubicBezTo>
                  <a:pt x="34" y="12659"/>
                  <a:pt x="29" y="12649"/>
                  <a:pt x="24" y="12639"/>
                </a:cubicBezTo>
                <a:cubicBezTo>
                  <a:pt x="19" y="12629"/>
                  <a:pt x="14" y="12618"/>
                  <a:pt x="11" y="12607"/>
                </a:cubicBezTo>
                <a:cubicBezTo>
                  <a:pt x="7" y="12596"/>
                  <a:pt x="5" y="12584"/>
                  <a:pt x="3" y="12572"/>
                </a:cubicBezTo>
                <a:cubicBezTo>
                  <a:pt x="1" y="12560"/>
                  <a:pt x="0" y="12548"/>
                  <a:pt x="0" y="12536"/>
                </a:cubicBezTo>
                <a:close/>
              </a:path>
            </a:pathLst>
          </a:custGeom>
          <a:solidFill>
            <a:srgbClr val="FFFFFF">
              <a:alpha val="8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936" name="任意多边形 935"/>
          <p:cNvSpPr/>
          <p:nvPr/>
        </p:nvSpPr>
        <p:spPr>
          <a:xfrm>
            <a:off x="401040" y="1036080"/>
            <a:ext cx="66960" cy="4579920"/>
          </a:xfrm>
          <a:custGeom>
            <a:avLst/>
            <a:gdLst/>
            <a:ahLst/>
            <a:cxnLst/>
            <a:rect l="0" t="0" r="r" b="b"/>
            <a:pathLst>
              <a:path w="186" h="12722">
                <a:moveTo>
                  <a:pt x="0" y="0"/>
                </a:moveTo>
                <a:lnTo>
                  <a:pt x="186" y="0"/>
                </a:lnTo>
                <a:lnTo>
                  <a:pt x="186" y="12722"/>
                </a:lnTo>
                <a:lnTo>
                  <a:pt x="0" y="12722"/>
                </a:lnTo>
                <a:lnTo>
                  <a:pt x="0" y="0"/>
                </a:lnTo>
                <a:close/>
              </a:path>
            </a:pathLst>
          </a:custGeom>
          <a:solidFill>
            <a:srgbClr val="7E3AF2"/>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937" name="任意多边形 936"/>
          <p:cNvSpPr/>
          <p:nvPr/>
        </p:nvSpPr>
        <p:spPr>
          <a:xfrm>
            <a:off x="635040" y="3275640"/>
            <a:ext cx="4379040" cy="969840"/>
          </a:xfrm>
          <a:custGeom>
            <a:avLst/>
            <a:gdLst/>
            <a:ahLst/>
            <a:cxnLst/>
            <a:rect l="0" t="0" r="r" b="b"/>
            <a:pathLst>
              <a:path w="12164" h="2694">
                <a:moveTo>
                  <a:pt x="0" y="2601"/>
                </a:moveTo>
                <a:lnTo>
                  <a:pt x="0" y="93"/>
                </a:lnTo>
                <a:cubicBezTo>
                  <a:pt x="0" y="81"/>
                  <a:pt x="2" y="69"/>
                  <a:pt x="7" y="57"/>
                </a:cubicBezTo>
                <a:cubicBezTo>
                  <a:pt x="11" y="46"/>
                  <a:pt x="18" y="36"/>
                  <a:pt x="27" y="27"/>
                </a:cubicBezTo>
                <a:cubicBezTo>
                  <a:pt x="36" y="19"/>
                  <a:pt x="46" y="12"/>
                  <a:pt x="57" y="7"/>
                </a:cubicBezTo>
                <a:cubicBezTo>
                  <a:pt x="68" y="2"/>
                  <a:pt x="80" y="0"/>
                  <a:pt x="93" y="0"/>
                </a:cubicBezTo>
                <a:lnTo>
                  <a:pt x="12071" y="0"/>
                </a:lnTo>
                <a:cubicBezTo>
                  <a:pt x="12084" y="0"/>
                  <a:pt x="12096" y="2"/>
                  <a:pt x="12107" y="7"/>
                </a:cubicBezTo>
                <a:cubicBezTo>
                  <a:pt x="12118" y="12"/>
                  <a:pt x="12128" y="19"/>
                  <a:pt x="12137" y="27"/>
                </a:cubicBezTo>
                <a:cubicBezTo>
                  <a:pt x="12146" y="36"/>
                  <a:pt x="12153" y="46"/>
                  <a:pt x="12157" y="57"/>
                </a:cubicBezTo>
                <a:cubicBezTo>
                  <a:pt x="12162" y="69"/>
                  <a:pt x="12164" y="81"/>
                  <a:pt x="12164" y="93"/>
                </a:cubicBezTo>
                <a:lnTo>
                  <a:pt x="12164" y="2601"/>
                </a:lnTo>
                <a:cubicBezTo>
                  <a:pt x="12164" y="2613"/>
                  <a:pt x="12162" y="2625"/>
                  <a:pt x="12157" y="2636"/>
                </a:cubicBezTo>
                <a:cubicBezTo>
                  <a:pt x="12153" y="2648"/>
                  <a:pt x="12146" y="2658"/>
                  <a:pt x="12137" y="2667"/>
                </a:cubicBezTo>
                <a:cubicBezTo>
                  <a:pt x="12128" y="2675"/>
                  <a:pt x="12118" y="2682"/>
                  <a:pt x="12107" y="2687"/>
                </a:cubicBezTo>
                <a:cubicBezTo>
                  <a:pt x="12096" y="2691"/>
                  <a:pt x="12084" y="2694"/>
                  <a:pt x="12071" y="2694"/>
                </a:cubicBezTo>
                <a:lnTo>
                  <a:pt x="93" y="2694"/>
                </a:lnTo>
                <a:cubicBezTo>
                  <a:pt x="80" y="2694"/>
                  <a:pt x="68" y="2691"/>
                  <a:pt x="57" y="2687"/>
                </a:cubicBezTo>
                <a:cubicBezTo>
                  <a:pt x="46" y="2682"/>
                  <a:pt x="36" y="2675"/>
                  <a:pt x="27" y="2667"/>
                </a:cubicBezTo>
                <a:cubicBezTo>
                  <a:pt x="18" y="2658"/>
                  <a:pt x="11" y="2648"/>
                  <a:pt x="7" y="2636"/>
                </a:cubicBezTo>
                <a:cubicBezTo>
                  <a:pt x="2" y="2625"/>
                  <a:pt x="0" y="2613"/>
                  <a:pt x="0" y="2601"/>
                </a:cubicBezTo>
                <a:close/>
              </a:path>
            </a:pathLst>
          </a:custGeom>
          <a:solidFill>
            <a:srgbClr val="000000">
              <a:alpha val="3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938" name="图片 937"/>
          <p:cNvPicPr/>
          <p:nvPr/>
        </p:nvPicPr>
        <p:blipFill>
          <a:blip r:embed="rId3"/>
          <a:stretch/>
        </p:blipFill>
        <p:spPr>
          <a:xfrm>
            <a:off x="635040" y="1245240"/>
            <a:ext cx="283680" cy="250200"/>
          </a:xfrm>
          <a:prstGeom prst="rect">
            <a:avLst/>
          </a:prstGeom>
          <a:noFill/>
          <a:ln w="0">
            <a:noFill/>
          </a:ln>
        </p:spPr>
      </p:pic>
      <p:sp>
        <p:nvSpPr>
          <p:cNvPr id="939" name="文本框 938"/>
          <p:cNvSpPr txBox="1"/>
          <p:nvPr/>
        </p:nvSpPr>
        <p:spPr>
          <a:xfrm>
            <a:off x="1336680" y="378720"/>
            <a:ext cx="1802160" cy="378360"/>
          </a:xfrm>
          <a:prstGeom prst="rect">
            <a:avLst/>
          </a:prstGeom>
          <a:noFill/>
          <a:ln w="0">
            <a:noFill/>
          </a:ln>
        </p:spPr>
        <p:txBody>
          <a:bodyPr wrap="none" lIns="0" tIns="0" rIns="0" bIns="0" anchor="t">
            <a:spAutoFit/>
          </a:bodyPr>
          <a:lstStyle/>
          <a:p>
            <a:r>
              <a:rPr lang="zh-CN" sz="2370" b="0" u="none" strike="noStrike">
                <a:solidFill>
                  <a:srgbClr val="FFFFFF"/>
                </a:solidFill>
                <a:effectLst/>
                <a:uFillTx/>
                <a:latin typeface="WenQuanYiZenHei"/>
                <a:ea typeface="WenQuanYiZenHei"/>
              </a:rPr>
              <a:t>索引优化技术</a:t>
            </a:r>
            <a:endParaRPr lang="en-US" sz="2370" b="0" u="none" strike="noStrike">
              <a:solidFill>
                <a:srgbClr val="000000"/>
              </a:solidFill>
              <a:effectLst/>
              <a:uFillTx/>
              <a:latin typeface="Times New Roman"/>
            </a:endParaRPr>
          </a:p>
        </p:txBody>
      </p:sp>
      <p:sp>
        <p:nvSpPr>
          <p:cNvPr id="940" name="文本框 939"/>
          <p:cNvSpPr txBox="1"/>
          <p:nvPr/>
        </p:nvSpPr>
        <p:spPr>
          <a:xfrm>
            <a:off x="1019520" y="1251360"/>
            <a:ext cx="2988360" cy="235080"/>
          </a:xfrm>
          <a:prstGeom prst="rect">
            <a:avLst/>
          </a:prstGeom>
          <a:noFill/>
          <a:ln w="0">
            <a:noFill/>
          </a:ln>
        </p:spPr>
        <p:txBody>
          <a:bodyPr wrap="none" lIns="0" tIns="0" rIns="0" bIns="0" anchor="t">
            <a:spAutoFit/>
          </a:bodyPr>
          <a:lstStyle/>
          <a:p>
            <a:r>
              <a:rPr lang="en-US" sz="1580" b="1" u="none" strike="noStrike">
                <a:solidFill>
                  <a:srgbClr val="FFFFFF"/>
                </a:solidFill>
                <a:effectLst/>
                <a:uFillTx/>
                <a:latin typeface="DejaVuSans"/>
                <a:ea typeface="DejaVuSans"/>
              </a:rPr>
              <a:t>Product Quantization (PQ)</a:t>
            </a:r>
            <a:endParaRPr lang="en-US" sz="1580" b="0" u="none" strike="noStrike">
              <a:solidFill>
                <a:srgbClr val="000000"/>
              </a:solidFill>
              <a:effectLst/>
              <a:uFillTx/>
              <a:latin typeface="Times New Roman"/>
            </a:endParaRPr>
          </a:p>
        </p:txBody>
      </p:sp>
      <p:sp>
        <p:nvSpPr>
          <p:cNvPr id="941" name="文本框 940"/>
          <p:cNvSpPr txBox="1"/>
          <p:nvPr/>
        </p:nvSpPr>
        <p:spPr>
          <a:xfrm>
            <a:off x="635040" y="1656000"/>
            <a:ext cx="187200" cy="157320"/>
          </a:xfrm>
          <a:prstGeom prst="rect">
            <a:avLst/>
          </a:prstGeom>
          <a:noFill/>
          <a:ln w="0">
            <a:noFill/>
          </a:ln>
        </p:spPr>
        <p:txBody>
          <a:bodyPr wrap="none" lIns="0" tIns="0" rIns="0" bIns="0" anchor="t">
            <a:spAutoFit/>
          </a:bodyPr>
          <a:lstStyle/>
          <a:p>
            <a:r>
              <a:rPr lang="en-US" sz="1050" b="0" u="none" strike="noStrike">
                <a:solidFill>
                  <a:srgbClr val="D1D5DB"/>
                </a:solidFill>
                <a:effectLst/>
                <a:uFillTx/>
                <a:latin typeface="DejaVuSans"/>
                <a:ea typeface="DejaVuSans"/>
              </a:rPr>
              <a:t>PQ</a:t>
            </a:r>
            <a:endParaRPr lang="en-US" sz="1050" b="0" u="none" strike="noStrike">
              <a:solidFill>
                <a:srgbClr val="000000"/>
              </a:solidFill>
              <a:effectLst/>
              <a:uFillTx/>
              <a:latin typeface="Times New Roman"/>
            </a:endParaRPr>
          </a:p>
        </p:txBody>
      </p:sp>
      <p:sp>
        <p:nvSpPr>
          <p:cNvPr id="942" name="文本框 941"/>
          <p:cNvSpPr txBox="1"/>
          <p:nvPr/>
        </p:nvSpPr>
        <p:spPr>
          <a:xfrm>
            <a:off x="821160" y="1651320"/>
            <a:ext cx="402408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将高维向量分割为子空间并进行量化，显著减少存储需求和检索时间</a:t>
            </a:r>
            <a:endParaRPr lang="en-US" sz="1050" b="0" u="none" strike="noStrike">
              <a:solidFill>
                <a:srgbClr val="000000"/>
              </a:solidFill>
              <a:effectLst/>
              <a:uFillTx/>
              <a:latin typeface="Times New Roman"/>
            </a:endParaRPr>
          </a:p>
        </p:txBody>
      </p:sp>
      <p:sp>
        <p:nvSpPr>
          <p:cNvPr id="943" name="文本框 942"/>
          <p:cNvSpPr txBox="1"/>
          <p:nvPr/>
        </p:nvSpPr>
        <p:spPr>
          <a:xfrm>
            <a:off x="635040" y="3088080"/>
            <a:ext cx="822240" cy="148320"/>
          </a:xfrm>
          <a:prstGeom prst="rect">
            <a:avLst/>
          </a:prstGeom>
          <a:noFill/>
          <a:ln w="0">
            <a:noFill/>
          </a:ln>
        </p:spPr>
        <p:txBody>
          <a:bodyPr wrap="none" lIns="0" tIns="0" rIns="0" bIns="0" anchor="t">
            <a:spAutoFit/>
          </a:bodyPr>
          <a:lstStyle/>
          <a:p>
            <a:r>
              <a:rPr lang="zh-CN" sz="920" b="0" u="none" strike="noStrike">
                <a:solidFill>
                  <a:srgbClr val="93C5FD"/>
                </a:solidFill>
                <a:effectLst/>
                <a:uFillTx/>
                <a:latin typeface="WenQuanYiZenHei"/>
                <a:ea typeface="WenQuanYiZenHei"/>
              </a:rPr>
              <a:t>关键参数示例：</a:t>
            </a:r>
            <a:endParaRPr lang="en-US" sz="920" b="0" u="none" strike="noStrike">
              <a:solidFill>
                <a:srgbClr val="000000"/>
              </a:solidFill>
              <a:effectLst/>
              <a:uFillTx/>
              <a:latin typeface="Times New Roman"/>
            </a:endParaRPr>
          </a:p>
        </p:txBody>
      </p:sp>
      <p:sp>
        <p:nvSpPr>
          <p:cNvPr id="944" name="文本框 943"/>
          <p:cNvSpPr txBox="1"/>
          <p:nvPr/>
        </p:nvSpPr>
        <p:spPr>
          <a:xfrm>
            <a:off x="702000" y="3362040"/>
            <a:ext cx="2395080" cy="132840"/>
          </a:xfrm>
          <a:prstGeom prst="rect">
            <a:avLst/>
          </a:prstGeom>
          <a:noFill/>
          <a:ln w="0">
            <a:noFill/>
          </a:ln>
        </p:spPr>
        <p:txBody>
          <a:bodyPr wrap="none" lIns="0" tIns="0" rIns="0" bIns="0" anchor="t">
            <a:spAutoFit/>
          </a:bodyPr>
          <a:lstStyle/>
          <a:p>
            <a:r>
              <a:rPr lang="en-US" sz="920" b="0" u="none" strike="noStrike">
                <a:solidFill>
                  <a:srgbClr val="FFFFFF"/>
                </a:solidFill>
                <a:effectLst/>
                <a:uFillTx/>
                <a:latin typeface="Courier New"/>
                <a:ea typeface="Courier New"/>
              </a:rPr>
              <a:t>d = embeddings_matrix.shape[1] </a:t>
            </a:r>
            <a:r>
              <a:rPr lang="en-US" sz="920" b="0" u="none" strike="noStrike">
                <a:solidFill>
                  <a:srgbClr val="6B7280"/>
                </a:solidFill>
                <a:effectLst/>
                <a:uFillTx/>
                <a:latin typeface="Courier New"/>
                <a:ea typeface="Courier New"/>
              </a:rPr>
              <a:t>// </a:t>
            </a:r>
            <a:endParaRPr lang="en-US" sz="920" b="0" u="none" strike="noStrike">
              <a:solidFill>
                <a:srgbClr val="000000"/>
              </a:solidFill>
              <a:effectLst/>
              <a:uFillTx/>
              <a:latin typeface="Times New Roman"/>
            </a:endParaRPr>
          </a:p>
        </p:txBody>
      </p:sp>
      <p:sp>
        <p:nvSpPr>
          <p:cNvPr id="945" name="文本框 944"/>
          <p:cNvSpPr txBox="1"/>
          <p:nvPr/>
        </p:nvSpPr>
        <p:spPr>
          <a:xfrm>
            <a:off x="3089160" y="3346920"/>
            <a:ext cx="470160" cy="148320"/>
          </a:xfrm>
          <a:prstGeom prst="rect">
            <a:avLst/>
          </a:prstGeom>
          <a:noFill/>
          <a:ln w="0">
            <a:noFill/>
          </a:ln>
        </p:spPr>
        <p:txBody>
          <a:bodyPr wrap="none" lIns="0" tIns="0" rIns="0" bIns="0" anchor="t">
            <a:spAutoFit/>
          </a:bodyPr>
          <a:lstStyle/>
          <a:p>
            <a:r>
              <a:rPr lang="zh-CN" sz="920" b="0" u="none" strike="noStrike">
                <a:solidFill>
                  <a:srgbClr val="6B7280"/>
                </a:solidFill>
                <a:effectLst/>
                <a:uFillTx/>
                <a:latin typeface="WenQuanYiZenHei"/>
                <a:ea typeface="WenQuanYiZenHei"/>
              </a:rPr>
              <a:t>向量维度</a:t>
            </a:r>
            <a:endParaRPr lang="en-US" sz="920" b="0" u="none" strike="noStrike">
              <a:solidFill>
                <a:srgbClr val="000000"/>
              </a:solidFill>
              <a:effectLst/>
              <a:uFillTx/>
              <a:latin typeface="Times New Roman"/>
            </a:endParaRPr>
          </a:p>
        </p:txBody>
      </p:sp>
      <p:sp>
        <p:nvSpPr>
          <p:cNvPr id="946" name="文本框 945"/>
          <p:cNvSpPr txBox="1"/>
          <p:nvPr/>
        </p:nvSpPr>
        <p:spPr>
          <a:xfrm>
            <a:off x="702000" y="3529440"/>
            <a:ext cx="634680" cy="132840"/>
          </a:xfrm>
          <a:prstGeom prst="rect">
            <a:avLst/>
          </a:prstGeom>
          <a:noFill/>
          <a:ln w="0">
            <a:noFill/>
          </a:ln>
        </p:spPr>
        <p:txBody>
          <a:bodyPr wrap="none" lIns="0" tIns="0" rIns="0" bIns="0" anchor="t">
            <a:spAutoFit/>
          </a:bodyPr>
          <a:lstStyle/>
          <a:p>
            <a:r>
              <a:rPr lang="en-US" sz="920" b="0" u="none" strike="noStrike">
                <a:solidFill>
                  <a:srgbClr val="FFFFFF"/>
                </a:solidFill>
                <a:effectLst/>
                <a:uFillTx/>
                <a:latin typeface="Courier New"/>
                <a:ea typeface="Courier New"/>
              </a:rPr>
              <a:t>m = 8 </a:t>
            </a:r>
            <a:r>
              <a:rPr lang="en-US" sz="920" b="0" u="none" strike="noStrike">
                <a:solidFill>
                  <a:srgbClr val="6B7280"/>
                </a:solidFill>
                <a:effectLst/>
                <a:uFillTx/>
                <a:latin typeface="Courier New"/>
                <a:ea typeface="Courier New"/>
              </a:rPr>
              <a:t>// </a:t>
            </a:r>
            <a:endParaRPr lang="en-US" sz="920" b="0" u="none" strike="noStrike">
              <a:solidFill>
                <a:srgbClr val="000000"/>
              </a:solidFill>
              <a:effectLst/>
              <a:uFillTx/>
              <a:latin typeface="Times New Roman"/>
            </a:endParaRPr>
          </a:p>
        </p:txBody>
      </p:sp>
      <p:sp>
        <p:nvSpPr>
          <p:cNvPr id="947" name="文本框 946"/>
          <p:cNvSpPr txBox="1"/>
          <p:nvPr/>
        </p:nvSpPr>
        <p:spPr>
          <a:xfrm>
            <a:off x="1333800" y="3514320"/>
            <a:ext cx="587520" cy="148320"/>
          </a:xfrm>
          <a:prstGeom prst="rect">
            <a:avLst/>
          </a:prstGeom>
          <a:noFill/>
          <a:ln w="0">
            <a:noFill/>
          </a:ln>
        </p:spPr>
        <p:txBody>
          <a:bodyPr wrap="none" lIns="0" tIns="0" rIns="0" bIns="0" anchor="t">
            <a:spAutoFit/>
          </a:bodyPr>
          <a:lstStyle/>
          <a:p>
            <a:r>
              <a:rPr lang="zh-CN" sz="920" b="0" u="none" strike="noStrike">
                <a:solidFill>
                  <a:srgbClr val="6B7280"/>
                </a:solidFill>
                <a:effectLst/>
                <a:uFillTx/>
                <a:latin typeface="WenQuanYiZenHei"/>
                <a:ea typeface="WenQuanYiZenHei"/>
              </a:rPr>
              <a:t>子空间数量</a:t>
            </a:r>
            <a:endParaRPr lang="en-US" sz="920" b="0" u="none" strike="noStrike">
              <a:solidFill>
                <a:srgbClr val="000000"/>
              </a:solidFill>
              <a:effectLst/>
              <a:uFillTx/>
              <a:latin typeface="Times New Roman"/>
            </a:endParaRPr>
          </a:p>
        </p:txBody>
      </p:sp>
      <p:sp>
        <p:nvSpPr>
          <p:cNvPr id="948" name="文本框 947"/>
          <p:cNvSpPr txBox="1"/>
          <p:nvPr/>
        </p:nvSpPr>
        <p:spPr>
          <a:xfrm>
            <a:off x="702000" y="3696480"/>
            <a:ext cx="916200" cy="132840"/>
          </a:xfrm>
          <a:prstGeom prst="rect">
            <a:avLst/>
          </a:prstGeom>
          <a:noFill/>
          <a:ln w="0">
            <a:noFill/>
          </a:ln>
        </p:spPr>
        <p:txBody>
          <a:bodyPr wrap="none" lIns="0" tIns="0" rIns="0" bIns="0" anchor="t">
            <a:spAutoFit/>
          </a:bodyPr>
          <a:lstStyle/>
          <a:p>
            <a:r>
              <a:rPr lang="en-US" sz="920" b="0" u="none" strike="noStrike">
                <a:solidFill>
                  <a:srgbClr val="FFFFFF"/>
                </a:solidFill>
                <a:effectLst/>
                <a:uFillTx/>
                <a:latin typeface="Courier New"/>
                <a:ea typeface="Courier New"/>
              </a:rPr>
              <a:t>nlist = 5 </a:t>
            </a:r>
            <a:r>
              <a:rPr lang="en-US" sz="920" b="0" u="none" strike="noStrike">
                <a:solidFill>
                  <a:srgbClr val="6B7280"/>
                </a:solidFill>
                <a:effectLst/>
                <a:uFillTx/>
                <a:latin typeface="Courier New"/>
                <a:ea typeface="Courier New"/>
              </a:rPr>
              <a:t>// </a:t>
            </a:r>
            <a:endParaRPr lang="en-US" sz="920" b="0" u="none" strike="noStrike">
              <a:solidFill>
                <a:srgbClr val="000000"/>
              </a:solidFill>
              <a:effectLst/>
              <a:uFillTx/>
              <a:latin typeface="Times New Roman"/>
            </a:endParaRPr>
          </a:p>
        </p:txBody>
      </p:sp>
      <p:sp>
        <p:nvSpPr>
          <p:cNvPr id="949" name="文本框 948"/>
          <p:cNvSpPr txBox="1"/>
          <p:nvPr/>
        </p:nvSpPr>
        <p:spPr>
          <a:xfrm>
            <a:off x="1614600" y="3681360"/>
            <a:ext cx="704880" cy="148320"/>
          </a:xfrm>
          <a:prstGeom prst="rect">
            <a:avLst/>
          </a:prstGeom>
          <a:noFill/>
          <a:ln w="0">
            <a:noFill/>
          </a:ln>
        </p:spPr>
        <p:txBody>
          <a:bodyPr wrap="none" lIns="0" tIns="0" rIns="0" bIns="0" anchor="t">
            <a:spAutoFit/>
          </a:bodyPr>
          <a:lstStyle/>
          <a:p>
            <a:r>
              <a:rPr lang="zh-CN" sz="920" b="0" u="none" strike="noStrike">
                <a:solidFill>
                  <a:srgbClr val="6B7280"/>
                </a:solidFill>
                <a:effectLst/>
                <a:uFillTx/>
                <a:latin typeface="WenQuanYiZenHei"/>
                <a:ea typeface="WenQuanYiZenHei"/>
              </a:rPr>
              <a:t>聚类中心数量</a:t>
            </a:r>
            <a:endParaRPr lang="en-US" sz="920" b="0" u="none" strike="noStrike">
              <a:solidFill>
                <a:srgbClr val="000000"/>
              </a:solidFill>
              <a:effectLst/>
              <a:uFillTx/>
              <a:latin typeface="Times New Roman"/>
            </a:endParaRPr>
          </a:p>
        </p:txBody>
      </p:sp>
      <p:sp>
        <p:nvSpPr>
          <p:cNvPr id="950" name="文本框 949"/>
          <p:cNvSpPr txBox="1"/>
          <p:nvPr/>
        </p:nvSpPr>
        <p:spPr>
          <a:xfrm>
            <a:off x="702000" y="3863520"/>
            <a:ext cx="4155480" cy="132840"/>
          </a:xfrm>
          <a:prstGeom prst="rect">
            <a:avLst/>
          </a:prstGeom>
          <a:noFill/>
          <a:ln w="0">
            <a:noFill/>
          </a:ln>
        </p:spPr>
        <p:txBody>
          <a:bodyPr wrap="none" lIns="0" tIns="0" rIns="0" bIns="0" anchor="t">
            <a:spAutoFit/>
          </a:bodyPr>
          <a:lstStyle/>
          <a:p>
            <a:r>
              <a:rPr lang="en-US" sz="920" b="0" u="none" strike="noStrike">
                <a:solidFill>
                  <a:srgbClr val="FFFFFF"/>
                </a:solidFill>
                <a:effectLst/>
                <a:uFillTx/>
                <a:latin typeface="Courier New"/>
                <a:ea typeface="Courier New"/>
              </a:rPr>
              <a:t>pq_index = faiss.IndexIVFPQ(faiss.IndexFlatL2(d), d, nlist,</a:t>
            </a:r>
            <a:endParaRPr lang="en-US" sz="920" b="0" u="none" strike="noStrike">
              <a:solidFill>
                <a:srgbClr val="000000"/>
              </a:solidFill>
              <a:effectLst/>
              <a:uFillTx/>
              <a:latin typeface="Times New Roman"/>
            </a:endParaRPr>
          </a:p>
        </p:txBody>
      </p:sp>
      <p:sp>
        <p:nvSpPr>
          <p:cNvPr id="951" name="文本框 950"/>
          <p:cNvSpPr txBox="1"/>
          <p:nvPr/>
        </p:nvSpPr>
        <p:spPr>
          <a:xfrm>
            <a:off x="702000" y="4030920"/>
            <a:ext cx="352800" cy="132840"/>
          </a:xfrm>
          <a:prstGeom prst="rect">
            <a:avLst/>
          </a:prstGeom>
          <a:noFill/>
          <a:ln w="0">
            <a:noFill/>
          </a:ln>
        </p:spPr>
        <p:txBody>
          <a:bodyPr wrap="none" lIns="0" tIns="0" rIns="0" bIns="0" anchor="t">
            <a:spAutoFit/>
          </a:bodyPr>
          <a:lstStyle/>
          <a:p>
            <a:r>
              <a:rPr lang="en-US" sz="920" b="0" u="none" strike="noStrike">
                <a:solidFill>
                  <a:srgbClr val="FFFFFF"/>
                </a:solidFill>
                <a:effectLst/>
                <a:uFillTx/>
                <a:latin typeface="Courier New"/>
                <a:ea typeface="Courier New"/>
              </a:rPr>
              <a:t>m, 8)</a:t>
            </a:r>
            <a:endParaRPr lang="en-US" sz="920" b="0" u="none" strike="noStrike">
              <a:solidFill>
                <a:srgbClr val="000000"/>
              </a:solidFill>
              <a:effectLst/>
              <a:uFillTx/>
              <a:latin typeface="Times New Roman"/>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p15="http://schemas.microsoft.com/office/powerpoint/2012/main" xmlns="">
      <p:transition spd="slow"/>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52" name="图片 951"/>
          <p:cNvPicPr/>
          <p:nvPr/>
        </p:nvPicPr>
        <p:blipFill>
          <a:blip r:embed="rId2"/>
          <a:stretch/>
        </p:blipFill>
        <p:spPr>
          <a:xfrm>
            <a:off x="0" y="0"/>
            <a:ext cx="10696320" cy="7562520"/>
          </a:xfrm>
          <a:prstGeom prst="rect">
            <a:avLst/>
          </a:prstGeom>
          <a:noFill/>
          <a:ln w="0">
            <a:noFill/>
          </a:ln>
        </p:spPr>
      </p:pic>
      <p:sp>
        <p:nvSpPr>
          <p:cNvPr id="953" name="任意多边形 952"/>
          <p:cNvSpPr/>
          <p:nvPr/>
        </p:nvSpPr>
        <p:spPr>
          <a:xfrm>
            <a:off x="401040" y="802080"/>
            <a:ext cx="802440" cy="33840"/>
          </a:xfrm>
          <a:custGeom>
            <a:avLst/>
            <a:gdLst/>
            <a:ahLst/>
            <a:cxnLst/>
            <a:rect l="0" t="0" r="r" b="b"/>
            <a:pathLst>
              <a:path w="2229" h="94">
                <a:moveTo>
                  <a:pt x="0" y="0"/>
                </a:moveTo>
                <a:lnTo>
                  <a:pt x="2229" y="0"/>
                </a:lnTo>
                <a:lnTo>
                  <a:pt x="2229" y="94"/>
                </a:lnTo>
                <a:lnTo>
                  <a:pt x="0" y="94"/>
                </a:lnTo>
                <a:lnTo>
                  <a:pt x="0" y="0"/>
                </a:lnTo>
                <a:close/>
              </a:path>
            </a:pathLst>
          </a:custGeom>
          <a:solidFill>
            <a:srgbClr val="A78BFA"/>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954" name="文本框 953"/>
          <p:cNvSpPr txBox="1"/>
          <p:nvPr/>
        </p:nvSpPr>
        <p:spPr>
          <a:xfrm>
            <a:off x="401040" y="378720"/>
            <a:ext cx="2702880" cy="378360"/>
          </a:xfrm>
          <a:prstGeom prst="rect">
            <a:avLst/>
          </a:prstGeom>
          <a:noFill/>
          <a:ln w="0">
            <a:noFill/>
          </a:ln>
        </p:spPr>
        <p:txBody>
          <a:bodyPr wrap="none" lIns="0" tIns="0" rIns="0" bIns="0" anchor="t">
            <a:spAutoFit/>
          </a:bodyPr>
          <a:lstStyle/>
          <a:p>
            <a:r>
              <a:rPr lang="zh-CN" sz="2370" b="0" u="none" strike="noStrike">
                <a:solidFill>
                  <a:srgbClr val="FFFFFF"/>
                </a:solidFill>
                <a:effectLst/>
                <a:uFillTx/>
                <a:latin typeface="WenQuanYiZenHei"/>
                <a:ea typeface="WenQuanYiZenHei"/>
              </a:rPr>
              <a:t>批量查询与分片检索</a:t>
            </a:r>
            <a:endParaRPr lang="en-US" sz="2370" b="0" u="none" strike="noStrike">
              <a:solidFill>
                <a:srgbClr val="000000"/>
              </a:solidFill>
              <a:effectLst/>
              <a:uFillTx/>
              <a:latin typeface="Times New Roman"/>
            </a:endParaRPr>
          </a:p>
        </p:txBody>
      </p:sp>
      <p:sp>
        <p:nvSpPr>
          <p:cNvPr id="955" name="任意多边形 954"/>
          <p:cNvSpPr/>
          <p:nvPr/>
        </p:nvSpPr>
        <p:spPr>
          <a:xfrm>
            <a:off x="417600" y="1470600"/>
            <a:ext cx="4797000" cy="4253760"/>
          </a:xfrm>
          <a:custGeom>
            <a:avLst/>
            <a:gdLst/>
            <a:ahLst/>
            <a:cxnLst/>
            <a:rect l="0" t="0" r="r" b="b"/>
            <a:pathLst>
              <a:path w="13325" h="11816">
                <a:moveTo>
                  <a:pt x="0" y="11631"/>
                </a:moveTo>
                <a:lnTo>
                  <a:pt x="0" y="186"/>
                </a:lnTo>
                <a:cubicBezTo>
                  <a:pt x="0" y="174"/>
                  <a:pt x="1" y="161"/>
                  <a:pt x="3" y="149"/>
                </a:cubicBezTo>
                <a:cubicBezTo>
                  <a:pt x="5" y="138"/>
                  <a:pt x="7" y="126"/>
                  <a:pt x="11" y="115"/>
                </a:cubicBezTo>
                <a:cubicBezTo>
                  <a:pt x="14" y="103"/>
                  <a:pt x="19" y="93"/>
                  <a:pt x="24" y="83"/>
                </a:cubicBezTo>
                <a:cubicBezTo>
                  <a:pt x="29" y="72"/>
                  <a:pt x="34" y="63"/>
                  <a:pt x="41" y="54"/>
                </a:cubicBezTo>
                <a:cubicBezTo>
                  <a:pt x="47" y="46"/>
                  <a:pt x="54" y="38"/>
                  <a:pt x="62" y="31"/>
                </a:cubicBezTo>
                <a:cubicBezTo>
                  <a:pt x="70" y="25"/>
                  <a:pt x="78" y="19"/>
                  <a:pt x="86" y="14"/>
                </a:cubicBezTo>
                <a:cubicBezTo>
                  <a:pt x="95" y="9"/>
                  <a:pt x="103" y="6"/>
                  <a:pt x="112" y="4"/>
                </a:cubicBezTo>
                <a:cubicBezTo>
                  <a:pt x="121" y="1"/>
                  <a:pt x="130" y="0"/>
                  <a:pt x="139" y="0"/>
                </a:cubicBezTo>
                <a:lnTo>
                  <a:pt x="13140" y="0"/>
                </a:lnTo>
                <a:cubicBezTo>
                  <a:pt x="13152" y="0"/>
                  <a:pt x="13164" y="1"/>
                  <a:pt x="13176" y="4"/>
                </a:cubicBezTo>
                <a:cubicBezTo>
                  <a:pt x="13188" y="6"/>
                  <a:pt x="13200" y="9"/>
                  <a:pt x="13211" y="14"/>
                </a:cubicBezTo>
                <a:cubicBezTo>
                  <a:pt x="13222" y="19"/>
                  <a:pt x="13233" y="25"/>
                  <a:pt x="13243" y="31"/>
                </a:cubicBezTo>
                <a:cubicBezTo>
                  <a:pt x="13253" y="38"/>
                  <a:pt x="13262" y="46"/>
                  <a:pt x="13271" y="54"/>
                </a:cubicBezTo>
                <a:cubicBezTo>
                  <a:pt x="13280" y="63"/>
                  <a:pt x="13287" y="72"/>
                  <a:pt x="13294" y="83"/>
                </a:cubicBezTo>
                <a:cubicBezTo>
                  <a:pt x="13301" y="93"/>
                  <a:pt x="13307" y="103"/>
                  <a:pt x="13311" y="115"/>
                </a:cubicBezTo>
                <a:cubicBezTo>
                  <a:pt x="13316" y="126"/>
                  <a:pt x="13319" y="138"/>
                  <a:pt x="13322" y="149"/>
                </a:cubicBezTo>
                <a:cubicBezTo>
                  <a:pt x="13324" y="161"/>
                  <a:pt x="13325" y="174"/>
                  <a:pt x="13325" y="186"/>
                </a:cubicBezTo>
                <a:lnTo>
                  <a:pt x="13325" y="11631"/>
                </a:lnTo>
                <a:cubicBezTo>
                  <a:pt x="13325" y="11643"/>
                  <a:pt x="13324" y="11655"/>
                  <a:pt x="13322" y="11667"/>
                </a:cubicBezTo>
                <a:cubicBezTo>
                  <a:pt x="13319" y="11679"/>
                  <a:pt x="13316" y="11691"/>
                  <a:pt x="13311" y="11702"/>
                </a:cubicBezTo>
                <a:cubicBezTo>
                  <a:pt x="13307" y="11713"/>
                  <a:pt x="13301" y="11724"/>
                  <a:pt x="13294" y="11734"/>
                </a:cubicBezTo>
                <a:cubicBezTo>
                  <a:pt x="13287" y="11744"/>
                  <a:pt x="13280" y="11753"/>
                  <a:pt x="13271" y="11762"/>
                </a:cubicBezTo>
                <a:cubicBezTo>
                  <a:pt x="13262" y="11771"/>
                  <a:pt x="13253" y="11778"/>
                  <a:pt x="13243" y="11785"/>
                </a:cubicBezTo>
                <a:cubicBezTo>
                  <a:pt x="13233" y="11792"/>
                  <a:pt x="13222" y="11798"/>
                  <a:pt x="13211" y="11802"/>
                </a:cubicBezTo>
                <a:cubicBezTo>
                  <a:pt x="13200" y="11807"/>
                  <a:pt x="13188" y="11810"/>
                  <a:pt x="13176" y="11813"/>
                </a:cubicBezTo>
                <a:cubicBezTo>
                  <a:pt x="13164" y="11815"/>
                  <a:pt x="13152" y="11816"/>
                  <a:pt x="13140" y="11816"/>
                </a:cubicBezTo>
                <a:lnTo>
                  <a:pt x="139" y="11816"/>
                </a:lnTo>
                <a:cubicBezTo>
                  <a:pt x="130" y="11816"/>
                  <a:pt x="121" y="11815"/>
                  <a:pt x="112" y="11813"/>
                </a:cubicBezTo>
                <a:cubicBezTo>
                  <a:pt x="103" y="11810"/>
                  <a:pt x="95" y="11807"/>
                  <a:pt x="86" y="11802"/>
                </a:cubicBezTo>
                <a:cubicBezTo>
                  <a:pt x="78" y="11798"/>
                  <a:pt x="70" y="11792"/>
                  <a:pt x="62" y="11785"/>
                </a:cubicBezTo>
                <a:cubicBezTo>
                  <a:pt x="54" y="11778"/>
                  <a:pt x="47" y="11771"/>
                  <a:pt x="41" y="11762"/>
                </a:cubicBezTo>
                <a:cubicBezTo>
                  <a:pt x="34" y="11753"/>
                  <a:pt x="29" y="11744"/>
                  <a:pt x="24" y="11734"/>
                </a:cubicBezTo>
                <a:cubicBezTo>
                  <a:pt x="19" y="11724"/>
                  <a:pt x="14" y="11713"/>
                  <a:pt x="11" y="11702"/>
                </a:cubicBezTo>
                <a:cubicBezTo>
                  <a:pt x="7" y="11691"/>
                  <a:pt x="5" y="11679"/>
                  <a:pt x="3" y="11667"/>
                </a:cubicBezTo>
                <a:cubicBezTo>
                  <a:pt x="1" y="11655"/>
                  <a:pt x="0" y="11643"/>
                  <a:pt x="0" y="11631"/>
                </a:cubicBezTo>
                <a:close/>
              </a:path>
            </a:pathLst>
          </a:custGeom>
          <a:solidFill>
            <a:srgbClr val="FFFFFF">
              <a:alpha val="8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956" name="任意多边形 955"/>
          <p:cNvSpPr/>
          <p:nvPr/>
        </p:nvSpPr>
        <p:spPr>
          <a:xfrm>
            <a:off x="401040" y="1470600"/>
            <a:ext cx="66960" cy="4253760"/>
          </a:xfrm>
          <a:custGeom>
            <a:avLst/>
            <a:gdLst/>
            <a:ahLst/>
            <a:cxnLst/>
            <a:rect l="0" t="0" r="r" b="b"/>
            <a:pathLst>
              <a:path w="186" h="11816">
                <a:moveTo>
                  <a:pt x="0" y="0"/>
                </a:moveTo>
                <a:lnTo>
                  <a:pt x="186" y="0"/>
                </a:lnTo>
                <a:lnTo>
                  <a:pt x="186" y="11816"/>
                </a:lnTo>
                <a:lnTo>
                  <a:pt x="0" y="11816"/>
                </a:lnTo>
                <a:lnTo>
                  <a:pt x="0" y="0"/>
                </a:lnTo>
                <a:close/>
              </a:path>
            </a:pathLst>
          </a:custGeom>
          <a:solidFill>
            <a:srgbClr val="7E3AF2"/>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957" name="任意多边形 956"/>
          <p:cNvSpPr/>
          <p:nvPr/>
        </p:nvSpPr>
        <p:spPr>
          <a:xfrm>
            <a:off x="601560" y="4545720"/>
            <a:ext cx="4446000" cy="836280"/>
          </a:xfrm>
          <a:custGeom>
            <a:avLst/>
            <a:gdLst/>
            <a:ahLst/>
            <a:cxnLst/>
            <a:rect l="0" t="0" r="r" b="b"/>
            <a:pathLst>
              <a:path w="12350" h="2323">
                <a:moveTo>
                  <a:pt x="0" y="2230"/>
                </a:moveTo>
                <a:lnTo>
                  <a:pt x="0" y="93"/>
                </a:lnTo>
                <a:cubicBezTo>
                  <a:pt x="0" y="81"/>
                  <a:pt x="2" y="69"/>
                  <a:pt x="7" y="58"/>
                </a:cubicBezTo>
                <a:cubicBezTo>
                  <a:pt x="12" y="46"/>
                  <a:pt x="18" y="36"/>
                  <a:pt x="27" y="28"/>
                </a:cubicBezTo>
                <a:cubicBezTo>
                  <a:pt x="36" y="19"/>
                  <a:pt x="46" y="12"/>
                  <a:pt x="57" y="7"/>
                </a:cubicBezTo>
                <a:cubicBezTo>
                  <a:pt x="69" y="3"/>
                  <a:pt x="80" y="0"/>
                  <a:pt x="93" y="0"/>
                </a:cubicBezTo>
                <a:lnTo>
                  <a:pt x="12257" y="0"/>
                </a:lnTo>
                <a:cubicBezTo>
                  <a:pt x="12270" y="0"/>
                  <a:pt x="12281" y="3"/>
                  <a:pt x="12293" y="7"/>
                </a:cubicBezTo>
                <a:cubicBezTo>
                  <a:pt x="12304" y="12"/>
                  <a:pt x="12314" y="19"/>
                  <a:pt x="12323" y="28"/>
                </a:cubicBezTo>
                <a:cubicBezTo>
                  <a:pt x="12332" y="36"/>
                  <a:pt x="12338" y="46"/>
                  <a:pt x="12343" y="58"/>
                </a:cubicBezTo>
                <a:cubicBezTo>
                  <a:pt x="12348" y="69"/>
                  <a:pt x="12350" y="81"/>
                  <a:pt x="12350" y="93"/>
                </a:cubicBezTo>
                <a:lnTo>
                  <a:pt x="12350" y="2230"/>
                </a:lnTo>
                <a:cubicBezTo>
                  <a:pt x="12350" y="2242"/>
                  <a:pt x="12348" y="2254"/>
                  <a:pt x="12343" y="2265"/>
                </a:cubicBezTo>
                <a:cubicBezTo>
                  <a:pt x="12338" y="2277"/>
                  <a:pt x="12332" y="2287"/>
                  <a:pt x="12323" y="2296"/>
                </a:cubicBezTo>
                <a:cubicBezTo>
                  <a:pt x="12314" y="2304"/>
                  <a:pt x="12304" y="2311"/>
                  <a:pt x="12293" y="2316"/>
                </a:cubicBezTo>
                <a:cubicBezTo>
                  <a:pt x="12281" y="2320"/>
                  <a:pt x="12270" y="2323"/>
                  <a:pt x="12257" y="2323"/>
                </a:cubicBezTo>
                <a:lnTo>
                  <a:pt x="93" y="2323"/>
                </a:lnTo>
                <a:cubicBezTo>
                  <a:pt x="80" y="2323"/>
                  <a:pt x="69" y="2320"/>
                  <a:pt x="57" y="2316"/>
                </a:cubicBezTo>
                <a:cubicBezTo>
                  <a:pt x="46" y="2311"/>
                  <a:pt x="36" y="2304"/>
                  <a:pt x="27" y="2296"/>
                </a:cubicBezTo>
                <a:cubicBezTo>
                  <a:pt x="18" y="2287"/>
                  <a:pt x="12" y="2277"/>
                  <a:pt x="7" y="2265"/>
                </a:cubicBezTo>
                <a:cubicBezTo>
                  <a:pt x="2" y="2254"/>
                  <a:pt x="0" y="2242"/>
                  <a:pt x="0" y="2230"/>
                </a:cubicBezTo>
                <a:close/>
              </a:path>
            </a:pathLst>
          </a:custGeom>
          <a:solidFill>
            <a:srgbClr val="000000">
              <a:alpha val="3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958" name="图片 957"/>
          <p:cNvPicPr/>
          <p:nvPr/>
        </p:nvPicPr>
        <p:blipFill>
          <a:blip r:embed="rId3"/>
          <a:stretch/>
        </p:blipFill>
        <p:spPr>
          <a:xfrm>
            <a:off x="601560" y="1671480"/>
            <a:ext cx="200160" cy="200160"/>
          </a:xfrm>
          <a:prstGeom prst="rect">
            <a:avLst/>
          </a:prstGeom>
          <a:noFill/>
          <a:ln w="0">
            <a:noFill/>
          </a:ln>
        </p:spPr>
      </p:pic>
      <p:sp>
        <p:nvSpPr>
          <p:cNvPr id="959" name="文本框 958"/>
          <p:cNvSpPr txBox="1"/>
          <p:nvPr/>
        </p:nvSpPr>
        <p:spPr>
          <a:xfrm>
            <a:off x="401040" y="1050840"/>
            <a:ext cx="6538680" cy="212400"/>
          </a:xfrm>
          <a:prstGeom prst="rect">
            <a:avLst/>
          </a:prstGeom>
          <a:noFill/>
          <a:ln w="0">
            <a:noFill/>
          </a:ln>
        </p:spPr>
        <p:txBody>
          <a:bodyPr wrap="none" lIns="0" tIns="0" rIns="0" bIns="0" anchor="t">
            <a:spAutoFit/>
          </a:bodyPr>
          <a:lstStyle/>
          <a:p>
            <a:r>
              <a:rPr lang="zh-CN" sz="1320" b="0" u="none" strike="noStrike">
                <a:solidFill>
                  <a:srgbClr val="BFDBFE"/>
                </a:solidFill>
                <a:effectLst/>
                <a:uFillTx/>
                <a:latin typeface="WenQuanYiZenHei"/>
                <a:ea typeface="WenQuanYiZenHei"/>
              </a:rPr>
              <a:t>展示如何通过批量查询和分片技术进一步提高大规模数据检索性能，减少系统响应时间。</a:t>
            </a:r>
            <a:endParaRPr lang="en-US" sz="1320" b="0" u="none" strike="noStrike">
              <a:solidFill>
                <a:srgbClr val="000000"/>
              </a:solidFill>
              <a:effectLst/>
              <a:uFillTx/>
              <a:latin typeface="Times New Roman"/>
            </a:endParaRPr>
          </a:p>
        </p:txBody>
      </p:sp>
      <p:pic>
        <p:nvPicPr>
          <p:cNvPr id="960" name="图片 959"/>
          <p:cNvPicPr/>
          <p:nvPr/>
        </p:nvPicPr>
        <p:blipFill>
          <a:blip r:embed="rId4"/>
          <a:stretch/>
        </p:blipFill>
        <p:spPr>
          <a:xfrm>
            <a:off x="601560" y="2072520"/>
            <a:ext cx="133200" cy="133200"/>
          </a:xfrm>
          <a:prstGeom prst="rect">
            <a:avLst/>
          </a:prstGeom>
          <a:noFill/>
          <a:ln w="0">
            <a:noFill/>
          </a:ln>
        </p:spPr>
      </p:pic>
      <p:sp>
        <p:nvSpPr>
          <p:cNvPr id="961" name="文本框 960"/>
          <p:cNvSpPr txBox="1"/>
          <p:nvPr/>
        </p:nvSpPr>
        <p:spPr>
          <a:xfrm>
            <a:off x="902520" y="1645200"/>
            <a:ext cx="1207800" cy="253440"/>
          </a:xfrm>
          <a:prstGeom prst="rect">
            <a:avLst/>
          </a:prstGeom>
          <a:noFill/>
          <a:ln w="0">
            <a:noFill/>
          </a:ln>
        </p:spPr>
        <p:txBody>
          <a:bodyPr wrap="none" lIns="0" tIns="0" rIns="0" bIns="0" anchor="t">
            <a:spAutoFit/>
          </a:bodyPr>
          <a:lstStyle/>
          <a:p>
            <a:r>
              <a:rPr lang="zh-CN" sz="1580" b="0" u="none" strike="noStrike">
                <a:solidFill>
                  <a:srgbClr val="FFFFFF"/>
                </a:solidFill>
                <a:effectLst/>
                <a:uFillTx/>
                <a:latin typeface="WenQuanYiZenHei"/>
                <a:ea typeface="WenQuanYiZenHei"/>
              </a:rPr>
              <a:t>批量查询优化</a:t>
            </a:r>
            <a:endParaRPr lang="en-US" sz="1580" b="0" u="none" strike="noStrike">
              <a:solidFill>
                <a:srgbClr val="000000"/>
              </a:solidFill>
              <a:effectLst/>
              <a:uFillTx/>
              <a:latin typeface="Times New Roman"/>
            </a:endParaRPr>
          </a:p>
        </p:txBody>
      </p:sp>
      <p:pic>
        <p:nvPicPr>
          <p:cNvPr id="962" name="图片 961"/>
          <p:cNvPicPr/>
          <p:nvPr/>
        </p:nvPicPr>
        <p:blipFill>
          <a:blip r:embed="rId4"/>
          <a:stretch/>
        </p:blipFill>
        <p:spPr>
          <a:xfrm>
            <a:off x="601560" y="2373480"/>
            <a:ext cx="133200" cy="133200"/>
          </a:xfrm>
          <a:prstGeom prst="rect">
            <a:avLst/>
          </a:prstGeom>
          <a:noFill/>
          <a:ln w="0">
            <a:noFill/>
          </a:ln>
        </p:spPr>
      </p:pic>
      <p:sp>
        <p:nvSpPr>
          <p:cNvPr id="963" name="文本框 962"/>
          <p:cNvSpPr txBox="1"/>
          <p:nvPr/>
        </p:nvSpPr>
        <p:spPr>
          <a:xfrm>
            <a:off x="802080" y="2052360"/>
            <a:ext cx="2548800" cy="16956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WenQuanYiZenHei"/>
                <a:ea typeface="WenQuanYiZenHei"/>
              </a:rPr>
              <a:t>一次性处理多个查询，避免重复调用数据库</a:t>
            </a:r>
            <a:endParaRPr lang="en-US" sz="1050" b="0" u="none" strike="noStrike">
              <a:solidFill>
                <a:srgbClr val="000000"/>
              </a:solidFill>
              <a:effectLst/>
              <a:uFillTx/>
              <a:latin typeface="Times New Roman"/>
            </a:endParaRPr>
          </a:p>
        </p:txBody>
      </p:sp>
      <p:pic>
        <p:nvPicPr>
          <p:cNvPr id="964" name="图片 963"/>
          <p:cNvPicPr/>
          <p:nvPr/>
        </p:nvPicPr>
        <p:blipFill>
          <a:blip r:embed="rId4"/>
          <a:stretch/>
        </p:blipFill>
        <p:spPr>
          <a:xfrm>
            <a:off x="601560" y="2674080"/>
            <a:ext cx="133200" cy="133200"/>
          </a:xfrm>
          <a:prstGeom prst="rect">
            <a:avLst/>
          </a:prstGeom>
          <a:noFill/>
          <a:ln w="0">
            <a:noFill/>
          </a:ln>
        </p:spPr>
      </p:pic>
      <p:sp>
        <p:nvSpPr>
          <p:cNvPr id="965" name="文本框 964"/>
          <p:cNvSpPr txBox="1"/>
          <p:nvPr/>
        </p:nvSpPr>
        <p:spPr>
          <a:xfrm>
            <a:off x="802080" y="2353320"/>
            <a:ext cx="2414880" cy="16956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WenQuanYiZenHei"/>
                <a:ea typeface="WenQuanYiZenHei"/>
              </a:rPr>
              <a:t>显著缩短系统响应时间，适合高并发环境</a:t>
            </a:r>
            <a:endParaRPr lang="en-US" sz="1050" b="0" u="none" strike="noStrike">
              <a:solidFill>
                <a:srgbClr val="000000"/>
              </a:solidFill>
              <a:effectLst/>
              <a:uFillTx/>
              <a:latin typeface="Times New Roman"/>
            </a:endParaRPr>
          </a:p>
        </p:txBody>
      </p:sp>
      <p:sp>
        <p:nvSpPr>
          <p:cNvPr id="966" name="文本框 965"/>
          <p:cNvSpPr txBox="1"/>
          <p:nvPr/>
        </p:nvSpPr>
        <p:spPr>
          <a:xfrm>
            <a:off x="802080" y="2653920"/>
            <a:ext cx="1073520" cy="16956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WenQuanYiZenHei"/>
                <a:ea typeface="WenQuanYiZenHei"/>
              </a:rPr>
              <a:t>多查询嵌入可通过</a:t>
            </a:r>
            <a:endParaRPr lang="en-US" sz="1050" b="0" u="none" strike="noStrike">
              <a:solidFill>
                <a:srgbClr val="000000"/>
              </a:solidFill>
              <a:effectLst/>
              <a:uFillTx/>
              <a:latin typeface="Times New Roman"/>
            </a:endParaRPr>
          </a:p>
        </p:txBody>
      </p:sp>
      <p:sp>
        <p:nvSpPr>
          <p:cNvPr id="967" name="文本框 966"/>
          <p:cNvSpPr txBox="1"/>
          <p:nvPr/>
        </p:nvSpPr>
        <p:spPr>
          <a:xfrm>
            <a:off x="1872000" y="2658600"/>
            <a:ext cx="753480" cy="157320"/>
          </a:xfrm>
          <a:prstGeom prst="rect">
            <a:avLst/>
          </a:prstGeom>
          <a:noFill/>
          <a:ln w="0">
            <a:noFill/>
          </a:ln>
        </p:spPr>
        <p:txBody>
          <a:bodyPr wrap="none" lIns="0" tIns="0" rIns="0" bIns="0" anchor="t">
            <a:spAutoFit/>
          </a:bodyPr>
          <a:lstStyle/>
          <a:p>
            <a:r>
              <a:rPr lang="en-US" sz="1050" b="0" u="none" strike="noStrike">
                <a:solidFill>
                  <a:srgbClr val="FFFFFF"/>
                </a:solidFill>
                <a:effectLst/>
                <a:uFillTx/>
                <a:latin typeface="DejaVuSans"/>
                <a:ea typeface="DejaVuSans"/>
              </a:rPr>
              <a:t>np.vstack()</a:t>
            </a:r>
            <a:endParaRPr lang="en-US" sz="1050" b="0" u="none" strike="noStrike">
              <a:solidFill>
                <a:srgbClr val="000000"/>
              </a:solidFill>
              <a:effectLst/>
              <a:uFillTx/>
              <a:latin typeface="Times New Roman"/>
            </a:endParaRPr>
          </a:p>
        </p:txBody>
      </p:sp>
      <p:sp>
        <p:nvSpPr>
          <p:cNvPr id="968" name="文本框 967"/>
          <p:cNvSpPr txBox="1"/>
          <p:nvPr/>
        </p:nvSpPr>
        <p:spPr>
          <a:xfrm>
            <a:off x="2622600" y="2653920"/>
            <a:ext cx="537120" cy="16956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WenQuanYiZenHei"/>
                <a:ea typeface="WenQuanYiZenHei"/>
              </a:rPr>
              <a:t>堆叠处理</a:t>
            </a:r>
            <a:endParaRPr lang="en-US" sz="1050" b="0" u="none" strike="noStrike">
              <a:solidFill>
                <a:srgbClr val="000000"/>
              </a:solidFill>
              <a:effectLst/>
              <a:uFillTx/>
              <a:latin typeface="Times New Roman"/>
            </a:endParaRPr>
          </a:p>
        </p:txBody>
      </p:sp>
      <p:sp>
        <p:nvSpPr>
          <p:cNvPr id="969" name="文本框 968"/>
          <p:cNvSpPr txBox="1"/>
          <p:nvPr/>
        </p:nvSpPr>
        <p:spPr>
          <a:xfrm>
            <a:off x="668520" y="4632480"/>
            <a:ext cx="1127520" cy="132840"/>
          </a:xfrm>
          <a:prstGeom prst="rect">
            <a:avLst/>
          </a:prstGeom>
          <a:noFill/>
          <a:ln w="0">
            <a:noFill/>
          </a:ln>
        </p:spPr>
        <p:txBody>
          <a:bodyPr wrap="none" lIns="0" tIns="0" rIns="0" bIns="0" anchor="t">
            <a:spAutoFit/>
          </a:bodyPr>
          <a:lstStyle/>
          <a:p>
            <a:r>
              <a:rPr lang="en-US" sz="920" b="0" u="none" strike="noStrike">
                <a:solidFill>
                  <a:srgbClr val="93C5FD"/>
                </a:solidFill>
                <a:effectLst/>
                <a:uFillTx/>
                <a:latin typeface="Courier New"/>
                <a:ea typeface="Courier New"/>
              </a:rPr>
              <a:t>query_texts</a:t>
            </a:r>
            <a:r>
              <a:rPr lang="en-US" sz="920" b="0" u="none" strike="noStrike">
                <a:solidFill>
                  <a:srgbClr val="D1D5DB"/>
                </a:solidFill>
                <a:effectLst/>
                <a:uFillTx/>
                <a:latin typeface="Courier New"/>
                <a:ea typeface="Courier New"/>
              </a:rPr>
              <a:t> = ["</a:t>
            </a:r>
            <a:endParaRPr lang="en-US" sz="920" b="0" u="none" strike="noStrike">
              <a:solidFill>
                <a:srgbClr val="000000"/>
              </a:solidFill>
              <a:effectLst/>
              <a:uFillTx/>
              <a:latin typeface="Times New Roman"/>
            </a:endParaRPr>
          </a:p>
        </p:txBody>
      </p:sp>
      <p:sp>
        <p:nvSpPr>
          <p:cNvPr id="970" name="文本框 969"/>
          <p:cNvSpPr txBox="1"/>
          <p:nvPr/>
        </p:nvSpPr>
        <p:spPr>
          <a:xfrm>
            <a:off x="1792080" y="4617360"/>
            <a:ext cx="23544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查询</a:t>
            </a:r>
            <a:endParaRPr lang="en-US" sz="920" b="0" u="none" strike="noStrike">
              <a:solidFill>
                <a:srgbClr val="000000"/>
              </a:solidFill>
              <a:effectLst/>
              <a:uFillTx/>
              <a:latin typeface="Times New Roman"/>
            </a:endParaRPr>
          </a:p>
        </p:txBody>
      </p:sp>
      <p:sp>
        <p:nvSpPr>
          <p:cNvPr id="971" name="文本框 970"/>
          <p:cNvSpPr txBox="1"/>
          <p:nvPr/>
        </p:nvSpPr>
        <p:spPr>
          <a:xfrm>
            <a:off x="2026080" y="4632480"/>
            <a:ext cx="352800" cy="132840"/>
          </a:xfrm>
          <a:prstGeom prst="rect">
            <a:avLst/>
          </a:prstGeom>
          <a:noFill/>
          <a:ln w="0">
            <a:noFill/>
          </a:ln>
        </p:spPr>
        <p:txBody>
          <a:bodyPr wrap="none" lIns="0" tIns="0" rIns="0" bIns="0" anchor="t">
            <a:spAutoFit/>
          </a:bodyPr>
          <a:lstStyle/>
          <a:p>
            <a:r>
              <a:rPr lang="en-US" sz="920" b="0" u="none" strike="noStrike">
                <a:solidFill>
                  <a:srgbClr val="D1D5DB"/>
                </a:solidFill>
                <a:effectLst/>
                <a:uFillTx/>
                <a:latin typeface="Courier New"/>
                <a:ea typeface="Courier New"/>
              </a:rPr>
              <a:t>1", "</a:t>
            </a:r>
            <a:endParaRPr lang="en-US" sz="920" b="0" u="none" strike="noStrike">
              <a:solidFill>
                <a:srgbClr val="000000"/>
              </a:solidFill>
              <a:effectLst/>
              <a:uFillTx/>
              <a:latin typeface="Times New Roman"/>
            </a:endParaRPr>
          </a:p>
        </p:txBody>
      </p:sp>
      <p:sp>
        <p:nvSpPr>
          <p:cNvPr id="972" name="文本框 971"/>
          <p:cNvSpPr txBox="1"/>
          <p:nvPr/>
        </p:nvSpPr>
        <p:spPr>
          <a:xfrm>
            <a:off x="2377080" y="4617360"/>
            <a:ext cx="23544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查询</a:t>
            </a:r>
            <a:endParaRPr lang="en-US" sz="920" b="0" u="none" strike="noStrike">
              <a:solidFill>
                <a:srgbClr val="000000"/>
              </a:solidFill>
              <a:effectLst/>
              <a:uFillTx/>
              <a:latin typeface="Times New Roman"/>
            </a:endParaRPr>
          </a:p>
        </p:txBody>
      </p:sp>
      <p:sp>
        <p:nvSpPr>
          <p:cNvPr id="973" name="文本框 972"/>
          <p:cNvSpPr txBox="1"/>
          <p:nvPr/>
        </p:nvSpPr>
        <p:spPr>
          <a:xfrm>
            <a:off x="2611080" y="4632480"/>
            <a:ext cx="352800" cy="132840"/>
          </a:xfrm>
          <a:prstGeom prst="rect">
            <a:avLst/>
          </a:prstGeom>
          <a:noFill/>
          <a:ln w="0">
            <a:noFill/>
          </a:ln>
        </p:spPr>
        <p:txBody>
          <a:bodyPr wrap="none" lIns="0" tIns="0" rIns="0" bIns="0" anchor="t">
            <a:spAutoFit/>
          </a:bodyPr>
          <a:lstStyle/>
          <a:p>
            <a:r>
              <a:rPr lang="en-US" sz="920" b="0" u="none" strike="noStrike">
                <a:solidFill>
                  <a:srgbClr val="D1D5DB"/>
                </a:solidFill>
                <a:effectLst/>
                <a:uFillTx/>
                <a:latin typeface="Courier New"/>
                <a:ea typeface="Courier New"/>
              </a:rPr>
              <a:t>2", "</a:t>
            </a:r>
            <a:endParaRPr lang="en-US" sz="920" b="0" u="none" strike="noStrike">
              <a:solidFill>
                <a:srgbClr val="000000"/>
              </a:solidFill>
              <a:effectLst/>
              <a:uFillTx/>
              <a:latin typeface="Times New Roman"/>
            </a:endParaRPr>
          </a:p>
        </p:txBody>
      </p:sp>
      <p:sp>
        <p:nvSpPr>
          <p:cNvPr id="974" name="文本框 973"/>
          <p:cNvSpPr txBox="1"/>
          <p:nvPr/>
        </p:nvSpPr>
        <p:spPr>
          <a:xfrm>
            <a:off x="2962080" y="4617360"/>
            <a:ext cx="23544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查询</a:t>
            </a:r>
            <a:endParaRPr lang="en-US" sz="920" b="0" u="none" strike="noStrike">
              <a:solidFill>
                <a:srgbClr val="000000"/>
              </a:solidFill>
              <a:effectLst/>
              <a:uFillTx/>
              <a:latin typeface="Times New Roman"/>
            </a:endParaRPr>
          </a:p>
        </p:txBody>
      </p:sp>
      <p:sp>
        <p:nvSpPr>
          <p:cNvPr id="975" name="文本框 974"/>
          <p:cNvSpPr txBox="1"/>
          <p:nvPr/>
        </p:nvSpPr>
        <p:spPr>
          <a:xfrm>
            <a:off x="3196080" y="4632480"/>
            <a:ext cx="212040" cy="132840"/>
          </a:xfrm>
          <a:prstGeom prst="rect">
            <a:avLst/>
          </a:prstGeom>
          <a:noFill/>
          <a:ln w="0">
            <a:noFill/>
          </a:ln>
        </p:spPr>
        <p:txBody>
          <a:bodyPr wrap="none" lIns="0" tIns="0" rIns="0" bIns="0" anchor="t">
            <a:spAutoFit/>
          </a:bodyPr>
          <a:lstStyle/>
          <a:p>
            <a:r>
              <a:rPr lang="en-US" sz="920" b="0" u="none" strike="noStrike">
                <a:solidFill>
                  <a:srgbClr val="D1D5DB"/>
                </a:solidFill>
                <a:effectLst/>
                <a:uFillTx/>
                <a:latin typeface="Courier New"/>
                <a:ea typeface="Courier New"/>
              </a:rPr>
              <a:t>3"]</a:t>
            </a:r>
            <a:endParaRPr lang="en-US" sz="920" b="0" u="none" strike="noStrike">
              <a:solidFill>
                <a:srgbClr val="000000"/>
              </a:solidFill>
              <a:effectLst/>
              <a:uFillTx/>
              <a:latin typeface="Times New Roman"/>
            </a:endParaRPr>
          </a:p>
        </p:txBody>
      </p:sp>
      <p:sp>
        <p:nvSpPr>
          <p:cNvPr id="976" name="文本框 975"/>
          <p:cNvSpPr txBox="1"/>
          <p:nvPr/>
        </p:nvSpPr>
        <p:spPr>
          <a:xfrm>
            <a:off x="668520" y="4807800"/>
            <a:ext cx="4226040" cy="132840"/>
          </a:xfrm>
          <a:prstGeom prst="rect">
            <a:avLst/>
          </a:prstGeom>
          <a:noFill/>
          <a:ln w="0">
            <a:noFill/>
          </a:ln>
        </p:spPr>
        <p:txBody>
          <a:bodyPr wrap="none" lIns="0" tIns="0" rIns="0" bIns="0" anchor="t">
            <a:spAutoFit/>
          </a:bodyPr>
          <a:lstStyle/>
          <a:p>
            <a:r>
              <a:rPr lang="en-US" sz="920" b="0" u="none" strike="noStrike">
                <a:solidFill>
                  <a:srgbClr val="93C5FD"/>
                </a:solidFill>
                <a:effectLst/>
                <a:uFillTx/>
                <a:latin typeface="Courier New"/>
                <a:ea typeface="Courier New"/>
              </a:rPr>
              <a:t>query_embeddings</a:t>
            </a:r>
            <a:r>
              <a:rPr lang="en-US" sz="920" b="0" u="none" strike="noStrike">
                <a:solidFill>
                  <a:srgbClr val="D1D5DB"/>
                </a:solidFill>
                <a:effectLst/>
                <a:uFillTx/>
                <a:latin typeface="Courier New"/>
                <a:ea typeface="Courier New"/>
              </a:rPr>
              <a:t> = np.vstack([model.encode(text) for text in</a:t>
            </a:r>
            <a:endParaRPr lang="en-US" sz="920" b="0" u="none" strike="noStrike">
              <a:solidFill>
                <a:srgbClr val="000000"/>
              </a:solidFill>
              <a:effectLst/>
              <a:uFillTx/>
              <a:latin typeface="Times New Roman"/>
            </a:endParaRPr>
          </a:p>
        </p:txBody>
      </p:sp>
      <p:sp>
        <p:nvSpPr>
          <p:cNvPr id="977" name="文本框 976"/>
          <p:cNvSpPr txBox="1"/>
          <p:nvPr/>
        </p:nvSpPr>
        <p:spPr>
          <a:xfrm>
            <a:off x="668520" y="4983480"/>
            <a:ext cx="916200" cy="132840"/>
          </a:xfrm>
          <a:prstGeom prst="rect">
            <a:avLst/>
          </a:prstGeom>
          <a:noFill/>
          <a:ln w="0">
            <a:noFill/>
          </a:ln>
        </p:spPr>
        <p:txBody>
          <a:bodyPr wrap="none" lIns="0" tIns="0" rIns="0" bIns="0" anchor="t">
            <a:spAutoFit/>
          </a:bodyPr>
          <a:lstStyle/>
          <a:p>
            <a:r>
              <a:rPr lang="en-US" sz="920" b="0" u="none" strike="noStrike">
                <a:solidFill>
                  <a:srgbClr val="D1D5DB"/>
                </a:solidFill>
                <a:effectLst/>
                <a:uFillTx/>
                <a:latin typeface="Courier New"/>
                <a:ea typeface="Courier New"/>
              </a:rPr>
              <a:t>query_texts])</a:t>
            </a:r>
            <a:endParaRPr lang="en-US" sz="920" b="0" u="none" strike="noStrike">
              <a:solidFill>
                <a:srgbClr val="000000"/>
              </a:solidFill>
              <a:effectLst/>
              <a:uFillTx/>
              <a:latin typeface="Times New Roman"/>
            </a:endParaRPr>
          </a:p>
        </p:txBody>
      </p:sp>
      <p:sp>
        <p:nvSpPr>
          <p:cNvPr id="978" name="任意多边形 977"/>
          <p:cNvSpPr/>
          <p:nvPr/>
        </p:nvSpPr>
        <p:spPr>
          <a:xfrm>
            <a:off x="5498640" y="1470600"/>
            <a:ext cx="4797000" cy="4253760"/>
          </a:xfrm>
          <a:custGeom>
            <a:avLst/>
            <a:gdLst/>
            <a:ahLst/>
            <a:cxnLst/>
            <a:rect l="0" t="0" r="r" b="b"/>
            <a:pathLst>
              <a:path w="13325" h="11816">
                <a:moveTo>
                  <a:pt x="0" y="11631"/>
                </a:moveTo>
                <a:lnTo>
                  <a:pt x="0" y="186"/>
                </a:lnTo>
                <a:cubicBezTo>
                  <a:pt x="0" y="174"/>
                  <a:pt x="1" y="161"/>
                  <a:pt x="2" y="149"/>
                </a:cubicBezTo>
                <a:cubicBezTo>
                  <a:pt x="4" y="138"/>
                  <a:pt x="7" y="126"/>
                  <a:pt x="10" y="115"/>
                </a:cubicBezTo>
                <a:cubicBezTo>
                  <a:pt x="14" y="103"/>
                  <a:pt x="18" y="93"/>
                  <a:pt x="23" y="83"/>
                </a:cubicBezTo>
                <a:cubicBezTo>
                  <a:pt x="28" y="72"/>
                  <a:pt x="34" y="63"/>
                  <a:pt x="40" y="54"/>
                </a:cubicBezTo>
                <a:cubicBezTo>
                  <a:pt x="47" y="46"/>
                  <a:pt x="54" y="38"/>
                  <a:pt x="62" y="31"/>
                </a:cubicBezTo>
                <a:cubicBezTo>
                  <a:pt x="69" y="25"/>
                  <a:pt x="77" y="19"/>
                  <a:pt x="86" y="14"/>
                </a:cubicBezTo>
                <a:cubicBezTo>
                  <a:pt x="94" y="9"/>
                  <a:pt x="103" y="6"/>
                  <a:pt x="112" y="4"/>
                </a:cubicBezTo>
                <a:cubicBezTo>
                  <a:pt x="121" y="1"/>
                  <a:pt x="130" y="0"/>
                  <a:pt x="139" y="0"/>
                </a:cubicBezTo>
                <a:lnTo>
                  <a:pt x="13139" y="0"/>
                </a:lnTo>
                <a:cubicBezTo>
                  <a:pt x="13151" y="0"/>
                  <a:pt x="13164" y="1"/>
                  <a:pt x="13176" y="4"/>
                </a:cubicBezTo>
                <a:cubicBezTo>
                  <a:pt x="13187" y="6"/>
                  <a:pt x="13199" y="9"/>
                  <a:pt x="13210" y="14"/>
                </a:cubicBezTo>
                <a:cubicBezTo>
                  <a:pt x="13222" y="19"/>
                  <a:pt x="13232" y="25"/>
                  <a:pt x="13242" y="31"/>
                </a:cubicBezTo>
                <a:cubicBezTo>
                  <a:pt x="13253" y="38"/>
                  <a:pt x="13262" y="46"/>
                  <a:pt x="13271" y="54"/>
                </a:cubicBezTo>
                <a:cubicBezTo>
                  <a:pt x="13279" y="63"/>
                  <a:pt x="13287" y="72"/>
                  <a:pt x="13294" y="83"/>
                </a:cubicBezTo>
                <a:cubicBezTo>
                  <a:pt x="13300" y="93"/>
                  <a:pt x="13306" y="103"/>
                  <a:pt x="13311" y="115"/>
                </a:cubicBezTo>
                <a:cubicBezTo>
                  <a:pt x="13316" y="126"/>
                  <a:pt x="13319" y="138"/>
                  <a:pt x="13321" y="149"/>
                </a:cubicBezTo>
                <a:cubicBezTo>
                  <a:pt x="13324" y="161"/>
                  <a:pt x="13325" y="174"/>
                  <a:pt x="13325" y="186"/>
                </a:cubicBezTo>
                <a:lnTo>
                  <a:pt x="13325" y="11631"/>
                </a:lnTo>
                <a:cubicBezTo>
                  <a:pt x="13325" y="11643"/>
                  <a:pt x="13324" y="11655"/>
                  <a:pt x="13321" y="11667"/>
                </a:cubicBezTo>
                <a:cubicBezTo>
                  <a:pt x="13319" y="11679"/>
                  <a:pt x="13316" y="11691"/>
                  <a:pt x="13311" y="11702"/>
                </a:cubicBezTo>
                <a:cubicBezTo>
                  <a:pt x="13306" y="11713"/>
                  <a:pt x="13300" y="11724"/>
                  <a:pt x="13294" y="11734"/>
                </a:cubicBezTo>
                <a:cubicBezTo>
                  <a:pt x="13287" y="11744"/>
                  <a:pt x="13279" y="11753"/>
                  <a:pt x="13271" y="11762"/>
                </a:cubicBezTo>
                <a:cubicBezTo>
                  <a:pt x="13262" y="11771"/>
                  <a:pt x="13253" y="11778"/>
                  <a:pt x="13242" y="11785"/>
                </a:cubicBezTo>
                <a:cubicBezTo>
                  <a:pt x="13232" y="11792"/>
                  <a:pt x="13222" y="11798"/>
                  <a:pt x="13210" y="11802"/>
                </a:cubicBezTo>
                <a:cubicBezTo>
                  <a:pt x="13199" y="11807"/>
                  <a:pt x="13187" y="11810"/>
                  <a:pt x="13176" y="11813"/>
                </a:cubicBezTo>
                <a:cubicBezTo>
                  <a:pt x="13164" y="11815"/>
                  <a:pt x="13151" y="11816"/>
                  <a:pt x="13139" y="11816"/>
                </a:cubicBezTo>
                <a:lnTo>
                  <a:pt x="139" y="11816"/>
                </a:lnTo>
                <a:cubicBezTo>
                  <a:pt x="130" y="11816"/>
                  <a:pt x="121" y="11815"/>
                  <a:pt x="112" y="11813"/>
                </a:cubicBezTo>
                <a:cubicBezTo>
                  <a:pt x="103" y="11810"/>
                  <a:pt x="94" y="11807"/>
                  <a:pt x="86" y="11802"/>
                </a:cubicBezTo>
                <a:cubicBezTo>
                  <a:pt x="77" y="11798"/>
                  <a:pt x="69" y="11792"/>
                  <a:pt x="62" y="11785"/>
                </a:cubicBezTo>
                <a:cubicBezTo>
                  <a:pt x="54" y="11778"/>
                  <a:pt x="47" y="11771"/>
                  <a:pt x="40" y="11762"/>
                </a:cubicBezTo>
                <a:cubicBezTo>
                  <a:pt x="34" y="11753"/>
                  <a:pt x="28" y="11744"/>
                  <a:pt x="23" y="11734"/>
                </a:cubicBezTo>
                <a:cubicBezTo>
                  <a:pt x="18" y="11724"/>
                  <a:pt x="14" y="11713"/>
                  <a:pt x="10" y="11702"/>
                </a:cubicBezTo>
                <a:cubicBezTo>
                  <a:pt x="7" y="11691"/>
                  <a:pt x="4" y="11679"/>
                  <a:pt x="2" y="11667"/>
                </a:cubicBezTo>
                <a:cubicBezTo>
                  <a:pt x="1" y="11655"/>
                  <a:pt x="0" y="11643"/>
                  <a:pt x="0" y="11631"/>
                </a:cubicBezTo>
                <a:close/>
              </a:path>
            </a:pathLst>
          </a:custGeom>
          <a:solidFill>
            <a:srgbClr val="FFFFFF">
              <a:alpha val="8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979" name="任意多边形 978"/>
          <p:cNvSpPr/>
          <p:nvPr/>
        </p:nvSpPr>
        <p:spPr>
          <a:xfrm>
            <a:off x="5481720" y="1470600"/>
            <a:ext cx="67320" cy="4253760"/>
          </a:xfrm>
          <a:custGeom>
            <a:avLst/>
            <a:gdLst/>
            <a:ahLst/>
            <a:cxnLst/>
            <a:rect l="0" t="0" r="r" b="b"/>
            <a:pathLst>
              <a:path w="187" h="11816">
                <a:moveTo>
                  <a:pt x="0" y="0"/>
                </a:moveTo>
                <a:lnTo>
                  <a:pt x="187" y="0"/>
                </a:lnTo>
                <a:lnTo>
                  <a:pt x="187" y="11816"/>
                </a:lnTo>
                <a:lnTo>
                  <a:pt x="0" y="11816"/>
                </a:lnTo>
                <a:lnTo>
                  <a:pt x="0" y="0"/>
                </a:lnTo>
                <a:close/>
              </a:path>
            </a:pathLst>
          </a:custGeom>
          <a:solidFill>
            <a:srgbClr val="7E3AF2"/>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980" name="任意多边形 979"/>
          <p:cNvSpPr/>
          <p:nvPr/>
        </p:nvSpPr>
        <p:spPr>
          <a:xfrm>
            <a:off x="5682240" y="4545720"/>
            <a:ext cx="4446360" cy="1011600"/>
          </a:xfrm>
          <a:custGeom>
            <a:avLst/>
            <a:gdLst/>
            <a:ahLst/>
            <a:cxnLst/>
            <a:rect l="0" t="0" r="r" b="b"/>
            <a:pathLst>
              <a:path w="12351" h="2810">
                <a:moveTo>
                  <a:pt x="0" y="2717"/>
                </a:moveTo>
                <a:lnTo>
                  <a:pt x="0" y="94"/>
                </a:lnTo>
                <a:cubicBezTo>
                  <a:pt x="0" y="82"/>
                  <a:pt x="3" y="70"/>
                  <a:pt x="7" y="59"/>
                </a:cubicBezTo>
                <a:cubicBezTo>
                  <a:pt x="12" y="47"/>
                  <a:pt x="19" y="37"/>
                  <a:pt x="28" y="29"/>
                </a:cubicBezTo>
                <a:cubicBezTo>
                  <a:pt x="36" y="20"/>
                  <a:pt x="46" y="13"/>
                  <a:pt x="58" y="7"/>
                </a:cubicBezTo>
                <a:cubicBezTo>
                  <a:pt x="69" y="3"/>
                  <a:pt x="81" y="0"/>
                  <a:pt x="93" y="0"/>
                </a:cubicBezTo>
                <a:lnTo>
                  <a:pt x="12258" y="0"/>
                </a:lnTo>
                <a:cubicBezTo>
                  <a:pt x="12270" y="0"/>
                  <a:pt x="12282" y="3"/>
                  <a:pt x="12293" y="7"/>
                </a:cubicBezTo>
                <a:cubicBezTo>
                  <a:pt x="12305" y="13"/>
                  <a:pt x="12315" y="20"/>
                  <a:pt x="12324" y="29"/>
                </a:cubicBezTo>
                <a:cubicBezTo>
                  <a:pt x="12332" y="37"/>
                  <a:pt x="12339" y="47"/>
                  <a:pt x="12344" y="59"/>
                </a:cubicBezTo>
                <a:cubicBezTo>
                  <a:pt x="12348" y="70"/>
                  <a:pt x="12351" y="82"/>
                  <a:pt x="12351" y="94"/>
                </a:cubicBezTo>
                <a:lnTo>
                  <a:pt x="12351" y="2717"/>
                </a:lnTo>
                <a:cubicBezTo>
                  <a:pt x="12351" y="2730"/>
                  <a:pt x="12348" y="2741"/>
                  <a:pt x="12344" y="2753"/>
                </a:cubicBezTo>
                <a:cubicBezTo>
                  <a:pt x="12339" y="2764"/>
                  <a:pt x="12332" y="2774"/>
                  <a:pt x="12324" y="2783"/>
                </a:cubicBezTo>
                <a:cubicBezTo>
                  <a:pt x="12315" y="2792"/>
                  <a:pt x="12305" y="2798"/>
                  <a:pt x="12293" y="2803"/>
                </a:cubicBezTo>
                <a:cubicBezTo>
                  <a:pt x="12282" y="2808"/>
                  <a:pt x="12270" y="2810"/>
                  <a:pt x="12258" y="2810"/>
                </a:cubicBezTo>
                <a:lnTo>
                  <a:pt x="93" y="2810"/>
                </a:lnTo>
                <a:cubicBezTo>
                  <a:pt x="81" y="2810"/>
                  <a:pt x="69" y="2808"/>
                  <a:pt x="58" y="2803"/>
                </a:cubicBezTo>
                <a:cubicBezTo>
                  <a:pt x="46" y="2798"/>
                  <a:pt x="36" y="2792"/>
                  <a:pt x="28" y="2783"/>
                </a:cubicBezTo>
                <a:cubicBezTo>
                  <a:pt x="19" y="2774"/>
                  <a:pt x="12" y="2764"/>
                  <a:pt x="7" y="2753"/>
                </a:cubicBezTo>
                <a:cubicBezTo>
                  <a:pt x="3" y="2741"/>
                  <a:pt x="0" y="2730"/>
                  <a:pt x="0" y="2717"/>
                </a:cubicBezTo>
                <a:close/>
              </a:path>
            </a:pathLst>
          </a:custGeom>
          <a:solidFill>
            <a:srgbClr val="000000">
              <a:alpha val="3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981" name="图片 980"/>
          <p:cNvPicPr/>
          <p:nvPr/>
        </p:nvPicPr>
        <p:blipFill>
          <a:blip r:embed="rId5"/>
          <a:stretch/>
        </p:blipFill>
        <p:spPr>
          <a:xfrm>
            <a:off x="5682600" y="1671480"/>
            <a:ext cx="200160" cy="200160"/>
          </a:xfrm>
          <a:prstGeom prst="rect">
            <a:avLst/>
          </a:prstGeom>
          <a:noFill/>
          <a:ln w="0">
            <a:noFill/>
          </a:ln>
        </p:spPr>
      </p:pic>
      <p:sp>
        <p:nvSpPr>
          <p:cNvPr id="982" name="文本框 981"/>
          <p:cNvSpPr txBox="1"/>
          <p:nvPr/>
        </p:nvSpPr>
        <p:spPr>
          <a:xfrm>
            <a:off x="668520" y="5158800"/>
            <a:ext cx="3803400" cy="132840"/>
          </a:xfrm>
          <a:prstGeom prst="rect">
            <a:avLst/>
          </a:prstGeom>
          <a:noFill/>
          <a:ln w="0">
            <a:noFill/>
          </a:ln>
        </p:spPr>
        <p:txBody>
          <a:bodyPr wrap="none" lIns="0" tIns="0" rIns="0" bIns="0" anchor="t">
            <a:spAutoFit/>
          </a:bodyPr>
          <a:lstStyle/>
          <a:p>
            <a:r>
              <a:rPr lang="en-US" sz="920" b="1" u="none" strike="noStrike">
                <a:solidFill>
                  <a:srgbClr val="7E3AF2"/>
                </a:solidFill>
                <a:effectLst/>
                <a:uFillTx/>
                <a:latin typeface="Courier New"/>
                <a:ea typeface="Courier New"/>
              </a:rPr>
              <a:t>distances, indices</a:t>
            </a:r>
            <a:r>
              <a:rPr lang="en-US" sz="920" b="0" u="none" strike="noStrike">
                <a:solidFill>
                  <a:srgbClr val="D1D5DB"/>
                </a:solidFill>
                <a:effectLst/>
                <a:uFillTx/>
                <a:latin typeface="Courier New"/>
                <a:ea typeface="Courier New"/>
              </a:rPr>
              <a:t> = index.search(query_embeddings, k)</a:t>
            </a:r>
            <a:endParaRPr lang="en-US" sz="920" b="0" u="none" strike="noStrike">
              <a:solidFill>
                <a:srgbClr val="000000"/>
              </a:solidFill>
              <a:effectLst/>
              <a:uFillTx/>
              <a:latin typeface="Times New Roman"/>
            </a:endParaRPr>
          </a:p>
        </p:txBody>
      </p:sp>
      <p:pic>
        <p:nvPicPr>
          <p:cNvPr id="983" name="图片 982"/>
          <p:cNvPicPr/>
          <p:nvPr/>
        </p:nvPicPr>
        <p:blipFill>
          <a:blip r:embed="rId4"/>
          <a:stretch/>
        </p:blipFill>
        <p:spPr>
          <a:xfrm>
            <a:off x="5682600" y="2072520"/>
            <a:ext cx="133200" cy="133200"/>
          </a:xfrm>
          <a:prstGeom prst="rect">
            <a:avLst/>
          </a:prstGeom>
          <a:noFill/>
          <a:ln w="0">
            <a:noFill/>
          </a:ln>
        </p:spPr>
      </p:pic>
      <p:sp>
        <p:nvSpPr>
          <p:cNvPr id="984" name="文本框 983"/>
          <p:cNvSpPr txBox="1"/>
          <p:nvPr/>
        </p:nvSpPr>
        <p:spPr>
          <a:xfrm>
            <a:off x="5983560" y="1645200"/>
            <a:ext cx="805320" cy="253440"/>
          </a:xfrm>
          <a:prstGeom prst="rect">
            <a:avLst/>
          </a:prstGeom>
          <a:noFill/>
          <a:ln w="0">
            <a:noFill/>
          </a:ln>
        </p:spPr>
        <p:txBody>
          <a:bodyPr wrap="none" lIns="0" tIns="0" rIns="0" bIns="0" anchor="t">
            <a:spAutoFit/>
          </a:bodyPr>
          <a:lstStyle/>
          <a:p>
            <a:r>
              <a:rPr lang="zh-CN" sz="1580" b="0" u="none" strike="noStrike">
                <a:solidFill>
                  <a:srgbClr val="FFFFFF"/>
                </a:solidFill>
                <a:effectLst/>
                <a:uFillTx/>
                <a:latin typeface="WenQuanYiZenHei"/>
                <a:ea typeface="WenQuanYiZenHei"/>
              </a:rPr>
              <a:t>分片技术</a:t>
            </a:r>
            <a:endParaRPr lang="en-US" sz="1580" b="0" u="none" strike="noStrike">
              <a:solidFill>
                <a:srgbClr val="000000"/>
              </a:solidFill>
              <a:effectLst/>
              <a:uFillTx/>
              <a:latin typeface="Times New Roman"/>
            </a:endParaRPr>
          </a:p>
        </p:txBody>
      </p:sp>
      <p:pic>
        <p:nvPicPr>
          <p:cNvPr id="985" name="图片 984"/>
          <p:cNvPicPr/>
          <p:nvPr/>
        </p:nvPicPr>
        <p:blipFill>
          <a:blip r:embed="rId4"/>
          <a:stretch/>
        </p:blipFill>
        <p:spPr>
          <a:xfrm>
            <a:off x="5682600" y="2373480"/>
            <a:ext cx="133200" cy="133200"/>
          </a:xfrm>
          <a:prstGeom prst="rect">
            <a:avLst/>
          </a:prstGeom>
          <a:noFill/>
          <a:ln w="0">
            <a:noFill/>
          </a:ln>
        </p:spPr>
      </p:pic>
      <p:sp>
        <p:nvSpPr>
          <p:cNvPr id="986" name="文本框 985"/>
          <p:cNvSpPr txBox="1"/>
          <p:nvPr/>
        </p:nvSpPr>
        <p:spPr>
          <a:xfrm>
            <a:off x="5883120" y="2052360"/>
            <a:ext cx="2012400" cy="16956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WenQuanYiZenHei"/>
                <a:ea typeface="WenQuanYiZenHei"/>
              </a:rPr>
              <a:t>水平分区数据，分布在多个索引中</a:t>
            </a:r>
            <a:endParaRPr lang="en-US" sz="1050" b="0" u="none" strike="noStrike">
              <a:solidFill>
                <a:srgbClr val="000000"/>
              </a:solidFill>
              <a:effectLst/>
              <a:uFillTx/>
              <a:latin typeface="Times New Roman"/>
            </a:endParaRPr>
          </a:p>
        </p:txBody>
      </p:sp>
      <p:pic>
        <p:nvPicPr>
          <p:cNvPr id="987" name="图片 986"/>
          <p:cNvPicPr/>
          <p:nvPr/>
        </p:nvPicPr>
        <p:blipFill>
          <a:blip r:embed="rId4"/>
          <a:stretch/>
        </p:blipFill>
        <p:spPr>
          <a:xfrm>
            <a:off x="5682600" y="2674080"/>
            <a:ext cx="133200" cy="133200"/>
          </a:xfrm>
          <a:prstGeom prst="rect">
            <a:avLst/>
          </a:prstGeom>
          <a:noFill/>
          <a:ln w="0">
            <a:noFill/>
          </a:ln>
        </p:spPr>
      </p:pic>
      <p:sp>
        <p:nvSpPr>
          <p:cNvPr id="988" name="文本框 987"/>
          <p:cNvSpPr txBox="1"/>
          <p:nvPr/>
        </p:nvSpPr>
        <p:spPr>
          <a:xfrm>
            <a:off x="5883120" y="2353320"/>
            <a:ext cx="2012400" cy="16956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WenQuanYiZenHei"/>
                <a:ea typeface="WenQuanYiZenHei"/>
              </a:rPr>
              <a:t>并行处理查询，减少单一索引负载</a:t>
            </a:r>
            <a:endParaRPr lang="en-US" sz="1050" b="0" u="none" strike="noStrike">
              <a:solidFill>
                <a:srgbClr val="000000"/>
              </a:solidFill>
              <a:effectLst/>
              <a:uFillTx/>
              <a:latin typeface="Times New Roman"/>
            </a:endParaRPr>
          </a:p>
        </p:txBody>
      </p:sp>
      <p:sp>
        <p:nvSpPr>
          <p:cNvPr id="989" name="文本框 988"/>
          <p:cNvSpPr txBox="1"/>
          <p:nvPr/>
        </p:nvSpPr>
        <p:spPr>
          <a:xfrm>
            <a:off x="5883120" y="2653920"/>
            <a:ext cx="268920" cy="16956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WenQuanYiZenHei"/>
                <a:ea typeface="WenQuanYiZenHei"/>
              </a:rPr>
              <a:t>使用</a:t>
            </a:r>
            <a:endParaRPr lang="en-US" sz="1050" b="0" u="none" strike="noStrike">
              <a:solidFill>
                <a:srgbClr val="000000"/>
              </a:solidFill>
              <a:effectLst/>
              <a:uFillTx/>
              <a:latin typeface="Times New Roman"/>
            </a:endParaRPr>
          </a:p>
        </p:txBody>
      </p:sp>
      <p:sp>
        <p:nvSpPr>
          <p:cNvPr id="990" name="文本框 989"/>
          <p:cNvSpPr txBox="1"/>
          <p:nvPr/>
        </p:nvSpPr>
        <p:spPr>
          <a:xfrm>
            <a:off x="6150600" y="2658600"/>
            <a:ext cx="834840" cy="157320"/>
          </a:xfrm>
          <a:prstGeom prst="rect">
            <a:avLst/>
          </a:prstGeom>
          <a:noFill/>
          <a:ln w="0">
            <a:noFill/>
          </a:ln>
        </p:spPr>
        <p:txBody>
          <a:bodyPr wrap="none" lIns="0" tIns="0" rIns="0" bIns="0" anchor="t">
            <a:spAutoFit/>
          </a:bodyPr>
          <a:lstStyle/>
          <a:p>
            <a:r>
              <a:rPr lang="en-US" sz="1050" b="0" u="none" strike="noStrike">
                <a:solidFill>
                  <a:srgbClr val="FFFFFF"/>
                </a:solidFill>
                <a:effectLst/>
                <a:uFillTx/>
                <a:latin typeface="DejaVuSans"/>
                <a:ea typeface="DejaVuSans"/>
              </a:rPr>
              <a:t>IndexShards</a:t>
            </a:r>
            <a:endParaRPr lang="en-US" sz="1050" b="0" u="none" strike="noStrike">
              <a:solidFill>
                <a:srgbClr val="000000"/>
              </a:solidFill>
              <a:effectLst/>
              <a:uFillTx/>
              <a:latin typeface="Times New Roman"/>
            </a:endParaRPr>
          </a:p>
        </p:txBody>
      </p:sp>
      <p:sp>
        <p:nvSpPr>
          <p:cNvPr id="991" name="文本框 990"/>
          <p:cNvSpPr txBox="1"/>
          <p:nvPr/>
        </p:nvSpPr>
        <p:spPr>
          <a:xfrm>
            <a:off x="6977160" y="2653920"/>
            <a:ext cx="1073520" cy="16956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WenQuanYiZenHei"/>
                <a:ea typeface="WenQuanYiZenHei"/>
              </a:rPr>
              <a:t>整合多个分片索引</a:t>
            </a:r>
            <a:endParaRPr lang="en-US" sz="1050" b="0" u="none" strike="noStrike">
              <a:solidFill>
                <a:srgbClr val="000000"/>
              </a:solidFill>
              <a:effectLst/>
              <a:uFillTx/>
              <a:latin typeface="Times New Roman"/>
            </a:endParaRPr>
          </a:p>
        </p:txBody>
      </p:sp>
      <p:sp>
        <p:nvSpPr>
          <p:cNvPr id="992" name="文本框 991"/>
          <p:cNvSpPr txBox="1"/>
          <p:nvPr/>
        </p:nvSpPr>
        <p:spPr>
          <a:xfrm>
            <a:off x="5749560" y="4632480"/>
            <a:ext cx="986400" cy="132840"/>
          </a:xfrm>
          <a:prstGeom prst="rect">
            <a:avLst/>
          </a:prstGeom>
          <a:noFill/>
          <a:ln w="0">
            <a:noFill/>
          </a:ln>
        </p:spPr>
        <p:txBody>
          <a:bodyPr wrap="none" lIns="0" tIns="0" rIns="0" bIns="0" anchor="t">
            <a:spAutoFit/>
          </a:bodyPr>
          <a:lstStyle/>
          <a:p>
            <a:r>
              <a:rPr lang="en-US" sz="920" b="0" u="none" strike="noStrike">
                <a:solidFill>
                  <a:srgbClr val="93C5FD"/>
                </a:solidFill>
                <a:effectLst/>
                <a:uFillTx/>
                <a:latin typeface="Courier New"/>
                <a:ea typeface="Courier New"/>
              </a:rPr>
              <a:t>num_shards</a:t>
            </a:r>
            <a:r>
              <a:rPr lang="en-US" sz="920" b="0" u="none" strike="noStrike">
                <a:solidFill>
                  <a:srgbClr val="D1D5DB"/>
                </a:solidFill>
                <a:effectLst/>
                <a:uFillTx/>
                <a:latin typeface="Courier New"/>
                <a:ea typeface="Courier New"/>
              </a:rPr>
              <a:t> = 2</a:t>
            </a:r>
            <a:endParaRPr lang="en-US" sz="920" b="0" u="none" strike="noStrike">
              <a:solidFill>
                <a:srgbClr val="000000"/>
              </a:solidFill>
              <a:effectLst/>
              <a:uFillTx/>
              <a:latin typeface="Times New Roman"/>
            </a:endParaRPr>
          </a:p>
        </p:txBody>
      </p:sp>
      <p:sp>
        <p:nvSpPr>
          <p:cNvPr id="993" name="文本框 992"/>
          <p:cNvSpPr txBox="1"/>
          <p:nvPr/>
        </p:nvSpPr>
        <p:spPr>
          <a:xfrm>
            <a:off x="5749560" y="4807800"/>
            <a:ext cx="4085280" cy="132840"/>
          </a:xfrm>
          <a:prstGeom prst="rect">
            <a:avLst/>
          </a:prstGeom>
          <a:noFill/>
          <a:ln w="0">
            <a:noFill/>
          </a:ln>
        </p:spPr>
        <p:txBody>
          <a:bodyPr wrap="none" lIns="0" tIns="0" rIns="0" bIns="0" anchor="t">
            <a:spAutoFit/>
          </a:bodyPr>
          <a:lstStyle/>
          <a:p>
            <a:r>
              <a:rPr lang="en-US" sz="920" b="0" u="none" strike="noStrike">
                <a:solidFill>
                  <a:srgbClr val="93C5FD"/>
                </a:solidFill>
                <a:effectLst/>
                <a:uFillTx/>
                <a:latin typeface="Courier New"/>
                <a:ea typeface="Courier New"/>
              </a:rPr>
              <a:t>shards</a:t>
            </a:r>
            <a:r>
              <a:rPr lang="en-US" sz="920" b="0" u="none" strike="noStrike">
                <a:solidFill>
                  <a:srgbClr val="D1D5DB"/>
                </a:solidFill>
                <a:effectLst/>
                <a:uFillTx/>
                <a:latin typeface="Courier New"/>
                <a:ea typeface="Courier New"/>
              </a:rPr>
              <a:t> = [faiss.IndexFlatL2(d) for _ in range(num_shards)]</a:t>
            </a:r>
            <a:endParaRPr lang="en-US" sz="920" b="0" u="none" strike="noStrike">
              <a:solidFill>
                <a:srgbClr val="000000"/>
              </a:solidFill>
              <a:effectLst/>
              <a:uFillTx/>
              <a:latin typeface="Times New Roman"/>
            </a:endParaRPr>
          </a:p>
        </p:txBody>
      </p:sp>
      <p:sp>
        <p:nvSpPr>
          <p:cNvPr id="994" name="文本框 993"/>
          <p:cNvSpPr txBox="1"/>
          <p:nvPr/>
        </p:nvSpPr>
        <p:spPr>
          <a:xfrm>
            <a:off x="5749560" y="4983480"/>
            <a:ext cx="2395080" cy="132840"/>
          </a:xfrm>
          <a:prstGeom prst="rect">
            <a:avLst/>
          </a:prstGeom>
          <a:noFill/>
          <a:ln w="0">
            <a:noFill/>
          </a:ln>
        </p:spPr>
        <p:txBody>
          <a:bodyPr wrap="none" lIns="0" tIns="0" rIns="0" bIns="0" anchor="t">
            <a:spAutoFit/>
          </a:bodyPr>
          <a:lstStyle/>
          <a:p>
            <a:r>
              <a:rPr lang="en-US" sz="920" b="0" u="none" strike="noStrike">
                <a:solidFill>
                  <a:srgbClr val="93C5FD"/>
                </a:solidFill>
                <a:effectLst/>
                <a:uFillTx/>
                <a:latin typeface="Courier New"/>
                <a:ea typeface="Courier New"/>
              </a:rPr>
              <a:t>shard_index</a:t>
            </a:r>
            <a:r>
              <a:rPr lang="en-US" sz="920" b="0" u="none" strike="noStrike">
                <a:solidFill>
                  <a:srgbClr val="D1D5DB"/>
                </a:solidFill>
                <a:effectLst/>
                <a:uFillTx/>
                <a:latin typeface="Courier New"/>
                <a:ea typeface="Courier New"/>
              </a:rPr>
              <a:t> = faiss.IndexShards(d)</a:t>
            </a:r>
            <a:endParaRPr lang="en-US" sz="920" b="0" u="none" strike="noStrike">
              <a:solidFill>
                <a:srgbClr val="000000"/>
              </a:solidFill>
              <a:effectLst/>
              <a:uFillTx/>
              <a:latin typeface="Times New Roman"/>
            </a:endParaRPr>
          </a:p>
        </p:txBody>
      </p:sp>
      <p:sp>
        <p:nvSpPr>
          <p:cNvPr id="995" name="文本框 994"/>
          <p:cNvSpPr txBox="1"/>
          <p:nvPr/>
        </p:nvSpPr>
        <p:spPr>
          <a:xfrm>
            <a:off x="5749560" y="5158800"/>
            <a:ext cx="1409040" cy="132840"/>
          </a:xfrm>
          <a:prstGeom prst="rect">
            <a:avLst/>
          </a:prstGeom>
          <a:noFill/>
          <a:ln w="0">
            <a:noFill/>
          </a:ln>
        </p:spPr>
        <p:txBody>
          <a:bodyPr wrap="none" lIns="0" tIns="0" rIns="0" bIns="0" anchor="t">
            <a:spAutoFit/>
          </a:bodyPr>
          <a:lstStyle/>
          <a:p>
            <a:r>
              <a:rPr lang="en-US" sz="920" b="0" u="none" strike="noStrike">
                <a:solidFill>
                  <a:srgbClr val="D1D5DB"/>
                </a:solidFill>
                <a:effectLst/>
                <a:uFillTx/>
                <a:latin typeface="Courier New"/>
                <a:ea typeface="Courier New"/>
              </a:rPr>
              <a:t>for shard in shards:</a:t>
            </a:r>
            <a:endParaRPr lang="en-US" sz="920" b="0" u="none" strike="noStrike">
              <a:solidFill>
                <a:srgbClr val="000000"/>
              </a:solidFill>
              <a:effectLst/>
              <a:uFillTx/>
              <a:latin typeface="Times New Roman"/>
            </a:endParaRPr>
          </a:p>
        </p:txBody>
      </p:sp>
      <p:sp>
        <p:nvSpPr>
          <p:cNvPr id="996" name="任意多边形 995"/>
          <p:cNvSpPr/>
          <p:nvPr/>
        </p:nvSpPr>
        <p:spPr>
          <a:xfrm>
            <a:off x="401040" y="5924880"/>
            <a:ext cx="9894600" cy="768960"/>
          </a:xfrm>
          <a:custGeom>
            <a:avLst/>
            <a:gdLst/>
            <a:ahLst/>
            <a:cxnLst/>
            <a:rect l="0" t="0" r="r" b="b"/>
            <a:pathLst>
              <a:path w="27485" h="2136">
                <a:moveTo>
                  <a:pt x="0" y="1950"/>
                </a:moveTo>
                <a:lnTo>
                  <a:pt x="0" y="185"/>
                </a:lnTo>
                <a:cubicBezTo>
                  <a:pt x="0" y="173"/>
                  <a:pt x="1" y="161"/>
                  <a:pt x="3" y="149"/>
                </a:cubicBezTo>
                <a:cubicBezTo>
                  <a:pt x="6" y="137"/>
                  <a:pt x="9" y="125"/>
                  <a:pt x="14" y="114"/>
                </a:cubicBezTo>
                <a:cubicBezTo>
                  <a:pt x="19" y="103"/>
                  <a:pt x="24" y="92"/>
                  <a:pt x="31" y="82"/>
                </a:cubicBezTo>
                <a:cubicBezTo>
                  <a:pt x="38" y="72"/>
                  <a:pt x="45" y="63"/>
                  <a:pt x="54" y="54"/>
                </a:cubicBezTo>
                <a:cubicBezTo>
                  <a:pt x="63" y="45"/>
                  <a:pt x="72" y="38"/>
                  <a:pt x="82" y="31"/>
                </a:cubicBezTo>
                <a:cubicBezTo>
                  <a:pt x="92" y="24"/>
                  <a:pt x="103" y="18"/>
                  <a:pt x="114" y="14"/>
                </a:cubicBezTo>
                <a:cubicBezTo>
                  <a:pt x="126" y="9"/>
                  <a:pt x="137" y="6"/>
                  <a:pt x="149" y="3"/>
                </a:cubicBezTo>
                <a:cubicBezTo>
                  <a:pt x="161" y="1"/>
                  <a:pt x="173" y="0"/>
                  <a:pt x="185" y="0"/>
                </a:cubicBezTo>
                <a:lnTo>
                  <a:pt x="27299" y="0"/>
                </a:lnTo>
                <a:cubicBezTo>
                  <a:pt x="27311" y="0"/>
                  <a:pt x="27324" y="1"/>
                  <a:pt x="27336" y="3"/>
                </a:cubicBezTo>
                <a:cubicBezTo>
                  <a:pt x="27347" y="6"/>
                  <a:pt x="27359" y="9"/>
                  <a:pt x="27370" y="14"/>
                </a:cubicBezTo>
                <a:cubicBezTo>
                  <a:pt x="27382" y="18"/>
                  <a:pt x="27392" y="24"/>
                  <a:pt x="27402" y="31"/>
                </a:cubicBezTo>
                <a:cubicBezTo>
                  <a:pt x="27413" y="38"/>
                  <a:pt x="27422" y="45"/>
                  <a:pt x="27431" y="54"/>
                </a:cubicBezTo>
                <a:cubicBezTo>
                  <a:pt x="27439" y="63"/>
                  <a:pt x="27447" y="72"/>
                  <a:pt x="27454" y="82"/>
                </a:cubicBezTo>
                <a:cubicBezTo>
                  <a:pt x="27460" y="92"/>
                  <a:pt x="27466" y="103"/>
                  <a:pt x="27471" y="114"/>
                </a:cubicBezTo>
                <a:cubicBezTo>
                  <a:pt x="27476" y="125"/>
                  <a:pt x="27479" y="137"/>
                  <a:pt x="27481" y="149"/>
                </a:cubicBezTo>
                <a:cubicBezTo>
                  <a:pt x="27484" y="161"/>
                  <a:pt x="27485" y="173"/>
                  <a:pt x="27485" y="185"/>
                </a:cubicBezTo>
                <a:lnTo>
                  <a:pt x="27485" y="1950"/>
                </a:lnTo>
                <a:cubicBezTo>
                  <a:pt x="27485" y="1963"/>
                  <a:pt x="27484" y="1975"/>
                  <a:pt x="27481" y="1987"/>
                </a:cubicBezTo>
                <a:cubicBezTo>
                  <a:pt x="27479" y="1999"/>
                  <a:pt x="27476" y="2010"/>
                  <a:pt x="27471" y="2022"/>
                </a:cubicBezTo>
                <a:cubicBezTo>
                  <a:pt x="27466" y="2033"/>
                  <a:pt x="27460" y="2043"/>
                  <a:pt x="27454" y="2054"/>
                </a:cubicBezTo>
                <a:cubicBezTo>
                  <a:pt x="27447" y="2064"/>
                  <a:pt x="27439" y="2073"/>
                  <a:pt x="27431" y="2082"/>
                </a:cubicBezTo>
                <a:cubicBezTo>
                  <a:pt x="27422" y="2090"/>
                  <a:pt x="27413" y="2098"/>
                  <a:pt x="27402" y="2105"/>
                </a:cubicBezTo>
                <a:cubicBezTo>
                  <a:pt x="27392" y="2112"/>
                  <a:pt x="27382" y="2117"/>
                  <a:pt x="27370" y="2122"/>
                </a:cubicBezTo>
                <a:cubicBezTo>
                  <a:pt x="27359" y="2127"/>
                  <a:pt x="27347" y="2130"/>
                  <a:pt x="27336" y="2133"/>
                </a:cubicBezTo>
                <a:cubicBezTo>
                  <a:pt x="27324" y="2135"/>
                  <a:pt x="27311" y="2136"/>
                  <a:pt x="27299" y="2136"/>
                </a:cubicBezTo>
                <a:lnTo>
                  <a:pt x="185" y="2136"/>
                </a:lnTo>
                <a:cubicBezTo>
                  <a:pt x="173" y="2136"/>
                  <a:pt x="161" y="2135"/>
                  <a:pt x="149" y="2133"/>
                </a:cubicBezTo>
                <a:cubicBezTo>
                  <a:pt x="137" y="2130"/>
                  <a:pt x="126" y="2127"/>
                  <a:pt x="114" y="2122"/>
                </a:cubicBezTo>
                <a:cubicBezTo>
                  <a:pt x="103" y="2117"/>
                  <a:pt x="92" y="2112"/>
                  <a:pt x="82" y="2105"/>
                </a:cubicBezTo>
                <a:cubicBezTo>
                  <a:pt x="72" y="2098"/>
                  <a:pt x="63" y="2090"/>
                  <a:pt x="54" y="2082"/>
                </a:cubicBezTo>
                <a:cubicBezTo>
                  <a:pt x="45" y="2073"/>
                  <a:pt x="38" y="2064"/>
                  <a:pt x="31" y="2054"/>
                </a:cubicBezTo>
                <a:cubicBezTo>
                  <a:pt x="24" y="2043"/>
                  <a:pt x="19" y="2033"/>
                  <a:pt x="14" y="2022"/>
                </a:cubicBezTo>
                <a:cubicBezTo>
                  <a:pt x="9" y="2010"/>
                  <a:pt x="6" y="1999"/>
                  <a:pt x="3" y="1987"/>
                </a:cubicBezTo>
                <a:cubicBezTo>
                  <a:pt x="1" y="1975"/>
                  <a:pt x="0" y="1963"/>
                  <a:pt x="0" y="1950"/>
                </a:cubicBezTo>
                <a:close/>
              </a:path>
            </a:pathLst>
          </a:custGeom>
          <a:solidFill>
            <a:srgbClr val="1E3A8A">
              <a:alpha val="2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997" name="图片 996"/>
          <p:cNvPicPr/>
          <p:nvPr/>
        </p:nvPicPr>
        <p:blipFill>
          <a:blip r:embed="rId6"/>
          <a:stretch/>
        </p:blipFill>
        <p:spPr>
          <a:xfrm>
            <a:off x="534960" y="6108840"/>
            <a:ext cx="133200" cy="133200"/>
          </a:xfrm>
          <a:prstGeom prst="rect">
            <a:avLst/>
          </a:prstGeom>
          <a:noFill/>
          <a:ln w="0">
            <a:noFill/>
          </a:ln>
        </p:spPr>
      </p:pic>
      <p:sp>
        <p:nvSpPr>
          <p:cNvPr id="998" name="文本框 997"/>
          <p:cNvSpPr txBox="1"/>
          <p:nvPr/>
        </p:nvSpPr>
        <p:spPr>
          <a:xfrm>
            <a:off x="5749560" y="5334480"/>
            <a:ext cx="2113200" cy="132840"/>
          </a:xfrm>
          <a:prstGeom prst="rect">
            <a:avLst/>
          </a:prstGeom>
          <a:noFill/>
          <a:ln w="0">
            <a:noFill/>
          </a:ln>
        </p:spPr>
        <p:txBody>
          <a:bodyPr wrap="none" lIns="0" tIns="0" rIns="0" bIns="0" anchor="t">
            <a:spAutoFit/>
          </a:bodyPr>
          <a:lstStyle/>
          <a:p>
            <a:r>
              <a:rPr lang="en-US" sz="920" b="0" u="none" strike="noStrike">
                <a:solidFill>
                  <a:srgbClr val="D1D5DB"/>
                </a:solidFill>
                <a:effectLst/>
                <a:uFillTx/>
                <a:latin typeface="Courier New"/>
                <a:ea typeface="Courier New"/>
              </a:rPr>
              <a:t>  </a:t>
            </a:r>
            <a:r>
              <a:rPr lang="en-US" sz="920" b="1" u="none" strike="noStrike">
                <a:solidFill>
                  <a:srgbClr val="7E3AF2"/>
                </a:solidFill>
                <a:effectLst/>
                <a:uFillTx/>
                <a:latin typeface="Courier New"/>
                <a:ea typeface="Courier New"/>
              </a:rPr>
              <a:t>shard_index.add_shard(shard)</a:t>
            </a:r>
            <a:endParaRPr lang="en-US" sz="920" b="0" u="none" strike="noStrike">
              <a:solidFill>
                <a:srgbClr val="000000"/>
              </a:solidFill>
              <a:effectLst/>
              <a:uFillTx/>
              <a:latin typeface="Times New Roman"/>
            </a:endParaRPr>
          </a:p>
        </p:txBody>
      </p:sp>
      <p:pic>
        <p:nvPicPr>
          <p:cNvPr id="999" name="图片 998"/>
          <p:cNvPicPr/>
          <p:nvPr/>
        </p:nvPicPr>
        <p:blipFill>
          <a:blip r:embed="rId7"/>
          <a:stretch/>
        </p:blipFill>
        <p:spPr>
          <a:xfrm>
            <a:off x="534960" y="6392880"/>
            <a:ext cx="150120" cy="133200"/>
          </a:xfrm>
          <a:prstGeom prst="rect">
            <a:avLst/>
          </a:prstGeom>
          <a:noFill/>
          <a:ln w="0">
            <a:noFill/>
          </a:ln>
        </p:spPr>
      </p:pic>
      <p:sp>
        <p:nvSpPr>
          <p:cNvPr id="1000" name="文本框 999"/>
          <p:cNvSpPr txBox="1"/>
          <p:nvPr/>
        </p:nvSpPr>
        <p:spPr>
          <a:xfrm>
            <a:off x="768960" y="6080760"/>
            <a:ext cx="604080" cy="189360"/>
          </a:xfrm>
          <a:prstGeom prst="rect">
            <a:avLst/>
          </a:prstGeom>
          <a:noFill/>
          <a:ln w="0">
            <a:noFill/>
          </a:ln>
        </p:spPr>
        <p:txBody>
          <a:bodyPr wrap="none" lIns="0" tIns="0" rIns="0" bIns="0" anchor="t">
            <a:spAutoFit/>
          </a:bodyPr>
          <a:lstStyle/>
          <a:p>
            <a:r>
              <a:rPr lang="zh-CN" sz="1180" b="0" u="none" strike="noStrike">
                <a:solidFill>
                  <a:srgbClr val="FFFFFF"/>
                </a:solidFill>
                <a:effectLst/>
                <a:uFillTx/>
                <a:latin typeface="WenQuanYiZenHei"/>
                <a:ea typeface="WenQuanYiZenHei"/>
              </a:rPr>
              <a:t>性能提升</a:t>
            </a:r>
            <a:endParaRPr lang="en-US" sz="1180" b="0" u="none" strike="noStrike">
              <a:solidFill>
                <a:srgbClr val="000000"/>
              </a:solidFill>
              <a:effectLst/>
              <a:uFillTx/>
              <a:latin typeface="Times New Roman"/>
            </a:endParaRPr>
          </a:p>
        </p:txBody>
      </p:sp>
      <p:pic>
        <p:nvPicPr>
          <p:cNvPr id="1001" name="图片 1000"/>
          <p:cNvPicPr/>
          <p:nvPr/>
        </p:nvPicPr>
        <p:blipFill>
          <a:blip r:embed="rId8"/>
          <a:stretch/>
        </p:blipFill>
        <p:spPr>
          <a:xfrm>
            <a:off x="3785760" y="6392880"/>
            <a:ext cx="133200" cy="133200"/>
          </a:xfrm>
          <a:prstGeom prst="rect">
            <a:avLst/>
          </a:prstGeom>
          <a:noFill/>
          <a:ln w="0">
            <a:noFill/>
          </a:ln>
        </p:spPr>
      </p:pic>
      <p:sp>
        <p:nvSpPr>
          <p:cNvPr id="1002" name="文本框 1001"/>
          <p:cNvSpPr txBox="1"/>
          <p:nvPr/>
        </p:nvSpPr>
        <p:spPr>
          <a:xfrm>
            <a:off x="752040" y="6372720"/>
            <a:ext cx="805320" cy="16956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WenQuanYiZenHei"/>
                <a:ea typeface="WenQuanYiZenHei"/>
              </a:rPr>
              <a:t>降低检索延迟</a:t>
            </a:r>
            <a:endParaRPr lang="en-US" sz="1050" b="0" u="none" strike="noStrike">
              <a:solidFill>
                <a:srgbClr val="000000"/>
              </a:solidFill>
              <a:effectLst/>
              <a:uFillTx/>
              <a:latin typeface="Times New Roman"/>
            </a:endParaRPr>
          </a:p>
        </p:txBody>
      </p:sp>
      <p:pic>
        <p:nvPicPr>
          <p:cNvPr id="1003" name="图片 1002"/>
          <p:cNvPicPr/>
          <p:nvPr/>
        </p:nvPicPr>
        <p:blipFill>
          <a:blip r:embed="rId9"/>
          <a:stretch/>
        </p:blipFill>
        <p:spPr>
          <a:xfrm>
            <a:off x="7044840" y="6392880"/>
            <a:ext cx="166680" cy="133200"/>
          </a:xfrm>
          <a:prstGeom prst="rect">
            <a:avLst/>
          </a:prstGeom>
          <a:noFill/>
          <a:ln w="0">
            <a:noFill/>
          </a:ln>
        </p:spPr>
      </p:pic>
      <p:sp>
        <p:nvSpPr>
          <p:cNvPr id="1004" name="文本框 1003"/>
          <p:cNvSpPr txBox="1"/>
          <p:nvPr/>
        </p:nvSpPr>
        <p:spPr>
          <a:xfrm>
            <a:off x="3988800" y="6372720"/>
            <a:ext cx="805320" cy="16956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WenQuanYiZenHei"/>
                <a:ea typeface="WenQuanYiZenHei"/>
              </a:rPr>
              <a:t>减少资源消耗</a:t>
            </a:r>
            <a:endParaRPr lang="en-US" sz="1050" b="0" u="none" strike="noStrike">
              <a:solidFill>
                <a:srgbClr val="000000"/>
              </a:solidFill>
              <a:effectLst/>
              <a:uFillTx/>
              <a:latin typeface="Times New Roman"/>
            </a:endParaRPr>
          </a:p>
        </p:txBody>
      </p:sp>
      <p:pic>
        <p:nvPicPr>
          <p:cNvPr id="1005" name="图片 1004"/>
          <p:cNvPicPr/>
          <p:nvPr/>
        </p:nvPicPr>
        <p:blipFill>
          <a:blip r:embed="rId10"/>
          <a:stretch/>
        </p:blipFill>
        <p:spPr>
          <a:xfrm>
            <a:off x="401040" y="6919200"/>
            <a:ext cx="100080" cy="116640"/>
          </a:xfrm>
          <a:prstGeom prst="rect">
            <a:avLst/>
          </a:prstGeom>
          <a:noFill/>
          <a:ln w="0">
            <a:noFill/>
          </a:ln>
        </p:spPr>
      </p:pic>
      <p:sp>
        <p:nvSpPr>
          <p:cNvPr id="1006" name="文本框 1005"/>
          <p:cNvSpPr txBox="1"/>
          <p:nvPr/>
        </p:nvSpPr>
        <p:spPr>
          <a:xfrm>
            <a:off x="7275960" y="6372720"/>
            <a:ext cx="1073520" cy="16956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WenQuanYiZenHei"/>
                <a:ea typeface="WenQuanYiZenHei"/>
              </a:rPr>
              <a:t>提高并发处理能力</a:t>
            </a:r>
            <a:endParaRPr lang="en-US" sz="1050" b="0" u="none" strike="noStrike">
              <a:solidFill>
                <a:srgbClr val="000000"/>
              </a:solidFill>
              <a:effectLst/>
              <a:uFillTx/>
              <a:latin typeface="Times New Roman"/>
            </a:endParaRPr>
          </a:p>
        </p:txBody>
      </p:sp>
      <p:sp>
        <p:nvSpPr>
          <p:cNvPr id="1007" name="文本框 1006"/>
          <p:cNvSpPr txBox="1"/>
          <p:nvPr/>
        </p:nvSpPr>
        <p:spPr>
          <a:xfrm>
            <a:off x="534960" y="6910920"/>
            <a:ext cx="116640" cy="136080"/>
          </a:xfrm>
          <a:prstGeom prst="rect">
            <a:avLst/>
          </a:prstGeom>
          <a:noFill/>
          <a:ln w="0">
            <a:noFill/>
          </a:ln>
        </p:spPr>
        <p:txBody>
          <a:bodyPr wrap="none" lIns="0" tIns="0" rIns="0" bIns="0" anchor="t">
            <a:spAutoFit/>
          </a:bodyPr>
          <a:lstStyle/>
          <a:p>
            <a:r>
              <a:rPr lang="en-US" sz="920" b="0" u="none" strike="noStrike">
                <a:solidFill>
                  <a:srgbClr val="9CA3AF"/>
                </a:solidFill>
                <a:effectLst/>
                <a:uFillTx/>
                <a:latin typeface="DejaVuSans"/>
                <a:ea typeface="DejaVuSans"/>
              </a:rPr>
              <a:t> </a:t>
            </a:r>
            <a:endParaRPr lang="en-US" sz="920" b="0" u="none" strike="noStrike">
              <a:solidFill>
                <a:srgbClr val="000000"/>
              </a:solidFill>
              <a:effectLst/>
              <a:uFillTx/>
              <a:latin typeface="Times New Roman"/>
            </a:endParaRPr>
          </a:p>
        </p:txBody>
      </p:sp>
      <p:sp>
        <p:nvSpPr>
          <p:cNvPr id="1008" name="文本框 1007"/>
          <p:cNvSpPr txBox="1"/>
          <p:nvPr/>
        </p:nvSpPr>
        <p:spPr>
          <a:xfrm>
            <a:off x="572040" y="6906960"/>
            <a:ext cx="118080" cy="148320"/>
          </a:xfrm>
          <a:prstGeom prst="rect">
            <a:avLst/>
          </a:prstGeom>
          <a:noFill/>
          <a:ln w="0">
            <a:noFill/>
          </a:ln>
        </p:spPr>
        <p:txBody>
          <a:bodyPr wrap="none" lIns="0" tIns="0" rIns="0" bIns="0" anchor="t">
            <a:spAutoFit/>
          </a:bodyPr>
          <a:lstStyle/>
          <a:p>
            <a:r>
              <a:rPr lang="zh-CN" sz="920" b="0" u="none" strike="noStrike">
                <a:solidFill>
                  <a:srgbClr val="9CA3AF"/>
                </a:solidFill>
                <a:effectLst/>
                <a:uFillTx/>
                <a:latin typeface="WenQuanYiZenHei"/>
                <a:ea typeface="WenQuanYiZenHei"/>
              </a:rPr>
              <a:t>第</a:t>
            </a:r>
            <a:endParaRPr lang="en-US" sz="920" b="0" u="none" strike="noStrike">
              <a:solidFill>
                <a:srgbClr val="000000"/>
              </a:solidFill>
              <a:effectLst/>
              <a:uFillTx/>
              <a:latin typeface="Times New Roman"/>
            </a:endParaRPr>
          </a:p>
        </p:txBody>
      </p:sp>
      <p:sp>
        <p:nvSpPr>
          <p:cNvPr id="1009" name="文本框 1008"/>
          <p:cNvSpPr txBox="1"/>
          <p:nvPr/>
        </p:nvSpPr>
        <p:spPr>
          <a:xfrm>
            <a:off x="689040" y="6910920"/>
            <a:ext cx="116640" cy="136080"/>
          </a:xfrm>
          <a:prstGeom prst="rect">
            <a:avLst/>
          </a:prstGeom>
          <a:noFill/>
          <a:ln w="0">
            <a:noFill/>
          </a:ln>
        </p:spPr>
        <p:txBody>
          <a:bodyPr wrap="none" lIns="0" tIns="0" rIns="0" bIns="0" anchor="t">
            <a:spAutoFit/>
          </a:bodyPr>
          <a:lstStyle/>
          <a:p>
            <a:r>
              <a:rPr lang="en-US" sz="920" b="0" u="none" strike="noStrike">
                <a:solidFill>
                  <a:srgbClr val="9CA3AF"/>
                </a:solidFill>
                <a:effectLst/>
                <a:uFillTx/>
                <a:latin typeface="DejaVuSans"/>
                <a:ea typeface="DejaVuSans"/>
              </a:rPr>
              <a:t>7</a:t>
            </a:r>
            <a:endParaRPr lang="en-US" sz="920" b="0" u="none" strike="noStrike">
              <a:solidFill>
                <a:srgbClr val="000000"/>
              </a:solidFill>
              <a:effectLst/>
              <a:uFillTx/>
              <a:latin typeface="Times New Roman"/>
            </a:endParaRPr>
          </a:p>
        </p:txBody>
      </p:sp>
      <p:sp>
        <p:nvSpPr>
          <p:cNvPr id="1010" name="文本框 1009"/>
          <p:cNvSpPr txBox="1"/>
          <p:nvPr/>
        </p:nvSpPr>
        <p:spPr>
          <a:xfrm>
            <a:off x="763560" y="6906960"/>
            <a:ext cx="1291680" cy="148320"/>
          </a:xfrm>
          <a:prstGeom prst="rect">
            <a:avLst/>
          </a:prstGeom>
          <a:noFill/>
          <a:ln w="0">
            <a:noFill/>
          </a:ln>
        </p:spPr>
        <p:txBody>
          <a:bodyPr wrap="none" lIns="0" tIns="0" rIns="0" bIns="0" anchor="t">
            <a:spAutoFit/>
          </a:bodyPr>
          <a:lstStyle/>
          <a:p>
            <a:r>
              <a:rPr lang="zh-CN" sz="920" b="0" u="none" strike="noStrike">
                <a:solidFill>
                  <a:srgbClr val="9CA3AF"/>
                </a:solidFill>
                <a:effectLst/>
                <a:uFillTx/>
                <a:latin typeface="WenQuanYiZenHei"/>
                <a:ea typeface="WenQuanYiZenHei"/>
              </a:rPr>
              <a:t>章：构建检索向量数据库</a:t>
            </a:r>
            <a:endParaRPr lang="en-US" sz="920" b="0" u="none" strike="noStrike">
              <a:solidFill>
                <a:srgbClr val="000000"/>
              </a:solidFill>
              <a:effectLst/>
              <a:uFillTx/>
              <a:latin typeface="Times New Roman"/>
            </a:endParaRPr>
          </a:p>
        </p:txBody>
      </p:sp>
      <p:sp>
        <p:nvSpPr>
          <p:cNvPr id="1011" name="任意多边形 1010"/>
          <p:cNvSpPr/>
          <p:nvPr/>
        </p:nvSpPr>
        <p:spPr>
          <a:xfrm>
            <a:off x="401040" y="7128000"/>
            <a:ext cx="9894600" cy="33840"/>
          </a:xfrm>
          <a:custGeom>
            <a:avLst/>
            <a:gdLst/>
            <a:ahLst/>
            <a:cxnLst/>
            <a:rect l="0" t="0" r="r" b="b"/>
            <a:pathLst>
              <a:path w="27485" h="94">
                <a:moveTo>
                  <a:pt x="0" y="0"/>
                </a:moveTo>
                <a:lnTo>
                  <a:pt x="27485" y="0"/>
                </a:lnTo>
                <a:lnTo>
                  <a:pt x="27485" y="94"/>
                </a:lnTo>
                <a:lnTo>
                  <a:pt x="0" y="94"/>
                </a:lnTo>
                <a:lnTo>
                  <a:pt x="0" y="0"/>
                </a:lnTo>
                <a:close/>
              </a:path>
            </a:pathLst>
          </a:custGeom>
          <a:solidFill>
            <a:srgbClr val="FFFFFF">
              <a:alpha val="2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012" name="任意多边形 1011"/>
          <p:cNvSpPr/>
          <p:nvPr/>
        </p:nvSpPr>
        <p:spPr>
          <a:xfrm>
            <a:off x="401040" y="7128000"/>
            <a:ext cx="9234360" cy="33840"/>
          </a:xfrm>
          <a:custGeom>
            <a:avLst/>
            <a:gdLst/>
            <a:ahLst/>
            <a:cxnLst/>
            <a:rect l="0" t="0" r="r" b="b"/>
            <a:pathLst>
              <a:path w="25651" h="94">
                <a:moveTo>
                  <a:pt x="0" y="0"/>
                </a:moveTo>
                <a:lnTo>
                  <a:pt x="25651" y="0"/>
                </a:lnTo>
                <a:lnTo>
                  <a:pt x="25651" y="94"/>
                </a:lnTo>
                <a:lnTo>
                  <a:pt x="0" y="94"/>
                </a:lnTo>
                <a:lnTo>
                  <a:pt x="0" y="0"/>
                </a:lnTo>
                <a:close/>
              </a:path>
            </a:pathLst>
          </a:custGeom>
          <a:solidFill>
            <a:srgbClr val="7E3AF2"/>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1013" name="任意多边形 1012"/>
          <p:cNvSpPr/>
          <p:nvPr/>
        </p:nvSpPr>
        <p:spPr>
          <a:xfrm>
            <a:off x="852120" y="1136160"/>
            <a:ext cx="42120" cy="42480"/>
          </a:xfrm>
          <a:custGeom>
            <a:avLst/>
            <a:gdLst/>
            <a:ahLst/>
            <a:cxnLst/>
            <a:rect l="0" t="0" r="r" b="b"/>
            <a:pathLst>
              <a:path w="117" h="118">
                <a:moveTo>
                  <a:pt x="117" y="60"/>
                </a:moveTo>
                <a:cubicBezTo>
                  <a:pt x="117" y="67"/>
                  <a:pt x="116" y="75"/>
                  <a:pt x="113" y="82"/>
                </a:cubicBezTo>
                <a:cubicBezTo>
                  <a:pt x="110" y="89"/>
                  <a:pt x="106" y="95"/>
                  <a:pt x="100" y="101"/>
                </a:cubicBezTo>
                <a:cubicBezTo>
                  <a:pt x="95" y="106"/>
                  <a:pt x="89" y="110"/>
                  <a:pt x="81" y="113"/>
                </a:cubicBezTo>
                <a:cubicBezTo>
                  <a:pt x="74" y="116"/>
                  <a:pt x="67" y="118"/>
                  <a:pt x="59" y="118"/>
                </a:cubicBezTo>
                <a:cubicBezTo>
                  <a:pt x="52" y="118"/>
                  <a:pt x="44" y="116"/>
                  <a:pt x="37" y="113"/>
                </a:cubicBezTo>
                <a:cubicBezTo>
                  <a:pt x="30" y="110"/>
                  <a:pt x="24" y="106"/>
                  <a:pt x="18" y="101"/>
                </a:cubicBezTo>
                <a:cubicBezTo>
                  <a:pt x="13" y="95"/>
                  <a:pt x="8" y="89"/>
                  <a:pt x="5" y="82"/>
                </a:cubicBezTo>
                <a:cubicBezTo>
                  <a:pt x="2" y="75"/>
                  <a:pt x="0" y="67"/>
                  <a:pt x="0" y="60"/>
                </a:cubicBezTo>
                <a:cubicBezTo>
                  <a:pt x="0" y="52"/>
                  <a:pt x="2" y="44"/>
                  <a:pt x="5" y="37"/>
                </a:cubicBezTo>
                <a:cubicBezTo>
                  <a:pt x="8" y="29"/>
                  <a:pt x="13" y="23"/>
                  <a:pt x="18" y="17"/>
                </a:cubicBezTo>
                <a:cubicBezTo>
                  <a:pt x="24" y="12"/>
                  <a:pt x="30" y="8"/>
                  <a:pt x="37" y="5"/>
                </a:cubicBezTo>
                <a:cubicBezTo>
                  <a:pt x="44" y="2"/>
                  <a:pt x="52" y="0"/>
                  <a:pt x="59" y="0"/>
                </a:cubicBezTo>
                <a:cubicBezTo>
                  <a:pt x="67" y="0"/>
                  <a:pt x="74" y="2"/>
                  <a:pt x="81" y="5"/>
                </a:cubicBezTo>
                <a:cubicBezTo>
                  <a:pt x="89" y="8"/>
                  <a:pt x="95" y="12"/>
                  <a:pt x="100" y="17"/>
                </a:cubicBezTo>
                <a:cubicBezTo>
                  <a:pt x="106" y="23"/>
                  <a:pt x="110" y="29"/>
                  <a:pt x="113" y="37"/>
                </a:cubicBezTo>
                <a:cubicBezTo>
                  <a:pt x="116" y="44"/>
                  <a:pt x="117" y="52"/>
                  <a:pt x="117" y="60"/>
                </a:cubicBezTo>
                <a:close/>
              </a:path>
            </a:pathLst>
          </a:custGeom>
          <a:solidFill>
            <a:srgbClr val="FFFFFF">
              <a:alpha val="4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014" name="任意多边形 1013"/>
          <p:cNvSpPr/>
          <p:nvPr/>
        </p:nvSpPr>
        <p:spPr>
          <a:xfrm>
            <a:off x="9843840" y="1888560"/>
            <a:ext cx="42480" cy="42120"/>
          </a:xfrm>
          <a:custGeom>
            <a:avLst/>
            <a:gdLst/>
            <a:ahLst/>
            <a:cxnLst/>
            <a:rect l="0" t="0" r="r" b="b"/>
            <a:pathLst>
              <a:path w="118" h="117">
                <a:moveTo>
                  <a:pt x="118" y="59"/>
                </a:moveTo>
                <a:cubicBezTo>
                  <a:pt x="118" y="66"/>
                  <a:pt x="116" y="74"/>
                  <a:pt x="113" y="81"/>
                </a:cubicBezTo>
                <a:cubicBezTo>
                  <a:pt x="110" y="88"/>
                  <a:pt x="106" y="94"/>
                  <a:pt x="101" y="100"/>
                </a:cubicBezTo>
                <a:cubicBezTo>
                  <a:pt x="95" y="105"/>
                  <a:pt x="88" y="109"/>
                  <a:pt x="81" y="112"/>
                </a:cubicBezTo>
                <a:cubicBezTo>
                  <a:pt x="74" y="115"/>
                  <a:pt x="66" y="117"/>
                  <a:pt x="59" y="117"/>
                </a:cubicBezTo>
                <a:cubicBezTo>
                  <a:pt x="51" y="117"/>
                  <a:pt x="43" y="115"/>
                  <a:pt x="36" y="112"/>
                </a:cubicBezTo>
                <a:cubicBezTo>
                  <a:pt x="29" y="109"/>
                  <a:pt x="23" y="105"/>
                  <a:pt x="17" y="100"/>
                </a:cubicBezTo>
                <a:cubicBezTo>
                  <a:pt x="12" y="94"/>
                  <a:pt x="8" y="88"/>
                  <a:pt x="5" y="81"/>
                </a:cubicBezTo>
                <a:cubicBezTo>
                  <a:pt x="2" y="74"/>
                  <a:pt x="0" y="66"/>
                  <a:pt x="0" y="59"/>
                </a:cubicBezTo>
                <a:cubicBezTo>
                  <a:pt x="0" y="51"/>
                  <a:pt x="2" y="44"/>
                  <a:pt x="5" y="36"/>
                </a:cubicBezTo>
                <a:cubicBezTo>
                  <a:pt x="8" y="28"/>
                  <a:pt x="12" y="22"/>
                  <a:pt x="17" y="17"/>
                </a:cubicBezTo>
                <a:cubicBezTo>
                  <a:pt x="23" y="11"/>
                  <a:pt x="29" y="7"/>
                  <a:pt x="36" y="4"/>
                </a:cubicBezTo>
                <a:cubicBezTo>
                  <a:pt x="43" y="1"/>
                  <a:pt x="51" y="0"/>
                  <a:pt x="59" y="0"/>
                </a:cubicBezTo>
                <a:cubicBezTo>
                  <a:pt x="66" y="0"/>
                  <a:pt x="74" y="1"/>
                  <a:pt x="81" y="4"/>
                </a:cubicBezTo>
                <a:cubicBezTo>
                  <a:pt x="88" y="7"/>
                  <a:pt x="95" y="11"/>
                  <a:pt x="101" y="17"/>
                </a:cubicBezTo>
                <a:cubicBezTo>
                  <a:pt x="106" y="22"/>
                  <a:pt x="110" y="28"/>
                  <a:pt x="113" y="36"/>
                </a:cubicBezTo>
                <a:cubicBezTo>
                  <a:pt x="116" y="44"/>
                  <a:pt x="118" y="51"/>
                  <a:pt x="118" y="59"/>
                </a:cubicBezTo>
                <a:close/>
              </a:path>
            </a:pathLst>
          </a:custGeom>
          <a:solidFill>
            <a:srgbClr val="FFFFFF">
              <a:alpha val="4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015" name="任意多边形 1014"/>
          <p:cNvSpPr/>
          <p:nvPr/>
        </p:nvSpPr>
        <p:spPr>
          <a:xfrm>
            <a:off x="1604160" y="4537440"/>
            <a:ext cx="42120" cy="42120"/>
          </a:xfrm>
          <a:custGeom>
            <a:avLst/>
            <a:gdLst/>
            <a:ahLst/>
            <a:cxnLst/>
            <a:rect l="0" t="0" r="r" b="b"/>
            <a:pathLst>
              <a:path w="117" h="117">
                <a:moveTo>
                  <a:pt x="117" y="58"/>
                </a:moveTo>
                <a:cubicBezTo>
                  <a:pt x="117" y="66"/>
                  <a:pt x="116" y="73"/>
                  <a:pt x="113" y="80"/>
                </a:cubicBezTo>
                <a:cubicBezTo>
                  <a:pt x="110" y="88"/>
                  <a:pt x="106" y="94"/>
                  <a:pt x="100" y="100"/>
                </a:cubicBezTo>
                <a:cubicBezTo>
                  <a:pt x="95" y="106"/>
                  <a:pt x="89" y="110"/>
                  <a:pt x="82" y="113"/>
                </a:cubicBezTo>
                <a:cubicBezTo>
                  <a:pt x="75" y="116"/>
                  <a:pt x="67" y="117"/>
                  <a:pt x="59" y="117"/>
                </a:cubicBezTo>
                <a:cubicBezTo>
                  <a:pt x="52" y="117"/>
                  <a:pt x="44" y="116"/>
                  <a:pt x="37" y="113"/>
                </a:cubicBezTo>
                <a:cubicBezTo>
                  <a:pt x="30" y="110"/>
                  <a:pt x="24" y="106"/>
                  <a:pt x="18" y="100"/>
                </a:cubicBezTo>
                <a:cubicBezTo>
                  <a:pt x="13" y="94"/>
                  <a:pt x="8" y="88"/>
                  <a:pt x="5" y="80"/>
                </a:cubicBezTo>
                <a:cubicBezTo>
                  <a:pt x="2" y="73"/>
                  <a:pt x="0" y="66"/>
                  <a:pt x="0" y="58"/>
                </a:cubicBezTo>
                <a:cubicBezTo>
                  <a:pt x="0" y="51"/>
                  <a:pt x="2" y="43"/>
                  <a:pt x="5" y="36"/>
                </a:cubicBezTo>
                <a:cubicBezTo>
                  <a:pt x="8" y="29"/>
                  <a:pt x="13" y="23"/>
                  <a:pt x="18" y="17"/>
                </a:cubicBezTo>
                <a:cubicBezTo>
                  <a:pt x="24" y="12"/>
                  <a:pt x="30" y="8"/>
                  <a:pt x="37" y="5"/>
                </a:cubicBezTo>
                <a:cubicBezTo>
                  <a:pt x="44" y="2"/>
                  <a:pt x="52" y="0"/>
                  <a:pt x="59" y="0"/>
                </a:cubicBezTo>
                <a:cubicBezTo>
                  <a:pt x="67" y="0"/>
                  <a:pt x="75" y="2"/>
                  <a:pt x="82" y="5"/>
                </a:cubicBezTo>
                <a:cubicBezTo>
                  <a:pt x="89" y="8"/>
                  <a:pt x="95" y="12"/>
                  <a:pt x="100" y="17"/>
                </a:cubicBezTo>
                <a:cubicBezTo>
                  <a:pt x="106" y="23"/>
                  <a:pt x="110" y="29"/>
                  <a:pt x="113" y="36"/>
                </a:cubicBezTo>
                <a:cubicBezTo>
                  <a:pt x="116" y="43"/>
                  <a:pt x="117" y="51"/>
                  <a:pt x="117" y="58"/>
                </a:cubicBezTo>
                <a:close/>
              </a:path>
            </a:pathLst>
          </a:custGeom>
          <a:solidFill>
            <a:srgbClr val="FFFFFF">
              <a:alpha val="4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016" name="任意多边形 1015"/>
          <p:cNvSpPr/>
          <p:nvPr/>
        </p:nvSpPr>
        <p:spPr>
          <a:xfrm>
            <a:off x="9409320" y="5298120"/>
            <a:ext cx="42120" cy="42120"/>
          </a:xfrm>
          <a:custGeom>
            <a:avLst/>
            <a:gdLst/>
            <a:ahLst/>
            <a:cxnLst/>
            <a:rect l="0" t="0" r="r" b="b"/>
            <a:pathLst>
              <a:path w="117" h="117">
                <a:moveTo>
                  <a:pt x="117" y="58"/>
                </a:moveTo>
                <a:cubicBezTo>
                  <a:pt x="117" y="65"/>
                  <a:pt x="116" y="73"/>
                  <a:pt x="113" y="81"/>
                </a:cubicBezTo>
                <a:cubicBezTo>
                  <a:pt x="110" y="88"/>
                  <a:pt x="106" y="94"/>
                  <a:pt x="100" y="100"/>
                </a:cubicBezTo>
                <a:cubicBezTo>
                  <a:pt x="95" y="105"/>
                  <a:pt x="89" y="109"/>
                  <a:pt x="82" y="112"/>
                </a:cubicBezTo>
                <a:cubicBezTo>
                  <a:pt x="75" y="115"/>
                  <a:pt x="67" y="117"/>
                  <a:pt x="59" y="117"/>
                </a:cubicBezTo>
                <a:cubicBezTo>
                  <a:pt x="52" y="117"/>
                  <a:pt x="44" y="115"/>
                  <a:pt x="37" y="112"/>
                </a:cubicBezTo>
                <a:cubicBezTo>
                  <a:pt x="30" y="109"/>
                  <a:pt x="24" y="105"/>
                  <a:pt x="17" y="100"/>
                </a:cubicBezTo>
                <a:cubicBezTo>
                  <a:pt x="12" y="94"/>
                  <a:pt x="8" y="88"/>
                  <a:pt x="5" y="81"/>
                </a:cubicBezTo>
                <a:cubicBezTo>
                  <a:pt x="2" y="73"/>
                  <a:pt x="0" y="65"/>
                  <a:pt x="0" y="58"/>
                </a:cubicBezTo>
                <a:cubicBezTo>
                  <a:pt x="0" y="50"/>
                  <a:pt x="2" y="43"/>
                  <a:pt x="5" y="35"/>
                </a:cubicBezTo>
                <a:cubicBezTo>
                  <a:pt x="8" y="28"/>
                  <a:pt x="12" y="22"/>
                  <a:pt x="17" y="17"/>
                </a:cubicBezTo>
                <a:cubicBezTo>
                  <a:pt x="24" y="11"/>
                  <a:pt x="30" y="7"/>
                  <a:pt x="37" y="4"/>
                </a:cubicBezTo>
                <a:cubicBezTo>
                  <a:pt x="44" y="1"/>
                  <a:pt x="52" y="0"/>
                  <a:pt x="59" y="0"/>
                </a:cubicBezTo>
                <a:cubicBezTo>
                  <a:pt x="67" y="0"/>
                  <a:pt x="75" y="1"/>
                  <a:pt x="82" y="4"/>
                </a:cubicBezTo>
                <a:cubicBezTo>
                  <a:pt x="89" y="7"/>
                  <a:pt x="95" y="11"/>
                  <a:pt x="100" y="17"/>
                </a:cubicBezTo>
                <a:cubicBezTo>
                  <a:pt x="106" y="22"/>
                  <a:pt x="110" y="28"/>
                  <a:pt x="113" y="35"/>
                </a:cubicBezTo>
                <a:cubicBezTo>
                  <a:pt x="116" y="43"/>
                  <a:pt x="117" y="50"/>
                  <a:pt x="117" y="58"/>
                </a:cubicBezTo>
                <a:close/>
              </a:path>
            </a:pathLst>
          </a:custGeom>
          <a:solidFill>
            <a:srgbClr val="FFFFFF">
              <a:alpha val="4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017" name="任意多边形 1016"/>
          <p:cNvSpPr/>
          <p:nvPr/>
        </p:nvSpPr>
        <p:spPr>
          <a:xfrm>
            <a:off x="8022240" y="3025080"/>
            <a:ext cx="42120" cy="42120"/>
          </a:xfrm>
          <a:custGeom>
            <a:avLst/>
            <a:gdLst/>
            <a:ahLst/>
            <a:cxnLst/>
            <a:rect l="0" t="0" r="r" b="b"/>
            <a:pathLst>
              <a:path w="117" h="117">
                <a:moveTo>
                  <a:pt x="117" y="59"/>
                </a:moveTo>
                <a:cubicBezTo>
                  <a:pt x="117" y="66"/>
                  <a:pt x="116" y="74"/>
                  <a:pt x="113" y="81"/>
                </a:cubicBezTo>
                <a:cubicBezTo>
                  <a:pt x="110" y="88"/>
                  <a:pt x="106" y="94"/>
                  <a:pt x="100" y="100"/>
                </a:cubicBezTo>
                <a:cubicBezTo>
                  <a:pt x="95" y="105"/>
                  <a:pt x="88" y="109"/>
                  <a:pt x="81" y="112"/>
                </a:cubicBezTo>
                <a:cubicBezTo>
                  <a:pt x="74" y="115"/>
                  <a:pt x="67" y="117"/>
                  <a:pt x="59" y="117"/>
                </a:cubicBezTo>
                <a:cubicBezTo>
                  <a:pt x="51" y="117"/>
                  <a:pt x="43" y="115"/>
                  <a:pt x="36" y="112"/>
                </a:cubicBezTo>
                <a:cubicBezTo>
                  <a:pt x="29" y="109"/>
                  <a:pt x="22" y="105"/>
                  <a:pt x="17" y="100"/>
                </a:cubicBezTo>
                <a:cubicBezTo>
                  <a:pt x="12" y="94"/>
                  <a:pt x="7" y="88"/>
                  <a:pt x="4" y="81"/>
                </a:cubicBezTo>
                <a:cubicBezTo>
                  <a:pt x="2" y="74"/>
                  <a:pt x="0" y="66"/>
                  <a:pt x="0" y="59"/>
                </a:cubicBezTo>
                <a:cubicBezTo>
                  <a:pt x="0" y="51"/>
                  <a:pt x="2" y="44"/>
                  <a:pt x="4" y="36"/>
                </a:cubicBezTo>
                <a:cubicBezTo>
                  <a:pt x="7" y="29"/>
                  <a:pt x="12" y="23"/>
                  <a:pt x="17" y="18"/>
                </a:cubicBezTo>
                <a:cubicBezTo>
                  <a:pt x="22" y="12"/>
                  <a:pt x="29" y="8"/>
                  <a:pt x="36" y="4"/>
                </a:cubicBezTo>
                <a:cubicBezTo>
                  <a:pt x="43" y="1"/>
                  <a:pt x="51" y="0"/>
                  <a:pt x="59" y="0"/>
                </a:cubicBezTo>
                <a:cubicBezTo>
                  <a:pt x="67" y="0"/>
                  <a:pt x="74" y="1"/>
                  <a:pt x="81" y="4"/>
                </a:cubicBezTo>
                <a:cubicBezTo>
                  <a:pt x="88" y="8"/>
                  <a:pt x="95" y="12"/>
                  <a:pt x="100" y="18"/>
                </a:cubicBezTo>
                <a:cubicBezTo>
                  <a:pt x="106" y="23"/>
                  <a:pt x="110" y="29"/>
                  <a:pt x="113" y="36"/>
                </a:cubicBezTo>
                <a:cubicBezTo>
                  <a:pt x="116" y="44"/>
                  <a:pt x="117" y="51"/>
                  <a:pt x="117" y="59"/>
                </a:cubicBezTo>
                <a:close/>
              </a:path>
            </a:pathLst>
          </a:custGeom>
          <a:solidFill>
            <a:srgbClr val="FFFFFF">
              <a:alpha val="4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018" name="任意多边形 1017"/>
          <p:cNvSpPr/>
          <p:nvPr/>
        </p:nvSpPr>
        <p:spPr>
          <a:xfrm>
            <a:off x="3208680" y="6426000"/>
            <a:ext cx="42120" cy="42120"/>
          </a:xfrm>
          <a:custGeom>
            <a:avLst/>
            <a:gdLst/>
            <a:ahLst/>
            <a:cxnLst/>
            <a:rect l="0" t="0" r="r" b="b"/>
            <a:pathLst>
              <a:path w="117" h="117">
                <a:moveTo>
                  <a:pt x="117" y="58"/>
                </a:moveTo>
                <a:cubicBezTo>
                  <a:pt x="117" y="66"/>
                  <a:pt x="116" y="74"/>
                  <a:pt x="113" y="82"/>
                </a:cubicBezTo>
                <a:cubicBezTo>
                  <a:pt x="110" y="89"/>
                  <a:pt x="106" y="95"/>
                  <a:pt x="100" y="100"/>
                </a:cubicBezTo>
                <a:cubicBezTo>
                  <a:pt x="95" y="106"/>
                  <a:pt x="89" y="110"/>
                  <a:pt x="82" y="113"/>
                </a:cubicBezTo>
                <a:cubicBezTo>
                  <a:pt x="73" y="116"/>
                  <a:pt x="66" y="117"/>
                  <a:pt x="58" y="117"/>
                </a:cubicBezTo>
                <a:cubicBezTo>
                  <a:pt x="51" y="117"/>
                  <a:pt x="43" y="116"/>
                  <a:pt x="36" y="113"/>
                </a:cubicBezTo>
                <a:cubicBezTo>
                  <a:pt x="29" y="110"/>
                  <a:pt x="23" y="106"/>
                  <a:pt x="17" y="100"/>
                </a:cubicBezTo>
                <a:cubicBezTo>
                  <a:pt x="12" y="95"/>
                  <a:pt x="8" y="89"/>
                  <a:pt x="5" y="82"/>
                </a:cubicBezTo>
                <a:cubicBezTo>
                  <a:pt x="2" y="74"/>
                  <a:pt x="0" y="66"/>
                  <a:pt x="0" y="58"/>
                </a:cubicBezTo>
                <a:cubicBezTo>
                  <a:pt x="0" y="51"/>
                  <a:pt x="2" y="43"/>
                  <a:pt x="5" y="36"/>
                </a:cubicBezTo>
                <a:cubicBezTo>
                  <a:pt x="8" y="29"/>
                  <a:pt x="12" y="23"/>
                  <a:pt x="17" y="17"/>
                </a:cubicBezTo>
                <a:cubicBezTo>
                  <a:pt x="23" y="12"/>
                  <a:pt x="29" y="8"/>
                  <a:pt x="36" y="5"/>
                </a:cubicBezTo>
                <a:cubicBezTo>
                  <a:pt x="43" y="2"/>
                  <a:pt x="51" y="0"/>
                  <a:pt x="58" y="0"/>
                </a:cubicBezTo>
                <a:cubicBezTo>
                  <a:pt x="66" y="0"/>
                  <a:pt x="73" y="2"/>
                  <a:pt x="82" y="5"/>
                </a:cubicBezTo>
                <a:cubicBezTo>
                  <a:pt x="89" y="8"/>
                  <a:pt x="95" y="12"/>
                  <a:pt x="100" y="17"/>
                </a:cubicBezTo>
                <a:cubicBezTo>
                  <a:pt x="106" y="23"/>
                  <a:pt x="110" y="29"/>
                  <a:pt x="113" y="36"/>
                </a:cubicBezTo>
                <a:cubicBezTo>
                  <a:pt x="116" y="43"/>
                  <a:pt x="117" y="51"/>
                  <a:pt x="117" y="58"/>
                </a:cubicBezTo>
                <a:close/>
              </a:path>
            </a:pathLst>
          </a:custGeom>
          <a:solidFill>
            <a:srgbClr val="FFFFFF">
              <a:alpha val="4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019" name="任意多边形 1018"/>
          <p:cNvSpPr/>
          <p:nvPr/>
        </p:nvSpPr>
        <p:spPr>
          <a:xfrm>
            <a:off x="601560" y="2974680"/>
            <a:ext cx="4446000" cy="1471320"/>
          </a:xfrm>
          <a:custGeom>
            <a:avLst/>
            <a:gdLst/>
            <a:ahLst/>
            <a:cxnLst/>
            <a:rect l="0" t="0" r="r" b="b"/>
            <a:pathLst>
              <a:path w="12350" h="4087">
                <a:moveTo>
                  <a:pt x="0" y="3901"/>
                </a:moveTo>
                <a:lnTo>
                  <a:pt x="0" y="186"/>
                </a:lnTo>
                <a:cubicBezTo>
                  <a:pt x="0" y="174"/>
                  <a:pt x="1" y="162"/>
                  <a:pt x="3" y="150"/>
                </a:cubicBezTo>
                <a:cubicBezTo>
                  <a:pt x="6" y="138"/>
                  <a:pt x="9" y="126"/>
                  <a:pt x="14" y="115"/>
                </a:cubicBezTo>
                <a:cubicBezTo>
                  <a:pt x="19" y="104"/>
                  <a:pt x="24" y="93"/>
                  <a:pt x="31" y="83"/>
                </a:cubicBezTo>
                <a:cubicBezTo>
                  <a:pt x="38" y="73"/>
                  <a:pt x="46" y="63"/>
                  <a:pt x="54" y="55"/>
                </a:cubicBezTo>
                <a:cubicBezTo>
                  <a:pt x="63" y="46"/>
                  <a:pt x="72" y="38"/>
                  <a:pt x="82" y="32"/>
                </a:cubicBezTo>
                <a:cubicBezTo>
                  <a:pt x="93" y="25"/>
                  <a:pt x="103" y="19"/>
                  <a:pt x="114" y="14"/>
                </a:cubicBezTo>
                <a:cubicBezTo>
                  <a:pt x="126" y="10"/>
                  <a:pt x="137" y="6"/>
                  <a:pt x="149" y="4"/>
                </a:cubicBezTo>
                <a:cubicBezTo>
                  <a:pt x="161" y="2"/>
                  <a:pt x="173" y="0"/>
                  <a:pt x="186" y="0"/>
                </a:cubicBezTo>
                <a:lnTo>
                  <a:pt x="12164" y="0"/>
                </a:lnTo>
                <a:cubicBezTo>
                  <a:pt x="12177" y="0"/>
                  <a:pt x="12189" y="2"/>
                  <a:pt x="12201" y="4"/>
                </a:cubicBezTo>
                <a:cubicBezTo>
                  <a:pt x="12213" y="6"/>
                  <a:pt x="12224" y="10"/>
                  <a:pt x="12236" y="14"/>
                </a:cubicBezTo>
                <a:cubicBezTo>
                  <a:pt x="12247" y="19"/>
                  <a:pt x="12258" y="25"/>
                  <a:pt x="12268" y="32"/>
                </a:cubicBezTo>
                <a:cubicBezTo>
                  <a:pt x="12278" y="38"/>
                  <a:pt x="12287" y="46"/>
                  <a:pt x="12296" y="55"/>
                </a:cubicBezTo>
                <a:cubicBezTo>
                  <a:pt x="12304" y="63"/>
                  <a:pt x="12312" y="73"/>
                  <a:pt x="12319" y="83"/>
                </a:cubicBezTo>
                <a:cubicBezTo>
                  <a:pt x="12326" y="93"/>
                  <a:pt x="12331" y="104"/>
                  <a:pt x="12336" y="115"/>
                </a:cubicBezTo>
                <a:cubicBezTo>
                  <a:pt x="12341" y="126"/>
                  <a:pt x="12344" y="138"/>
                  <a:pt x="12347" y="150"/>
                </a:cubicBezTo>
                <a:cubicBezTo>
                  <a:pt x="12349" y="162"/>
                  <a:pt x="12350" y="174"/>
                  <a:pt x="12350" y="186"/>
                </a:cubicBezTo>
                <a:lnTo>
                  <a:pt x="12350" y="3901"/>
                </a:lnTo>
                <a:cubicBezTo>
                  <a:pt x="12350" y="3913"/>
                  <a:pt x="12349" y="3925"/>
                  <a:pt x="12347" y="3937"/>
                </a:cubicBezTo>
                <a:cubicBezTo>
                  <a:pt x="12344" y="3949"/>
                  <a:pt x="12341" y="3961"/>
                  <a:pt x="12336" y="3972"/>
                </a:cubicBezTo>
                <a:cubicBezTo>
                  <a:pt x="12331" y="3983"/>
                  <a:pt x="12326" y="3994"/>
                  <a:pt x="12319" y="4004"/>
                </a:cubicBezTo>
                <a:cubicBezTo>
                  <a:pt x="12312" y="4014"/>
                  <a:pt x="12304" y="4024"/>
                  <a:pt x="12296" y="4032"/>
                </a:cubicBezTo>
                <a:cubicBezTo>
                  <a:pt x="12287" y="4041"/>
                  <a:pt x="12278" y="4049"/>
                  <a:pt x="12268" y="4056"/>
                </a:cubicBezTo>
                <a:cubicBezTo>
                  <a:pt x="12258" y="4062"/>
                  <a:pt x="12247" y="4068"/>
                  <a:pt x="12236" y="4073"/>
                </a:cubicBezTo>
                <a:cubicBezTo>
                  <a:pt x="12224" y="4077"/>
                  <a:pt x="12213" y="4081"/>
                  <a:pt x="12201" y="4083"/>
                </a:cubicBezTo>
                <a:cubicBezTo>
                  <a:pt x="12189" y="4086"/>
                  <a:pt x="12177" y="4087"/>
                  <a:pt x="12164" y="4087"/>
                </a:cubicBezTo>
                <a:lnTo>
                  <a:pt x="186" y="4087"/>
                </a:lnTo>
                <a:cubicBezTo>
                  <a:pt x="173" y="4087"/>
                  <a:pt x="161" y="4086"/>
                  <a:pt x="149" y="4083"/>
                </a:cubicBezTo>
                <a:cubicBezTo>
                  <a:pt x="137" y="4081"/>
                  <a:pt x="126" y="4077"/>
                  <a:pt x="114" y="4073"/>
                </a:cubicBezTo>
                <a:cubicBezTo>
                  <a:pt x="103" y="4068"/>
                  <a:pt x="93" y="4062"/>
                  <a:pt x="82" y="4056"/>
                </a:cubicBezTo>
                <a:cubicBezTo>
                  <a:pt x="72" y="4049"/>
                  <a:pt x="63" y="4041"/>
                  <a:pt x="54" y="4032"/>
                </a:cubicBezTo>
                <a:cubicBezTo>
                  <a:pt x="46" y="4024"/>
                  <a:pt x="38" y="4014"/>
                  <a:pt x="31" y="4004"/>
                </a:cubicBezTo>
                <a:cubicBezTo>
                  <a:pt x="24" y="3994"/>
                  <a:pt x="19" y="3983"/>
                  <a:pt x="14" y="3972"/>
                </a:cubicBezTo>
                <a:cubicBezTo>
                  <a:pt x="9" y="3961"/>
                  <a:pt x="6" y="3949"/>
                  <a:pt x="3" y="3937"/>
                </a:cubicBezTo>
                <a:cubicBezTo>
                  <a:pt x="1" y="3925"/>
                  <a:pt x="0" y="3913"/>
                  <a:pt x="0" y="3901"/>
                </a:cubicBezTo>
                <a:close/>
              </a:path>
            </a:pathLst>
          </a:custGeom>
          <a:solidFill>
            <a:srgbClr val="111827">
              <a:alpha val="5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1020" name="图片 1019"/>
          <p:cNvPicPr/>
          <p:nvPr/>
        </p:nvPicPr>
        <p:blipFill>
          <a:blip r:embed="rId11"/>
          <a:stretch/>
        </p:blipFill>
        <p:spPr>
          <a:xfrm>
            <a:off x="668520" y="3042000"/>
            <a:ext cx="4311720" cy="1328400"/>
          </a:xfrm>
          <a:prstGeom prst="rect">
            <a:avLst/>
          </a:prstGeom>
          <a:noFill/>
          <a:ln w="0">
            <a:noFill/>
          </a:ln>
        </p:spPr>
      </p:pic>
      <p:sp>
        <p:nvSpPr>
          <p:cNvPr id="1021" name="任意多边形 1020"/>
          <p:cNvSpPr/>
          <p:nvPr/>
        </p:nvSpPr>
        <p:spPr>
          <a:xfrm>
            <a:off x="5682240" y="2974680"/>
            <a:ext cx="4446360" cy="1471320"/>
          </a:xfrm>
          <a:custGeom>
            <a:avLst/>
            <a:gdLst/>
            <a:ahLst/>
            <a:cxnLst/>
            <a:rect l="0" t="0" r="r" b="b"/>
            <a:pathLst>
              <a:path w="12351" h="4087">
                <a:moveTo>
                  <a:pt x="0" y="3901"/>
                </a:moveTo>
                <a:lnTo>
                  <a:pt x="0" y="186"/>
                </a:lnTo>
                <a:cubicBezTo>
                  <a:pt x="0" y="174"/>
                  <a:pt x="2" y="162"/>
                  <a:pt x="4" y="150"/>
                </a:cubicBezTo>
                <a:cubicBezTo>
                  <a:pt x="6" y="138"/>
                  <a:pt x="10" y="126"/>
                  <a:pt x="15" y="115"/>
                </a:cubicBezTo>
                <a:cubicBezTo>
                  <a:pt x="19" y="104"/>
                  <a:pt x="25" y="93"/>
                  <a:pt x="32" y="83"/>
                </a:cubicBezTo>
                <a:cubicBezTo>
                  <a:pt x="38" y="73"/>
                  <a:pt x="46" y="63"/>
                  <a:pt x="55" y="55"/>
                </a:cubicBezTo>
                <a:cubicBezTo>
                  <a:pt x="63" y="46"/>
                  <a:pt x="73" y="38"/>
                  <a:pt x="83" y="32"/>
                </a:cubicBezTo>
                <a:cubicBezTo>
                  <a:pt x="93" y="25"/>
                  <a:pt x="104" y="19"/>
                  <a:pt x="115" y="14"/>
                </a:cubicBezTo>
                <a:cubicBezTo>
                  <a:pt x="126" y="10"/>
                  <a:pt x="138" y="6"/>
                  <a:pt x="150" y="4"/>
                </a:cubicBezTo>
                <a:cubicBezTo>
                  <a:pt x="162" y="2"/>
                  <a:pt x="174" y="0"/>
                  <a:pt x="186" y="0"/>
                </a:cubicBezTo>
                <a:lnTo>
                  <a:pt x="12165" y="0"/>
                </a:lnTo>
                <a:cubicBezTo>
                  <a:pt x="12177" y="0"/>
                  <a:pt x="12189" y="2"/>
                  <a:pt x="12201" y="4"/>
                </a:cubicBezTo>
                <a:cubicBezTo>
                  <a:pt x="12213" y="6"/>
                  <a:pt x="12225" y="10"/>
                  <a:pt x="12236" y="14"/>
                </a:cubicBezTo>
                <a:cubicBezTo>
                  <a:pt x="12247" y="19"/>
                  <a:pt x="12258" y="25"/>
                  <a:pt x="12268" y="32"/>
                </a:cubicBezTo>
                <a:cubicBezTo>
                  <a:pt x="12278" y="38"/>
                  <a:pt x="12288" y="46"/>
                  <a:pt x="12296" y="55"/>
                </a:cubicBezTo>
                <a:cubicBezTo>
                  <a:pt x="12305" y="63"/>
                  <a:pt x="12313" y="73"/>
                  <a:pt x="12319" y="83"/>
                </a:cubicBezTo>
                <a:cubicBezTo>
                  <a:pt x="12326" y="93"/>
                  <a:pt x="12332" y="104"/>
                  <a:pt x="12337" y="115"/>
                </a:cubicBezTo>
                <a:cubicBezTo>
                  <a:pt x="12341" y="126"/>
                  <a:pt x="12345" y="138"/>
                  <a:pt x="12347" y="150"/>
                </a:cubicBezTo>
                <a:cubicBezTo>
                  <a:pt x="12350" y="162"/>
                  <a:pt x="12351" y="174"/>
                  <a:pt x="12351" y="186"/>
                </a:cubicBezTo>
                <a:lnTo>
                  <a:pt x="12351" y="3901"/>
                </a:lnTo>
                <a:cubicBezTo>
                  <a:pt x="12351" y="3913"/>
                  <a:pt x="12350" y="3925"/>
                  <a:pt x="12347" y="3937"/>
                </a:cubicBezTo>
                <a:cubicBezTo>
                  <a:pt x="12345" y="3949"/>
                  <a:pt x="12341" y="3961"/>
                  <a:pt x="12337" y="3972"/>
                </a:cubicBezTo>
                <a:cubicBezTo>
                  <a:pt x="12332" y="3983"/>
                  <a:pt x="12326" y="3994"/>
                  <a:pt x="12319" y="4004"/>
                </a:cubicBezTo>
                <a:cubicBezTo>
                  <a:pt x="12313" y="4014"/>
                  <a:pt x="12305" y="4024"/>
                  <a:pt x="12296" y="4032"/>
                </a:cubicBezTo>
                <a:cubicBezTo>
                  <a:pt x="12288" y="4041"/>
                  <a:pt x="12278" y="4049"/>
                  <a:pt x="12268" y="4056"/>
                </a:cubicBezTo>
                <a:cubicBezTo>
                  <a:pt x="12258" y="4062"/>
                  <a:pt x="12247" y="4068"/>
                  <a:pt x="12236" y="4073"/>
                </a:cubicBezTo>
                <a:cubicBezTo>
                  <a:pt x="12225" y="4077"/>
                  <a:pt x="12213" y="4081"/>
                  <a:pt x="12201" y="4083"/>
                </a:cubicBezTo>
                <a:cubicBezTo>
                  <a:pt x="12189" y="4086"/>
                  <a:pt x="12177" y="4087"/>
                  <a:pt x="12165" y="4087"/>
                </a:cubicBezTo>
                <a:lnTo>
                  <a:pt x="186" y="4087"/>
                </a:lnTo>
                <a:cubicBezTo>
                  <a:pt x="174" y="4087"/>
                  <a:pt x="162" y="4086"/>
                  <a:pt x="150" y="4083"/>
                </a:cubicBezTo>
                <a:cubicBezTo>
                  <a:pt x="138" y="4081"/>
                  <a:pt x="126" y="4077"/>
                  <a:pt x="115" y="4073"/>
                </a:cubicBezTo>
                <a:cubicBezTo>
                  <a:pt x="104" y="4068"/>
                  <a:pt x="93" y="4062"/>
                  <a:pt x="83" y="4056"/>
                </a:cubicBezTo>
                <a:cubicBezTo>
                  <a:pt x="73" y="4049"/>
                  <a:pt x="63" y="4041"/>
                  <a:pt x="55" y="4032"/>
                </a:cubicBezTo>
                <a:cubicBezTo>
                  <a:pt x="46" y="4024"/>
                  <a:pt x="38" y="4014"/>
                  <a:pt x="32" y="4004"/>
                </a:cubicBezTo>
                <a:cubicBezTo>
                  <a:pt x="25" y="3994"/>
                  <a:pt x="19" y="3983"/>
                  <a:pt x="15" y="3972"/>
                </a:cubicBezTo>
                <a:cubicBezTo>
                  <a:pt x="10" y="3961"/>
                  <a:pt x="6" y="3949"/>
                  <a:pt x="4" y="3937"/>
                </a:cubicBezTo>
                <a:cubicBezTo>
                  <a:pt x="2" y="3925"/>
                  <a:pt x="0" y="3913"/>
                  <a:pt x="0" y="3901"/>
                </a:cubicBezTo>
                <a:close/>
              </a:path>
            </a:pathLst>
          </a:custGeom>
          <a:solidFill>
            <a:srgbClr val="111827">
              <a:alpha val="5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1022" name="图片 1021"/>
          <p:cNvPicPr/>
          <p:nvPr/>
        </p:nvPicPr>
        <p:blipFill>
          <a:blip r:embed="rId12"/>
          <a:stretch/>
        </p:blipFill>
        <p:spPr>
          <a:xfrm>
            <a:off x="5749560" y="3042000"/>
            <a:ext cx="4311720" cy="1328400"/>
          </a:xfrm>
          <a:prstGeom prst="rect">
            <a:avLst/>
          </a:prstGeom>
          <a:noFill/>
          <a:ln w="0">
            <a:noFill/>
          </a:ln>
        </p:spPr>
      </p:pic>
      <p:sp>
        <p:nvSpPr>
          <p:cNvPr id="1023" name="文本框 1022"/>
          <p:cNvSpPr txBox="1"/>
          <p:nvPr/>
        </p:nvSpPr>
        <p:spPr>
          <a:xfrm>
            <a:off x="9958320" y="6910920"/>
            <a:ext cx="338760" cy="136080"/>
          </a:xfrm>
          <a:prstGeom prst="rect">
            <a:avLst/>
          </a:prstGeom>
          <a:noFill/>
          <a:ln w="0">
            <a:noFill/>
          </a:ln>
        </p:spPr>
        <p:txBody>
          <a:bodyPr wrap="none" lIns="0" tIns="0" rIns="0" bIns="0" anchor="t">
            <a:spAutoFit/>
          </a:bodyPr>
          <a:lstStyle/>
          <a:p>
            <a:r>
              <a:rPr lang="en-US" sz="920" b="0" u="none" strike="noStrike">
                <a:solidFill>
                  <a:srgbClr val="9CA3AF"/>
                </a:solidFill>
                <a:effectLst/>
                <a:uFillTx/>
                <a:latin typeface="DejaVuSans"/>
                <a:ea typeface="DejaVuSans"/>
              </a:rPr>
              <a:t>14/15</a:t>
            </a:r>
            <a:endParaRPr lang="en-US" sz="920" b="0" u="none" strike="noStrike">
              <a:solidFill>
                <a:srgbClr val="000000"/>
              </a:solidFill>
              <a:effectLst/>
              <a:uFillTx/>
              <a:latin typeface="Times New Roman"/>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p15="http://schemas.microsoft.com/office/powerpoint/2012/main" xmlns="">
      <p:transition spd="slow"/>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 name="图片 1023"/>
          <p:cNvPicPr/>
          <p:nvPr/>
        </p:nvPicPr>
        <p:blipFill>
          <a:blip r:embed="rId2"/>
          <a:stretch/>
        </p:blipFill>
        <p:spPr>
          <a:xfrm>
            <a:off x="0" y="0"/>
            <a:ext cx="10696320" cy="6100200"/>
          </a:xfrm>
          <a:prstGeom prst="rect">
            <a:avLst/>
          </a:prstGeom>
          <a:noFill/>
          <a:ln w="0">
            <a:noFill/>
          </a:ln>
        </p:spPr>
      </p:pic>
      <p:sp>
        <p:nvSpPr>
          <p:cNvPr id="1025" name="任意多边形 1024"/>
          <p:cNvSpPr/>
          <p:nvPr/>
        </p:nvSpPr>
        <p:spPr>
          <a:xfrm>
            <a:off x="401040" y="802080"/>
            <a:ext cx="802440" cy="33840"/>
          </a:xfrm>
          <a:custGeom>
            <a:avLst/>
            <a:gdLst/>
            <a:ahLst/>
            <a:cxnLst/>
            <a:rect l="0" t="0" r="r" b="b"/>
            <a:pathLst>
              <a:path w="2229" h="94">
                <a:moveTo>
                  <a:pt x="0" y="0"/>
                </a:moveTo>
                <a:lnTo>
                  <a:pt x="2229" y="0"/>
                </a:lnTo>
                <a:lnTo>
                  <a:pt x="2229" y="94"/>
                </a:lnTo>
                <a:lnTo>
                  <a:pt x="0" y="94"/>
                </a:lnTo>
                <a:lnTo>
                  <a:pt x="0" y="0"/>
                </a:lnTo>
                <a:close/>
              </a:path>
            </a:pathLst>
          </a:custGeom>
          <a:solidFill>
            <a:srgbClr val="A78BFA"/>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1026" name="文本框 1025"/>
          <p:cNvSpPr txBox="1"/>
          <p:nvPr/>
        </p:nvSpPr>
        <p:spPr>
          <a:xfrm>
            <a:off x="401040" y="378720"/>
            <a:ext cx="2102400" cy="378360"/>
          </a:xfrm>
          <a:prstGeom prst="rect">
            <a:avLst/>
          </a:prstGeom>
          <a:noFill/>
          <a:ln w="0">
            <a:noFill/>
          </a:ln>
        </p:spPr>
        <p:txBody>
          <a:bodyPr wrap="none" lIns="0" tIns="0" rIns="0" bIns="0" anchor="t">
            <a:spAutoFit/>
          </a:bodyPr>
          <a:lstStyle/>
          <a:p>
            <a:r>
              <a:rPr lang="zh-CN" sz="2370" b="0" u="none" strike="noStrike">
                <a:solidFill>
                  <a:srgbClr val="FFFFFF"/>
                </a:solidFill>
                <a:effectLst/>
                <a:uFillTx/>
                <a:latin typeface="WenQuanYiZenHei"/>
                <a:ea typeface="WenQuanYiZenHei"/>
              </a:rPr>
              <a:t>总结：构建高效</a:t>
            </a:r>
            <a:endParaRPr lang="en-US" sz="2370" b="0" u="none" strike="noStrike">
              <a:solidFill>
                <a:srgbClr val="000000"/>
              </a:solidFill>
              <a:effectLst/>
              <a:uFillTx/>
              <a:latin typeface="Times New Roman"/>
            </a:endParaRPr>
          </a:p>
        </p:txBody>
      </p:sp>
      <p:sp>
        <p:nvSpPr>
          <p:cNvPr id="1027" name="文本框 1026"/>
          <p:cNvSpPr txBox="1"/>
          <p:nvPr/>
        </p:nvSpPr>
        <p:spPr>
          <a:xfrm>
            <a:off x="2507040" y="389520"/>
            <a:ext cx="710640" cy="349560"/>
          </a:xfrm>
          <a:prstGeom prst="rect">
            <a:avLst/>
          </a:prstGeom>
          <a:noFill/>
          <a:ln w="0">
            <a:noFill/>
          </a:ln>
        </p:spPr>
        <p:txBody>
          <a:bodyPr wrap="none" lIns="0" tIns="0" rIns="0" bIns="0" anchor="t">
            <a:spAutoFit/>
          </a:bodyPr>
          <a:lstStyle/>
          <a:p>
            <a:r>
              <a:rPr lang="en-US" sz="2370" b="1" u="none" strike="noStrike">
                <a:solidFill>
                  <a:srgbClr val="FFFFFF"/>
                </a:solidFill>
                <a:effectLst/>
                <a:uFillTx/>
                <a:latin typeface="DejaVuSans"/>
                <a:ea typeface="DejaVuSans"/>
              </a:rPr>
              <a:t>RAG</a:t>
            </a:r>
            <a:endParaRPr lang="en-US" sz="2370" b="0" u="none" strike="noStrike">
              <a:solidFill>
                <a:srgbClr val="000000"/>
              </a:solidFill>
              <a:effectLst/>
              <a:uFillTx/>
              <a:latin typeface="Times New Roman"/>
            </a:endParaRPr>
          </a:p>
        </p:txBody>
      </p:sp>
      <p:sp>
        <p:nvSpPr>
          <p:cNvPr id="1028" name="任意多边形 1027"/>
          <p:cNvSpPr/>
          <p:nvPr/>
        </p:nvSpPr>
        <p:spPr>
          <a:xfrm>
            <a:off x="405000" y="4149000"/>
            <a:ext cx="9886320" cy="1044720"/>
          </a:xfrm>
          <a:custGeom>
            <a:avLst/>
            <a:gdLst/>
            <a:ahLst/>
            <a:cxnLst/>
            <a:rect l="0" t="0" r="r" b="b"/>
            <a:pathLst>
              <a:path w="27462" h="2902" fill="none">
                <a:moveTo>
                  <a:pt x="0" y="0"/>
                </a:moveTo>
                <a:lnTo>
                  <a:pt x="27462" y="0"/>
                </a:lnTo>
                <a:lnTo>
                  <a:pt x="27462" y="2902"/>
                </a:lnTo>
                <a:lnTo>
                  <a:pt x="0" y="2902"/>
                </a:lnTo>
                <a:lnTo>
                  <a:pt x="0" y="0"/>
                </a:lnTo>
              </a:path>
            </a:pathLst>
          </a:custGeom>
          <a:ln w="8280">
            <a:solidFill>
              <a:srgbClr val="8B5CF6">
                <a:alpha val="30000"/>
              </a:srgbClr>
            </a:solidFill>
            <a:miter/>
          </a:ln>
        </p:spPr>
        <p:txBody>
          <a:bodyPr lIns="3960" tIns="3960" rIns="3960" bIns="3960" anchor="t">
            <a:noAutofit/>
          </a:bodyPr>
          <a:lstStyle/>
          <a:p>
            <a:endParaRPr lang="en-US" sz="2400" b="0" u="none" strike="noStrike">
              <a:solidFill>
                <a:srgbClr val="000000"/>
              </a:solidFill>
              <a:effectLst/>
              <a:uFillTx/>
              <a:latin typeface="Times New Roman"/>
            </a:endParaRPr>
          </a:p>
        </p:txBody>
      </p:sp>
      <p:sp>
        <p:nvSpPr>
          <p:cNvPr id="1029" name="任意多边形 1028"/>
          <p:cNvSpPr/>
          <p:nvPr/>
        </p:nvSpPr>
        <p:spPr>
          <a:xfrm>
            <a:off x="601560" y="1036080"/>
            <a:ext cx="2139480" cy="702360"/>
          </a:xfrm>
          <a:custGeom>
            <a:avLst/>
            <a:gdLst/>
            <a:ahLst/>
            <a:cxnLst/>
            <a:rect l="0" t="0" r="r" b="b"/>
            <a:pathLst>
              <a:path w="5943" h="1951">
                <a:moveTo>
                  <a:pt x="0" y="1765"/>
                </a:moveTo>
                <a:lnTo>
                  <a:pt x="0" y="187"/>
                </a:lnTo>
                <a:cubicBezTo>
                  <a:pt x="0" y="174"/>
                  <a:pt x="1" y="162"/>
                  <a:pt x="3" y="150"/>
                </a:cubicBezTo>
                <a:cubicBezTo>
                  <a:pt x="6" y="138"/>
                  <a:pt x="9" y="127"/>
                  <a:pt x="14" y="116"/>
                </a:cubicBezTo>
                <a:cubicBezTo>
                  <a:pt x="19" y="104"/>
                  <a:pt x="24" y="94"/>
                  <a:pt x="31" y="83"/>
                </a:cubicBezTo>
                <a:cubicBezTo>
                  <a:pt x="38" y="73"/>
                  <a:pt x="46" y="64"/>
                  <a:pt x="54" y="55"/>
                </a:cubicBezTo>
                <a:cubicBezTo>
                  <a:pt x="63" y="47"/>
                  <a:pt x="72" y="38"/>
                  <a:pt x="82" y="31"/>
                </a:cubicBezTo>
                <a:cubicBezTo>
                  <a:pt x="93" y="24"/>
                  <a:pt x="103" y="19"/>
                  <a:pt x="114" y="14"/>
                </a:cubicBezTo>
                <a:cubicBezTo>
                  <a:pt x="126" y="9"/>
                  <a:pt x="137" y="6"/>
                  <a:pt x="149" y="3"/>
                </a:cubicBezTo>
                <a:cubicBezTo>
                  <a:pt x="161" y="1"/>
                  <a:pt x="173" y="0"/>
                  <a:pt x="186" y="0"/>
                </a:cubicBezTo>
                <a:lnTo>
                  <a:pt x="5758" y="0"/>
                </a:lnTo>
                <a:cubicBezTo>
                  <a:pt x="5770" y="0"/>
                  <a:pt x="5782" y="1"/>
                  <a:pt x="5794" y="3"/>
                </a:cubicBezTo>
                <a:cubicBezTo>
                  <a:pt x="5806" y="6"/>
                  <a:pt x="5817" y="9"/>
                  <a:pt x="5829" y="14"/>
                </a:cubicBezTo>
                <a:cubicBezTo>
                  <a:pt x="5840" y="19"/>
                  <a:pt x="5851" y="24"/>
                  <a:pt x="5861" y="31"/>
                </a:cubicBezTo>
                <a:cubicBezTo>
                  <a:pt x="5871" y="38"/>
                  <a:pt x="5880" y="47"/>
                  <a:pt x="5889" y="55"/>
                </a:cubicBezTo>
                <a:cubicBezTo>
                  <a:pt x="5898" y="64"/>
                  <a:pt x="5905" y="73"/>
                  <a:pt x="5912" y="83"/>
                </a:cubicBezTo>
                <a:cubicBezTo>
                  <a:pt x="5919" y="94"/>
                  <a:pt x="5925" y="104"/>
                  <a:pt x="5929" y="116"/>
                </a:cubicBezTo>
                <a:cubicBezTo>
                  <a:pt x="5934" y="127"/>
                  <a:pt x="5937" y="138"/>
                  <a:pt x="5940" y="150"/>
                </a:cubicBezTo>
                <a:cubicBezTo>
                  <a:pt x="5942" y="162"/>
                  <a:pt x="5943" y="174"/>
                  <a:pt x="5943" y="187"/>
                </a:cubicBezTo>
                <a:lnTo>
                  <a:pt x="5943" y="1765"/>
                </a:lnTo>
                <a:cubicBezTo>
                  <a:pt x="5943" y="1777"/>
                  <a:pt x="5942" y="1789"/>
                  <a:pt x="5940" y="1801"/>
                </a:cubicBezTo>
                <a:cubicBezTo>
                  <a:pt x="5937" y="1813"/>
                  <a:pt x="5934" y="1825"/>
                  <a:pt x="5929" y="1836"/>
                </a:cubicBezTo>
                <a:cubicBezTo>
                  <a:pt x="5925" y="1847"/>
                  <a:pt x="5919" y="1858"/>
                  <a:pt x="5912" y="1868"/>
                </a:cubicBezTo>
                <a:cubicBezTo>
                  <a:pt x="5905" y="1878"/>
                  <a:pt x="5898" y="1888"/>
                  <a:pt x="5889" y="1896"/>
                </a:cubicBezTo>
                <a:cubicBezTo>
                  <a:pt x="5880" y="1905"/>
                  <a:pt x="5871" y="1913"/>
                  <a:pt x="5861" y="1920"/>
                </a:cubicBezTo>
                <a:cubicBezTo>
                  <a:pt x="5851" y="1926"/>
                  <a:pt x="5840" y="1932"/>
                  <a:pt x="5829" y="1937"/>
                </a:cubicBezTo>
                <a:cubicBezTo>
                  <a:pt x="5817" y="1941"/>
                  <a:pt x="5806" y="1945"/>
                  <a:pt x="5794" y="1947"/>
                </a:cubicBezTo>
                <a:cubicBezTo>
                  <a:pt x="5782" y="1950"/>
                  <a:pt x="5770" y="1951"/>
                  <a:pt x="5758" y="1951"/>
                </a:cubicBezTo>
                <a:lnTo>
                  <a:pt x="186" y="1951"/>
                </a:lnTo>
                <a:cubicBezTo>
                  <a:pt x="173" y="1951"/>
                  <a:pt x="161" y="1950"/>
                  <a:pt x="149" y="1947"/>
                </a:cubicBezTo>
                <a:cubicBezTo>
                  <a:pt x="137" y="1945"/>
                  <a:pt x="126" y="1941"/>
                  <a:pt x="114" y="1937"/>
                </a:cubicBezTo>
                <a:cubicBezTo>
                  <a:pt x="103" y="1932"/>
                  <a:pt x="93" y="1926"/>
                  <a:pt x="82" y="1920"/>
                </a:cubicBezTo>
                <a:cubicBezTo>
                  <a:pt x="72" y="1913"/>
                  <a:pt x="63" y="1905"/>
                  <a:pt x="54" y="1896"/>
                </a:cubicBezTo>
                <a:cubicBezTo>
                  <a:pt x="46" y="1888"/>
                  <a:pt x="38" y="1878"/>
                  <a:pt x="31" y="1868"/>
                </a:cubicBezTo>
                <a:cubicBezTo>
                  <a:pt x="24" y="1858"/>
                  <a:pt x="19" y="1847"/>
                  <a:pt x="14" y="1836"/>
                </a:cubicBezTo>
                <a:cubicBezTo>
                  <a:pt x="9" y="1825"/>
                  <a:pt x="6" y="1813"/>
                  <a:pt x="3" y="1801"/>
                </a:cubicBezTo>
                <a:cubicBezTo>
                  <a:pt x="1" y="1789"/>
                  <a:pt x="0" y="1777"/>
                  <a:pt x="0" y="1765"/>
                </a:cubicBezTo>
                <a:close/>
              </a:path>
            </a:pathLst>
          </a:custGeom>
          <a:solidFill>
            <a:srgbClr val="1E3A8A">
              <a:alpha val="2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1030" name="图片 1029"/>
          <p:cNvPicPr/>
          <p:nvPr/>
        </p:nvPicPr>
        <p:blipFill>
          <a:blip r:embed="rId3"/>
          <a:stretch/>
        </p:blipFill>
        <p:spPr>
          <a:xfrm>
            <a:off x="1596240" y="1136520"/>
            <a:ext cx="150120" cy="200160"/>
          </a:xfrm>
          <a:prstGeom prst="rect">
            <a:avLst/>
          </a:prstGeom>
          <a:noFill/>
          <a:ln w="0">
            <a:noFill/>
          </a:ln>
        </p:spPr>
      </p:pic>
      <p:sp>
        <p:nvSpPr>
          <p:cNvPr id="1031" name="文本框 1030"/>
          <p:cNvSpPr txBox="1"/>
          <p:nvPr/>
        </p:nvSpPr>
        <p:spPr>
          <a:xfrm>
            <a:off x="3218400" y="378720"/>
            <a:ext cx="901440" cy="378360"/>
          </a:xfrm>
          <a:prstGeom prst="rect">
            <a:avLst/>
          </a:prstGeom>
          <a:noFill/>
          <a:ln w="0">
            <a:noFill/>
          </a:ln>
        </p:spPr>
        <p:txBody>
          <a:bodyPr wrap="none" lIns="0" tIns="0" rIns="0" bIns="0" anchor="t">
            <a:spAutoFit/>
          </a:bodyPr>
          <a:lstStyle/>
          <a:p>
            <a:r>
              <a:rPr lang="zh-CN" sz="2370" b="0" u="none" strike="noStrike">
                <a:solidFill>
                  <a:srgbClr val="FFFFFF"/>
                </a:solidFill>
                <a:effectLst/>
                <a:uFillTx/>
                <a:latin typeface="WenQuanYiZenHei"/>
                <a:ea typeface="WenQuanYiZenHei"/>
              </a:rPr>
              <a:t>知识库</a:t>
            </a:r>
            <a:endParaRPr lang="en-US" sz="2370" b="0" u="none" strike="noStrike">
              <a:solidFill>
                <a:srgbClr val="000000"/>
              </a:solidFill>
              <a:effectLst/>
              <a:uFillTx/>
              <a:latin typeface="Times New Roman"/>
            </a:endParaRPr>
          </a:p>
        </p:txBody>
      </p:sp>
      <p:sp>
        <p:nvSpPr>
          <p:cNvPr id="1032" name="任意多边形 1031"/>
          <p:cNvSpPr/>
          <p:nvPr/>
        </p:nvSpPr>
        <p:spPr>
          <a:xfrm>
            <a:off x="3049920" y="1036080"/>
            <a:ext cx="2139840" cy="702360"/>
          </a:xfrm>
          <a:custGeom>
            <a:avLst/>
            <a:gdLst/>
            <a:ahLst/>
            <a:cxnLst/>
            <a:rect l="0" t="0" r="r" b="b"/>
            <a:pathLst>
              <a:path w="5944" h="1951">
                <a:moveTo>
                  <a:pt x="0" y="1765"/>
                </a:moveTo>
                <a:lnTo>
                  <a:pt x="0" y="187"/>
                </a:lnTo>
                <a:cubicBezTo>
                  <a:pt x="0" y="174"/>
                  <a:pt x="1" y="162"/>
                  <a:pt x="4" y="150"/>
                </a:cubicBezTo>
                <a:cubicBezTo>
                  <a:pt x="6" y="138"/>
                  <a:pt x="10" y="127"/>
                  <a:pt x="14" y="116"/>
                </a:cubicBezTo>
                <a:cubicBezTo>
                  <a:pt x="19" y="104"/>
                  <a:pt x="25" y="94"/>
                  <a:pt x="32" y="83"/>
                </a:cubicBezTo>
                <a:cubicBezTo>
                  <a:pt x="38" y="73"/>
                  <a:pt x="46" y="64"/>
                  <a:pt x="55" y="55"/>
                </a:cubicBezTo>
                <a:cubicBezTo>
                  <a:pt x="63" y="47"/>
                  <a:pt x="73" y="38"/>
                  <a:pt x="83" y="31"/>
                </a:cubicBezTo>
                <a:cubicBezTo>
                  <a:pt x="93" y="24"/>
                  <a:pt x="104" y="19"/>
                  <a:pt x="115" y="14"/>
                </a:cubicBezTo>
                <a:cubicBezTo>
                  <a:pt x="126" y="9"/>
                  <a:pt x="138" y="6"/>
                  <a:pt x="150" y="3"/>
                </a:cubicBezTo>
                <a:cubicBezTo>
                  <a:pt x="162" y="1"/>
                  <a:pt x="174" y="0"/>
                  <a:pt x="186" y="0"/>
                </a:cubicBezTo>
                <a:lnTo>
                  <a:pt x="5758" y="0"/>
                </a:lnTo>
                <a:cubicBezTo>
                  <a:pt x="5770" y="0"/>
                  <a:pt x="5782" y="1"/>
                  <a:pt x="5794" y="3"/>
                </a:cubicBezTo>
                <a:cubicBezTo>
                  <a:pt x="5806" y="6"/>
                  <a:pt x="5818" y="9"/>
                  <a:pt x="5829" y="14"/>
                </a:cubicBezTo>
                <a:cubicBezTo>
                  <a:pt x="5840" y="19"/>
                  <a:pt x="5851" y="24"/>
                  <a:pt x="5861" y="31"/>
                </a:cubicBezTo>
                <a:cubicBezTo>
                  <a:pt x="5871" y="38"/>
                  <a:pt x="5881" y="47"/>
                  <a:pt x="5889" y="55"/>
                </a:cubicBezTo>
                <a:cubicBezTo>
                  <a:pt x="5898" y="64"/>
                  <a:pt x="5906" y="73"/>
                  <a:pt x="5913" y="83"/>
                </a:cubicBezTo>
                <a:cubicBezTo>
                  <a:pt x="5919" y="94"/>
                  <a:pt x="5925" y="104"/>
                  <a:pt x="5930" y="116"/>
                </a:cubicBezTo>
                <a:cubicBezTo>
                  <a:pt x="5934" y="127"/>
                  <a:pt x="5938" y="138"/>
                  <a:pt x="5940" y="150"/>
                </a:cubicBezTo>
                <a:cubicBezTo>
                  <a:pt x="5943" y="162"/>
                  <a:pt x="5944" y="174"/>
                  <a:pt x="5944" y="187"/>
                </a:cubicBezTo>
                <a:lnTo>
                  <a:pt x="5944" y="1765"/>
                </a:lnTo>
                <a:cubicBezTo>
                  <a:pt x="5944" y="1777"/>
                  <a:pt x="5943" y="1789"/>
                  <a:pt x="5940" y="1801"/>
                </a:cubicBezTo>
                <a:cubicBezTo>
                  <a:pt x="5938" y="1813"/>
                  <a:pt x="5934" y="1825"/>
                  <a:pt x="5930" y="1836"/>
                </a:cubicBezTo>
                <a:cubicBezTo>
                  <a:pt x="5925" y="1847"/>
                  <a:pt x="5919" y="1858"/>
                  <a:pt x="5913" y="1868"/>
                </a:cubicBezTo>
                <a:cubicBezTo>
                  <a:pt x="5906" y="1878"/>
                  <a:pt x="5898" y="1888"/>
                  <a:pt x="5889" y="1896"/>
                </a:cubicBezTo>
                <a:cubicBezTo>
                  <a:pt x="5881" y="1905"/>
                  <a:pt x="5871" y="1913"/>
                  <a:pt x="5861" y="1920"/>
                </a:cubicBezTo>
                <a:cubicBezTo>
                  <a:pt x="5851" y="1926"/>
                  <a:pt x="5840" y="1932"/>
                  <a:pt x="5829" y="1937"/>
                </a:cubicBezTo>
                <a:cubicBezTo>
                  <a:pt x="5818" y="1941"/>
                  <a:pt x="5806" y="1945"/>
                  <a:pt x="5794" y="1947"/>
                </a:cubicBezTo>
                <a:cubicBezTo>
                  <a:pt x="5782" y="1950"/>
                  <a:pt x="5770" y="1951"/>
                  <a:pt x="5758" y="1951"/>
                </a:cubicBezTo>
                <a:lnTo>
                  <a:pt x="186" y="1951"/>
                </a:lnTo>
                <a:cubicBezTo>
                  <a:pt x="174" y="1951"/>
                  <a:pt x="162" y="1950"/>
                  <a:pt x="150" y="1947"/>
                </a:cubicBezTo>
                <a:cubicBezTo>
                  <a:pt x="138" y="1945"/>
                  <a:pt x="126" y="1941"/>
                  <a:pt x="115" y="1937"/>
                </a:cubicBezTo>
                <a:cubicBezTo>
                  <a:pt x="104" y="1932"/>
                  <a:pt x="93" y="1926"/>
                  <a:pt x="83" y="1920"/>
                </a:cubicBezTo>
                <a:cubicBezTo>
                  <a:pt x="73" y="1913"/>
                  <a:pt x="63" y="1905"/>
                  <a:pt x="55" y="1896"/>
                </a:cubicBezTo>
                <a:cubicBezTo>
                  <a:pt x="46" y="1888"/>
                  <a:pt x="38" y="1878"/>
                  <a:pt x="32" y="1868"/>
                </a:cubicBezTo>
                <a:cubicBezTo>
                  <a:pt x="25" y="1858"/>
                  <a:pt x="19" y="1847"/>
                  <a:pt x="14" y="1836"/>
                </a:cubicBezTo>
                <a:cubicBezTo>
                  <a:pt x="10" y="1825"/>
                  <a:pt x="6" y="1813"/>
                  <a:pt x="4" y="1801"/>
                </a:cubicBezTo>
                <a:cubicBezTo>
                  <a:pt x="1" y="1789"/>
                  <a:pt x="0" y="1777"/>
                  <a:pt x="0" y="1765"/>
                </a:cubicBezTo>
                <a:close/>
              </a:path>
            </a:pathLst>
          </a:custGeom>
          <a:solidFill>
            <a:srgbClr val="1E3A8A">
              <a:alpha val="2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1033" name="图片 1032"/>
          <p:cNvPicPr/>
          <p:nvPr/>
        </p:nvPicPr>
        <p:blipFill>
          <a:blip r:embed="rId4"/>
          <a:stretch/>
        </p:blipFill>
        <p:spPr>
          <a:xfrm>
            <a:off x="4019400" y="1136520"/>
            <a:ext cx="200160" cy="200160"/>
          </a:xfrm>
          <a:prstGeom prst="rect">
            <a:avLst/>
          </a:prstGeom>
          <a:noFill/>
          <a:ln w="0">
            <a:noFill/>
          </a:ln>
        </p:spPr>
      </p:pic>
      <p:sp>
        <p:nvSpPr>
          <p:cNvPr id="1034" name="文本框 1033"/>
          <p:cNvSpPr txBox="1"/>
          <p:nvPr/>
        </p:nvSpPr>
        <p:spPr>
          <a:xfrm>
            <a:off x="1144800" y="1426320"/>
            <a:ext cx="1056960" cy="189360"/>
          </a:xfrm>
          <a:prstGeom prst="rect">
            <a:avLst/>
          </a:prstGeom>
          <a:noFill/>
          <a:ln w="0">
            <a:noFill/>
          </a:ln>
        </p:spPr>
        <p:txBody>
          <a:bodyPr wrap="none" lIns="0" tIns="0" rIns="0" bIns="0" anchor="t">
            <a:spAutoFit/>
          </a:bodyPr>
          <a:lstStyle/>
          <a:p>
            <a:r>
              <a:rPr lang="zh-CN" sz="1180" b="0" u="none" strike="noStrike">
                <a:solidFill>
                  <a:srgbClr val="FFFFFF"/>
                </a:solidFill>
                <a:effectLst/>
                <a:uFillTx/>
                <a:latin typeface="WenQuanYiZenHei"/>
                <a:ea typeface="WenQuanYiZenHei"/>
              </a:rPr>
              <a:t>数据准备与清洗</a:t>
            </a:r>
            <a:endParaRPr lang="en-US" sz="1180" b="0" u="none" strike="noStrike">
              <a:solidFill>
                <a:srgbClr val="000000"/>
              </a:solidFill>
              <a:effectLst/>
              <a:uFillTx/>
              <a:latin typeface="Times New Roman"/>
            </a:endParaRPr>
          </a:p>
        </p:txBody>
      </p:sp>
      <p:sp>
        <p:nvSpPr>
          <p:cNvPr id="1035" name="任意多边形 1034"/>
          <p:cNvSpPr/>
          <p:nvPr/>
        </p:nvSpPr>
        <p:spPr>
          <a:xfrm>
            <a:off x="5506920" y="1036080"/>
            <a:ext cx="2139480" cy="702360"/>
          </a:xfrm>
          <a:custGeom>
            <a:avLst/>
            <a:gdLst/>
            <a:ahLst/>
            <a:cxnLst/>
            <a:rect l="0" t="0" r="r" b="b"/>
            <a:pathLst>
              <a:path w="5943" h="1951">
                <a:moveTo>
                  <a:pt x="0" y="1765"/>
                </a:moveTo>
                <a:lnTo>
                  <a:pt x="0" y="187"/>
                </a:lnTo>
                <a:cubicBezTo>
                  <a:pt x="0" y="174"/>
                  <a:pt x="1" y="162"/>
                  <a:pt x="3" y="150"/>
                </a:cubicBezTo>
                <a:cubicBezTo>
                  <a:pt x="6" y="138"/>
                  <a:pt x="9" y="127"/>
                  <a:pt x="14" y="116"/>
                </a:cubicBezTo>
                <a:cubicBezTo>
                  <a:pt x="19" y="104"/>
                  <a:pt x="24" y="94"/>
                  <a:pt x="31" y="83"/>
                </a:cubicBezTo>
                <a:cubicBezTo>
                  <a:pt x="38" y="73"/>
                  <a:pt x="46" y="64"/>
                  <a:pt x="54" y="55"/>
                </a:cubicBezTo>
                <a:cubicBezTo>
                  <a:pt x="63" y="47"/>
                  <a:pt x="72" y="38"/>
                  <a:pt x="82" y="31"/>
                </a:cubicBezTo>
                <a:cubicBezTo>
                  <a:pt x="93" y="24"/>
                  <a:pt x="103" y="19"/>
                  <a:pt x="115" y="14"/>
                </a:cubicBezTo>
                <a:cubicBezTo>
                  <a:pt x="126" y="9"/>
                  <a:pt x="137" y="6"/>
                  <a:pt x="149" y="3"/>
                </a:cubicBezTo>
                <a:cubicBezTo>
                  <a:pt x="161" y="1"/>
                  <a:pt x="173" y="0"/>
                  <a:pt x="186" y="0"/>
                </a:cubicBezTo>
                <a:lnTo>
                  <a:pt x="5758" y="0"/>
                </a:lnTo>
                <a:cubicBezTo>
                  <a:pt x="5770" y="0"/>
                  <a:pt x="5782" y="1"/>
                  <a:pt x="5794" y="3"/>
                </a:cubicBezTo>
                <a:cubicBezTo>
                  <a:pt x="5806" y="6"/>
                  <a:pt x="5818" y="9"/>
                  <a:pt x="5829" y="14"/>
                </a:cubicBezTo>
                <a:cubicBezTo>
                  <a:pt x="5840" y="19"/>
                  <a:pt x="5851" y="24"/>
                  <a:pt x="5861" y="31"/>
                </a:cubicBezTo>
                <a:cubicBezTo>
                  <a:pt x="5871" y="38"/>
                  <a:pt x="5880" y="47"/>
                  <a:pt x="5889" y="55"/>
                </a:cubicBezTo>
                <a:cubicBezTo>
                  <a:pt x="5898" y="64"/>
                  <a:pt x="5905" y="73"/>
                  <a:pt x="5912" y="83"/>
                </a:cubicBezTo>
                <a:cubicBezTo>
                  <a:pt x="5919" y="94"/>
                  <a:pt x="5925" y="104"/>
                  <a:pt x="5929" y="116"/>
                </a:cubicBezTo>
                <a:cubicBezTo>
                  <a:pt x="5934" y="127"/>
                  <a:pt x="5937" y="138"/>
                  <a:pt x="5940" y="150"/>
                </a:cubicBezTo>
                <a:cubicBezTo>
                  <a:pt x="5942" y="162"/>
                  <a:pt x="5943" y="174"/>
                  <a:pt x="5943" y="187"/>
                </a:cubicBezTo>
                <a:lnTo>
                  <a:pt x="5943" y="1765"/>
                </a:lnTo>
                <a:cubicBezTo>
                  <a:pt x="5943" y="1777"/>
                  <a:pt x="5942" y="1789"/>
                  <a:pt x="5940" y="1801"/>
                </a:cubicBezTo>
                <a:cubicBezTo>
                  <a:pt x="5937" y="1813"/>
                  <a:pt x="5934" y="1825"/>
                  <a:pt x="5929" y="1836"/>
                </a:cubicBezTo>
                <a:cubicBezTo>
                  <a:pt x="5925" y="1847"/>
                  <a:pt x="5919" y="1858"/>
                  <a:pt x="5912" y="1868"/>
                </a:cubicBezTo>
                <a:cubicBezTo>
                  <a:pt x="5905" y="1878"/>
                  <a:pt x="5898" y="1888"/>
                  <a:pt x="5889" y="1896"/>
                </a:cubicBezTo>
                <a:cubicBezTo>
                  <a:pt x="5880" y="1905"/>
                  <a:pt x="5871" y="1913"/>
                  <a:pt x="5861" y="1920"/>
                </a:cubicBezTo>
                <a:cubicBezTo>
                  <a:pt x="5851" y="1926"/>
                  <a:pt x="5840" y="1932"/>
                  <a:pt x="5829" y="1937"/>
                </a:cubicBezTo>
                <a:cubicBezTo>
                  <a:pt x="5818" y="1941"/>
                  <a:pt x="5806" y="1945"/>
                  <a:pt x="5794" y="1947"/>
                </a:cubicBezTo>
                <a:cubicBezTo>
                  <a:pt x="5782" y="1950"/>
                  <a:pt x="5770" y="1951"/>
                  <a:pt x="5758" y="1951"/>
                </a:cubicBezTo>
                <a:lnTo>
                  <a:pt x="186" y="1951"/>
                </a:lnTo>
                <a:cubicBezTo>
                  <a:pt x="173" y="1951"/>
                  <a:pt x="161" y="1950"/>
                  <a:pt x="149" y="1947"/>
                </a:cubicBezTo>
                <a:cubicBezTo>
                  <a:pt x="137" y="1945"/>
                  <a:pt x="126" y="1941"/>
                  <a:pt x="115" y="1937"/>
                </a:cubicBezTo>
                <a:cubicBezTo>
                  <a:pt x="103" y="1932"/>
                  <a:pt x="93" y="1926"/>
                  <a:pt x="82" y="1920"/>
                </a:cubicBezTo>
                <a:cubicBezTo>
                  <a:pt x="72" y="1913"/>
                  <a:pt x="63" y="1905"/>
                  <a:pt x="54" y="1896"/>
                </a:cubicBezTo>
                <a:cubicBezTo>
                  <a:pt x="46" y="1888"/>
                  <a:pt x="38" y="1878"/>
                  <a:pt x="31" y="1868"/>
                </a:cubicBezTo>
                <a:cubicBezTo>
                  <a:pt x="24" y="1858"/>
                  <a:pt x="19" y="1847"/>
                  <a:pt x="14" y="1836"/>
                </a:cubicBezTo>
                <a:cubicBezTo>
                  <a:pt x="9" y="1825"/>
                  <a:pt x="6" y="1813"/>
                  <a:pt x="3" y="1801"/>
                </a:cubicBezTo>
                <a:cubicBezTo>
                  <a:pt x="1" y="1789"/>
                  <a:pt x="0" y="1777"/>
                  <a:pt x="0" y="1765"/>
                </a:cubicBezTo>
                <a:close/>
              </a:path>
            </a:pathLst>
          </a:custGeom>
          <a:solidFill>
            <a:srgbClr val="1E3A8A">
              <a:alpha val="2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1036" name="图片 1035"/>
          <p:cNvPicPr/>
          <p:nvPr/>
        </p:nvPicPr>
        <p:blipFill>
          <a:blip r:embed="rId5"/>
          <a:stretch/>
        </p:blipFill>
        <p:spPr>
          <a:xfrm>
            <a:off x="6484680" y="1136520"/>
            <a:ext cx="174960" cy="200160"/>
          </a:xfrm>
          <a:prstGeom prst="rect">
            <a:avLst/>
          </a:prstGeom>
          <a:noFill/>
          <a:ln w="0">
            <a:noFill/>
          </a:ln>
        </p:spPr>
      </p:pic>
      <p:sp>
        <p:nvSpPr>
          <p:cNvPr id="1037" name="文本框 1036"/>
          <p:cNvSpPr txBox="1"/>
          <p:nvPr/>
        </p:nvSpPr>
        <p:spPr>
          <a:xfrm>
            <a:off x="3596040" y="1426320"/>
            <a:ext cx="1056960" cy="189360"/>
          </a:xfrm>
          <a:prstGeom prst="rect">
            <a:avLst/>
          </a:prstGeom>
          <a:noFill/>
          <a:ln w="0">
            <a:noFill/>
          </a:ln>
        </p:spPr>
        <p:txBody>
          <a:bodyPr wrap="none" lIns="0" tIns="0" rIns="0" bIns="0" anchor="t">
            <a:spAutoFit/>
          </a:bodyPr>
          <a:lstStyle/>
          <a:p>
            <a:r>
              <a:rPr lang="zh-CN" sz="1180" b="0" u="none" strike="noStrike">
                <a:solidFill>
                  <a:srgbClr val="FFFFFF"/>
                </a:solidFill>
                <a:effectLst/>
                <a:uFillTx/>
                <a:latin typeface="WenQuanYiZenHei"/>
                <a:ea typeface="WenQuanYiZenHei"/>
              </a:rPr>
              <a:t>数据标注与分类</a:t>
            </a:r>
            <a:endParaRPr lang="en-US" sz="1180" b="0" u="none" strike="noStrike">
              <a:solidFill>
                <a:srgbClr val="000000"/>
              </a:solidFill>
              <a:effectLst/>
              <a:uFillTx/>
              <a:latin typeface="Times New Roman"/>
            </a:endParaRPr>
          </a:p>
        </p:txBody>
      </p:sp>
      <p:sp>
        <p:nvSpPr>
          <p:cNvPr id="1038" name="任意多边形 1037"/>
          <p:cNvSpPr/>
          <p:nvPr/>
        </p:nvSpPr>
        <p:spPr>
          <a:xfrm>
            <a:off x="7955280" y="1036080"/>
            <a:ext cx="2139840" cy="702360"/>
          </a:xfrm>
          <a:custGeom>
            <a:avLst/>
            <a:gdLst/>
            <a:ahLst/>
            <a:cxnLst/>
            <a:rect l="0" t="0" r="r" b="b"/>
            <a:pathLst>
              <a:path w="5944" h="1951">
                <a:moveTo>
                  <a:pt x="0" y="1765"/>
                </a:moveTo>
                <a:lnTo>
                  <a:pt x="0" y="187"/>
                </a:lnTo>
                <a:cubicBezTo>
                  <a:pt x="0" y="174"/>
                  <a:pt x="2" y="162"/>
                  <a:pt x="4" y="150"/>
                </a:cubicBezTo>
                <a:cubicBezTo>
                  <a:pt x="6" y="138"/>
                  <a:pt x="10" y="127"/>
                  <a:pt x="14" y="116"/>
                </a:cubicBezTo>
                <a:cubicBezTo>
                  <a:pt x="19" y="104"/>
                  <a:pt x="25" y="94"/>
                  <a:pt x="32" y="83"/>
                </a:cubicBezTo>
                <a:cubicBezTo>
                  <a:pt x="38" y="73"/>
                  <a:pt x="46" y="64"/>
                  <a:pt x="55" y="55"/>
                </a:cubicBezTo>
                <a:cubicBezTo>
                  <a:pt x="63" y="47"/>
                  <a:pt x="73" y="38"/>
                  <a:pt x="83" y="31"/>
                </a:cubicBezTo>
                <a:cubicBezTo>
                  <a:pt x="93" y="24"/>
                  <a:pt x="104" y="19"/>
                  <a:pt x="115" y="14"/>
                </a:cubicBezTo>
                <a:cubicBezTo>
                  <a:pt x="126" y="9"/>
                  <a:pt x="138" y="6"/>
                  <a:pt x="150" y="3"/>
                </a:cubicBezTo>
                <a:cubicBezTo>
                  <a:pt x="162" y="1"/>
                  <a:pt x="174" y="0"/>
                  <a:pt x="186" y="0"/>
                </a:cubicBezTo>
                <a:lnTo>
                  <a:pt x="5758" y="0"/>
                </a:lnTo>
                <a:cubicBezTo>
                  <a:pt x="5770" y="0"/>
                  <a:pt x="5782" y="1"/>
                  <a:pt x="5794" y="3"/>
                </a:cubicBezTo>
                <a:cubicBezTo>
                  <a:pt x="5806" y="6"/>
                  <a:pt x="5818" y="9"/>
                  <a:pt x="5829" y="14"/>
                </a:cubicBezTo>
                <a:cubicBezTo>
                  <a:pt x="5840" y="19"/>
                  <a:pt x="5851" y="24"/>
                  <a:pt x="5861" y="31"/>
                </a:cubicBezTo>
                <a:cubicBezTo>
                  <a:pt x="5871" y="38"/>
                  <a:pt x="5881" y="47"/>
                  <a:pt x="5889" y="55"/>
                </a:cubicBezTo>
                <a:cubicBezTo>
                  <a:pt x="5898" y="64"/>
                  <a:pt x="5906" y="73"/>
                  <a:pt x="5913" y="83"/>
                </a:cubicBezTo>
                <a:cubicBezTo>
                  <a:pt x="5919" y="94"/>
                  <a:pt x="5925" y="104"/>
                  <a:pt x="5930" y="116"/>
                </a:cubicBezTo>
                <a:cubicBezTo>
                  <a:pt x="5934" y="127"/>
                  <a:pt x="5938" y="138"/>
                  <a:pt x="5940" y="150"/>
                </a:cubicBezTo>
                <a:cubicBezTo>
                  <a:pt x="5943" y="162"/>
                  <a:pt x="5944" y="174"/>
                  <a:pt x="5944" y="187"/>
                </a:cubicBezTo>
                <a:lnTo>
                  <a:pt x="5944" y="1765"/>
                </a:lnTo>
                <a:cubicBezTo>
                  <a:pt x="5944" y="1777"/>
                  <a:pt x="5943" y="1789"/>
                  <a:pt x="5940" y="1801"/>
                </a:cubicBezTo>
                <a:cubicBezTo>
                  <a:pt x="5938" y="1813"/>
                  <a:pt x="5934" y="1825"/>
                  <a:pt x="5930" y="1836"/>
                </a:cubicBezTo>
                <a:cubicBezTo>
                  <a:pt x="5925" y="1847"/>
                  <a:pt x="5919" y="1858"/>
                  <a:pt x="5913" y="1868"/>
                </a:cubicBezTo>
                <a:cubicBezTo>
                  <a:pt x="5906" y="1878"/>
                  <a:pt x="5898" y="1888"/>
                  <a:pt x="5889" y="1896"/>
                </a:cubicBezTo>
                <a:cubicBezTo>
                  <a:pt x="5881" y="1905"/>
                  <a:pt x="5871" y="1913"/>
                  <a:pt x="5861" y="1920"/>
                </a:cubicBezTo>
                <a:cubicBezTo>
                  <a:pt x="5851" y="1926"/>
                  <a:pt x="5840" y="1932"/>
                  <a:pt x="5829" y="1937"/>
                </a:cubicBezTo>
                <a:cubicBezTo>
                  <a:pt x="5818" y="1941"/>
                  <a:pt x="5806" y="1945"/>
                  <a:pt x="5794" y="1947"/>
                </a:cubicBezTo>
                <a:cubicBezTo>
                  <a:pt x="5782" y="1950"/>
                  <a:pt x="5770" y="1951"/>
                  <a:pt x="5758" y="1951"/>
                </a:cubicBezTo>
                <a:lnTo>
                  <a:pt x="186" y="1951"/>
                </a:lnTo>
                <a:cubicBezTo>
                  <a:pt x="174" y="1951"/>
                  <a:pt x="162" y="1950"/>
                  <a:pt x="150" y="1947"/>
                </a:cubicBezTo>
                <a:cubicBezTo>
                  <a:pt x="138" y="1945"/>
                  <a:pt x="126" y="1941"/>
                  <a:pt x="115" y="1937"/>
                </a:cubicBezTo>
                <a:cubicBezTo>
                  <a:pt x="104" y="1932"/>
                  <a:pt x="93" y="1926"/>
                  <a:pt x="83" y="1920"/>
                </a:cubicBezTo>
                <a:cubicBezTo>
                  <a:pt x="73" y="1913"/>
                  <a:pt x="63" y="1905"/>
                  <a:pt x="55" y="1896"/>
                </a:cubicBezTo>
                <a:cubicBezTo>
                  <a:pt x="46" y="1888"/>
                  <a:pt x="38" y="1878"/>
                  <a:pt x="32" y="1868"/>
                </a:cubicBezTo>
                <a:cubicBezTo>
                  <a:pt x="25" y="1858"/>
                  <a:pt x="19" y="1847"/>
                  <a:pt x="14" y="1836"/>
                </a:cubicBezTo>
                <a:cubicBezTo>
                  <a:pt x="10" y="1825"/>
                  <a:pt x="6" y="1813"/>
                  <a:pt x="4" y="1801"/>
                </a:cubicBezTo>
                <a:cubicBezTo>
                  <a:pt x="2" y="1789"/>
                  <a:pt x="0" y="1777"/>
                  <a:pt x="0" y="1765"/>
                </a:cubicBezTo>
                <a:close/>
              </a:path>
            </a:pathLst>
          </a:custGeom>
          <a:solidFill>
            <a:srgbClr val="1E3A8A">
              <a:alpha val="2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1039" name="图片 1038"/>
          <p:cNvPicPr/>
          <p:nvPr/>
        </p:nvPicPr>
        <p:blipFill>
          <a:blip r:embed="rId6"/>
          <a:stretch/>
        </p:blipFill>
        <p:spPr>
          <a:xfrm>
            <a:off x="8925120" y="1136520"/>
            <a:ext cx="200160" cy="200160"/>
          </a:xfrm>
          <a:prstGeom prst="rect">
            <a:avLst/>
          </a:prstGeom>
          <a:noFill/>
          <a:ln w="0">
            <a:noFill/>
          </a:ln>
        </p:spPr>
      </p:pic>
      <p:sp>
        <p:nvSpPr>
          <p:cNvPr id="1040" name="文本框 1039"/>
          <p:cNvSpPr txBox="1"/>
          <p:nvPr/>
        </p:nvSpPr>
        <p:spPr>
          <a:xfrm>
            <a:off x="6047280" y="1426320"/>
            <a:ext cx="1056960" cy="189360"/>
          </a:xfrm>
          <a:prstGeom prst="rect">
            <a:avLst/>
          </a:prstGeom>
          <a:noFill/>
          <a:ln w="0">
            <a:noFill/>
          </a:ln>
        </p:spPr>
        <p:txBody>
          <a:bodyPr wrap="none" lIns="0" tIns="0" rIns="0" bIns="0" anchor="t">
            <a:spAutoFit/>
          </a:bodyPr>
          <a:lstStyle/>
          <a:p>
            <a:r>
              <a:rPr lang="zh-CN" sz="1180" b="0" u="none" strike="noStrike">
                <a:solidFill>
                  <a:srgbClr val="FFFFFF"/>
                </a:solidFill>
                <a:effectLst/>
                <a:uFillTx/>
                <a:latin typeface="WenQuanYiZenHei"/>
                <a:ea typeface="WenQuanYiZenHei"/>
              </a:rPr>
              <a:t>向量数据库构建</a:t>
            </a:r>
            <a:endParaRPr lang="en-US" sz="1180" b="0" u="none" strike="noStrike">
              <a:solidFill>
                <a:srgbClr val="000000"/>
              </a:solidFill>
              <a:effectLst/>
              <a:uFillTx/>
              <a:latin typeface="Times New Roman"/>
            </a:endParaRPr>
          </a:p>
        </p:txBody>
      </p:sp>
      <p:sp>
        <p:nvSpPr>
          <p:cNvPr id="1041" name="任意多边形 1040"/>
          <p:cNvSpPr/>
          <p:nvPr/>
        </p:nvSpPr>
        <p:spPr>
          <a:xfrm>
            <a:off x="401040" y="2005560"/>
            <a:ext cx="4847040" cy="902880"/>
          </a:xfrm>
          <a:custGeom>
            <a:avLst/>
            <a:gdLst/>
            <a:ahLst/>
            <a:cxnLst/>
            <a:rect l="0" t="0" r="r" b="b"/>
            <a:pathLst>
              <a:path w="13464" h="2508">
                <a:moveTo>
                  <a:pt x="0" y="2322"/>
                </a:moveTo>
                <a:lnTo>
                  <a:pt x="0" y="185"/>
                </a:lnTo>
                <a:cubicBezTo>
                  <a:pt x="0" y="161"/>
                  <a:pt x="4" y="137"/>
                  <a:pt x="14" y="114"/>
                </a:cubicBezTo>
                <a:cubicBezTo>
                  <a:pt x="23" y="92"/>
                  <a:pt x="37" y="71"/>
                  <a:pt x="54" y="54"/>
                </a:cubicBezTo>
                <a:cubicBezTo>
                  <a:pt x="72" y="37"/>
                  <a:pt x="92" y="23"/>
                  <a:pt x="114" y="14"/>
                </a:cubicBezTo>
                <a:cubicBezTo>
                  <a:pt x="137" y="4"/>
                  <a:pt x="161" y="0"/>
                  <a:pt x="185" y="0"/>
                </a:cubicBezTo>
                <a:lnTo>
                  <a:pt x="13279" y="0"/>
                </a:lnTo>
                <a:cubicBezTo>
                  <a:pt x="13303" y="0"/>
                  <a:pt x="13327" y="4"/>
                  <a:pt x="13350" y="14"/>
                </a:cubicBezTo>
                <a:cubicBezTo>
                  <a:pt x="13372" y="23"/>
                  <a:pt x="13392" y="37"/>
                  <a:pt x="13410" y="54"/>
                </a:cubicBezTo>
                <a:cubicBezTo>
                  <a:pt x="13427" y="71"/>
                  <a:pt x="13441" y="92"/>
                  <a:pt x="13450" y="114"/>
                </a:cubicBezTo>
                <a:cubicBezTo>
                  <a:pt x="13460" y="137"/>
                  <a:pt x="13464" y="161"/>
                  <a:pt x="13464" y="185"/>
                </a:cubicBezTo>
                <a:lnTo>
                  <a:pt x="13464" y="2322"/>
                </a:lnTo>
                <a:cubicBezTo>
                  <a:pt x="13464" y="2347"/>
                  <a:pt x="13460" y="2370"/>
                  <a:pt x="13450" y="2393"/>
                </a:cubicBezTo>
                <a:cubicBezTo>
                  <a:pt x="13441" y="2416"/>
                  <a:pt x="13427" y="2436"/>
                  <a:pt x="13410" y="2453"/>
                </a:cubicBezTo>
                <a:cubicBezTo>
                  <a:pt x="13392" y="2471"/>
                  <a:pt x="13372" y="2484"/>
                  <a:pt x="13350" y="2494"/>
                </a:cubicBezTo>
                <a:cubicBezTo>
                  <a:pt x="13327" y="2503"/>
                  <a:pt x="13303" y="2508"/>
                  <a:pt x="13279" y="2508"/>
                </a:cubicBezTo>
                <a:lnTo>
                  <a:pt x="185" y="2508"/>
                </a:lnTo>
                <a:cubicBezTo>
                  <a:pt x="161" y="2508"/>
                  <a:pt x="137" y="2503"/>
                  <a:pt x="114" y="2494"/>
                </a:cubicBezTo>
                <a:cubicBezTo>
                  <a:pt x="92" y="2484"/>
                  <a:pt x="72" y="2471"/>
                  <a:pt x="54" y="2453"/>
                </a:cubicBezTo>
                <a:cubicBezTo>
                  <a:pt x="37" y="2436"/>
                  <a:pt x="23" y="2416"/>
                  <a:pt x="14" y="2393"/>
                </a:cubicBezTo>
                <a:cubicBezTo>
                  <a:pt x="4" y="2370"/>
                  <a:pt x="0" y="2347"/>
                  <a:pt x="0" y="2322"/>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042" name="任意多边形 1041"/>
          <p:cNvSpPr/>
          <p:nvPr/>
        </p:nvSpPr>
        <p:spPr>
          <a:xfrm>
            <a:off x="401040" y="3041640"/>
            <a:ext cx="4847040" cy="902880"/>
          </a:xfrm>
          <a:custGeom>
            <a:avLst/>
            <a:gdLst/>
            <a:ahLst/>
            <a:cxnLst/>
            <a:rect l="0" t="0" r="r" b="b"/>
            <a:pathLst>
              <a:path w="13464" h="2508">
                <a:moveTo>
                  <a:pt x="0" y="2322"/>
                </a:moveTo>
                <a:lnTo>
                  <a:pt x="0" y="186"/>
                </a:lnTo>
                <a:cubicBezTo>
                  <a:pt x="0" y="161"/>
                  <a:pt x="4" y="137"/>
                  <a:pt x="14" y="115"/>
                </a:cubicBezTo>
                <a:cubicBezTo>
                  <a:pt x="23" y="92"/>
                  <a:pt x="37" y="72"/>
                  <a:pt x="54" y="54"/>
                </a:cubicBezTo>
                <a:cubicBezTo>
                  <a:pt x="72" y="37"/>
                  <a:pt x="92" y="24"/>
                  <a:pt x="114" y="14"/>
                </a:cubicBezTo>
                <a:cubicBezTo>
                  <a:pt x="137" y="5"/>
                  <a:pt x="161" y="0"/>
                  <a:pt x="185" y="0"/>
                </a:cubicBezTo>
                <a:lnTo>
                  <a:pt x="13279" y="0"/>
                </a:lnTo>
                <a:cubicBezTo>
                  <a:pt x="13303" y="0"/>
                  <a:pt x="13327" y="5"/>
                  <a:pt x="13350" y="14"/>
                </a:cubicBezTo>
                <a:cubicBezTo>
                  <a:pt x="13372" y="24"/>
                  <a:pt x="13392" y="37"/>
                  <a:pt x="13410" y="54"/>
                </a:cubicBezTo>
                <a:cubicBezTo>
                  <a:pt x="13427" y="72"/>
                  <a:pt x="13441" y="92"/>
                  <a:pt x="13450" y="115"/>
                </a:cubicBezTo>
                <a:cubicBezTo>
                  <a:pt x="13460" y="137"/>
                  <a:pt x="13464" y="161"/>
                  <a:pt x="13464" y="186"/>
                </a:cubicBezTo>
                <a:lnTo>
                  <a:pt x="13464" y="2322"/>
                </a:lnTo>
                <a:cubicBezTo>
                  <a:pt x="13464" y="2347"/>
                  <a:pt x="13460" y="2371"/>
                  <a:pt x="13450" y="2393"/>
                </a:cubicBezTo>
                <a:cubicBezTo>
                  <a:pt x="13441" y="2416"/>
                  <a:pt x="13427" y="2436"/>
                  <a:pt x="13410" y="2454"/>
                </a:cubicBezTo>
                <a:cubicBezTo>
                  <a:pt x="13392" y="2471"/>
                  <a:pt x="13372" y="2485"/>
                  <a:pt x="13350" y="2494"/>
                </a:cubicBezTo>
                <a:cubicBezTo>
                  <a:pt x="13327" y="2503"/>
                  <a:pt x="13303" y="2508"/>
                  <a:pt x="13279" y="2508"/>
                </a:cubicBezTo>
                <a:lnTo>
                  <a:pt x="185" y="2508"/>
                </a:lnTo>
                <a:cubicBezTo>
                  <a:pt x="161" y="2508"/>
                  <a:pt x="137" y="2503"/>
                  <a:pt x="114" y="2494"/>
                </a:cubicBezTo>
                <a:cubicBezTo>
                  <a:pt x="92" y="2485"/>
                  <a:pt x="72" y="2471"/>
                  <a:pt x="54" y="2454"/>
                </a:cubicBezTo>
                <a:cubicBezTo>
                  <a:pt x="37" y="2436"/>
                  <a:pt x="23" y="2416"/>
                  <a:pt x="14" y="2393"/>
                </a:cubicBezTo>
                <a:cubicBezTo>
                  <a:pt x="4" y="2371"/>
                  <a:pt x="0" y="2347"/>
                  <a:pt x="0" y="2322"/>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1043" name="图片 1042"/>
          <p:cNvPicPr/>
          <p:nvPr/>
        </p:nvPicPr>
        <p:blipFill>
          <a:blip r:embed="rId7"/>
          <a:stretch/>
        </p:blipFill>
        <p:spPr>
          <a:xfrm>
            <a:off x="568080" y="2172600"/>
            <a:ext cx="133200" cy="133200"/>
          </a:xfrm>
          <a:prstGeom prst="rect">
            <a:avLst/>
          </a:prstGeom>
          <a:noFill/>
          <a:ln w="0">
            <a:noFill/>
          </a:ln>
        </p:spPr>
      </p:pic>
      <p:sp>
        <p:nvSpPr>
          <p:cNvPr id="1044" name="文本框 1043"/>
          <p:cNvSpPr txBox="1"/>
          <p:nvPr/>
        </p:nvSpPr>
        <p:spPr>
          <a:xfrm>
            <a:off x="8498520" y="1426320"/>
            <a:ext cx="1056960" cy="189360"/>
          </a:xfrm>
          <a:prstGeom prst="rect">
            <a:avLst/>
          </a:prstGeom>
          <a:noFill/>
          <a:ln w="0">
            <a:noFill/>
          </a:ln>
        </p:spPr>
        <p:txBody>
          <a:bodyPr wrap="none" lIns="0" tIns="0" rIns="0" bIns="0" anchor="t">
            <a:spAutoFit/>
          </a:bodyPr>
          <a:lstStyle/>
          <a:p>
            <a:r>
              <a:rPr lang="zh-CN" sz="1180" b="0" u="none" strike="noStrike">
                <a:solidFill>
                  <a:srgbClr val="FFFFFF"/>
                </a:solidFill>
                <a:effectLst/>
                <a:uFillTx/>
                <a:latin typeface="WenQuanYiZenHei"/>
                <a:ea typeface="WenQuanYiZenHei"/>
              </a:rPr>
              <a:t>索引优化与检索</a:t>
            </a:r>
            <a:endParaRPr lang="en-US" sz="1180" b="0" u="none" strike="noStrike">
              <a:solidFill>
                <a:srgbClr val="000000"/>
              </a:solidFill>
              <a:effectLst/>
              <a:uFillTx/>
              <a:latin typeface="Times New Roman"/>
            </a:endParaRPr>
          </a:p>
        </p:txBody>
      </p:sp>
      <p:sp>
        <p:nvSpPr>
          <p:cNvPr id="1045" name="文本框 1044"/>
          <p:cNvSpPr txBox="1"/>
          <p:nvPr/>
        </p:nvSpPr>
        <p:spPr>
          <a:xfrm>
            <a:off x="802080" y="2161440"/>
            <a:ext cx="1056960" cy="189360"/>
          </a:xfrm>
          <a:prstGeom prst="rect">
            <a:avLst/>
          </a:prstGeom>
          <a:noFill/>
          <a:ln w="0">
            <a:noFill/>
          </a:ln>
        </p:spPr>
        <p:txBody>
          <a:bodyPr wrap="none" lIns="0" tIns="0" rIns="0" bIns="0" anchor="t">
            <a:spAutoFit/>
          </a:bodyPr>
          <a:lstStyle/>
          <a:p>
            <a:r>
              <a:rPr lang="zh-CN" sz="1180" b="0" u="none" strike="noStrike">
                <a:solidFill>
                  <a:srgbClr val="FFFFFF"/>
                </a:solidFill>
                <a:effectLst/>
                <a:uFillTx/>
                <a:latin typeface="WenQuanYiZenHei"/>
                <a:ea typeface="WenQuanYiZenHei"/>
              </a:rPr>
              <a:t>高质量数据基础</a:t>
            </a:r>
            <a:endParaRPr lang="en-US" sz="1180" b="0" u="none" strike="noStrike">
              <a:solidFill>
                <a:srgbClr val="000000"/>
              </a:solidFill>
              <a:effectLst/>
              <a:uFillTx/>
              <a:latin typeface="Times New Roman"/>
            </a:endParaRPr>
          </a:p>
        </p:txBody>
      </p:sp>
      <p:sp>
        <p:nvSpPr>
          <p:cNvPr id="1046" name="文本框 1045"/>
          <p:cNvSpPr txBox="1"/>
          <p:nvPr/>
        </p:nvSpPr>
        <p:spPr>
          <a:xfrm>
            <a:off x="802080" y="2386440"/>
            <a:ext cx="429228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数据清洗与规范化是知识库构建的关键环节，能显著提升检索精度和生成</a:t>
            </a:r>
            <a:endParaRPr lang="en-US" sz="1050" b="0" u="none" strike="noStrike">
              <a:solidFill>
                <a:srgbClr val="000000"/>
              </a:solidFill>
              <a:effectLst/>
              <a:uFillTx/>
              <a:latin typeface="Times New Roman"/>
            </a:endParaRPr>
          </a:p>
        </p:txBody>
      </p:sp>
      <p:pic>
        <p:nvPicPr>
          <p:cNvPr id="1047" name="图片 1046"/>
          <p:cNvPicPr/>
          <p:nvPr/>
        </p:nvPicPr>
        <p:blipFill>
          <a:blip r:embed="rId7"/>
          <a:stretch/>
        </p:blipFill>
        <p:spPr>
          <a:xfrm>
            <a:off x="568080" y="3209040"/>
            <a:ext cx="133200" cy="133200"/>
          </a:xfrm>
          <a:prstGeom prst="rect">
            <a:avLst/>
          </a:prstGeom>
          <a:noFill/>
          <a:ln w="0">
            <a:noFill/>
          </a:ln>
        </p:spPr>
      </p:pic>
      <p:sp>
        <p:nvSpPr>
          <p:cNvPr id="1048" name="文本框 1047"/>
          <p:cNvSpPr txBox="1"/>
          <p:nvPr/>
        </p:nvSpPr>
        <p:spPr>
          <a:xfrm>
            <a:off x="802080" y="2587320"/>
            <a:ext cx="415836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内容质量。清理流程包括去除冗余、修复错误数据和格式统一等步骤。</a:t>
            </a:r>
            <a:endParaRPr lang="en-US" sz="1050" b="0" u="none" strike="noStrike">
              <a:solidFill>
                <a:srgbClr val="000000"/>
              </a:solidFill>
              <a:effectLst/>
              <a:uFillTx/>
              <a:latin typeface="Times New Roman"/>
            </a:endParaRPr>
          </a:p>
        </p:txBody>
      </p:sp>
      <p:sp>
        <p:nvSpPr>
          <p:cNvPr id="1049" name="文本框 1048"/>
          <p:cNvSpPr txBox="1"/>
          <p:nvPr/>
        </p:nvSpPr>
        <p:spPr>
          <a:xfrm>
            <a:off x="802080" y="3197880"/>
            <a:ext cx="1056960" cy="189360"/>
          </a:xfrm>
          <a:prstGeom prst="rect">
            <a:avLst/>
          </a:prstGeom>
          <a:noFill/>
          <a:ln w="0">
            <a:noFill/>
          </a:ln>
        </p:spPr>
        <p:txBody>
          <a:bodyPr wrap="none" lIns="0" tIns="0" rIns="0" bIns="0" anchor="t">
            <a:spAutoFit/>
          </a:bodyPr>
          <a:lstStyle/>
          <a:p>
            <a:r>
              <a:rPr lang="zh-CN" sz="1180" b="0" u="none" strike="noStrike">
                <a:solidFill>
                  <a:srgbClr val="FFFFFF"/>
                </a:solidFill>
                <a:effectLst/>
                <a:uFillTx/>
                <a:latin typeface="WenQuanYiZenHei"/>
                <a:ea typeface="WenQuanYiZenHei"/>
              </a:rPr>
              <a:t>结构化知识管理</a:t>
            </a:r>
            <a:endParaRPr lang="en-US" sz="1180" b="0" u="none" strike="noStrike">
              <a:solidFill>
                <a:srgbClr val="000000"/>
              </a:solidFill>
              <a:effectLst/>
              <a:uFillTx/>
              <a:latin typeface="Times New Roman"/>
            </a:endParaRPr>
          </a:p>
        </p:txBody>
      </p:sp>
      <p:sp>
        <p:nvSpPr>
          <p:cNvPr id="1050" name="文本框 1049"/>
          <p:cNvSpPr txBox="1"/>
          <p:nvPr/>
        </p:nvSpPr>
        <p:spPr>
          <a:xfrm>
            <a:off x="802080" y="3422880"/>
            <a:ext cx="429228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数据标注与分类为检索提供语义基础，使模型能更准确地匹配相关内容。</a:t>
            </a:r>
            <a:endParaRPr lang="en-US" sz="1050" b="0" u="none" strike="noStrike">
              <a:solidFill>
                <a:srgbClr val="000000"/>
              </a:solidFill>
              <a:effectLst/>
              <a:uFillTx/>
              <a:latin typeface="Times New Roman"/>
            </a:endParaRPr>
          </a:p>
        </p:txBody>
      </p:sp>
      <p:sp>
        <p:nvSpPr>
          <p:cNvPr id="1051" name="任意多边形 1050"/>
          <p:cNvSpPr/>
          <p:nvPr/>
        </p:nvSpPr>
        <p:spPr>
          <a:xfrm>
            <a:off x="5448240" y="2005560"/>
            <a:ext cx="4847400" cy="902880"/>
          </a:xfrm>
          <a:custGeom>
            <a:avLst/>
            <a:gdLst/>
            <a:ahLst/>
            <a:cxnLst/>
            <a:rect l="0" t="0" r="r" b="b"/>
            <a:pathLst>
              <a:path w="13465" h="2508">
                <a:moveTo>
                  <a:pt x="15" y="114"/>
                </a:moveTo>
                <a:cubicBezTo>
                  <a:pt x="24" y="92"/>
                  <a:pt x="37" y="71"/>
                  <a:pt x="55" y="54"/>
                </a:cubicBezTo>
                <a:cubicBezTo>
                  <a:pt x="72" y="37"/>
                  <a:pt x="92" y="23"/>
                  <a:pt x="115" y="14"/>
                </a:cubicBezTo>
                <a:cubicBezTo>
                  <a:pt x="138" y="4"/>
                  <a:pt x="161" y="0"/>
                  <a:pt x="186" y="0"/>
                </a:cubicBezTo>
                <a:lnTo>
                  <a:pt x="13279" y="0"/>
                </a:lnTo>
                <a:cubicBezTo>
                  <a:pt x="13304" y="0"/>
                  <a:pt x="13328" y="4"/>
                  <a:pt x="13350" y="14"/>
                </a:cubicBezTo>
                <a:cubicBezTo>
                  <a:pt x="13373" y="23"/>
                  <a:pt x="13393" y="37"/>
                  <a:pt x="13411" y="54"/>
                </a:cubicBezTo>
                <a:cubicBezTo>
                  <a:pt x="13428" y="71"/>
                  <a:pt x="13441" y="92"/>
                  <a:pt x="13451" y="114"/>
                </a:cubicBezTo>
                <a:cubicBezTo>
                  <a:pt x="13460" y="137"/>
                  <a:pt x="13465" y="161"/>
                  <a:pt x="13465" y="185"/>
                </a:cubicBezTo>
                <a:lnTo>
                  <a:pt x="13465" y="2322"/>
                </a:lnTo>
                <a:cubicBezTo>
                  <a:pt x="13465" y="2347"/>
                  <a:pt x="13460" y="2370"/>
                  <a:pt x="13451" y="2393"/>
                </a:cubicBezTo>
                <a:cubicBezTo>
                  <a:pt x="13441" y="2416"/>
                  <a:pt x="13428" y="2436"/>
                  <a:pt x="13411" y="2453"/>
                </a:cubicBezTo>
                <a:cubicBezTo>
                  <a:pt x="13393" y="2471"/>
                  <a:pt x="13373" y="2484"/>
                  <a:pt x="13350" y="2494"/>
                </a:cubicBezTo>
                <a:cubicBezTo>
                  <a:pt x="13328" y="2503"/>
                  <a:pt x="13304" y="2508"/>
                  <a:pt x="13279" y="2508"/>
                </a:cubicBezTo>
                <a:lnTo>
                  <a:pt x="186" y="2508"/>
                </a:lnTo>
                <a:cubicBezTo>
                  <a:pt x="161" y="2508"/>
                  <a:pt x="138" y="2503"/>
                  <a:pt x="115" y="2494"/>
                </a:cubicBezTo>
                <a:cubicBezTo>
                  <a:pt x="92" y="2484"/>
                  <a:pt x="72" y="2471"/>
                  <a:pt x="55" y="2453"/>
                </a:cubicBezTo>
                <a:cubicBezTo>
                  <a:pt x="37" y="2436"/>
                  <a:pt x="24" y="2416"/>
                  <a:pt x="15" y="2393"/>
                </a:cubicBezTo>
                <a:cubicBezTo>
                  <a:pt x="5" y="2370"/>
                  <a:pt x="0" y="2347"/>
                  <a:pt x="0" y="2322"/>
                </a:cubicBezTo>
                <a:lnTo>
                  <a:pt x="0" y="185"/>
                </a:lnTo>
                <a:cubicBezTo>
                  <a:pt x="0" y="161"/>
                  <a:pt x="5" y="137"/>
                  <a:pt x="15" y="114"/>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052" name="任意多边形 1051"/>
          <p:cNvSpPr/>
          <p:nvPr/>
        </p:nvSpPr>
        <p:spPr>
          <a:xfrm>
            <a:off x="5448240" y="3041640"/>
            <a:ext cx="4847400" cy="902880"/>
          </a:xfrm>
          <a:custGeom>
            <a:avLst/>
            <a:gdLst/>
            <a:ahLst/>
            <a:cxnLst/>
            <a:rect l="0" t="0" r="r" b="b"/>
            <a:pathLst>
              <a:path w="13465" h="2508">
                <a:moveTo>
                  <a:pt x="15" y="115"/>
                </a:moveTo>
                <a:cubicBezTo>
                  <a:pt x="24" y="92"/>
                  <a:pt x="37" y="72"/>
                  <a:pt x="55" y="54"/>
                </a:cubicBezTo>
                <a:cubicBezTo>
                  <a:pt x="72" y="37"/>
                  <a:pt x="92" y="24"/>
                  <a:pt x="115" y="14"/>
                </a:cubicBezTo>
                <a:cubicBezTo>
                  <a:pt x="138" y="5"/>
                  <a:pt x="161" y="0"/>
                  <a:pt x="186" y="0"/>
                </a:cubicBezTo>
                <a:lnTo>
                  <a:pt x="13279" y="0"/>
                </a:lnTo>
                <a:cubicBezTo>
                  <a:pt x="13304" y="0"/>
                  <a:pt x="13328" y="5"/>
                  <a:pt x="13350" y="14"/>
                </a:cubicBezTo>
                <a:cubicBezTo>
                  <a:pt x="13373" y="24"/>
                  <a:pt x="13393" y="37"/>
                  <a:pt x="13411" y="54"/>
                </a:cubicBezTo>
                <a:cubicBezTo>
                  <a:pt x="13428" y="72"/>
                  <a:pt x="13441" y="92"/>
                  <a:pt x="13451" y="115"/>
                </a:cubicBezTo>
                <a:cubicBezTo>
                  <a:pt x="13460" y="137"/>
                  <a:pt x="13465" y="161"/>
                  <a:pt x="13465" y="186"/>
                </a:cubicBezTo>
                <a:lnTo>
                  <a:pt x="13465" y="2322"/>
                </a:lnTo>
                <a:cubicBezTo>
                  <a:pt x="13465" y="2347"/>
                  <a:pt x="13460" y="2371"/>
                  <a:pt x="13451" y="2393"/>
                </a:cubicBezTo>
                <a:cubicBezTo>
                  <a:pt x="13441" y="2416"/>
                  <a:pt x="13428" y="2436"/>
                  <a:pt x="13411" y="2454"/>
                </a:cubicBezTo>
                <a:cubicBezTo>
                  <a:pt x="13393" y="2471"/>
                  <a:pt x="13373" y="2485"/>
                  <a:pt x="13350" y="2494"/>
                </a:cubicBezTo>
                <a:cubicBezTo>
                  <a:pt x="13328" y="2503"/>
                  <a:pt x="13304" y="2508"/>
                  <a:pt x="13279" y="2508"/>
                </a:cubicBezTo>
                <a:lnTo>
                  <a:pt x="186" y="2508"/>
                </a:lnTo>
                <a:cubicBezTo>
                  <a:pt x="161" y="2508"/>
                  <a:pt x="138" y="2503"/>
                  <a:pt x="115" y="2494"/>
                </a:cubicBezTo>
                <a:cubicBezTo>
                  <a:pt x="92" y="2485"/>
                  <a:pt x="72" y="2471"/>
                  <a:pt x="55" y="2454"/>
                </a:cubicBezTo>
                <a:cubicBezTo>
                  <a:pt x="37" y="2436"/>
                  <a:pt x="24" y="2416"/>
                  <a:pt x="15" y="2393"/>
                </a:cubicBezTo>
                <a:cubicBezTo>
                  <a:pt x="5" y="2371"/>
                  <a:pt x="0" y="2347"/>
                  <a:pt x="0" y="2323"/>
                </a:cubicBezTo>
                <a:lnTo>
                  <a:pt x="0" y="186"/>
                </a:lnTo>
                <a:cubicBezTo>
                  <a:pt x="0" y="161"/>
                  <a:pt x="5" y="137"/>
                  <a:pt x="15" y="115"/>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1053" name="图片 1052"/>
          <p:cNvPicPr/>
          <p:nvPr/>
        </p:nvPicPr>
        <p:blipFill>
          <a:blip r:embed="rId7"/>
          <a:stretch/>
        </p:blipFill>
        <p:spPr>
          <a:xfrm>
            <a:off x="5615640" y="2172600"/>
            <a:ext cx="133200" cy="133200"/>
          </a:xfrm>
          <a:prstGeom prst="rect">
            <a:avLst/>
          </a:prstGeom>
          <a:noFill/>
          <a:ln w="0">
            <a:noFill/>
          </a:ln>
        </p:spPr>
      </p:pic>
      <p:sp>
        <p:nvSpPr>
          <p:cNvPr id="1054" name="文本框 1053"/>
          <p:cNvSpPr txBox="1"/>
          <p:nvPr/>
        </p:nvSpPr>
        <p:spPr>
          <a:xfrm>
            <a:off x="802080" y="3623400"/>
            <a:ext cx="281700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通过自动化标注可实现大规模数据的高效管理。</a:t>
            </a:r>
            <a:endParaRPr lang="en-US" sz="1050" b="0" u="none" strike="noStrike">
              <a:solidFill>
                <a:srgbClr val="000000"/>
              </a:solidFill>
              <a:effectLst/>
              <a:uFillTx/>
              <a:latin typeface="Times New Roman"/>
            </a:endParaRPr>
          </a:p>
        </p:txBody>
      </p:sp>
      <p:sp>
        <p:nvSpPr>
          <p:cNvPr id="1055" name="文本框 1054"/>
          <p:cNvSpPr txBox="1"/>
          <p:nvPr/>
        </p:nvSpPr>
        <p:spPr>
          <a:xfrm>
            <a:off x="5849640" y="2161440"/>
            <a:ext cx="906120" cy="189360"/>
          </a:xfrm>
          <a:prstGeom prst="rect">
            <a:avLst/>
          </a:prstGeom>
          <a:noFill/>
          <a:ln w="0">
            <a:noFill/>
          </a:ln>
        </p:spPr>
        <p:txBody>
          <a:bodyPr wrap="none" lIns="0" tIns="0" rIns="0" bIns="0" anchor="t">
            <a:spAutoFit/>
          </a:bodyPr>
          <a:lstStyle/>
          <a:p>
            <a:r>
              <a:rPr lang="zh-CN" sz="1180" b="0" u="none" strike="noStrike">
                <a:solidFill>
                  <a:srgbClr val="FFFFFF"/>
                </a:solidFill>
                <a:effectLst/>
                <a:uFillTx/>
                <a:latin typeface="WenQuanYiZenHei"/>
                <a:ea typeface="WenQuanYiZenHei"/>
              </a:rPr>
              <a:t>高效向量检索</a:t>
            </a:r>
            <a:endParaRPr lang="en-US" sz="1180" b="0" u="none" strike="noStrike">
              <a:solidFill>
                <a:srgbClr val="000000"/>
              </a:solidFill>
              <a:effectLst/>
              <a:uFillTx/>
              <a:latin typeface="Times New Roman"/>
            </a:endParaRPr>
          </a:p>
        </p:txBody>
      </p:sp>
      <p:sp>
        <p:nvSpPr>
          <p:cNvPr id="1056" name="文本框 1055"/>
          <p:cNvSpPr txBox="1"/>
          <p:nvPr/>
        </p:nvSpPr>
        <p:spPr>
          <a:xfrm>
            <a:off x="5849640" y="2386440"/>
            <a:ext cx="388980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向量数据库通过嵌入生成与索引构建，实现语义级别的快速检索。</a:t>
            </a:r>
            <a:endParaRPr lang="en-US" sz="1050" b="0" u="none" strike="noStrike">
              <a:solidFill>
                <a:srgbClr val="000000"/>
              </a:solidFill>
              <a:effectLst/>
              <a:uFillTx/>
              <a:latin typeface="Times New Roman"/>
            </a:endParaRPr>
          </a:p>
        </p:txBody>
      </p:sp>
      <p:sp>
        <p:nvSpPr>
          <p:cNvPr id="1057" name="文本框 1056"/>
          <p:cNvSpPr txBox="1"/>
          <p:nvPr/>
        </p:nvSpPr>
        <p:spPr>
          <a:xfrm>
            <a:off x="9727200" y="2391120"/>
            <a:ext cx="379440" cy="157320"/>
          </a:xfrm>
          <a:prstGeom prst="rect">
            <a:avLst/>
          </a:prstGeom>
          <a:noFill/>
          <a:ln w="0">
            <a:noFill/>
          </a:ln>
        </p:spPr>
        <p:txBody>
          <a:bodyPr wrap="none" lIns="0" tIns="0" rIns="0" bIns="0" anchor="t">
            <a:spAutoFit/>
          </a:bodyPr>
          <a:lstStyle/>
          <a:p>
            <a:r>
              <a:rPr lang="en-US" sz="1050" b="0" u="none" strike="noStrike">
                <a:solidFill>
                  <a:srgbClr val="D1D5DB"/>
                </a:solidFill>
                <a:effectLst/>
                <a:uFillTx/>
                <a:latin typeface="DejaVuSans"/>
                <a:ea typeface="DejaVuSans"/>
              </a:rPr>
              <a:t>FAISS</a:t>
            </a:r>
            <a:endParaRPr lang="en-US" sz="1050" b="0" u="none" strike="noStrike">
              <a:solidFill>
                <a:srgbClr val="000000"/>
              </a:solidFill>
              <a:effectLst/>
              <a:uFillTx/>
              <a:latin typeface="Times New Roman"/>
            </a:endParaRPr>
          </a:p>
        </p:txBody>
      </p:sp>
      <p:pic>
        <p:nvPicPr>
          <p:cNvPr id="1058" name="图片 1057"/>
          <p:cNvPicPr/>
          <p:nvPr/>
        </p:nvPicPr>
        <p:blipFill>
          <a:blip r:embed="rId7"/>
          <a:stretch/>
        </p:blipFill>
        <p:spPr>
          <a:xfrm>
            <a:off x="5615640" y="3209040"/>
            <a:ext cx="133200" cy="133200"/>
          </a:xfrm>
          <a:prstGeom prst="rect">
            <a:avLst/>
          </a:prstGeom>
          <a:noFill/>
          <a:ln w="0">
            <a:noFill/>
          </a:ln>
        </p:spPr>
      </p:pic>
      <p:sp>
        <p:nvSpPr>
          <p:cNvPr id="1059" name="文本框 1058"/>
          <p:cNvSpPr txBox="1"/>
          <p:nvPr/>
        </p:nvSpPr>
        <p:spPr>
          <a:xfrm>
            <a:off x="5849640" y="2587320"/>
            <a:ext cx="268308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等工具可显著提升大规模数据集的检索性能。</a:t>
            </a:r>
            <a:endParaRPr lang="en-US" sz="1050" b="0" u="none" strike="noStrike">
              <a:solidFill>
                <a:srgbClr val="000000"/>
              </a:solidFill>
              <a:effectLst/>
              <a:uFillTx/>
              <a:latin typeface="Times New Roman"/>
            </a:endParaRPr>
          </a:p>
        </p:txBody>
      </p:sp>
      <p:sp>
        <p:nvSpPr>
          <p:cNvPr id="1060" name="文本框 1059"/>
          <p:cNvSpPr txBox="1"/>
          <p:nvPr/>
        </p:nvSpPr>
        <p:spPr>
          <a:xfrm>
            <a:off x="5849640" y="3197880"/>
            <a:ext cx="906120" cy="189360"/>
          </a:xfrm>
          <a:prstGeom prst="rect">
            <a:avLst/>
          </a:prstGeom>
          <a:noFill/>
          <a:ln w="0">
            <a:noFill/>
          </a:ln>
        </p:spPr>
        <p:txBody>
          <a:bodyPr wrap="none" lIns="0" tIns="0" rIns="0" bIns="0" anchor="t">
            <a:spAutoFit/>
          </a:bodyPr>
          <a:lstStyle/>
          <a:p>
            <a:r>
              <a:rPr lang="zh-CN" sz="1180" b="0" u="none" strike="noStrike">
                <a:solidFill>
                  <a:srgbClr val="FFFFFF"/>
                </a:solidFill>
                <a:effectLst/>
                <a:uFillTx/>
                <a:latin typeface="WenQuanYiZenHei"/>
                <a:ea typeface="WenQuanYiZenHei"/>
              </a:rPr>
              <a:t>优化技术应用</a:t>
            </a:r>
            <a:endParaRPr lang="en-US" sz="1180" b="0" u="none" strike="noStrike">
              <a:solidFill>
                <a:srgbClr val="000000"/>
              </a:solidFill>
              <a:effectLst/>
              <a:uFillTx/>
              <a:latin typeface="Times New Roman"/>
            </a:endParaRPr>
          </a:p>
        </p:txBody>
      </p:sp>
      <p:sp>
        <p:nvSpPr>
          <p:cNvPr id="1061" name="文本框 1060"/>
          <p:cNvSpPr txBox="1"/>
          <p:nvPr/>
        </p:nvSpPr>
        <p:spPr>
          <a:xfrm>
            <a:off x="5849640" y="3427560"/>
            <a:ext cx="1414800" cy="157320"/>
          </a:xfrm>
          <a:prstGeom prst="rect">
            <a:avLst/>
          </a:prstGeom>
          <a:noFill/>
          <a:ln w="0">
            <a:noFill/>
          </a:ln>
        </p:spPr>
        <p:txBody>
          <a:bodyPr wrap="none" lIns="0" tIns="0" rIns="0" bIns="0" anchor="t">
            <a:spAutoFit/>
          </a:bodyPr>
          <a:lstStyle/>
          <a:p>
            <a:r>
              <a:rPr lang="en-US" sz="1050" b="0" u="none" strike="noStrike">
                <a:solidFill>
                  <a:srgbClr val="D1D5DB"/>
                </a:solidFill>
                <a:effectLst/>
                <a:uFillTx/>
                <a:latin typeface="DejaVuSans"/>
                <a:ea typeface="DejaVuSans"/>
              </a:rPr>
              <a:t>Product Quantization</a:t>
            </a:r>
            <a:endParaRPr lang="en-US" sz="1050" b="0" u="none" strike="noStrike">
              <a:solidFill>
                <a:srgbClr val="000000"/>
              </a:solidFill>
              <a:effectLst/>
              <a:uFillTx/>
              <a:latin typeface="Times New Roman"/>
            </a:endParaRPr>
          </a:p>
        </p:txBody>
      </p:sp>
      <p:sp>
        <p:nvSpPr>
          <p:cNvPr id="1062" name="文本框 1061"/>
          <p:cNvSpPr txBox="1"/>
          <p:nvPr/>
        </p:nvSpPr>
        <p:spPr>
          <a:xfrm>
            <a:off x="7254360" y="3422880"/>
            <a:ext cx="281700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、分片技术和批量查询等优化方法能在保证检索</a:t>
            </a:r>
            <a:endParaRPr lang="en-US" sz="1050" b="0" u="none" strike="noStrike">
              <a:solidFill>
                <a:srgbClr val="000000"/>
              </a:solidFill>
              <a:effectLst/>
              <a:uFillTx/>
              <a:latin typeface="Times New Roman"/>
            </a:endParaRPr>
          </a:p>
        </p:txBody>
      </p:sp>
      <p:pic>
        <p:nvPicPr>
          <p:cNvPr id="1063" name="图片 1062"/>
          <p:cNvPicPr/>
          <p:nvPr/>
        </p:nvPicPr>
        <p:blipFill>
          <a:blip r:embed="rId8"/>
          <a:stretch/>
        </p:blipFill>
        <p:spPr>
          <a:xfrm>
            <a:off x="576720" y="4353840"/>
            <a:ext cx="150120" cy="200160"/>
          </a:xfrm>
          <a:prstGeom prst="rect">
            <a:avLst/>
          </a:prstGeom>
          <a:noFill/>
          <a:ln w="0">
            <a:noFill/>
          </a:ln>
        </p:spPr>
      </p:pic>
      <p:sp>
        <p:nvSpPr>
          <p:cNvPr id="1064" name="文本框 1063"/>
          <p:cNvSpPr txBox="1"/>
          <p:nvPr/>
        </p:nvSpPr>
        <p:spPr>
          <a:xfrm>
            <a:off x="5849640" y="3623400"/>
            <a:ext cx="295128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精度的同时，降低资源消耗，提升系统响应速度。</a:t>
            </a:r>
            <a:endParaRPr lang="en-US" sz="1050" b="0" u="none" strike="noStrike">
              <a:solidFill>
                <a:srgbClr val="000000"/>
              </a:solidFill>
              <a:effectLst/>
              <a:uFillTx/>
              <a:latin typeface="Times New Roman"/>
            </a:endParaRPr>
          </a:p>
        </p:txBody>
      </p:sp>
      <p:sp>
        <p:nvSpPr>
          <p:cNvPr id="1065" name="文本框 1064"/>
          <p:cNvSpPr txBox="1"/>
          <p:nvPr/>
        </p:nvSpPr>
        <p:spPr>
          <a:xfrm>
            <a:off x="860760" y="4335120"/>
            <a:ext cx="671400" cy="212400"/>
          </a:xfrm>
          <a:prstGeom prst="rect">
            <a:avLst/>
          </a:prstGeom>
          <a:noFill/>
          <a:ln w="0">
            <a:noFill/>
          </a:ln>
        </p:spPr>
        <p:txBody>
          <a:bodyPr wrap="none" lIns="0" tIns="0" rIns="0" bIns="0" anchor="t">
            <a:spAutoFit/>
          </a:bodyPr>
          <a:lstStyle/>
          <a:p>
            <a:r>
              <a:rPr lang="zh-CN" sz="1320" b="0" u="none" strike="noStrike">
                <a:solidFill>
                  <a:srgbClr val="FFFFFF"/>
                </a:solidFill>
                <a:effectLst/>
                <a:uFillTx/>
                <a:latin typeface="WenQuanYiZenHei"/>
                <a:ea typeface="WenQuanYiZenHei"/>
              </a:rPr>
              <a:t>核心结论</a:t>
            </a:r>
            <a:endParaRPr lang="en-US" sz="1320" b="0" u="none" strike="noStrike">
              <a:solidFill>
                <a:srgbClr val="000000"/>
              </a:solidFill>
              <a:effectLst/>
              <a:uFillTx/>
              <a:latin typeface="Times New Roman"/>
            </a:endParaRPr>
          </a:p>
        </p:txBody>
      </p:sp>
      <p:sp>
        <p:nvSpPr>
          <p:cNvPr id="1066" name="文本框 1065"/>
          <p:cNvSpPr txBox="1"/>
          <p:nvPr/>
        </p:nvSpPr>
        <p:spPr>
          <a:xfrm>
            <a:off x="860760" y="4634640"/>
            <a:ext cx="537120" cy="169560"/>
          </a:xfrm>
          <a:prstGeom prst="rect">
            <a:avLst/>
          </a:prstGeom>
          <a:noFill/>
          <a:ln w="0">
            <a:noFill/>
          </a:ln>
        </p:spPr>
        <p:txBody>
          <a:bodyPr wrap="none" lIns="0" tIns="0" rIns="0" bIns="0" anchor="t">
            <a:spAutoFit/>
          </a:bodyPr>
          <a:lstStyle/>
          <a:p>
            <a:r>
              <a:rPr lang="zh-CN" sz="1050" b="0" u="none" strike="noStrike">
                <a:solidFill>
                  <a:srgbClr val="F3F4F6"/>
                </a:solidFill>
                <a:effectLst/>
                <a:uFillTx/>
                <a:latin typeface="WenQuanYiZenHei"/>
                <a:ea typeface="WenQuanYiZenHei"/>
              </a:rPr>
              <a:t>构建高效</a:t>
            </a:r>
            <a:endParaRPr lang="en-US" sz="1050" b="0" u="none" strike="noStrike">
              <a:solidFill>
                <a:srgbClr val="000000"/>
              </a:solidFill>
              <a:effectLst/>
              <a:uFillTx/>
              <a:latin typeface="Times New Roman"/>
            </a:endParaRPr>
          </a:p>
        </p:txBody>
      </p:sp>
      <p:sp>
        <p:nvSpPr>
          <p:cNvPr id="1067" name="文本框 1066"/>
          <p:cNvSpPr txBox="1"/>
          <p:nvPr/>
        </p:nvSpPr>
        <p:spPr>
          <a:xfrm>
            <a:off x="1395720" y="4639320"/>
            <a:ext cx="289440" cy="157320"/>
          </a:xfrm>
          <a:prstGeom prst="rect">
            <a:avLst/>
          </a:prstGeom>
          <a:noFill/>
          <a:ln w="0">
            <a:noFill/>
          </a:ln>
        </p:spPr>
        <p:txBody>
          <a:bodyPr wrap="none" lIns="0" tIns="0" rIns="0" bIns="0" anchor="t">
            <a:spAutoFit/>
          </a:bodyPr>
          <a:lstStyle/>
          <a:p>
            <a:r>
              <a:rPr lang="en-US" sz="1050" b="0" u="none" strike="noStrike">
                <a:solidFill>
                  <a:srgbClr val="F3F4F6"/>
                </a:solidFill>
                <a:effectLst/>
                <a:uFillTx/>
                <a:latin typeface="DejaVuSans"/>
                <a:ea typeface="DejaVuSans"/>
              </a:rPr>
              <a:t>RAG</a:t>
            </a:r>
            <a:endParaRPr lang="en-US" sz="1050" b="0" u="none" strike="noStrike">
              <a:solidFill>
                <a:srgbClr val="000000"/>
              </a:solidFill>
              <a:effectLst/>
              <a:uFillTx/>
              <a:latin typeface="Times New Roman"/>
            </a:endParaRPr>
          </a:p>
        </p:txBody>
      </p:sp>
      <p:sp>
        <p:nvSpPr>
          <p:cNvPr id="1068" name="文本框 1067"/>
          <p:cNvSpPr txBox="1"/>
          <p:nvPr/>
        </p:nvSpPr>
        <p:spPr>
          <a:xfrm>
            <a:off x="1675800" y="4634640"/>
            <a:ext cx="8449920" cy="169560"/>
          </a:xfrm>
          <a:prstGeom prst="rect">
            <a:avLst/>
          </a:prstGeom>
          <a:noFill/>
          <a:ln w="0">
            <a:noFill/>
          </a:ln>
        </p:spPr>
        <p:txBody>
          <a:bodyPr wrap="none" lIns="0" tIns="0" rIns="0" bIns="0" anchor="t">
            <a:spAutoFit/>
          </a:bodyPr>
          <a:lstStyle/>
          <a:p>
            <a:r>
              <a:rPr lang="zh-CN" sz="1050" b="0" u="none" strike="noStrike">
                <a:solidFill>
                  <a:srgbClr val="F3F4F6"/>
                </a:solidFill>
                <a:effectLst/>
                <a:uFillTx/>
                <a:latin typeface="WenQuanYiZenHei"/>
                <a:ea typeface="WenQuanYiZenHei"/>
              </a:rPr>
              <a:t>知识库是一个系统工程，从数据清理到向量数据库优化的每一步都直接影响检索的准确性和系统性能。通过合理选择索引结构和管理策略，不仅</a:t>
            </a:r>
            <a:endParaRPr lang="en-US" sz="1050" b="0" u="none" strike="noStrike">
              <a:solidFill>
                <a:srgbClr val="000000"/>
              </a:solidFill>
              <a:effectLst/>
              <a:uFillTx/>
              <a:latin typeface="Times New Roman"/>
            </a:endParaRPr>
          </a:p>
        </p:txBody>
      </p:sp>
      <p:pic>
        <p:nvPicPr>
          <p:cNvPr id="1069" name="图片 1068"/>
          <p:cNvPicPr/>
          <p:nvPr/>
        </p:nvPicPr>
        <p:blipFill>
          <a:blip r:embed="rId9"/>
          <a:stretch/>
        </p:blipFill>
        <p:spPr>
          <a:xfrm>
            <a:off x="401040" y="5440320"/>
            <a:ext cx="100080" cy="116640"/>
          </a:xfrm>
          <a:prstGeom prst="rect">
            <a:avLst/>
          </a:prstGeom>
          <a:noFill/>
          <a:ln w="0">
            <a:noFill/>
          </a:ln>
        </p:spPr>
      </p:pic>
      <p:sp>
        <p:nvSpPr>
          <p:cNvPr id="1070" name="文本框 1069"/>
          <p:cNvSpPr txBox="1"/>
          <p:nvPr/>
        </p:nvSpPr>
        <p:spPr>
          <a:xfrm>
            <a:off x="860760" y="4835160"/>
            <a:ext cx="7644960" cy="169560"/>
          </a:xfrm>
          <a:prstGeom prst="rect">
            <a:avLst/>
          </a:prstGeom>
          <a:noFill/>
          <a:ln w="0">
            <a:noFill/>
          </a:ln>
        </p:spPr>
        <p:txBody>
          <a:bodyPr wrap="none" lIns="0" tIns="0" rIns="0" bIns="0" anchor="t">
            <a:spAutoFit/>
          </a:bodyPr>
          <a:lstStyle/>
          <a:p>
            <a:r>
              <a:rPr lang="zh-CN" sz="1050" b="0" u="none" strike="noStrike">
                <a:solidFill>
                  <a:srgbClr val="F3F4F6"/>
                </a:solidFill>
                <a:effectLst/>
                <a:uFillTx/>
                <a:latin typeface="WenQuanYiZenHei"/>
                <a:ea typeface="WenQuanYiZenHei"/>
              </a:rPr>
              <a:t>降低了资源消耗，还能为用户提供流畅的交互体验，使生成模型在复杂的应用场景中灵活应对海量数据，实现高效、准确的检索。</a:t>
            </a:r>
            <a:endParaRPr lang="en-US" sz="1050" b="0" u="none" strike="noStrike">
              <a:solidFill>
                <a:srgbClr val="000000"/>
              </a:solidFill>
              <a:effectLst/>
              <a:uFillTx/>
              <a:latin typeface="Times New Roman"/>
            </a:endParaRPr>
          </a:p>
        </p:txBody>
      </p:sp>
      <p:sp>
        <p:nvSpPr>
          <p:cNvPr id="1071" name="文本框 1070"/>
          <p:cNvSpPr txBox="1"/>
          <p:nvPr/>
        </p:nvSpPr>
        <p:spPr>
          <a:xfrm>
            <a:off x="534960" y="5432040"/>
            <a:ext cx="116640" cy="136080"/>
          </a:xfrm>
          <a:prstGeom prst="rect">
            <a:avLst/>
          </a:prstGeom>
          <a:noFill/>
          <a:ln w="0">
            <a:noFill/>
          </a:ln>
        </p:spPr>
        <p:txBody>
          <a:bodyPr wrap="none" lIns="0" tIns="0" rIns="0" bIns="0" anchor="t">
            <a:spAutoFit/>
          </a:bodyPr>
          <a:lstStyle/>
          <a:p>
            <a:r>
              <a:rPr lang="en-US" sz="920" b="0" u="none" strike="noStrike">
                <a:solidFill>
                  <a:srgbClr val="9CA3AF"/>
                </a:solidFill>
                <a:effectLst/>
                <a:uFillTx/>
                <a:latin typeface="DejaVuSans"/>
                <a:ea typeface="DejaVuSans"/>
              </a:rPr>
              <a:t> </a:t>
            </a:r>
            <a:endParaRPr lang="en-US" sz="920" b="0" u="none" strike="noStrike">
              <a:solidFill>
                <a:srgbClr val="000000"/>
              </a:solidFill>
              <a:effectLst/>
              <a:uFillTx/>
              <a:latin typeface="Times New Roman"/>
            </a:endParaRPr>
          </a:p>
        </p:txBody>
      </p:sp>
      <p:sp>
        <p:nvSpPr>
          <p:cNvPr id="1072" name="文本框 1071"/>
          <p:cNvSpPr txBox="1"/>
          <p:nvPr/>
        </p:nvSpPr>
        <p:spPr>
          <a:xfrm>
            <a:off x="572040" y="5427720"/>
            <a:ext cx="118080" cy="148320"/>
          </a:xfrm>
          <a:prstGeom prst="rect">
            <a:avLst/>
          </a:prstGeom>
          <a:noFill/>
          <a:ln w="0">
            <a:noFill/>
          </a:ln>
        </p:spPr>
        <p:txBody>
          <a:bodyPr wrap="none" lIns="0" tIns="0" rIns="0" bIns="0" anchor="t">
            <a:spAutoFit/>
          </a:bodyPr>
          <a:lstStyle/>
          <a:p>
            <a:r>
              <a:rPr lang="zh-CN" sz="920" b="0" u="none" strike="noStrike">
                <a:solidFill>
                  <a:srgbClr val="9CA3AF"/>
                </a:solidFill>
                <a:effectLst/>
                <a:uFillTx/>
                <a:latin typeface="WenQuanYiZenHei"/>
                <a:ea typeface="WenQuanYiZenHei"/>
              </a:rPr>
              <a:t>第</a:t>
            </a:r>
            <a:endParaRPr lang="en-US" sz="920" b="0" u="none" strike="noStrike">
              <a:solidFill>
                <a:srgbClr val="000000"/>
              </a:solidFill>
              <a:effectLst/>
              <a:uFillTx/>
              <a:latin typeface="Times New Roman"/>
            </a:endParaRPr>
          </a:p>
        </p:txBody>
      </p:sp>
      <p:sp>
        <p:nvSpPr>
          <p:cNvPr id="1073" name="文本框 1072"/>
          <p:cNvSpPr txBox="1"/>
          <p:nvPr/>
        </p:nvSpPr>
        <p:spPr>
          <a:xfrm>
            <a:off x="689040" y="5432040"/>
            <a:ext cx="116640" cy="136080"/>
          </a:xfrm>
          <a:prstGeom prst="rect">
            <a:avLst/>
          </a:prstGeom>
          <a:noFill/>
          <a:ln w="0">
            <a:noFill/>
          </a:ln>
        </p:spPr>
        <p:txBody>
          <a:bodyPr wrap="none" lIns="0" tIns="0" rIns="0" bIns="0" anchor="t">
            <a:spAutoFit/>
          </a:bodyPr>
          <a:lstStyle/>
          <a:p>
            <a:r>
              <a:rPr lang="en-US" sz="920" b="0" u="none" strike="noStrike">
                <a:solidFill>
                  <a:srgbClr val="9CA3AF"/>
                </a:solidFill>
                <a:effectLst/>
                <a:uFillTx/>
                <a:latin typeface="DejaVuSans"/>
                <a:ea typeface="DejaVuSans"/>
              </a:rPr>
              <a:t>7</a:t>
            </a:r>
            <a:endParaRPr lang="en-US" sz="920" b="0" u="none" strike="noStrike">
              <a:solidFill>
                <a:srgbClr val="000000"/>
              </a:solidFill>
              <a:effectLst/>
              <a:uFillTx/>
              <a:latin typeface="Times New Roman"/>
            </a:endParaRPr>
          </a:p>
        </p:txBody>
      </p:sp>
      <p:sp>
        <p:nvSpPr>
          <p:cNvPr id="1074" name="文本框 1073"/>
          <p:cNvSpPr txBox="1"/>
          <p:nvPr/>
        </p:nvSpPr>
        <p:spPr>
          <a:xfrm>
            <a:off x="763560" y="5427720"/>
            <a:ext cx="1291680" cy="148320"/>
          </a:xfrm>
          <a:prstGeom prst="rect">
            <a:avLst/>
          </a:prstGeom>
          <a:noFill/>
          <a:ln w="0">
            <a:noFill/>
          </a:ln>
        </p:spPr>
        <p:txBody>
          <a:bodyPr wrap="none" lIns="0" tIns="0" rIns="0" bIns="0" anchor="t">
            <a:spAutoFit/>
          </a:bodyPr>
          <a:lstStyle/>
          <a:p>
            <a:r>
              <a:rPr lang="zh-CN" sz="920" b="0" u="none" strike="noStrike">
                <a:solidFill>
                  <a:srgbClr val="9CA3AF"/>
                </a:solidFill>
                <a:effectLst/>
                <a:uFillTx/>
                <a:latin typeface="WenQuanYiZenHei"/>
                <a:ea typeface="WenQuanYiZenHei"/>
              </a:rPr>
              <a:t>章：构建检索向量数据库</a:t>
            </a:r>
            <a:endParaRPr lang="en-US" sz="920" b="0" u="none" strike="noStrike">
              <a:solidFill>
                <a:srgbClr val="000000"/>
              </a:solidFill>
              <a:effectLst/>
              <a:uFillTx/>
              <a:latin typeface="Times New Roman"/>
            </a:endParaRPr>
          </a:p>
        </p:txBody>
      </p:sp>
      <p:sp>
        <p:nvSpPr>
          <p:cNvPr id="1075" name="文本框 1074"/>
          <p:cNvSpPr txBox="1"/>
          <p:nvPr/>
        </p:nvSpPr>
        <p:spPr>
          <a:xfrm>
            <a:off x="9356400" y="5411880"/>
            <a:ext cx="537120" cy="169560"/>
          </a:xfrm>
          <a:prstGeom prst="rect">
            <a:avLst/>
          </a:prstGeom>
          <a:noFill/>
          <a:ln w="0">
            <a:noFill/>
          </a:ln>
        </p:spPr>
        <p:txBody>
          <a:bodyPr wrap="none" lIns="0" tIns="0" rIns="0" bIns="0" anchor="t">
            <a:spAutoFit/>
          </a:bodyPr>
          <a:lstStyle/>
          <a:p>
            <a:r>
              <a:rPr lang="zh-CN" sz="1050" b="0" u="none" strike="noStrike">
                <a:solidFill>
                  <a:srgbClr val="A78BFA"/>
                </a:solidFill>
                <a:effectLst/>
                <a:uFillTx/>
                <a:latin typeface="WenQuanYiZenHei"/>
                <a:ea typeface="WenQuanYiZenHei"/>
              </a:rPr>
              <a:t>演示结束</a:t>
            </a:r>
            <a:endParaRPr lang="en-US" sz="1050" b="0" u="none" strike="noStrike">
              <a:solidFill>
                <a:srgbClr val="000000"/>
              </a:solidFill>
              <a:effectLst/>
              <a:uFillTx/>
              <a:latin typeface="Times New Roman"/>
            </a:endParaRPr>
          </a:p>
        </p:txBody>
      </p:sp>
      <p:sp>
        <p:nvSpPr>
          <p:cNvPr id="1076" name="任意多边形 1075"/>
          <p:cNvSpPr/>
          <p:nvPr/>
        </p:nvSpPr>
        <p:spPr>
          <a:xfrm>
            <a:off x="401040" y="5665680"/>
            <a:ext cx="9894600" cy="33840"/>
          </a:xfrm>
          <a:custGeom>
            <a:avLst/>
            <a:gdLst/>
            <a:ahLst/>
            <a:cxnLst/>
            <a:rect l="0" t="0" r="r" b="b"/>
            <a:pathLst>
              <a:path w="27485" h="94">
                <a:moveTo>
                  <a:pt x="0" y="0"/>
                </a:moveTo>
                <a:lnTo>
                  <a:pt x="27485" y="0"/>
                </a:lnTo>
                <a:lnTo>
                  <a:pt x="27485" y="94"/>
                </a:lnTo>
                <a:lnTo>
                  <a:pt x="0" y="94"/>
                </a:lnTo>
                <a:lnTo>
                  <a:pt x="0" y="0"/>
                </a:lnTo>
                <a:close/>
              </a:path>
            </a:pathLst>
          </a:custGeom>
          <a:solidFill>
            <a:srgbClr val="7E3AF2"/>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1077" name="任意多边形 1076"/>
          <p:cNvSpPr/>
          <p:nvPr/>
        </p:nvSpPr>
        <p:spPr>
          <a:xfrm>
            <a:off x="1069560" y="919080"/>
            <a:ext cx="50400" cy="50400"/>
          </a:xfrm>
          <a:custGeom>
            <a:avLst/>
            <a:gdLst/>
            <a:ahLst/>
            <a:cxnLst/>
            <a:rect l="0" t="0" r="r" b="b"/>
            <a:pathLst>
              <a:path w="140" h="140">
                <a:moveTo>
                  <a:pt x="140" y="71"/>
                </a:moveTo>
                <a:cubicBezTo>
                  <a:pt x="140" y="80"/>
                  <a:pt x="138" y="89"/>
                  <a:pt x="135" y="97"/>
                </a:cubicBezTo>
                <a:cubicBezTo>
                  <a:pt x="131" y="106"/>
                  <a:pt x="126" y="113"/>
                  <a:pt x="120" y="120"/>
                </a:cubicBezTo>
                <a:cubicBezTo>
                  <a:pt x="113" y="126"/>
                  <a:pt x="106" y="131"/>
                  <a:pt x="97" y="135"/>
                </a:cubicBezTo>
                <a:cubicBezTo>
                  <a:pt x="89" y="138"/>
                  <a:pt x="80" y="140"/>
                  <a:pt x="70" y="140"/>
                </a:cubicBezTo>
                <a:cubicBezTo>
                  <a:pt x="61" y="140"/>
                  <a:pt x="52" y="138"/>
                  <a:pt x="44" y="135"/>
                </a:cubicBezTo>
                <a:cubicBezTo>
                  <a:pt x="35" y="131"/>
                  <a:pt x="28" y="126"/>
                  <a:pt x="21" y="120"/>
                </a:cubicBezTo>
                <a:cubicBezTo>
                  <a:pt x="14" y="113"/>
                  <a:pt x="9" y="106"/>
                  <a:pt x="5" y="97"/>
                </a:cubicBezTo>
                <a:cubicBezTo>
                  <a:pt x="2" y="89"/>
                  <a:pt x="0" y="80"/>
                  <a:pt x="0" y="71"/>
                </a:cubicBezTo>
                <a:cubicBezTo>
                  <a:pt x="0" y="61"/>
                  <a:pt x="2" y="52"/>
                  <a:pt x="5" y="44"/>
                </a:cubicBezTo>
                <a:cubicBezTo>
                  <a:pt x="9" y="35"/>
                  <a:pt x="14" y="28"/>
                  <a:pt x="21" y="21"/>
                </a:cubicBezTo>
                <a:cubicBezTo>
                  <a:pt x="28" y="14"/>
                  <a:pt x="35" y="9"/>
                  <a:pt x="44" y="5"/>
                </a:cubicBezTo>
                <a:cubicBezTo>
                  <a:pt x="52" y="2"/>
                  <a:pt x="61" y="0"/>
                  <a:pt x="70" y="0"/>
                </a:cubicBezTo>
                <a:cubicBezTo>
                  <a:pt x="80" y="0"/>
                  <a:pt x="89" y="2"/>
                  <a:pt x="97" y="5"/>
                </a:cubicBezTo>
                <a:cubicBezTo>
                  <a:pt x="106" y="9"/>
                  <a:pt x="113" y="14"/>
                  <a:pt x="120" y="21"/>
                </a:cubicBezTo>
                <a:cubicBezTo>
                  <a:pt x="126" y="28"/>
                  <a:pt x="131" y="35"/>
                  <a:pt x="135" y="44"/>
                </a:cubicBezTo>
                <a:cubicBezTo>
                  <a:pt x="138" y="52"/>
                  <a:pt x="140" y="61"/>
                  <a:pt x="140" y="71"/>
                </a:cubicBezTo>
                <a:close/>
              </a:path>
            </a:pathLst>
          </a:custGeom>
          <a:solidFill>
            <a:srgbClr val="FFFFFF">
              <a:alpha val="5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078" name="任意多边形 1077"/>
          <p:cNvSpPr/>
          <p:nvPr/>
        </p:nvSpPr>
        <p:spPr>
          <a:xfrm>
            <a:off x="9091800" y="1528920"/>
            <a:ext cx="50760" cy="50760"/>
          </a:xfrm>
          <a:custGeom>
            <a:avLst/>
            <a:gdLst/>
            <a:ahLst/>
            <a:cxnLst/>
            <a:rect l="0" t="0" r="r" b="b"/>
            <a:pathLst>
              <a:path w="141" h="141">
                <a:moveTo>
                  <a:pt x="141" y="70"/>
                </a:moveTo>
                <a:cubicBezTo>
                  <a:pt x="141" y="79"/>
                  <a:pt x="139" y="88"/>
                  <a:pt x="135" y="97"/>
                </a:cubicBezTo>
                <a:cubicBezTo>
                  <a:pt x="132" y="105"/>
                  <a:pt x="127" y="113"/>
                  <a:pt x="120" y="119"/>
                </a:cubicBezTo>
                <a:cubicBezTo>
                  <a:pt x="114" y="126"/>
                  <a:pt x="105" y="131"/>
                  <a:pt x="97" y="135"/>
                </a:cubicBezTo>
                <a:cubicBezTo>
                  <a:pt x="88" y="139"/>
                  <a:pt x="79" y="141"/>
                  <a:pt x="70" y="141"/>
                </a:cubicBezTo>
                <a:cubicBezTo>
                  <a:pt x="61" y="141"/>
                  <a:pt x="52" y="139"/>
                  <a:pt x="43" y="135"/>
                </a:cubicBezTo>
                <a:cubicBezTo>
                  <a:pt x="35" y="131"/>
                  <a:pt x="27" y="126"/>
                  <a:pt x="21" y="119"/>
                </a:cubicBezTo>
                <a:cubicBezTo>
                  <a:pt x="14" y="113"/>
                  <a:pt x="9" y="105"/>
                  <a:pt x="6" y="97"/>
                </a:cubicBezTo>
                <a:cubicBezTo>
                  <a:pt x="2" y="88"/>
                  <a:pt x="0" y="79"/>
                  <a:pt x="0" y="70"/>
                </a:cubicBezTo>
                <a:cubicBezTo>
                  <a:pt x="0" y="61"/>
                  <a:pt x="2" y="52"/>
                  <a:pt x="6" y="43"/>
                </a:cubicBezTo>
                <a:cubicBezTo>
                  <a:pt x="9" y="35"/>
                  <a:pt x="14" y="27"/>
                  <a:pt x="21" y="21"/>
                </a:cubicBezTo>
                <a:cubicBezTo>
                  <a:pt x="27" y="14"/>
                  <a:pt x="35" y="9"/>
                  <a:pt x="43" y="6"/>
                </a:cubicBezTo>
                <a:cubicBezTo>
                  <a:pt x="52" y="2"/>
                  <a:pt x="61" y="0"/>
                  <a:pt x="70" y="0"/>
                </a:cubicBezTo>
                <a:cubicBezTo>
                  <a:pt x="79" y="0"/>
                  <a:pt x="88" y="2"/>
                  <a:pt x="97" y="6"/>
                </a:cubicBezTo>
                <a:cubicBezTo>
                  <a:pt x="105" y="9"/>
                  <a:pt x="114" y="14"/>
                  <a:pt x="120" y="21"/>
                </a:cubicBezTo>
                <a:cubicBezTo>
                  <a:pt x="127" y="27"/>
                  <a:pt x="132" y="35"/>
                  <a:pt x="135" y="43"/>
                </a:cubicBezTo>
                <a:cubicBezTo>
                  <a:pt x="139" y="52"/>
                  <a:pt x="141" y="61"/>
                  <a:pt x="141" y="70"/>
                </a:cubicBezTo>
                <a:close/>
              </a:path>
            </a:pathLst>
          </a:custGeom>
          <a:solidFill>
            <a:srgbClr val="FFFFFF">
              <a:alpha val="5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079" name="任意多边形 1078"/>
          <p:cNvSpPr/>
          <p:nvPr/>
        </p:nvSpPr>
        <p:spPr>
          <a:xfrm>
            <a:off x="2139120" y="3969360"/>
            <a:ext cx="50400" cy="50400"/>
          </a:xfrm>
          <a:custGeom>
            <a:avLst/>
            <a:gdLst/>
            <a:ahLst/>
            <a:cxnLst/>
            <a:rect l="0" t="0" r="r" b="b"/>
            <a:pathLst>
              <a:path w="140" h="140">
                <a:moveTo>
                  <a:pt x="140" y="70"/>
                </a:moveTo>
                <a:cubicBezTo>
                  <a:pt x="140" y="80"/>
                  <a:pt x="139" y="88"/>
                  <a:pt x="135" y="97"/>
                </a:cubicBezTo>
                <a:cubicBezTo>
                  <a:pt x="131" y="106"/>
                  <a:pt x="126" y="113"/>
                  <a:pt x="120" y="120"/>
                </a:cubicBezTo>
                <a:cubicBezTo>
                  <a:pt x="113" y="126"/>
                  <a:pt x="106" y="131"/>
                  <a:pt x="96" y="135"/>
                </a:cubicBezTo>
                <a:cubicBezTo>
                  <a:pt x="88" y="138"/>
                  <a:pt x="79" y="140"/>
                  <a:pt x="70" y="140"/>
                </a:cubicBezTo>
                <a:cubicBezTo>
                  <a:pt x="60" y="140"/>
                  <a:pt x="52" y="138"/>
                  <a:pt x="43" y="135"/>
                </a:cubicBezTo>
                <a:cubicBezTo>
                  <a:pt x="34" y="131"/>
                  <a:pt x="27" y="126"/>
                  <a:pt x="20" y="120"/>
                </a:cubicBezTo>
                <a:cubicBezTo>
                  <a:pt x="14" y="113"/>
                  <a:pt x="9" y="106"/>
                  <a:pt x="5" y="97"/>
                </a:cubicBezTo>
                <a:cubicBezTo>
                  <a:pt x="2" y="88"/>
                  <a:pt x="0" y="80"/>
                  <a:pt x="0" y="70"/>
                </a:cubicBezTo>
                <a:cubicBezTo>
                  <a:pt x="0" y="61"/>
                  <a:pt x="2" y="52"/>
                  <a:pt x="5" y="44"/>
                </a:cubicBezTo>
                <a:cubicBezTo>
                  <a:pt x="9" y="35"/>
                  <a:pt x="14" y="28"/>
                  <a:pt x="20" y="20"/>
                </a:cubicBezTo>
                <a:cubicBezTo>
                  <a:pt x="27" y="14"/>
                  <a:pt x="34" y="9"/>
                  <a:pt x="43" y="5"/>
                </a:cubicBezTo>
                <a:cubicBezTo>
                  <a:pt x="52" y="1"/>
                  <a:pt x="60" y="0"/>
                  <a:pt x="70" y="0"/>
                </a:cubicBezTo>
                <a:cubicBezTo>
                  <a:pt x="79" y="0"/>
                  <a:pt x="88" y="1"/>
                  <a:pt x="96" y="5"/>
                </a:cubicBezTo>
                <a:cubicBezTo>
                  <a:pt x="106" y="9"/>
                  <a:pt x="113" y="14"/>
                  <a:pt x="120" y="20"/>
                </a:cubicBezTo>
                <a:cubicBezTo>
                  <a:pt x="126" y="28"/>
                  <a:pt x="131" y="35"/>
                  <a:pt x="135" y="44"/>
                </a:cubicBezTo>
                <a:cubicBezTo>
                  <a:pt x="139" y="52"/>
                  <a:pt x="140" y="61"/>
                  <a:pt x="140" y="70"/>
                </a:cubicBezTo>
                <a:close/>
              </a:path>
            </a:pathLst>
          </a:custGeom>
          <a:solidFill>
            <a:srgbClr val="FFFFFF">
              <a:alpha val="5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080" name="任意多边形 1079"/>
          <p:cNvSpPr/>
          <p:nvPr/>
        </p:nvSpPr>
        <p:spPr>
          <a:xfrm>
            <a:off x="9626760" y="4579200"/>
            <a:ext cx="50400" cy="50760"/>
          </a:xfrm>
          <a:custGeom>
            <a:avLst/>
            <a:gdLst/>
            <a:ahLst/>
            <a:cxnLst/>
            <a:rect l="0" t="0" r="r" b="b"/>
            <a:pathLst>
              <a:path w="140" h="141">
                <a:moveTo>
                  <a:pt x="140" y="70"/>
                </a:moveTo>
                <a:cubicBezTo>
                  <a:pt x="140" y="79"/>
                  <a:pt x="138" y="88"/>
                  <a:pt x="135" y="97"/>
                </a:cubicBezTo>
                <a:cubicBezTo>
                  <a:pt x="131" y="105"/>
                  <a:pt x="126" y="113"/>
                  <a:pt x="120" y="119"/>
                </a:cubicBezTo>
                <a:cubicBezTo>
                  <a:pt x="113" y="126"/>
                  <a:pt x="106" y="131"/>
                  <a:pt x="97" y="134"/>
                </a:cubicBezTo>
                <a:cubicBezTo>
                  <a:pt x="89" y="139"/>
                  <a:pt x="80" y="141"/>
                  <a:pt x="71" y="141"/>
                </a:cubicBezTo>
                <a:cubicBezTo>
                  <a:pt x="61" y="141"/>
                  <a:pt x="52" y="139"/>
                  <a:pt x="44" y="134"/>
                </a:cubicBezTo>
                <a:cubicBezTo>
                  <a:pt x="35" y="131"/>
                  <a:pt x="28" y="126"/>
                  <a:pt x="21" y="119"/>
                </a:cubicBezTo>
                <a:cubicBezTo>
                  <a:pt x="14" y="113"/>
                  <a:pt x="9" y="105"/>
                  <a:pt x="5" y="97"/>
                </a:cubicBezTo>
                <a:cubicBezTo>
                  <a:pt x="2" y="88"/>
                  <a:pt x="0" y="79"/>
                  <a:pt x="0" y="70"/>
                </a:cubicBezTo>
                <a:cubicBezTo>
                  <a:pt x="0" y="61"/>
                  <a:pt x="2" y="52"/>
                  <a:pt x="5" y="43"/>
                </a:cubicBezTo>
                <a:cubicBezTo>
                  <a:pt x="9" y="35"/>
                  <a:pt x="14" y="27"/>
                  <a:pt x="21" y="21"/>
                </a:cubicBezTo>
                <a:cubicBezTo>
                  <a:pt x="28" y="14"/>
                  <a:pt x="35" y="9"/>
                  <a:pt x="44" y="6"/>
                </a:cubicBezTo>
                <a:cubicBezTo>
                  <a:pt x="52" y="2"/>
                  <a:pt x="61" y="0"/>
                  <a:pt x="71" y="0"/>
                </a:cubicBezTo>
                <a:cubicBezTo>
                  <a:pt x="80" y="0"/>
                  <a:pt x="89" y="2"/>
                  <a:pt x="97" y="6"/>
                </a:cubicBezTo>
                <a:cubicBezTo>
                  <a:pt x="106" y="9"/>
                  <a:pt x="113" y="14"/>
                  <a:pt x="120" y="21"/>
                </a:cubicBezTo>
                <a:cubicBezTo>
                  <a:pt x="126" y="27"/>
                  <a:pt x="131" y="35"/>
                  <a:pt x="135" y="43"/>
                </a:cubicBezTo>
                <a:cubicBezTo>
                  <a:pt x="138" y="52"/>
                  <a:pt x="140" y="61"/>
                  <a:pt x="140" y="70"/>
                </a:cubicBezTo>
                <a:close/>
              </a:path>
            </a:pathLst>
          </a:custGeom>
          <a:solidFill>
            <a:srgbClr val="FFFFFF">
              <a:alpha val="5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081" name="任意多边形 1080"/>
          <p:cNvSpPr/>
          <p:nvPr/>
        </p:nvSpPr>
        <p:spPr>
          <a:xfrm>
            <a:off x="6417720" y="2440080"/>
            <a:ext cx="50400" cy="50400"/>
          </a:xfrm>
          <a:custGeom>
            <a:avLst/>
            <a:gdLst/>
            <a:ahLst/>
            <a:cxnLst/>
            <a:rect l="0" t="0" r="r" b="b"/>
            <a:pathLst>
              <a:path w="140" h="140">
                <a:moveTo>
                  <a:pt x="140" y="69"/>
                </a:moveTo>
                <a:cubicBezTo>
                  <a:pt x="140" y="79"/>
                  <a:pt x="139" y="87"/>
                  <a:pt x="135" y="96"/>
                </a:cubicBezTo>
                <a:cubicBezTo>
                  <a:pt x="132" y="106"/>
                  <a:pt x="127" y="113"/>
                  <a:pt x="120" y="120"/>
                </a:cubicBezTo>
                <a:cubicBezTo>
                  <a:pt x="113" y="126"/>
                  <a:pt x="106" y="131"/>
                  <a:pt x="97" y="135"/>
                </a:cubicBezTo>
                <a:cubicBezTo>
                  <a:pt x="89" y="138"/>
                  <a:pt x="80" y="140"/>
                  <a:pt x="71" y="140"/>
                </a:cubicBezTo>
                <a:cubicBezTo>
                  <a:pt x="62" y="140"/>
                  <a:pt x="53" y="138"/>
                  <a:pt x="44" y="135"/>
                </a:cubicBezTo>
                <a:cubicBezTo>
                  <a:pt x="36" y="131"/>
                  <a:pt x="27" y="126"/>
                  <a:pt x="21" y="120"/>
                </a:cubicBezTo>
                <a:cubicBezTo>
                  <a:pt x="14" y="113"/>
                  <a:pt x="9" y="106"/>
                  <a:pt x="5" y="96"/>
                </a:cubicBezTo>
                <a:cubicBezTo>
                  <a:pt x="2" y="87"/>
                  <a:pt x="0" y="79"/>
                  <a:pt x="0" y="69"/>
                </a:cubicBezTo>
                <a:cubicBezTo>
                  <a:pt x="0" y="60"/>
                  <a:pt x="2" y="51"/>
                  <a:pt x="5" y="43"/>
                </a:cubicBezTo>
                <a:cubicBezTo>
                  <a:pt x="9" y="34"/>
                  <a:pt x="14" y="27"/>
                  <a:pt x="21" y="20"/>
                </a:cubicBezTo>
                <a:cubicBezTo>
                  <a:pt x="27" y="14"/>
                  <a:pt x="36" y="9"/>
                  <a:pt x="44" y="5"/>
                </a:cubicBezTo>
                <a:cubicBezTo>
                  <a:pt x="53" y="1"/>
                  <a:pt x="62" y="0"/>
                  <a:pt x="71" y="0"/>
                </a:cubicBezTo>
                <a:cubicBezTo>
                  <a:pt x="80" y="0"/>
                  <a:pt x="89" y="1"/>
                  <a:pt x="97" y="5"/>
                </a:cubicBezTo>
                <a:cubicBezTo>
                  <a:pt x="106" y="9"/>
                  <a:pt x="113" y="14"/>
                  <a:pt x="120" y="20"/>
                </a:cubicBezTo>
                <a:cubicBezTo>
                  <a:pt x="127" y="27"/>
                  <a:pt x="132" y="34"/>
                  <a:pt x="135" y="43"/>
                </a:cubicBezTo>
                <a:cubicBezTo>
                  <a:pt x="139" y="51"/>
                  <a:pt x="140" y="60"/>
                  <a:pt x="140" y="69"/>
                </a:cubicBezTo>
                <a:close/>
              </a:path>
            </a:pathLst>
          </a:custGeom>
          <a:solidFill>
            <a:srgbClr val="FFFFFF">
              <a:alpha val="5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082" name="任意多边形 1081"/>
          <p:cNvSpPr/>
          <p:nvPr/>
        </p:nvSpPr>
        <p:spPr>
          <a:xfrm>
            <a:off x="4278600" y="5189400"/>
            <a:ext cx="50400" cy="50400"/>
          </a:xfrm>
          <a:custGeom>
            <a:avLst/>
            <a:gdLst/>
            <a:ahLst/>
            <a:cxnLst/>
            <a:rect l="0" t="0" r="r" b="b"/>
            <a:pathLst>
              <a:path w="140" h="140">
                <a:moveTo>
                  <a:pt x="140" y="69"/>
                </a:moveTo>
                <a:cubicBezTo>
                  <a:pt x="140" y="79"/>
                  <a:pt x="137" y="88"/>
                  <a:pt x="134" y="96"/>
                </a:cubicBezTo>
                <a:cubicBezTo>
                  <a:pt x="130" y="105"/>
                  <a:pt x="125" y="113"/>
                  <a:pt x="118" y="120"/>
                </a:cubicBezTo>
                <a:cubicBezTo>
                  <a:pt x="112" y="126"/>
                  <a:pt x="104" y="131"/>
                  <a:pt x="96" y="135"/>
                </a:cubicBezTo>
                <a:cubicBezTo>
                  <a:pt x="87" y="138"/>
                  <a:pt x="78" y="140"/>
                  <a:pt x="69" y="140"/>
                </a:cubicBezTo>
                <a:cubicBezTo>
                  <a:pt x="60" y="140"/>
                  <a:pt x="51" y="138"/>
                  <a:pt x="43" y="135"/>
                </a:cubicBezTo>
                <a:cubicBezTo>
                  <a:pt x="34" y="131"/>
                  <a:pt x="27" y="126"/>
                  <a:pt x="20" y="120"/>
                </a:cubicBezTo>
                <a:cubicBezTo>
                  <a:pt x="13" y="113"/>
                  <a:pt x="8" y="105"/>
                  <a:pt x="5" y="96"/>
                </a:cubicBezTo>
                <a:cubicBezTo>
                  <a:pt x="1" y="88"/>
                  <a:pt x="0" y="79"/>
                  <a:pt x="0" y="69"/>
                </a:cubicBezTo>
                <a:cubicBezTo>
                  <a:pt x="0" y="60"/>
                  <a:pt x="1" y="51"/>
                  <a:pt x="5" y="43"/>
                </a:cubicBezTo>
                <a:cubicBezTo>
                  <a:pt x="8" y="34"/>
                  <a:pt x="13" y="27"/>
                  <a:pt x="20" y="20"/>
                </a:cubicBezTo>
                <a:cubicBezTo>
                  <a:pt x="27" y="14"/>
                  <a:pt x="34" y="9"/>
                  <a:pt x="43" y="5"/>
                </a:cubicBezTo>
                <a:cubicBezTo>
                  <a:pt x="51" y="2"/>
                  <a:pt x="60" y="0"/>
                  <a:pt x="69" y="0"/>
                </a:cubicBezTo>
                <a:cubicBezTo>
                  <a:pt x="78" y="0"/>
                  <a:pt x="87" y="2"/>
                  <a:pt x="96" y="5"/>
                </a:cubicBezTo>
                <a:cubicBezTo>
                  <a:pt x="104" y="9"/>
                  <a:pt x="112" y="14"/>
                  <a:pt x="118" y="20"/>
                </a:cubicBezTo>
                <a:cubicBezTo>
                  <a:pt x="125" y="27"/>
                  <a:pt x="130" y="34"/>
                  <a:pt x="134" y="43"/>
                </a:cubicBezTo>
                <a:cubicBezTo>
                  <a:pt x="137" y="51"/>
                  <a:pt x="140" y="60"/>
                  <a:pt x="140" y="69"/>
                </a:cubicBezTo>
                <a:close/>
              </a:path>
            </a:pathLst>
          </a:custGeom>
          <a:solidFill>
            <a:srgbClr val="FFFFFF">
              <a:alpha val="5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083" name="任意多边形 1082"/>
          <p:cNvSpPr/>
          <p:nvPr/>
        </p:nvSpPr>
        <p:spPr>
          <a:xfrm>
            <a:off x="2807640" y="1378800"/>
            <a:ext cx="176040" cy="16920"/>
          </a:xfrm>
          <a:custGeom>
            <a:avLst/>
            <a:gdLst/>
            <a:ahLst/>
            <a:cxnLst/>
            <a:rect l="0" t="0" r="r" b="b"/>
            <a:pathLst>
              <a:path w="489" h="47">
                <a:moveTo>
                  <a:pt x="0" y="0"/>
                </a:moveTo>
                <a:lnTo>
                  <a:pt x="139" y="0"/>
                </a:lnTo>
                <a:lnTo>
                  <a:pt x="139" y="47"/>
                </a:lnTo>
                <a:lnTo>
                  <a:pt x="0" y="47"/>
                </a:lnTo>
                <a:lnTo>
                  <a:pt x="0" y="0"/>
                </a:lnTo>
                <a:moveTo>
                  <a:pt x="174" y="0"/>
                </a:moveTo>
                <a:lnTo>
                  <a:pt x="314" y="0"/>
                </a:lnTo>
                <a:lnTo>
                  <a:pt x="314" y="47"/>
                </a:lnTo>
                <a:lnTo>
                  <a:pt x="174" y="47"/>
                </a:lnTo>
                <a:lnTo>
                  <a:pt x="174" y="0"/>
                </a:lnTo>
                <a:moveTo>
                  <a:pt x="349" y="0"/>
                </a:moveTo>
                <a:lnTo>
                  <a:pt x="489" y="0"/>
                </a:lnTo>
                <a:lnTo>
                  <a:pt x="489" y="47"/>
                </a:lnTo>
                <a:lnTo>
                  <a:pt x="349" y="47"/>
                </a:lnTo>
                <a:lnTo>
                  <a:pt x="349" y="0"/>
                </a:lnTo>
                <a:close/>
              </a:path>
            </a:pathLst>
          </a:custGeom>
          <a:solidFill>
            <a:srgbClr val="7E3AF2">
              <a:alpha val="5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1084" name="任意多边形 1083"/>
          <p:cNvSpPr/>
          <p:nvPr/>
        </p:nvSpPr>
        <p:spPr>
          <a:xfrm>
            <a:off x="2983320" y="1345320"/>
            <a:ext cx="83880" cy="83880"/>
          </a:xfrm>
          <a:custGeom>
            <a:avLst/>
            <a:gdLst/>
            <a:ahLst/>
            <a:cxnLst/>
            <a:rect l="0" t="0" r="r" b="b"/>
            <a:pathLst>
              <a:path w="233" h="233">
                <a:moveTo>
                  <a:pt x="0" y="0"/>
                </a:moveTo>
                <a:lnTo>
                  <a:pt x="0" y="233"/>
                </a:lnTo>
                <a:lnTo>
                  <a:pt x="233" y="117"/>
                </a:lnTo>
                <a:lnTo>
                  <a:pt x="0" y="0"/>
                </a:lnTo>
                <a:close/>
              </a:path>
            </a:pathLst>
          </a:custGeom>
          <a:solidFill>
            <a:srgbClr val="7E3AF2">
              <a:alpha val="5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1085" name="任意多边形 1084"/>
          <p:cNvSpPr/>
          <p:nvPr/>
        </p:nvSpPr>
        <p:spPr>
          <a:xfrm>
            <a:off x="5256360" y="1378800"/>
            <a:ext cx="183960" cy="16920"/>
          </a:xfrm>
          <a:custGeom>
            <a:avLst/>
            <a:gdLst/>
            <a:ahLst/>
            <a:cxnLst/>
            <a:rect l="0" t="0" r="r" b="b"/>
            <a:pathLst>
              <a:path w="511" h="47">
                <a:moveTo>
                  <a:pt x="0" y="0"/>
                </a:moveTo>
                <a:lnTo>
                  <a:pt x="139" y="0"/>
                </a:lnTo>
                <a:lnTo>
                  <a:pt x="139" y="47"/>
                </a:lnTo>
                <a:lnTo>
                  <a:pt x="0" y="47"/>
                </a:lnTo>
                <a:lnTo>
                  <a:pt x="0" y="0"/>
                </a:lnTo>
                <a:moveTo>
                  <a:pt x="185" y="0"/>
                </a:moveTo>
                <a:lnTo>
                  <a:pt x="324" y="0"/>
                </a:lnTo>
                <a:lnTo>
                  <a:pt x="324" y="47"/>
                </a:lnTo>
                <a:lnTo>
                  <a:pt x="185" y="47"/>
                </a:lnTo>
                <a:lnTo>
                  <a:pt x="185" y="0"/>
                </a:lnTo>
                <a:moveTo>
                  <a:pt x="371" y="0"/>
                </a:moveTo>
                <a:lnTo>
                  <a:pt x="511" y="0"/>
                </a:lnTo>
                <a:lnTo>
                  <a:pt x="511" y="47"/>
                </a:lnTo>
                <a:lnTo>
                  <a:pt x="371" y="47"/>
                </a:lnTo>
                <a:lnTo>
                  <a:pt x="371" y="0"/>
                </a:lnTo>
                <a:close/>
              </a:path>
            </a:pathLst>
          </a:custGeom>
          <a:solidFill>
            <a:srgbClr val="7E3AF2">
              <a:alpha val="5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1086" name="任意多边形 1085"/>
          <p:cNvSpPr/>
          <p:nvPr/>
        </p:nvSpPr>
        <p:spPr>
          <a:xfrm>
            <a:off x="5439960" y="1345320"/>
            <a:ext cx="83880" cy="83880"/>
          </a:xfrm>
          <a:custGeom>
            <a:avLst/>
            <a:gdLst/>
            <a:ahLst/>
            <a:cxnLst/>
            <a:rect l="0" t="0" r="r" b="b"/>
            <a:pathLst>
              <a:path w="233" h="233">
                <a:moveTo>
                  <a:pt x="0" y="0"/>
                </a:moveTo>
                <a:lnTo>
                  <a:pt x="0" y="233"/>
                </a:lnTo>
                <a:lnTo>
                  <a:pt x="233" y="117"/>
                </a:lnTo>
                <a:lnTo>
                  <a:pt x="0" y="0"/>
                </a:lnTo>
                <a:close/>
              </a:path>
            </a:pathLst>
          </a:custGeom>
          <a:solidFill>
            <a:srgbClr val="7E3AF2">
              <a:alpha val="5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1087" name="任意多边形 1086"/>
          <p:cNvSpPr/>
          <p:nvPr/>
        </p:nvSpPr>
        <p:spPr>
          <a:xfrm>
            <a:off x="7713000" y="1378800"/>
            <a:ext cx="176040" cy="16920"/>
          </a:xfrm>
          <a:custGeom>
            <a:avLst/>
            <a:gdLst/>
            <a:ahLst/>
            <a:cxnLst/>
            <a:rect l="0" t="0" r="r" b="b"/>
            <a:pathLst>
              <a:path w="489" h="47">
                <a:moveTo>
                  <a:pt x="0" y="0"/>
                </a:moveTo>
                <a:lnTo>
                  <a:pt x="139" y="0"/>
                </a:lnTo>
                <a:lnTo>
                  <a:pt x="139" y="47"/>
                </a:lnTo>
                <a:lnTo>
                  <a:pt x="0" y="47"/>
                </a:lnTo>
                <a:lnTo>
                  <a:pt x="0" y="0"/>
                </a:lnTo>
                <a:moveTo>
                  <a:pt x="174" y="0"/>
                </a:moveTo>
                <a:lnTo>
                  <a:pt x="315" y="0"/>
                </a:lnTo>
                <a:lnTo>
                  <a:pt x="315" y="47"/>
                </a:lnTo>
                <a:lnTo>
                  <a:pt x="174" y="47"/>
                </a:lnTo>
                <a:lnTo>
                  <a:pt x="174" y="0"/>
                </a:lnTo>
                <a:moveTo>
                  <a:pt x="349" y="0"/>
                </a:moveTo>
                <a:lnTo>
                  <a:pt x="489" y="0"/>
                </a:lnTo>
                <a:lnTo>
                  <a:pt x="489" y="47"/>
                </a:lnTo>
                <a:lnTo>
                  <a:pt x="349" y="47"/>
                </a:lnTo>
                <a:lnTo>
                  <a:pt x="349" y="0"/>
                </a:lnTo>
                <a:close/>
              </a:path>
            </a:pathLst>
          </a:custGeom>
          <a:solidFill>
            <a:srgbClr val="7E3AF2">
              <a:alpha val="5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1088" name="任意多边形 1087"/>
          <p:cNvSpPr/>
          <p:nvPr/>
        </p:nvSpPr>
        <p:spPr>
          <a:xfrm>
            <a:off x="7888680" y="1345320"/>
            <a:ext cx="83880" cy="83880"/>
          </a:xfrm>
          <a:custGeom>
            <a:avLst/>
            <a:gdLst/>
            <a:ahLst/>
            <a:cxnLst/>
            <a:rect l="0" t="0" r="r" b="b"/>
            <a:pathLst>
              <a:path w="233" h="233">
                <a:moveTo>
                  <a:pt x="0" y="0"/>
                </a:moveTo>
                <a:lnTo>
                  <a:pt x="0" y="233"/>
                </a:lnTo>
                <a:lnTo>
                  <a:pt x="233" y="117"/>
                </a:lnTo>
                <a:lnTo>
                  <a:pt x="0" y="0"/>
                </a:lnTo>
                <a:close/>
              </a:path>
            </a:pathLst>
          </a:custGeom>
          <a:solidFill>
            <a:srgbClr val="7E3AF2">
              <a:alpha val="5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1089" name="文本框 1088"/>
          <p:cNvSpPr txBox="1"/>
          <p:nvPr/>
        </p:nvSpPr>
        <p:spPr>
          <a:xfrm>
            <a:off x="9958320" y="5432040"/>
            <a:ext cx="338760" cy="136080"/>
          </a:xfrm>
          <a:prstGeom prst="rect">
            <a:avLst/>
          </a:prstGeom>
          <a:noFill/>
          <a:ln w="0">
            <a:noFill/>
          </a:ln>
        </p:spPr>
        <p:txBody>
          <a:bodyPr wrap="none" lIns="0" tIns="0" rIns="0" bIns="0" anchor="t">
            <a:spAutoFit/>
          </a:bodyPr>
          <a:lstStyle/>
          <a:p>
            <a:r>
              <a:rPr lang="en-US" sz="920" b="0" u="none" strike="noStrike">
                <a:solidFill>
                  <a:srgbClr val="9CA3AF"/>
                </a:solidFill>
                <a:effectLst/>
                <a:uFillTx/>
                <a:latin typeface="DejaVuSans"/>
                <a:ea typeface="DejaVuSans"/>
              </a:rPr>
              <a:t>15/15</a:t>
            </a:r>
            <a:endParaRPr lang="en-US" sz="920" b="0" u="none" strike="noStrike">
              <a:solidFill>
                <a:srgbClr val="000000"/>
              </a:solidFill>
              <a:effectLst/>
              <a:uFillTx/>
              <a:latin typeface="Times New Roman"/>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p15="http://schemas.microsoft.com/office/powerpoint/2012/main" xmlns="">
      <p:transition spd="slow"/>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 name="图片 53"/>
          <p:cNvPicPr/>
          <p:nvPr/>
        </p:nvPicPr>
        <p:blipFill>
          <a:blip r:embed="rId2"/>
          <a:stretch/>
        </p:blipFill>
        <p:spPr>
          <a:xfrm>
            <a:off x="0" y="0"/>
            <a:ext cx="10696320" cy="6016320"/>
          </a:xfrm>
          <a:prstGeom prst="rect">
            <a:avLst/>
          </a:prstGeom>
          <a:noFill/>
          <a:ln w="0">
            <a:noFill/>
          </a:ln>
        </p:spPr>
      </p:pic>
      <p:sp>
        <p:nvSpPr>
          <p:cNvPr id="55" name="任意多边形 54"/>
          <p:cNvSpPr/>
          <p:nvPr/>
        </p:nvSpPr>
        <p:spPr>
          <a:xfrm>
            <a:off x="401040" y="802080"/>
            <a:ext cx="668880" cy="33840"/>
          </a:xfrm>
          <a:custGeom>
            <a:avLst/>
            <a:gdLst/>
            <a:ahLst/>
            <a:cxnLst/>
            <a:rect l="0" t="0" r="r" b="b"/>
            <a:pathLst>
              <a:path w="1858" h="94">
                <a:moveTo>
                  <a:pt x="0" y="0"/>
                </a:moveTo>
                <a:lnTo>
                  <a:pt x="1858" y="0"/>
                </a:lnTo>
                <a:lnTo>
                  <a:pt x="1858" y="94"/>
                </a:lnTo>
                <a:lnTo>
                  <a:pt x="0" y="94"/>
                </a:lnTo>
                <a:lnTo>
                  <a:pt x="0" y="0"/>
                </a:lnTo>
                <a:close/>
              </a:path>
            </a:pathLst>
          </a:custGeom>
          <a:solidFill>
            <a:srgbClr val="A78BFA"/>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56" name="文本框 55"/>
          <p:cNvSpPr txBox="1"/>
          <p:nvPr/>
        </p:nvSpPr>
        <p:spPr>
          <a:xfrm>
            <a:off x="401040" y="378720"/>
            <a:ext cx="1201680" cy="378360"/>
          </a:xfrm>
          <a:prstGeom prst="rect">
            <a:avLst/>
          </a:prstGeom>
          <a:noFill/>
          <a:ln w="0">
            <a:noFill/>
          </a:ln>
        </p:spPr>
        <p:txBody>
          <a:bodyPr wrap="none" lIns="0" tIns="0" rIns="0" bIns="0" anchor="t">
            <a:spAutoFit/>
          </a:bodyPr>
          <a:lstStyle/>
          <a:p>
            <a:r>
              <a:rPr lang="zh-CN" sz="2370" b="0" u="none" strike="noStrike">
                <a:solidFill>
                  <a:srgbClr val="FFFFFF"/>
                </a:solidFill>
                <a:effectLst/>
                <a:uFillTx/>
                <a:latin typeface="WenQuanYiZenHei"/>
                <a:ea typeface="WenQuanYiZenHei"/>
              </a:rPr>
              <a:t>内容概览</a:t>
            </a:r>
            <a:endParaRPr lang="en-US" sz="2370" b="0" u="none" strike="noStrike">
              <a:solidFill>
                <a:srgbClr val="000000"/>
              </a:solidFill>
              <a:effectLst/>
              <a:uFillTx/>
              <a:latin typeface="Times New Roman"/>
            </a:endParaRPr>
          </a:p>
        </p:txBody>
      </p:sp>
      <p:sp>
        <p:nvSpPr>
          <p:cNvPr id="57" name="文本框 56"/>
          <p:cNvSpPr txBox="1"/>
          <p:nvPr/>
        </p:nvSpPr>
        <p:spPr>
          <a:xfrm>
            <a:off x="401040" y="1117800"/>
            <a:ext cx="1341720" cy="212400"/>
          </a:xfrm>
          <a:prstGeom prst="rect">
            <a:avLst/>
          </a:prstGeom>
          <a:noFill/>
          <a:ln w="0">
            <a:noFill/>
          </a:ln>
        </p:spPr>
        <p:txBody>
          <a:bodyPr wrap="none" lIns="0" tIns="0" rIns="0" bIns="0" anchor="t">
            <a:spAutoFit/>
          </a:bodyPr>
          <a:lstStyle/>
          <a:p>
            <a:r>
              <a:rPr lang="zh-CN" sz="1320" b="0" u="none" strike="noStrike">
                <a:solidFill>
                  <a:srgbClr val="BFDBFE"/>
                </a:solidFill>
                <a:effectLst/>
                <a:uFillTx/>
                <a:latin typeface="WenQuanYiZenHei"/>
                <a:ea typeface="WenQuanYiZenHei"/>
              </a:rPr>
              <a:t>本演示文稿将介绍</a:t>
            </a:r>
            <a:endParaRPr lang="en-US" sz="1320" b="0" u="none" strike="noStrike">
              <a:solidFill>
                <a:srgbClr val="000000"/>
              </a:solidFill>
              <a:effectLst/>
              <a:uFillTx/>
              <a:latin typeface="Times New Roman"/>
            </a:endParaRPr>
          </a:p>
        </p:txBody>
      </p:sp>
      <p:sp>
        <p:nvSpPr>
          <p:cNvPr id="58" name="文本框 57"/>
          <p:cNvSpPr txBox="1"/>
          <p:nvPr/>
        </p:nvSpPr>
        <p:spPr>
          <a:xfrm>
            <a:off x="1738080" y="1123560"/>
            <a:ext cx="361800" cy="195480"/>
          </a:xfrm>
          <a:prstGeom prst="rect">
            <a:avLst/>
          </a:prstGeom>
          <a:noFill/>
          <a:ln w="0">
            <a:noFill/>
          </a:ln>
        </p:spPr>
        <p:txBody>
          <a:bodyPr wrap="none" lIns="0" tIns="0" rIns="0" bIns="0" anchor="t">
            <a:spAutoFit/>
          </a:bodyPr>
          <a:lstStyle/>
          <a:p>
            <a:r>
              <a:rPr lang="en-US" sz="1320" b="0" u="none" strike="noStrike">
                <a:solidFill>
                  <a:srgbClr val="BFDBFE"/>
                </a:solidFill>
                <a:effectLst/>
                <a:uFillTx/>
                <a:latin typeface="DejaVuSans"/>
                <a:ea typeface="DejaVuSans"/>
              </a:rPr>
              <a:t>RAG</a:t>
            </a:r>
            <a:endParaRPr lang="en-US" sz="1320" b="0" u="none" strike="noStrike">
              <a:solidFill>
                <a:srgbClr val="000000"/>
              </a:solidFill>
              <a:effectLst/>
              <a:uFillTx/>
              <a:latin typeface="Times New Roman"/>
            </a:endParaRPr>
          </a:p>
        </p:txBody>
      </p:sp>
      <p:sp>
        <p:nvSpPr>
          <p:cNvPr id="59" name="文本框 58"/>
          <p:cNvSpPr txBox="1"/>
          <p:nvPr/>
        </p:nvSpPr>
        <p:spPr>
          <a:xfrm>
            <a:off x="2088360" y="1117800"/>
            <a:ext cx="5365080" cy="212400"/>
          </a:xfrm>
          <a:prstGeom prst="rect">
            <a:avLst/>
          </a:prstGeom>
          <a:noFill/>
          <a:ln w="0">
            <a:noFill/>
          </a:ln>
        </p:spPr>
        <p:txBody>
          <a:bodyPr wrap="none" lIns="0" tIns="0" rIns="0" bIns="0" anchor="t">
            <a:spAutoFit/>
          </a:bodyPr>
          <a:lstStyle/>
          <a:p>
            <a:r>
              <a:rPr lang="zh-CN" sz="1320" b="0" u="none" strike="noStrike">
                <a:solidFill>
                  <a:srgbClr val="BFDBFE"/>
                </a:solidFill>
                <a:effectLst/>
                <a:uFillTx/>
                <a:latin typeface="WenQuanYiZenHei"/>
                <a:ea typeface="WenQuanYiZenHei"/>
              </a:rPr>
              <a:t>知识库的数据准备与清洗、向量数据库的构建与管理方法，帮助构建高效</a:t>
            </a:r>
            <a:endParaRPr lang="en-US" sz="1320" b="0" u="none" strike="noStrike">
              <a:solidFill>
                <a:srgbClr val="000000"/>
              </a:solidFill>
              <a:effectLst/>
              <a:uFillTx/>
              <a:latin typeface="Times New Roman"/>
            </a:endParaRPr>
          </a:p>
        </p:txBody>
      </p:sp>
      <p:sp>
        <p:nvSpPr>
          <p:cNvPr id="60" name="文本框 59"/>
          <p:cNvSpPr txBox="1"/>
          <p:nvPr/>
        </p:nvSpPr>
        <p:spPr>
          <a:xfrm>
            <a:off x="7436880" y="1123560"/>
            <a:ext cx="361800" cy="195480"/>
          </a:xfrm>
          <a:prstGeom prst="rect">
            <a:avLst/>
          </a:prstGeom>
          <a:noFill/>
          <a:ln w="0">
            <a:noFill/>
          </a:ln>
        </p:spPr>
        <p:txBody>
          <a:bodyPr wrap="none" lIns="0" tIns="0" rIns="0" bIns="0" anchor="t">
            <a:spAutoFit/>
          </a:bodyPr>
          <a:lstStyle/>
          <a:p>
            <a:r>
              <a:rPr lang="en-US" sz="1320" b="0" u="none" strike="noStrike">
                <a:solidFill>
                  <a:srgbClr val="BFDBFE"/>
                </a:solidFill>
                <a:effectLst/>
                <a:uFillTx/>
                <a:latin typeface="DejaVuSans"/>
                <a:ea typeface="DejaVuSans"/>
              </a:rPr>
              <a:t>RAG</a:t>
            </a:r>
            <a:endParaRPr lang="en-US" sz="1320" b="0" u="none" strike="noStrike">
              <a:solidFill>
                <a:srgbClr val="000000"/>
              </a:solidFill>
              <a:effectLst/>
              <a:uFillTx/>
              <a:latin typeface="Times New Roman"/>
            </a:endParaRPr>
          </a:p>
        </p:txBody>
      </p:sp>
      <p:sp>
        <p:nvSpPr>
          <p:cNvPr id="61" name="任意多边形 60"/>
          <p:cNvSpPr/>
          <p:nvPr/>
        </p:nvSpPr>
        <p:spPr>
          <a:xfrm>
            <a:off x="417600" y="1671120"/>
            <a:ext cx="3150720" cy="1404360"/>
          </a:xfrm>
          <a:custGeom>
            <a:avLst/>
            <a:gdLst/>
            <a:ahLst/>
            <a:cxnLst/>
            <a:rect l="0" t="0" r="r" b="b"/>
            <a:pathLst>
              <a:path w="8752" h="3901">
                <a:moveTo>
                  <a:pt x="0" y="3715"/>
                </a:moveTo>
                <a:lnTo>
                  <a:pt x="0" y="186"/>
                </a:lnTo>
                <a:cubicBezTo>
                  <a:pt x="0" y="174"/>
                  <a:pt x="1" y="162"/>
                  <a:pt x="3" y="150"/>
                </a:cubicBezTo>
                <a:cubicBezTo>
                  <a:pt x="5" y="138"/>
                  <a:pt x="7" y="126"/>
                  <a:pt x="11" y="115"/>
                </a:cubicBezTo>
                <a:cubicBezTo>
                  <a:pt x="14" y="103"/>
                  <a:pt x="19" y="93"/>
                  <a:pt x="24" y="83"/>
                </a:cubicBezTo>
                <a:cubicBezTo>
                  <a:pt x="29" y="73"/>
                  <a:pt x="34" y="63"/>
                  <a:pt x="41" y="55"/>
                </a:cubicBezTo>
                <a:cubicBezTo>
                  <a:pt x="47" y="46"/>
                  <a:pt x="54" y="38"/>
                  <a:pt x="62" y="31"/>
                </a:cubicBezTo>
                <a:cubicBezTo>
                  <a:pt x="70" y="25"/>
                  <a:pt x="78" y="19"/>
                  <a:pt x="86" y="14"/>
                </a:cubicBezTo>
                <a:cubicBezTo>
                  <a:pt x="95" y="10"/>
                  <a:pt x="103" y="6"/>
                  <a:pt x="112" y="4"/>
                </a:cubicBezTo>
                <a:cubicBezTo>
                  <a:pt x="121" y="1"/>
                  <a:pt x="130" y="0"/>
                  <a:pt x="139" y="0"/>
                </a:cubicBezTo>
                <a:lnTo>
                  <a:pt x="8567" y="0"/>
                </a:lnTo>
                <a:cubicBezTo>
                  <a:pt x="8579" y="0"/>
                  <a:pt x="8591" y="1"/>
                  <a:pt x="8603" y="4"/>
                </a:cubicBezTo>
                <a:cubicBezTo>
                  <a:pt x="8615" y="6"/>
                  <a:pt x="8627" y="10"/>
                  <a:pt x="8638" y="14"/>
                </a:cubicBezTo>
                <a:cubicBezTo>
                  <a:pt x="8649" y="19"/>
                  <a:pt x="8660" y="25"/>
                  <a:pt x="8670" y="31"/>
                </a:cubicBezTo>
                <a:cubicBezTo>
                  <a:pt x="8680" y="38"/>
                  <a:pt x="8689" y="46"/>
                  <a:pt x="8698" y="55"/>
                </a:cubicBezTo>
                <a:cubicBezTo>
                  <a:pt x="8707" y="63"/>
                  <a:pt x="8714" y="73"/>
                  <a:pt x="8721" y="83"/>
                </a:cubicBezTo>
                <a:cubicBezTo>
                  <a:pt x="8728" y="93"/>
                  <a:pt x="8734" y="103"/>
                  <a:pt x="8738" y="115"/>
                </a:cubicBezTo>
                <a:cubicBezTo>
                  <a:pt x="8743" y="126"/>
                  <a:pt x="8747" y="138"/>
                  <a:pt x="8749" y="150"/>
                </a:cubicBezTo>
                <a:cubicBezTo>
                  <a:pt x="8751" y="162"/>
                  <a:pt x="8752" y="174"/>
                  <a:pt x="8752" y="186"/>
                </a:cubicBezTo>
                <a:lnTo>
                  <a:pt x="8752" y="3715"/>
                </a:lnTo>
                <a:cubicBezTo>
                  <a:pt x="8752" y="3727"/>
                  <a:pt x="8751" y="3739"/>
                  <a:pt x="8749" y="3751"/>
                </a:cubicBezTo>
                <a:cubicBezTo>
                  <a:pt x="8747" y="3763"/>
                  <a:pt x="8743" y="3775"/>
                  <a:pt x="8738" y="3786"/>
                </a:cubicBezTo>
                <a:cubicBezTo>
                  <a:pt x="8734" y="3798"/>
                  <a:pt x="8728" y="3808"/>
                  <a:pt x="8721" y="3818"/>
                </a:cubicBezTo>
                <a:cubicBezTo>
                  <a:pt x="8714" y="3829"/>
                  <a:pt x="8707" y="3838"/>
                  <a:pt x="8698" y="3847"/>
                </a:cubicBezTo>
                <a:cubicBezTo>
                  <a:pt x="8689" y="3855"/>
                  <a:pt x="8680" y="3863"/>
                  <a:pt x="8670" y="3870"/>
                </a:cubicBezTo>
                <a:cubicBezTo>
                  <a:pt x="8660" y="3876"/>
                  <a:pt x="8649" y="3882"/>
                  <a:pt x="8638" y="3887"/>
                </a:cubicBezTo>
                <a:cubicBezTo>
                  <a:pt x="8627" y="3891"/>
                  <a:pt x="8615" y="3895"/>
                  <a:pt x="8603" y="3897"/>
                </a:cubicBezTo>
                <a:cubicBezTo>
                  <a:pt x="8591" y="3900"/>
                  <a:pt x="8579" y="3901"/>
                  <a:pt x="8567" y="3901"/>
                </a:cubicBezTo>
                <a:lnTo>
                  <a:pt x="139" y="3901"/>
                </a:lnTo>
                <a:cubicBezTo>
                  <a:pt x="130" y="3901"/>
                  <a:pt x="121" y="3900"/>
                  <a:pt x="112" y="3897"/>
                </a:cubicBezTo>
                <a:cubicBezTo>
                  <a:pt x="103" y="3895"/>
                  <a:pt x="95" y="3891"/>
                  <a:pt x="86" y="3887"/>
                </a:cubicBezTo>
                <a:cubicBezTo>
                  <a:pt x="78" y="3882"/>
                  <a:pt x="70" y="3876"/>
                  <a:pt x="62" y="3870"/>
                </a:cubicBezTo>
                <a:cubicBezTo>
                  <a:pt x="54" y="3863"/>
                  <a:pt x="47" y="3855"/>
                  <a:pt x="41" y="3847"/>
                </a:cubicBezTo>
                <a:cubicBezTo>
                  <a:pt x="34" y="3838"/>
                  <a:pt x="29" y="3829"/>
                  <a:pt x="24" y="3818"/>
                </a:cubicBezTo>
                <a:cubicBezTo>
                  <a:pt x="19" y="3808"/>
                  <a:pt x="14" y="3798"/>
                  <a:pt x="11" y="3786"/>
                </a:cubicBezTo>
                <a:cubicBezTo>
                  <a:pt x="7" y="3775"/>
                  <a:pt x="5" y="3763"/>
                  <a:pt x="3" y="3751"/>
                </a:cubicBezTo>
                <a:cubicBezTo>
                  <a:pt x="1" y="3739"/>
                  <a:pt x="0" y="3727"/>
                  <a:pt x="0" y="3715"/>
                </a:cubicBezTo>
                <a:close/>
              </a:path>
            </a:pathLst>
          </a:custGeom>
          <a:solidFill>
            <a:srgbClr val="FFFFFF">
              <a:alpha val="8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62" name="任意多边形 61"/>
          <p:cNvSpPr/>
          <p:nvPr/>
        </p:nvSpPr>
        <p:spPr>
          <a:xfrm>
            <a:off x="401040" y="1671120"/>
            <a:ext cx="66960" cy="1404360"/>
          </a:xfrm>
          <a:custGeom>
            <a:avLst/>
            <a:gdLst/>
            <a:ahLst/>
            <a:cxnLst/>
            <a:rect l="0" t="0" r="r" b="b"/>
            <a:pathLst>
              <a:path w="186" h="3901">
                <a:moveTo>
                  <a:pt x="0" y="0"/>
                </a:moveTo>
                <a:lnTo>
                  <a:pt x="186" y="0"/>
                </a:lnTo>
                <a:lnTo>
                  <a:pt x="186" y="3901"/>
                </a:lnTo>
                <a:lnTo>
                  <a:pt x="0" y="3901"/>
                </a:lnTo>
                <a:lnTo>
                  <a:pt x="0" y="0"/>
                </a:lnTo>
                <a:close/>
              </a:path>
            </a:pathLst>
          </a:custGeom>
          <a:solidFill>
            <a:srgbClr val="7E3AF2"/>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63" name="图片 62"/>
          <p:cNvPicPr/>
          <p:nvPr/>
        </p:nvPicPr>
        <p:blipFill>
          <a:blip r:embed="rId3"/>
          <a:stretch/>
        </p:blipFill>
        <p:spPr>
          <a:xfrm>
            <a:off x="601560" y="1855080"/>
            <a:ext cx="174960" cy="200160"/>
          </a:xfrm>
          <a:prstGeom prst="rect">
            <a:avLst/>
          </a:prstGeom>
          <a:noFill/>
          <a:ln w="0">
            <a:noFill/>
          </a:ln>
        </p:spPr>
      </p:pic>
      <p:sp>
        <p:nvSpPr>
          <p:cNvPr id="64" name="文本框 63"/>
          <p:cNvSpPr txBox="1"/>
          <p:nvPr/>
        </p:nvSpPr>
        <p:spPr>
          <a:xfrm>
            <a:off x="7787160" y="1117800"/>
            <a:ext cx="503640" cy="212400"/>
          </a:xfrm>
          <a:prstGeom prst="rect">
            <a:avLst/>
          </a:prstGeom>
          <a:noFill/>
          <a:ln w="0">
            <a:noFill/>
          </a:ln>
        </p:spPr>
        <p:txBody>
          <a:bodyPr wrap="none" lIns="0" tIns="0" rIns="0" bIns="0" anchor="t">
            <a:spAutoFit/>
          </a:bodyPr>
          <a:lstStyle/>
          <a:p>
            <a:r>
              <a:rPr lang="zh-CN" sz="1320" b="0" u="none" strike="noStrike">
                <a:solidFill>
                  <a:srgbClr val="BFDBFE"/>
                </a:solidFill>
                <a:effectLst/>
                <a:uFillTx/>
                <a:latin typeface="WenQuanYiZenHei"/>
                <a:ea typeface="WenQuanYiZenHei"/>
              </a:rPr>
              <a:t>系统。</a:t>
            </a:r>
            <a:endParaRPr lang="en-US" sz="1320" b="0" u="none" strike="noStrike">
              <a:solidFill>
                <a:srgbClr val="000000"/>
              </a:solidFill>
              <a:effectLst/>
              <a:uFillTx/>
              <a:latin typeface="Times New Roman"/>
            </a:endParaRPr>
          </a:p>
        </p:txBody>
      </p:sp>
      <p:sp>
        <p:nvSpPr>
          <p:cNvPr id="65" name="文本框 64"/>
          <p:cNvSpPr txBox="1"/>
          <p:nvPr/>
        </p:nvSpPr>
        <p:spPr>
          <a:xfrm>
            <a:off x="877320" y="1859040"/>
            <a:ext cx="397080" cy="195480"/>
          </a:xfrm>
          <a:prstGeom prst="rect">
            <a:avLst/>
          </a:prstGeom>
          <a:noFill/>
          <a:ln w="0">
            <a:noFill/>
          </a:ln>
        </p:spPr>
        <p:txBody>
          <a:bodyPr wrap="none" lIns="0" tIns="0" rIns="0" bIns="0" anchor="t">
            <a:spAutoFit/>
          </a:bodyPr>
          <a:lstStyle/>
          <a:p>
            <a:r>
              <a:rPr lang="en-US" sz="1320" b="1" u="none" strike="noStrike">
                <a:solidFill>
                  <a:srgbClr val="FFFFFF"/>
                </a:solidFill>
                <a:effectLst/>
                <a:uFillTx/>
                <a:latin typeface="DejaVuSans"/>
                <a:ea typeface="DejaVuSans"/>
              </a:rPr>
              <a:t>RAG</a:t>
            </a:r>
            <a:endParaRPr lang="en-US" sz="1320" b="0" u="none" strike="noStrike">
              <a:solidFill>
                <a:srgbClr val="000000"/>
              </a:solidFill>
              <a:effectLst/>
              <a:uFillTx/>
              <a:latin typeface="Times New Roman"/>
            </a:endParaRPr>
          </a:p>
        </p:txBody>
      </p:sp>
      <p:pic>
        <p:nvPicPr>
          <p:cNvPr id="66" name="图片 65"/>
          <p:cNvPicPr/>
          <p:nvPr/>
        </p:nvPicPr>
        <p:blipFill>
          <a:blip r:embed="rId4"/>
          <a:stretch/>
        </p:blipFill>
        <p:spPr>
          <a:xfrm>
            <a:off x="869040" y="2223000"/>
            <a:ext cx="100080" cy="100080"/>
          </a:xfrm>
          <a:prstGeom prst="rect">
            <a:avLst/>
          </a:prstGeom>
          <a:noFill/>
          <a:ln w="0">
            <a:noFill/>
          </a:ln>
        </p:spPr>
      </p:pic>
      <p:sp>
        <p:nvSpPr>
          <p:cNvPr id="67" name="文本框 66"/>
          <p:cNvSpPr txBox="1"/>
          <p:nvPr/>
        </p:nvSpPr>
        <p:spPr>
          <a:xfrm>
            <a:off x="1272600" y="1852920"/>
            <a:ext cx="838800" cy="212400"/>
          </a:xfrm>
          <a:prstGeom prst="rect">
            <a:avLst/>
          </a:prstGeom>
          <a:noFill/>
          <a:ln w="0">
            <a:noFill/>
          </a:ln>
        </p:spPr>
        <p:txBody>
          <a:bodyPr wrap="none" lIns="0" tIns="0" rIns="0" bIns="0" anchor="t">
            <a:spAutoFit/>
          </a:bodyPr>
          <a:lstStyle/>
          <a:p>
            <a:r>
              <a:rPr lang="zh-CN" sz="1320" b="0" u="none" strike="noStrike">
                <a:solidFill>
                  <a:srgbClr val="FFFFFF"/>
                </a:solidFill>
                <a:effectLst/>
                <a:uFillTx/>
                <a:latin typeface="WenQuanYiZenHei"/>
                <a:ea typeface="WenQuanYiZenHei"/>
              </a:rPr>
              <a:t>知识库基础</a:t>
            </a:r>
            <a:endParaRPr lang="en-US" sz="1320" b="0" u="none" strike="noStrike">
              <a:solidFill>
                <a:srgbClr val="000000"/>
              </a:solidFill>
              <a:effectLst/>
              <a:uFillTx/>
              <a:latin typeface="Times New Roman"/>
            </a:endParaRPr>
          </a:p>
        </p:txBody>
      </p:sp>
      <p:sp>
        <p:nvSpPr>
          <p:cNvPr id="68" name="文本框 67"/>
          <p:cNvSpPr txBox="1"/>
          <p:nvPr/>
        </p:nvSpPr>
        <p:spPr>
          <a:xfrm>
            <a:off x="1036080" y="2190600"/>
            <a:ext cx="289440" cy="157320"/>
          </a:xfrm>
          <a:prstGeom prst="rect">
            <a:avLst/>
          </a:prstGeom>
          <a:noFill/>
          <a:ln w="0">
            <a:noFill/>
          </a:ln>
        </p:spPr>
        <p:txBody>
          <a:bodyPr wrap="none" lIns="0" tIns="0" rIns="0" bIns="0" anchor="t">
            <a:spAutoFit/>
          </a:bodyPr>
          <a:lstStyle/>
          <a:p>
            <a:r>
              <a:rPr lang="en-US" sz="1050" b="0" u="none" strike="noStrike">
                <a:solidFill>
                  <a:srgbClr val="D1D5DB"/>
                </a:solidFill>
                <a:effectLst/>
                <a:uFillTx/>
                <a:latin typeface="DejaVuSans"/>
                <a:ea typeface="DejaVuSans"/>
              </a:rPr>
              <a:t>RAG</a:t>
            </a:r>
            <a:endParaRPr lang="en-US" sz="1050" b="0" u="none" strike="noStrike">
              <a:solidFill>
                <a:srgbClr val="000000"/>
              </a:solidFill>
              <a:effectLst/>
              <a:uFillTx/>
              <a:latin typeface="Times New Roman"/>
            </a:endParaRPr>
          </a:p>
        </p:txBody>
      </p:sp>
      <p:pic>
        <p:nvPicPr>
          <p:cNvPr id="69" name="图片 68"/>
          <p:cNvPicPr/>
          <p:nvPr/>
        </p:nvPicPr>
        <p:blipFill>
          <a:blip r:embed="rId4"/>
          <a:stretch/>
        </p:blipFill>
        <p:spPr>
          <a:xfrm>
            <a:off x="869040" y="2490120"/>
            <a:ext cx="100080" cy="100080"/>
          </a:xfrm>
          <a:prstGeom prst="rect">
            <a:avLst/>
          </a:prstGeom>
          <a:noFill/>
          <a:ln w="0">
            <a:noFill/>
          </a:ln>
        </p:spPr>
      </p:pic>
      <p:sp>
        <p:nvSpPr>
          <p:cNvPr id="70" name="文本框 69"/>
          <p:cNvSpPr txBox="1"/>
          <p:nvPr/>
        </p:nvSpPr>
        <p:spPr>
          <a:xfrm>
            <a:off x="1316520" y="2185920"/>
            <a:ext cx="107352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知识库的核心概念</a:t>
            </a:r>
            <a:endParaRPr lang="en-US" sz="1050" b="0" u="none" strike="noStrike">
              <a:solidFill>
                <a:srgbClr val="000000"/>
              </a:solidFill>
              <a:effectLst/>
              <a:uFillTx/>
              <a:latin typeface="Times New Roman"/>
            </a:endParaRPr>
          </a:p>
        </p:txBody>
      </p:sp>
      <p:pic>
        <p:nvPicPr>
          <p:cNvPr id="71" name="图片 70"/>
          <p:cNvPicPr/>
          <p:nvPr/>
        </p:nvPicPr>
        <p:blipFill>
          <a:blip r:embed="rId4"/>
          <a:stretch/>
        </p:blipFill>
        <p:spPr>
          <a:xfrm>
            <a:off x="869040" y="2757600"/>
            <a:ext cx="100080" cy="100080"/>
          </a:xfrm>
          <a:prstGeom prst="rect">
            <a:avLst/>
          </a:prstGeom>
          <a:noFill/>
          <a:ln w="0">
            <a:noFill/>
          </a:ln>
        </p:spPr>
      </p:pic>
      <p:sp>
        <p:nvSpPr>
          <p:cNvPr id="72" name="文本框 71"/>
          <p:cNvSpPr txBox="1"/>
          <p:nvPr/>
        </p:nvSpPr>
        <p:spPr>
          <a:xfrm>
            <a:off x="1036080" y="2453400"/>
            <a:ext cx="160992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知识库在生成模型中的作用</a:t>
            </a:r>
            <a:endParaRPr lang="en-US" sz="1050" b="0" u="none" strike="noStrike">
              <a:solidFill>
                <a:srgbClr val="000000"/>
              </a:solidFill>
              <a:effectLst/>
              <a:uFillTx/>
              <a:latin typeface="Times New Roman"/>
            </a:endParaRPr>
          </a:p>
        </p:txBody>
      </p:sp>
      <p:sp>
        <p:nvSpPr>
          <p:cNvPr id="73" name="任意多边形 72"/>
          <p:cNvSpPr/>
          <p:nvPr/>
        </p:nvSpPr>
        <p:spPr>
          <a:xfrm>
            <a:off x="3785400" y="1671120"/>
            <a:ext cx="3142440" cy="1404360"/>
          </a:xfrm>
          <a:custGeom>
            <a:avLst/>
            <a:gdLst/>
            <a:ahLst/>
            <a:cxnLst/>
            <a:rect l="0" t="0" r="r" b="b"/>
            <a:pathLst>
              <a:path w="8729" h="3901">
                <a:moveTo>
                  <a:pt x="0" y="3715"/>
                </a:moveTo>
                <a:lnTo>
                  <a:pt x="0" y="186"/>
                </a:lnTo>
                <a:cubicBezTo>
                  <a:pt x="0" y="174"/>
                  <a:pt x="1" y="162"/>
                  <a:pt x="3" y="150"/>
                </a:cubicBezTo>
                <a:cubicBezTo>
                  <a:pt x="4" y="138"/>
                  <a:pt x="7" y="126"/>
                  <a:pt x="11" y="115"/>
                </a:cubicBezTo>
                <a:cubicBezTo>
                  <a:pt x="14" y="103"/>
                  <a:pt x="18" y="93"/>
                  <a:pt x="23" y="83"/>
                </a:cubicBezTo>
                <a:cubicBezTo>
                  <a:pt x="29" y="73"/>
                  <a:pt x="34" y="63"/>
                  <a:pt x="41" y="55"/>
                </a:cubicBezTo>
                <a:cubicBezTo>
                  <a:pt x="47" y="46"/>
                  <a:pt x="54" y="38"/>
                  <a:pt x="62" y="31"/>
                </a:cubicBezTo>
                <a:cubicBezTo>
                  <a:pt x="70" y="25"/>
                  <a:pt x="78" y="19"/>
                  <a:pt x="86" y="14"/>
                </a:cubicBezTo>
                <a:cubicBezTo>
                  <a:pt x="94" y="10"/>
                  <a:pt x="103" y="6"/>
                  <a:pt x="112" y="4"/>
                </a:cubicBezTo>
                <a:cubicBezTo>
                  <a:pt x="121" y="1"/>
                  <a:pt x="130" y="0"/>
                  <a:pt x="139" y="0"/>
                </a:cubicBezTo>
                <a:lnTo>
                  <a:pt x="8543" y="0"/>
                </a:lnTo>
                <a:cubicBezTo>
                  <a:pt x="8556" y="0"/>
                  <a:pt x="8568" y="1"/>
                  <a:pt x="8580" y="4"/>
                </a:cubicBezTo>
                <a:cubicBezTo>
                  <a:pt x="8592" y="6"/>
                  <a:pt x="8603" y="10"/>
                  <a:pt x="8614" y="14"/>
                </a:cubicBezTo>
                <a:cubicBezTo>
                  <a:pt x="8626" y="19"/>
                  <a:pt x="8636" y="25"/>
                  <a:pt x="8647" y="31"/>
                </a:cubicBezTo>
                <a:cubicBezTo>
                  <a:pt x="8657" y="38"/>
                  <a:pt x="8666" y="46"/>
                  <a:pt x="8675" y="55"/>
                </a:cubicBezTo>
                <a:cubicBezTo>
                  <a:pt x="8683" y="63"/>
                  <a:pt x="8691" y="73"/>
                  <a:pt x="8698" y="83"/>
                </a:cubicBezTo>
                <a:cubicBezTo>
                  <a:pt x="8705" y="93"/>
                  <a:pt x="8710" y="103"/>
                  <a:pt x="8715" y="115"/>
                </a:cubicBezTo>
                <a:cubicBezTo>
                  <a:pt x="8720" y="126"/>
                  <a:pt x="8723" y="138"/>
                  <a:pt x="8726" y="150"/>
                </a:cubicBezTo>
                <a:cubicBezTo>
                  <a:pt x="8728" y="162"/>
                  <a:pt x="8729" y="174"/>
                  <a:pt x="8729" y="186"/>
                </a:cubicBezTo>
                <a:lnTo>
                  <a:pt x="8729" y="3715"/>
                </a:lnTo>
                <a:cubicBezTo>
                  <a:pt x="8729" y="3727"/>
                  <a:pt x="8728" y="3739"/>
                  <a:pt x="8726" y="3751"/>
                </a:cubicBezTo>
                <a:cubicBezTo>
                  <a:pt x="8723" y="3763"/>
                  <a:pt x="8720" y="3775"/>
                  <a:pt x="8715" y="3786"/>
                </a:cubicBezTo>
                <a:cubicBezTo>
                  <a:pt x="8710" y="3798"/>
                  <a:pt x="8705" y="3808"/>
                  <a:pt x="8698" y="3818"/>
                </a:cubicBezTo>
                <a:cubicBezTo>
                  <a:pt x="8691" y="3829"/>
                  <a:pt x="8683" y="3838"/>
                  <a:pt x="8675" y="3847"/>
                </a:cubicBezTo>
                <a:cubicBezTo>
                  <a:pt x="8666" y="3855"/>
                  <a:pt x="8657" y="3863"/>
                  <a:pt x="8647" y="3870"/>
                </a:cubicBezTo>
                <a:cubicBezTo>
                  <a:pt x="8636" y="3876"/>
                  <a:pt x="8626" y="3882"/>
                  <a:pt x="8614" y="3887"/>
                </a:cubicBezTo>
                <a:cubicBezTo>
                  <a:pt x="8603" y="3891"/>
                  <a:pt x="8592" y="3895"/>
                  <a:pt x="8580" y="3897"/>
                </a:cubicBezTo>
                <a:cubicBezTo>
                  <a:pt x="8568" y="3900"/>
                  <a:pt x="8556" y="3901"/>
                  <a:pt x="8543" y="3901"/>
                </a:cubicBezTo>
                <a:lnTo>
                  <a:pt x="139" y="3901"/>
                </a:lnTo>
                <a:cubicBezTo>
                  <a:pt x="130" y="3901"/>
                  <a:pt x="121" y="3900"/>
                  <a:pt x="112" y="3897"/>
                </a:cubicBezTo>
                <a:cubicBezTo>
                  <a:pt x="103" y="3895"/>
                  <a:pt x="94" y="3891"/>
                  <a:pt x="86" y="3887"/>
                </a:cubicBezTo>
                <a:cubicBezTo>
                  <a:pt x="78" y="3882"/>
                  <a:pt x="70" y="3876"/>
                  <a:pt x="62" y="3870"/>
                </a:cubicBezTo>
                <a:cubicBezTo>
                  <a:pt x="54" y="3863"/>
                  <a:pt x="47" y="3855"/>
                  <a:pt x="41" y="3847"/>
                </a:cubicBezTo>
                <a:cubicBezTo>
                  <a:pt x="34" y="3838"/>
                  <a:pt x="29" y="3829"/>
                  <a:pt x="23" y="3818"/>
                </a:cubicBezTo>
                <a:cubicBezTo>
                  <a:pt x="18" y="3808"/>
                  <a:pt x="14" y="3798"/>
                  <a:pt x="11" y="3786"/>
                </a:cubicBezTo>
                <a:cubicBezTo>
                  <a:pt x="7" y="3775"/>
                  <a:pt x="4" y="3763"/>
                  <a:pt x="3" y="3751"/>
                </a:cubicBezTo>
                <a:cubicBezTo>
                  <a:pt x="1" y="3739"/>
                  <a:pt x="0" y="3727"/>
                  <a:pt x="0" y="3715"/>
                </a:cubicBezTo>
                <a:close/>
              </a:path>
            </a:pathLst>
          </a:custGeom>
          <a:solidFill>
            <a:srgbClr val="FFFFFF">
              <a:alpha val="8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74" name="任意多边形 73"/>
          <p:cNvSpPr/>
          <p:nvPr/>
        </p:nvSpPr>
        <p:spPr>
          <a:xfrm>
            <a:off x="3768840" y="1671120"/>
            <a:ext cx="66960" cy="1404360"/>
          </a:xfrm>
          <a:custGeom>
            <a:avLst/>
            <a:gdLst/>
            <a:ahLst/>
            <a:cxnLst/>
            <a:rect l="0" t="0" r="r" b="b"/>
            <a:pathLst>
              <a:path w="186" h="3901">
                <a:moveTo>
                  <a:pt x="150" y="14"/>
                </a:moveTo>
                <a:cubicBezTo>
                  <a:pt x="138" y="24"/>
                  <a:pt x="128" y="37"/>
                  <a:pt x="120" y="55"/>
                </a:cubicBezTo>
                <a:cubicBezTo>
                  <a:pt x="111" y="72"/>
                  <a:pt x="104" y="92"/>
                  <a:pt x="100" y="115"/>
                </a:cubicBezTo>
                <a:cubicBezTo>
                  <a:pt x="95" y="138"/>
                  <a:pt x="92" y="161"/>
                  <a:pt x="92" y="186"/>
                </a:cubicBezTo>
                <a:lnTo>
                  <a:pt x="92" y="3715"/>
                </a:lnTo>
                <a:cubicBezTo>
                  <a:pt x="92" y="3740"/>
                  <a:pt x="95" y="3764"/>
                  <a:pt x="100" y="3786"/>
                </a:cubicBezTo>
                <a:cubicBezTo>
                  <a:pt x="104" y="3809"/>
                  <a:pt x="111" y="3829"/>
                  <a:pt x="120" y="3847"/>
                </a:cubicBezTo>
                <a:cubicBezTo>
                  <a:pt x="128" y="3864"/>
                  <a:pt x="138" y="3877"/>
                  <a:pt x="150" y="3887"/>
                </a:cubicBezTo>
                <a:cubicBezTo>
                  <a:pt x="161" y="3896"/>
                  <a:pt x="174" y="3901"/>
                  <a:pt x="186" y="3901"/>
                </a:cubicBezTo>
                <a:cubicBezTo>
                  <a:pt x="161" y="3901"/>
                  <a:pt x="137" y="3896"/>
                  <a:pt x="114" y="3887"/>
                </a:cubicBezTo>
                <a:cubicBezTo>
                  <a:pt x="91" y="3877"/>
                  <a:pt x="71" y="3864"/>
                  <a:pt x="54" y="3847"/>
                </a:cubicBezTo>
                <a:cubicBezTo>
                  <a:pt x="37" y="3829"/>
                  <a:pt x="23" y="3809"/>
                  <a:pt x="14" y="3786"/>
                </a:cubicBezTo>
                <a:cubicBezTo>
                  <a:pt x="4" y="3764"/>
                  <a:pt x="0" y="3740"/>
                  <a:pt x="0" y="3715"/>
                </a:cubicBezTo>
                <a:lnTo>
                  <a:pt x="0" y="186"/>
                </a:lnTo>
                <a:cubicBezTo>
                  <a:pt x="0" y="161"/>
                  <a:pt x="4" y="138"/>
                  <a:pt x="14" y="115"/>
                </a:cubicBezTo>
                <a:cubicBezTo>
                  <a:pt x="23" y="92"/>
                  <a:pt x="37" y="72"/>
                  <a:pt x="54" y="55"/>
                </a:cubicBezTo>
                <a:cubicBezTo>
                  <a:pt x="71" y="37"/>
                  <a:pt x="91" y="24"/>
                  <a:pt x="114" y="14"/>
                </a:cubicBezTo>
                <a:cubicBezTo>
                  <a:pt x="137" y="5"/>
                  <a:pt x="161" y="0"/>
                  <a:pt x="186" y="0"/>
                </a:cubicBezTo>
                <a:cubicBezTo>
                  <a:pt x="174" y="0"/>
                  <a:pt x="161" y="5"/>
                  <a:pt x="150" y="14"/>
                </a:cubicBezTo>
                <a:close/>
              </a:path>
            </a:pathLst>
          </a:custGeom>
          <a:solidFill>
            <a:srgbClr val="7E3AF2"/>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75" name="图片 74"/>
          <p:cNvPicPr/>
          <p:nvPr/>
        </p:nvPicPr>
        <p:blipFill>
          <a:blip r:embed="rId5"/>
          <a:stretch/>
        </p:blipFill>
        <p:spPr>
          <a:xfrm>
            <a:off x="3969360" y="1855080"/>
            <a:ext cx="250200" cy="200160"/>
          </a:xfrm>
          <a:prstGeom prst="rect">
            <a:avLst/>
          </a:prstGeom>
          <a:noFill/>
          <a:ln w="0">
            <a:noFill/>
          </a:ln>
        </p:spPr>
      </p:pic>
      <p:sp>
        <p:nvSpPr>
          <p:cNvPr id="76" name="文本框 75"/>
          <p:cNvSpPr txBox="1"/>
          <p:nvPr/>
        </p:nvSpPr>
        <p:spPr>
          <a:xfrm>
            <a:off x="1036080" y="2720880"/>
            <a:ext cx="120780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高质量知识库的特点</a:t>
            </a:r>
            <a:endParaRPr lang="en-US" sz="1050" b="0" u="none" strike="noStrike">
              <a:solidFill>
                <a:srgbClr val="000000"/>
              </a:solidFill>
              <a:effectLst/>
              <a:uFillTx/>
              <a:latin typeface="Times New Roman"/>
            </a:endParaRPr>
          </a:p>
        </p:txBody>
      </p:sp>
      <p:pic>
        <p:nvPicPr>
          <p:cNvPr id="77" name="图片 76"/>
          <p:cNvPicPr/>
          <p:nvPr/>
        </p:nvPicPr>
        <p:blipFill>
          <a:blip r:embed="rId6"/>
          <a:stretch/>
        </p:blipFill>
        <p:spPr>
          <a:xfrm>
            <a:off x="4236840" y="2223000"/>
            <a:ext cx="100080" cy="100080"/>
          </a:xfrm>
          <a:prstGeom prst="rect">
            <a:avLst/>
          </a:prstGeom>
          <a:noFill/>
          <a:ln w="0">
            <a:noFill/>
          </a:ln>
        </p:spPr>
      </p:pic>
      <p:sp>
        <p:nvSpPr>
          <p:cNvPr id="78" name="文本框 77"/>
          <p:cNvSpPr txBox="1"/>
          <p:nvPr/>
        </p:nvSpPr>
        <p:spPr>
          <a:xfrm>
            <a:off x="4317480" y="1852920"/>
            <a:ext cx="1174320" cy="212400"/>
          </a:xfrm>
          <a:prstGeom prst="rect">
            <a:avLst/>
          </a:prstGeom>
          <a:noFill/>
          <a:ln w="0">
            <a:noFill/>
          </a:ln>
        </p:spPr>
        <p:txBody>
          <a:bodyPr wrap="none" lIns="0" tIns="0" rIns="0" bIns="0" anchor="t">
            <a:spAutoFit/>
          </a:bodyPr>
          <a:lstStyle/>
          <a:p>
            <a:r>
              <a:rPr lang="zh-CN" sz="1320" b="0" u="none" strike="noStrike">
                <a:solidFill>
                  <a:srgbClr val="FFFFFF"/>
                </a:solidFill>
                <a:effectLst/>
                <a:uFillTx/>
                <a:latin typeface="WenQuanYiZenHei"/>
                <a:ea typeface="WenQuanYiZenHei"/>
              </a:rPr>
              <a:t>数据准备与处理</a:t>
            </a:r>
            <a:endParaRPr lang="en-US" sz="1320" b="0" u="none" strike="noStrike">
              <a:solidFill>
                <a:srgbClr val="000000"/>
              </a:solidFill>
              <a:effectLst/>
              <a:uFillTx/>
              <a:latin typeface="Times New Roman"/>
            </a:endParaRPr>
          </a:p>
        </p:txBody>
      </p:sp>
      <p:pic>
        <p:nvPicPr>
          <p:cNvPr id="79" name="图片 78"/>
          <p:cNvPicPr/>
          <p:nvPr/>
        </p:nvPicPr>
        <p:blipFill>
          <a:blip r:embed="rId6"/>
          <a:stretch/>
        </p:blipFill>
        <p:spPr>
          <a:xfrm>
            <a:off x="4236840" y="2490120"/>
            <a:ext cx="100080" cy="100080"/>
          </a:xfrm>
          <a:prstGeom prst="rect">
            <a:avLst/>
          </a:prstGeom>
          <a:noFill/>
          <a:ln w="0">
            <a:noFill/>
          </a:ln>
        </p:spPr>
      </p:pic>
      <p:sp>
        <p:nvSpPr>
          <p:cNvPr id="80" name="文本框 79"/>
          <p:cNvSpPr txBox="1"/>
          <p:nvPr/>
        </p:nvSpPr>
        <p:spPr>
          <a:xfrm>
            <a:off x="4401000" y="2185920"/>
            <a:ext cx="134172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数据清洗与规范化流程</a:t>
            </a:r>
            <a:endParaRPr lang="en-US" sz="1050" b="0" u="none" strike="noStrike">
              <a:solidFill>
                <a:srgbClr val="000000"/>
              </a:solidFill>
              <a:effectLst/>
              <a:uFillTx/>
              <a:latin typeface="Times New Roman"/>
            </a:endParaRPr>
          </a:p>
        </p:txBody>
      </p:sp>
      <p:pic>
        <p:nvPicPr>
          <p:cNvPr id="81" name="图片 80"/>
          <p:cNvPicPr/>
          <p:nvPr/>
        </p:nvPicPr>
        <p:blipFill>
          <a:blip r:embed="rId6"/>
          <a:stretch/>
        </p:blipFill>
        <p:spPr>
          <a:xfrm>
            <a:off x="4236840" y="2757600"/>
            <a:ext cx="100080" cy="100080"/>
          </a:xfrm>
          <a:prstGeom prst="rect">
            <a:avLst/>
          </a:prstGeom>
          <a:noFill/>
          <a:ln w="0">
            <a:noFill/>
          </a:ln>
        </p:spPr>
      </p:pic>
      <p:sp>
        <p:nvSpPr>
          <p:cNvPr id="82" name="文本框 81"/>
          <p:cNvSpPr txBox="1"/>
          <p:nvPr/>
        </p:nvSpPr>
        <p:spPr>
          <a:xfrm>
            <a:off x="4401000" y="2453400"/>
            <a:ext cx="120780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数据标注与分类方法</a:t>
            </a:r>
            <a:endParaRPr lang="en-US" sz="1050" b="0" u="none" strike="noStrike">
              <a:solidFill>
                <a:srgbClr val="000000"/>
              </a:solidFill>
              <a:effectLst/>
              <a:uFillTx/>
              <a:latin typeface="Times New Roman"/>
            </a:endParaRPr>
          </a:p>
        </p:txBody>
      </p:sp>
      <p:sp>
        <p:nvSpPr>
          <p:cNvPr id="83" name="任意多边形 82"/>
          <p:cNvSpPr/>
          <p:nvPr/>
        </p:nvSpPr>
        <p:spPr>
          <a:xfrm>
            <a:off x="7144920" y="1671120"/>
            <a:ext cx="3150720" cy="1404360"/>
          </a:xfrm>
          <a:custGeom>
            <a:avLst/>
            <a:gdLst/>
            <a:ahLst/>
            <a:cxnLst/>
            <a:rect l="0" t="0" r="r" b="b"/>
            <a:pathLst>
              <a:path w="8752" h="3901">
                <a:moveTo>
                  <a:pt x="0" y="3715"/>
                </a:moveTo>
                <a:lnTo>
                  <a:pt x="0" y="186"/>
                </a:lnTo>
                <a:cubicBezTo>
                  <a:pt x="0" y="174"/>
                  <a:pt x="1" y="162"/>
                  <a:pt x="2" y="150"/>
                </a:cubicBezTo>
                <a:cubicBezTo>
                  <a:pt x="4" y="138"/>
                  <a:pt x="7" y="126"/>
                  <a:pt x="10" y="115"/>
                </a:cubicBezTo>
                <a:cubicBezTo>
                  <a:pt x="14" y="103"/>
                  <a:pt x="18" y="93"/>
                  <a:pt x="23" y="83"/>
                </a:cubicBezTo>
                <a:cubicBezTo>
                  <a:pt x="28" y="73"/>
                  <a:pt x="34" y="63"/>
                  <a:pt x="40" y="55"/>
                </a:cubicBezTo>
                <a:cubicBezTo>
                  <a:pt x="47" y="46"/>
                  <a:pt x="54" y="38"/>
                  <a:pt x="62" y="31"/>
                </a:cubicBezTo>
                <a:cubicBezTo>
                  <a:pt x="69" y="25"/>
                  <a:pt x="77" y="19"/>
                  <a:pt x="86" y="14"/>
                </a:cubicBezTo>
                <a:cubicBezTo>
                  <a:pt x="94" y="10"/>
                  <a:pt x="103" y="6"/>
                  <a:pt x="112" y="4"/>
                </a:cubicBezTo>
                <a:cubicBezTo>
                  <a:pt x="121" y="1"/>
                  <a:pt x="130" y="0"/>
                  <a:pt x="139" y="0"/>
                </a:cubicBezTo>
                <a:lnTo>
                  <a:pt x="8566" y="0"/>
                </a:lnTo>
                <a:cubicBezTo>
                  <a:pt x="8578" y="0"/>
                  <a:pt x="8591" y="1"/>
                  <a:pt x="8603" y="4"/>
                </a:cubicBezTo>
                <a:cubicBezTo>
                  <a:pt x="8614" y="6"/>
                  <a:pt x="8626" y="10"/>
                  <a:pt x="8637" y="14"/>
                </a:cubicBezTo>
                <a:cubicBezTo>
                  <a:pt x="8649" y="19"/>
                  <a:pt x="8659" y="25"/>
                  <a:pt x="8669" y="31"/>
                </a:cubicBezTo>
                <a:cubicBezTo>
                  <a:pt x="8680" y="38"/>
                  <a:pt x="8689" y="46"/>
                  <a:pt x="8698" y="55"/>
                </a:cubicBezTo>
                <a:cubicBezTo>
                  <a:pt x="8706" y="63"/>
                  <a:pt x="8714" y="73"/>
                  <a:pt x="8721" y="83"/>
                </a:cubicBezTo>
                <a:cubicBezTo>
                  <a:pt x="8727" y="93"/>
                  <a:pt x="8733" y="103"/>
                  <a:pt x="8738" y="115"/>
                </a:cubicBezTo>
                <a:cubicBezTo>
                  <a:pt x="8743" y="126"/>
                  <a:pt x="8746" y="138"/>
                  <a:pt x="8748" y="150"/>
                </a:cubicBezTo>
                <a:cubicBezTo>
                  <a:pt x="8751" y="162"/>
                  <a:pt x="8752" y="174"/>
                  <a:pt x="8752" y="186"/>
                </a:cubicBezTo>
                <a:lnTo>
                  <a:pt x="8752" y="3715"/>
                </a:lnTo>
                <a:cubicBezTo>
                  <a:pt x="8752" y="3727"/>
                  <a:pt x="8751" y="3739"/>
                  <a:pt x="8748" y="3751"/>
                </a:cubicBezTo>
                <a:cubicBezTo>
                  <a:pt x="8746" y="3763"/>
                  <a:pt x="8743" y="3775"/>
                  <a:pt x="8738" y="3786"/>
                </a:cubicBezTo>
                <a:cubicBezTo>
                  <a:pt x="8733" y="3798"/>
                  <a:pt x="8727" y="3808"/>
                  <a:pt x="8721" y="3818"/>
                </a:cubicBezTo>
                <a:cubicBezTo>
                  <a:pt x="8714" y="3829"/>
                  <a:pt x="8706" y="3838"/>
                  <a:pt x="8698" y="3847"/>
                </a:cubicBezTo>
                <a:cubicBezTo>
                  <a:pt x="8689" y="3855"/>
                  <a:pt x="8680" y="3863"/>
                  <a:pt x="8669" y="3870"/>
                </a:cubicBezTo>
                <a:cubicBezTo>
                  <a:pt x="8659" y="3876"/>
                  <a:pt x="8649" y="3882"/>
                  <a:pt x="8637" y="3887"/>
                </a:cubicBezTo>
                <a:cubicBezTo>
                  <a:pt x="8626" y="3891"/>
                  <a:pt x="8614" y="3895"/>
                  <a:pt x="8603" y="3897"/>
                </a:cubicBezTo>
                <a:cubicBezTo>
                  <a:pt x="8591" y="3900"/>
                  <a:pt x="8578" y="3901"/>
                  <a:pt x="8566" y="3901"/>
                </a:cubicBezTo>
                <a:lnTo>
                  <a:pt x="139" y="3901"/>
                </a:lnTo>
                <a:cubicBezTo>
                  <a:pt x="130" y="3901"/>
                  <a:pt x="121" y="3900"/>
                  <a:pt x="112" y="3897"/>
                </a:cubicBezTo>
                <a:cubicBezTo>
                  <a:pt x="103" y="3895"/>
                  <a:pt x="94" y="3891"/>
                  <a:pt x="86" y="3887"/>
                </a:cubicBezTo>
                <a:cubicBezTo>
                  <a:pt x="77" y="3882"/>
                  <a:pt x="69" y="3876"/>
                  <a:pt x="62" y="3870"/>
                </a:cubicBezTo>
                <a:cubicBezTo>
                  <a:pt x="54" y="3863"/>
                  <a:pt x="47" y="3855"/>
                  <a:pt x="40" y="3847"/>
                </a:cubicBezTo>
                <a:cubicBezTo>
                  <a:pt x="34" y="3838"/>
                  <a:pt x="28" y="3829"/>
                  <a:pt x="23" y="3818"/>
                </a:cubicBezTo>
                <a:cubicBezTo>
                  <a:pt x="18" y="3808"/>
                  <a:pt x="14" y="3798"/>
                  <a:pt x="10" y="3786"/>
                </a:cubicBezTo>
                <a:cubicBezTo>
                  <a:pt x="7" y="3775"/>
                  <a:pt x="4" y="3763"/>
                  <a:pt x="2" y="3751"/>
                </a:cubicBezTo>
                <a:cubicBezTo>
                  <a:pt x="1" y="3739"/>
                  <a:pt x="0" y="3727"/>
                  <a:pt x="0" y="3715"/>
                </a:cubicBezTo>
                <a:close/>
              </a:path>
            </a:pathLst>
          </a:custGeom>
          <a:solidFill>
            <a:srgbClr val="FFFFFF">
              <a:alpha val="8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84" name="任意多边形 83"/>
          <p:cNvSpPr/>
          <p:nvPr/>
        </p:nvSpPr>
        <p:spPr>
          <a:xfrm>
            <a:off x="7128000" y="1671120"/>
            <a:ext cx="67320" cy="1404360"/>
          </a:xfrm>
          <a:custGeom>
            <a:avLst/>
            <a:gdLst/>
            <a:ahLst/>
            <a:cxnLst/>
            <a:rect l="0" t="0" r="r" b="b"/>
            <a:pathLst>
              <a:path w="187" h="3901">
                <a:moveTo>
                  <a:pt x="0" y="0"/>
                </a:moveTo>
                <a:lnTo>
                  <a:pt x="187" y="0"/>
                </a:lnTo>
                <a:lnTo>
                  <a:pt x="187" y="3901"/>
                </a:lnTo>
                <a:lnTo>
                  <a:pt x="0" y="3901"/>
                </a:lnTo>
                <a:lnTo>
                  <a:pt x="0" y="0"/>
                </a:lnTo>
                <a:close/>
              </a:path>
            </a:pathLst>
          </a:custGeom>
          <a:solidFill>
            <a:srgbClr val="7E3AF2"/>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85" name="图片 84"/>
          <p:cNvPicPr/>
          <p:nvPr/>
        </p:nvPicPr>
        <p:blipFill>
          <a:blip r:embed="rId7"/>
          <a:stretch/>
        </p:blipFill>
        <p:spPr>
          <a:xfrm>
            <a:off x="7328880" y="1855080"/>
            <a:ext cx="250200" cy="200160"/>
          </a:xfrm>
          <a:prstGeom prst="rect">
            <a:avLst/>
          </a:prstGeom>
          <a:noFill/>
          <a:ln w="0">
            <a:noFill/>
          </a:ln>
        </p:spPr>
      </p:pic>
      <p:sp>
        <p:nvSpPr>
          <p:cNvPr id="86" name="文本框 85"/>
          <p:cNvSpPr txBox="1"/>
          <p:nvPr/>
        </p:nvSpPr>
        <p:spPr>
          <a:xfrm>
            <a:off x="4401000" y="2720880"/>
            <a:ext cx="134172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自动化标注与分类技术</a:t>
            </a:r>
            <a:endParaRPr lang="en-US" sz="1050" b="0" u="none" strike="noStrike">
              <a:solidFill>
                <a:srgbClr val="000000"/>
              </a:solidFill>
              <a:effectLst/>
              <a:uFillTx/>
              <a:latin typeface="Times New Roman"/>
            </a:endParaRPr>
          </a:p>
        </p:txBody>
      </p:sp>
      <p:pic>
        <p:nvPicPr>
          <p:cNvPr id="87" name="图片 86"/>
          <p:cNvPicPr/>
          <p:nvPr/>
        </p:nvPicPr>
        <p:blipFill>
          <a:blip r:embed="rId4"/>
          <a:stretch/>
        </p:blipFill>
        <p:spPr>
          <a:xfrm>
            <a:off x="7596360" y="2223000"/>
            <a:ext cx="100080" cy="100080"/>
          </a:xfrm>
          <a:prstGeom prst="rect">
            <a:avLst/>
          </a:prstGeom>
          <a:noFill/>
          <a:ln w="0">
            <a:noFill/>
          </a:ln>
        </p:spPr>
      </p:pic>
      <p:sp>
        <p:nvSpPr>
          <p:cNvPr id="88" name="文本框 87"/>
          <p:cNvSpPr txBox="1"/>
          <p:nvPr/>
        </p:nvSpPr>
        <p:spPr>
          <a:xfrm>
            <a:off x="7682400" y="1852920"/>
            <a:ext cx="1174320" cy="212400"/>
          </a:xfrm>
          <a:prstGeom prst="rect">
            <a:avLst/>
          </a:prstGeom>
          <a:noFill/>
          <a:ln w="0">
            <a:noFill/>
          </a:ln>
        </p:spPr>
        <p:txBody>
          <a:bodyPr wrap="none" lIns="0" tIns="0" rIns="0" bIns="0" anchor="t">
            <a:spAutoFit/>
          </a:bodyPr>
          <a:lstStyle/>
          <a:p>
            <a:r>
              <a:rPr lang="zh-CN" sz="1320" b="0" u="none" strike="noStrike">
                <a:solidFill>
                  <a:srgbClr val="FFFFFF"/>
                </a:solidFill>
                <a:effectLst/>
                <a:uFillTx/>
                <a:latin typeface="WenQuanYiZenHei"/>
                <a:ea typeface="WenQuanYiZenHei"/>
              </a:rPr>
              <a:t>向量数据库构建</a:t>
            </a:r>
            <a:endParaRPr lang="en-US" sz="1320" b="0" u="none" strike="noStrike">
              <a:solidFill>
                <a:srgbClr val="000000"/>
              </a:solidFill>
              <a:effectLst/>
              <a:uFillTx/>
              <a:latin typeface="Times New Roman"/>
            </a:endParaRPr>
          </a:p>
        </p:txBody>
      </p:sp>
      <p:pic>
        <p:nvPicPr>
          <p:cNvPr id="89" name="图片 88"/>
          <p:cNvPicPr/>
          <p:nvPr/>
        </p:nvPicPr>
        <p:blipFill>
          <a:blip r:embed="rId4"/>
          <a:stretch/>
        </p:blipFill>
        <p:spPr>
          <a:xfrm>
            <a:off x="7596360" y="2490120"/>
            <a:ext cx="100080" cy="100080"/>
          </a:xfrm>
          <a:prstGeom prst="rect">
            <a:avLst/>
          </a:prstGeom>
          <a:noFill/>
          <a:ln w="0">
            <a:noFill/>
          </a:ln>
        </p:spPr>
      </p:pic>
      <p:sp>
        <p:nvSpPr>
          <p:cNvPr id="90" name="文本框 89"/>
          <p:cNvSpPr txBox="1"/>
          <p:nvPr/>
        </p:nvSpPr>
        <p:spPr>
          <a:xfrm>
            <a:off x="7766280" y="2185920"/>
            <a:ext cx="120780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嵌入生成与向量存储</a:t>
            </a:r>
            <a:endParaRPr lang="en-US" sz="1050" b="0" u="none" strike="noStrike">
              <a:solidFill>
                <a:srgbClr val="000000"/>
              </a:solidFill>
              <a:effectLst/>
              <a:uFillTx/>
              <a:latin typeface="Times New Roman"/>
            </a:endParaRPr>
          </a:p>
        </p:txBody>
      </p:sp>
      <p:sp>
        <p:nvSpPr>
          <p:cNvPr id="91" name="文本框 90"/>
          <p:cNvSpPr txBox="1"/>
          <p:nvPr/>
        </p:nvSpPr>
        <p:spPr>
          <a:xfrm>
            <a:off x="7766280" y="2458080"/>
            <a:ext cx="379440" cy="157320"/>
          </a:xfrm>
          <a:prstGeom prst="rect">
            <a:avLst/>
          </a:prstGeom>
          <a:noFill/>
          <a:ln w="0">
            <a:noFill/>
          </a:ln>
        </p:spPr>
        <p:txBody>
          <a:bodyPr wrap="none" lIns="0" tIns="0" rIns="0" bIns="0" anchor="t">
            <a:spAutoFit/>
          </a:bodyPr>
          <a:lstStyle/>
          <a:p>
            <a:r>
              <a:rPr lang="en-US" sz="1050" b="0" u="none" strike="noStrike">
                <a:solidFill>
                  <a:srgbClr val="D1D5DB"/>
                </a:solidFill>
                <a:effectLst/>
                <a:uFillTx/>
                <a:latin typeface="DejaVuSans"/>
                <a:ea typeface="DejaVuSans"/>
              </a:rPr>
              <a:t>FAISS</a:t>
            </a:r>
            <a:endParaRPr lang="en-US" sz="1050" b="0" u="none" strike="noStrike">
              <a:solidFill>
                <a:srgbClr val="000000"/>
              </a:solidFill>
              <a:effectLst/>
              <a:uFillTx/>
              <a:latin typeface="Times New Roman"/>
            </a:endParaRPr>
          </a:p>
        </p:txBody>
      </p:sp>
      <p:pic>
        <p:nvPicPr>
          <p:cNvPr id="92" name="图片 91"/>
          <p:cNvPicPr/>
          <p:nvPr/>
        </p:nvPicPr>
        <p:blipFill>
          <a:blip r:embed="rId4"/>
          <a:stretch/>
        </p:blipFill>
        <p:spPr>
          <a:xfrm>
            <a:off x="7596360" y="2757600"/>
            <a:ext cx="100080" cy="100080"/>
          </a:xfrm>
          <a:prstGeom prst="rect">
            <a:avLst/>
          </a:prstGeom>
          <a:noFill/>
          <a:ln w="0">
            <a:noFill/>
          </a:ln>
        </p:spPr>
      </p:pic>
      <p:sp>
        <p:nvSpPr>
          <p:cNvPr id="93" name="文本框 92"/>
          <p:cNvSpPr txBox="1"/>
          <p:nvPr/>
        </p:nvSpPr>
        <p:spPr>
          <a:xfrm>
            <a:off x="8131320" y="2453400"/>
            <a:ext cx="80532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索引优化技术</a:t>
            </a:r>
            <a:endParaRPr lang="en-US" sz="1050" b="0" u="none" strike="noStrike">
              <a:solidFill>
                <a:srgbClr val="000000"/>
              </a:solidFill>
              <a:effectLst/>
              <a:uFillTx/>
              <a:latin typeface="Times New Roman"/>
            </a:endParaRPr>
          </a:p>
        </p:txBody>
      </p:sp>
      <p:sp>
        <p:nvSpPr>
          <p:cNvPr id="94" name="任意多边形 93"/>
          <p:cNvSpPr/>
          <p:nvPr/>
        </p:nvSpPr>
        <p:spPr>
          <a:xfrm>
            <a:off x="401040" y="3275640"/>
            <a:ext cx="9894600" cy="769320"/>
          </a:xfrm>
          <a:custGeom>
            <a:avLst/>
            <a:gdLst/>
            <a:ahLst/>
            <a:cxnLst/>
            <a:rect l="0" t="0" r="r" b="b"/>
            <a:pathLst>
              <a:path w="27485" h="2137">
                <a:moveTo>
                  <a:pt x="0" y="1951"/>
                </a:moveTo>
                <a:lnTo>
                  <a:pt x="0" y="186"/>
                </a:lnTo>
                <a:cubicBezTo>
                  <a:pt x="0" y="174"/>
                  <a:pt x="1" y="161"/>
                  <a:pt x="3" y="149"/>
                </a:cubicBezTo>
                <a:cubicBezTo>
                  <a:pt x="6" y="138"/>
                  <a:pt x="9" y="126"/>
                  <a:pt x="14" y="115"/>
                </a:cubicBezTo>
                <a:cubicBezTo>
                  <a:pt x="19" y="103"/>
                  <a:pt x="24" y="93"/>
                  <a:pt x="31" y="83"/>
                </a:cubicBezTo>
                <a:cubicBezTo>
                  <a:pt x="38" y="72"/>
                  <a:pt x="45" y="63"/>
                  <a:pt x="54" y="54"/>
                </a:cubicBezTo>
                <a:cubicBezTo>
                  <a:pt x="63" y="46"/>
                  <a:pt x="72" y="38"/>
                  <a:pt x="82" y="31"/>
                </a:cubicBezTo>
                <a:cubicBezTo>
                  <a:pt x="92" y="25"/>
                  <a:pt x="103" y="19"/>
                  <a:pt x="114" y="14"/>
                </a:cubicBezTo>
                <a:cubicBezTo>
                  <a:pt x="126" y="9"/>
                  <a:pt x="137" y="6"/>
                  <a:pt x="149" y="4"/>
                </a:cubicBezTo>
                <a:cubicBezTo>
                  <a:pt x="161" y="1"/>
                  <a:pt x="173" y="0"/>
                  <a:pt x="185" y="0"/>
                </a:cubicBezTo>
                <a:lnTo>
                  <a:pt x="27299" y="0"/>
                </a:lnTo>
                <a:cubicBezTo>
                  <a:pt x="27311" y="0"/>
                  <a:pt x="27324" y="1"/>
                  <a:pt x="27336" y="4"/>
                </a:cubicBezTo>
                <a:cubicBezTo>
                  <a:pt x="27347" y="6"/>
                  <a:pt x="27359" y="9"/>
                  <a:pt x="27370" y="14"/>
                </a:cubicBezTo>
                <a:cubicBezTo>
                  <a:pt x="27382" y="19"/>
                  <a:pt x="27392" y="25"/>
                  <a:pt x="27402" y="31"/>
                </a:cubicBezTo>
                <a:cubicBezTo>
                  <a:pt x="27413" y="38"/>
                  <a:pt x="27422" y="46"/>
                  <a:pt x="27431" y="54"/>
                </a:cubicBezTo>
                <a:cubicBezTo>
                  <a:pt x="27439" y="63"/>
                  <a:pt x="27447" y="72"/>
                  <a:pt x="27454" y="83"/>
                </a:cubicBezTo>
                <a:cubicBezTo>
                  <a:pt x="27460" y="93"/>
                  <a:pt x="27466" y="103"/>
                  <a:pt x="27471" y="115"/>
                </a:cubicBezTo>
                <a:cubicBezTo>
                  <a:pt x="27476" y="126"/>
                  <a:pt x="27479" y="138"/>
                  <a:pt x="27481" y="149"/>
                </a:cubicBezTo>
                <a:cubicBezTo>
                  <a:pt x="27484" y="161"/>
                  <a:pt x="27485" y="174"/>
                  <a:pt x="27485" y="186"/>
                </a:cubicBezTo>
                <a:lnTo>
                  <a:pt x="27485" y="1951"/>
                </a:lnTo>
                <a:cubicBezTo>
                  <a:pt x="27485" y="1963"/>
                  <a:pt x="27484" y="1975"/>
                  <a:pt x="27481" y="1987"/>
                </a:cubicBezTo>
                <a:cubicBezTo>
                  <a:pt x="27479" y="1999"/>
                  <a:pt x="27476" y="2011"/>
                  <a:pt x="27471" y="2022"/>
                </a:cubicBezTo>
                <a:cubicBezTo>
                  <a:pt x="27466" y="2033"/>
                  <a:pt x="27460" y="2044"/>
                  <a:pt x="27454" y="2054"/>
                </a:cubicBezTo>
                <a:cubicBezTo>
                  <a:pt x="27447" y="2064"/>
                  <a:pt x="27439" y="2074"/>
                  <a:pt x="27431" y="2082"/>
                </a:cubicBezTo>
                <a:cubicBezTo>
                  <a:pt x="27422" y="2091"/>
                  <a:pt x="27413" y="2099"/>
                  <a:pt x="27402" y="2105"/>
                </a:cubicBezTo>
                <a:cubicBezTo>
                  <a:pt x="27392" y="2112"/>
                  <a:pt x="27382" y="2118"/>
                  <a:pt x="27370" y="2122"/>
                </a:cubicBezTo>
                <a:cubicBezTo>
                  <a:pt x="27359" y="2127"/>
                  <a:pt x="27347" y="2131"/>
                  <a:pt x="27336" y="2133"/>
                </a:cubicBezTo>
                <a:cubicBezTo>
                  <a:pt x="27324" y="2135"/>
                  <a:pt x="27311" y="2137"/>
                  <a:pt x="27299" y="2137"/>
                </a:cubicBezTo>
                <a:lnTo>
                  <a:pt x="185" y="2137"/>
                </a:lnTo>
                <a:cubicBezTo>
                  <a:pt x="173" y="2137"/>
                  <a:pt x="161" y="2135"/>
                  <a:pt x="149" y="2133"/>
                </a:cubicBezTo>
                <a:cubicBezTo>
                  <a:pt x="137" y="2131"/>
                  <a:pt x="126" y="2127"/>
                  <a:pt x="114" y="2122"/>
                </a:cubicBezTo>
                <a:cubicBezTo>
                  <a:pt x="103" y="2118"/>
                  <a:pt x="92" y="2112"/>
                  <a:pt x="82" y="2105"/>
                </a:cubicBezTo>
                <a:cubicBezTo>
                  <a:pt x="72" y="2099"/>
                  <a:pt x="63" y="2091"/>
                  <a:pt x="54" y="2082"/>
                </a:cubicBezTo>
                <a:cubicBezTo>
                  <a:pt x="45" y="2074"/>
                  <a:pt x="38" y="2064"/>
                  <a:pt x="31" y="2054"/>
                </a:cubicBezTo>
                <a:cubicBezTo>
                  <a:pt x="24" y="2044"/>
                  <a:pt x="19" y="2033"/>
                  <a:pt x="14" y="2022"/>
                </a:cubicBezTo>
                <a:cubicBezTo>
                  <a:pt x="9" y="2011"/>
                  <a:pt x="6" y="1999"/>
                  <a:pt x="3" y="1987"/>
                </a:cubicBezTo>
                <a:cubicBezTo>
                  <a:pt x="1" y="1975"/>
                  <a:pt x="0" y="1963"/>
                  <a:pt x="0" y="1951"/>
                </a:cubicBezTo>
                <a:close/>
              </a:path>
            </a:pathLst>
          </a:custGeom>
          <a:solidFill>
            <a:srgbClr val="1E3A8A">
              <a:alpha val="2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95" name="图片 94"/>
          <p:cNvPicPr/>
          <p:nvPr/>
        </p:nvPicPr>
        <p:blipFill>
          <a:blip r:embed="rId8"/>
          <a:stretch/>
        </p:blipFill>
        <p:spPr>
          <a:xfrm>
            <a:off x="534960" y="3459600"/>
            <a:ext cx="100080" cy="133200"/>
          </a:xfrm>
          <a:prstGeom prst="rect">
            <a:avLst/>
          </a:prstGeom>
          <a:noFill/>
          <a:ln w="0">
            <a:noFill/>
          </a:ln>
        </p:spPr>
      </p:pic>
      <p:sp>
        <p:nvSpPr>
          <p:cNvPr id="96" name="文本框 95"/>
          <p:cNvSpPr txBox="1"/>
          <p:nvPr/>
        </p:nvSpPr>
        <p:spPr>
          <a:xfrm>
            <a:off x="7766280" y="2720880"/>
            <a:ext cx="120780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批量查询与分片检索</a:t>
            </a:r>
            <a:endParaRPr lang="en-US" sz="1050" b="0" u="none" strike="noStrike">
              <a:solidFill>
                <a:srgbClr val="000000"/>
              </a:solidFill>
              <a:effectLst/>
              <a:uFillTx/>
              <a:latin typeface="Times New Roman"/>
            </a:endParaRPr>
          </a:p>
        </p:txBody>
      </p:sp>
      <p:sp>
        <p:nvSpPr>
          <p:cNvPr id="97" name="文本框 96"/>
          <p:cNvSpPr txBox="1"/>
          <p:nvPr/>
        </p:nvSpPr>
        <p:spPr>
          <a:xfrm>
            <a:off x="735480" y="3431880"/>
            <a:ext cx="604080" cy="189360"/>
          </a:xfrm>
          <a:prstGeom prst="rect">
            <a:avLst/>
          </a:prstGeom>
          <a:noFill/>
          <a:ln w="0">
            <a:noFill/>
          </a:ln>
        </p:spPr>
        <p:txBody>
          <a:bodyPr wrap="none" lIns="0" tIns="0" rIns="0" bIns="0" anchor="t">
            <a:spAutoFit/>
          </a:bodyPr>
          <a:lstStyle/>
          <a:p>
            <a:r>
              <a:rPr lang="zh-CN" sz="1180" b="0" u="none" strike="noStrike">
                <a:solidFill>
                  <a:srgbClr val="FFFFFF"/>
                </a:solidFill>
                <a:effectLst/>
                <a:uFillTx/>
                <a:latin typeface="WenQuanYiZenHei"/>
                <a:ea typeface="WenQuanYiZenHei"/>
              </a:rPr>
              <a:t>学习目标</a:t>
            </a:r>
            <a:endParaRPr lang="en-US" sz="1180" b="0" u="none" strike="noStrike">
              <a:solidFill>
                <a:srgbClr val="000000"/>
              </a:solidFill>
              <a:effectLst/>
              <a:uFillTx/>
              <a:latin typeface="Times New Roman"/>
            </a:endParaRPr>
          </a:p>
        </p:txBody>
      </p:sp>
      <p:sp>
        <p:nvSpPr>
          <p:cNvPr id="98" name="文本框 97"/>
          <p:cNvSpPr txBox="1"/>
          <p:nvPr/>
        </p:nvSpPr>
        <p:spPr>
          <a:xfrm>
            <a:off x="534960" y="3723840"/>
            <a:ext cx="630396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通过本演示，您将掌握从数据清理到向量数据库构建的完整流程，以及如何利用优化策略提升检索效率，为</a:t>
            </a:r>
            <a:endParaRPr lang="en-US" sz="1050" b="0" u="none" strike="noStrike">
              <a:solidFill>
                <a:srgbClr val="000000"/>
              </a:solidFill>
              <a:effectLst/>
              <a:uFillTx/>
              <a:latin typeface="Times New Roman"/>
            </a:endParaRPr>
          </a:p>
        </p:txBody>
      </p:sp>
      <p:sp>
        <p:nvSpPr>
          <p:cNvPr id="99" name="文本框 98"/>
          <p:cNvSpPr txBox="1"/>
          <p:nvPr/>
        </p:nvSpPr>
        <p:spPr>
          <a:xfrm>
            <a:off x="6819120" y="3728520"/>
            <a:ext cx="289440" cy="157320"/>
          </a:xfrm>
          <a:prstGeom prst="rect">
            <a:avLst/>
          </a:prstGeom>
          <a:noFill/>
          <a:ln w="0">
            <a:noFill/>
          </a:ln>
        </p:spPr>
        <p:txBody>
          <a:bodyPr wrap="none" lIns="0" tIns="0" rIns="0" bIns="0" anchor="t">
            <a:spAutoFit/>
          </a:bodyPr>
          <a:lstStyle/>
          <a:p>
            <a:r>
              <a:rPr lang="en-US" sz="1050" b="0" u="none" strike="noStrike">
                <a:solidFill>
                  <a:srgbClr val="D1D5DB"/>
                </a:solidFill>
                <a:effectLst/>
                <a:uFillTx/>
                <a:latin typeface="DejaVuSans"/>
                <a:ea typeface="DejaVuSans"/>
              </a:rPr>
              <a:t>RAG</a:t>
            </a:r>
            <a:endParaRPr lang="en-US" sz="1050" b="0" u="none" strike="noStrike">
              <a:solidFill>
                <a:srgbClr val="000000"/>
              </a:solidFill>
              <a:effectLst/>
              <a:uFillTx/>
              <a:latin typeface="Times New Roman"/>
            </a:endParaRPr>
          </a:p>
        </p:txBody>
      </p:sp>
      <p:pic>
        <p:nvPicPr>
          <p:cNvPr id="100" name="图片 99"/>
          <p:cNvPicPr/>
          <p:nvPr/>
        </p:nvPicPr>
        <p:blipFill>
          <a:blip r:embed="rId9"/>
          <a:stretch/>
        </p:blipFill>
        <p:spPr>
          <a:xfrm>
            <a:off x="401040" y="5373360"/>
            <a:ext cx="100080" cy="116640"/>
          </a:xfrm>
          <a:prstGeom prst="rect">
            <a:avLst/>
          </a:prstGeom>
          <a:noFill/>
          <a:ln w="0">
            <a:noFill/>
          </a:ln>
        </p:spPr>
      </p:pic>
      <p:sp>
        <p:nvSpPr>
          <p:cNvPr id="101" name="文本框 100"/>
          <p:cNvSpPr txBox="1"/>
          <p:nvPr/>
        </p:nvSpPr>
        <p:spPr>
          <a:xfrm>
            <a:off x="7099200" y="3723840"/>
            <a:ext cx="160992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系统提供坚实的数据支撑。</a:t>
            </a:r>
            <a:endParaRPr lang="en-US" sz="1050" b="0" u="none" strike="noStrike">
              <a:solidFill>
                <a:srgbClr val="000000"/>
              </a:solidFill>
              <a:effectLst/>
              <a:uFillTx/>
              <a:latin typeface="Times New Roman"/>
            </a:endParaRPr>
          </a:p>
        </p:txBody>
      </p:sp>
      <p:sp>
        <p:nvSpPr>
          <p:cNvPr id="102" name="文本框 101"/>
          <p:cNvSpPr txBox="1"/>
          <p:nvPr/>
        </p:nvSpPr>
        <p:spPr>
          <a:xfrm>
            <a:off x="534960" y="5365080"/>
            <a:ext cx="116640" cy="136080"/>
          </a:xfrm>
          <a:prstGeom prst="rect">
            <a:avLst/>
          </a:prstGeom>
          <a:noFill/>
          <a:ln w="0">
            <a:noFill/>
          </a:ln>
        </p:spPr>
        <p:txBody>
          <a:bodyPr wrap="none" lIns="0" tIns="0" rIns="0" bIns="0" anchor="t">
            <a:spAutoFit/>
          </a:bodyPr>
          <a:lstStyle/>
          <a:p>
            <a:r>
              <a:rPr lang="en-US" sz="920" b="0" u="none" strike="noStrike">
                <a:solidFill>
                  <a:srgbClr val="9CA3AF"/>
                </a:solidFill>
                <a:effectLst/>
                <a:uFillTx/>
                <a:latin typeface="DejaVuSans"/>
                <a:ea typeface="DejaVuSans"/>
              </a:rPr>
              <a:t> </a:t>
            </a:r>
            <a:endParaRPr lang="en-US" sz="920" b="0" u="none" strike="noStrike">
              <a:solidFill>
                <a:srgbClr val="000000"/>
              </a:solidFill>
              <a:effectLst/>
              <a:uFillTx/>
              <a:latin typeface="Times New Roman"/>
            </a:endParaRPr>
          </a:p>
        </p:txBody>
      </p:sp>
      <p:sp>
        <p:nvSpPr>
          <p:cNvPr id="103" name="文本框 102"/>
          <p:cNvSpPr txBox="1"/>
          <p:nvPr/>
        </p:nvSpPr>
        <p:spPr>
          <a:xfrm>
            <a:off x="572040" y="5361120"/>
            <a:ext cx="118080" cy="148320"/>
          </a:xfrm>
          <a:prstGeom prst="rect">
            <a:avLst/>
          </a:prstGeom>
          <a:noFill/>
          <a:ln w="0">
            <a:noFill/>
          </a:ln>
        </p:spPr>
        <p:txBody>
          <a:bodyPr wrap="none" lIns="0" tIns="0" rIns="0" bIns="0" anchor="t">
            <a:spAutoFit/>
          </a:bodyPr>
          <a:lstStyle/>
          <a:p>
            <a:r>
              <a:rPr lang="zh-CN" sz="920" b="0" u="none" strike="noStrike">
                <a:solidFill>
                  <a:srgbClr val="9CA3AF"/>
                </a:solidFill>
                <a:effectLst/>
                <a:uFillTx/>
                <a:latin typeface="WenQuanYiZenHei"/>
                <a:ea typeface="WenQuanYiZenHei"/>
              </a:rPr>
              <a:t>第</a:t>
            </a:r>
            <a:endParaRPr lang="en-US" sz="920" b="0" u="none" strike="noStrike">
              <a:solidFill>
                <a:srgbClr val="000000"/>
              </a:solidFill>
              <a:effectLst/>
              <a:uFillTx/>
              <a:latin typeface="Times New Roman"/>
            </a:endParaRPr>
          </a:p>
        </p:txBody>
      </p:sp>
      <p:sp>
        <p:nvSpPr>
          <p:cNvPr id="104" name="文本框 103"/>
          <p:cNvSpPr txBox="1"/>
          <p:nvPr/>
        </p:nvSpPr>
        <p:spPr>
          <a:xfrm>
            <a:off x="689040" y="5365080"/>
            <a:ext cx="116640" cy="136080"/>
          </a:xfrm>
          <a:prstGeom prst="rect">
            <a:avLst/>
          </a:prstGeom>
          <a:noFill/>
          <a:ln w="0">
            <a:noFill/>
          </a:ln>
        </p:spPr>
        <p:txBody>
          <a:bodyPr wrap="none" lIns="0" tIns="0" rIns="0" bIns="0" anchor="t">
            <a:spAutoFit/>
          </a:bodyPr>
          <a:lstStyle/>
          <a:p>
            <a:r>
              <a:rPr lang="en-US" sz="920" b="0" u="none" strike="noStrike">
                <a:solidFill>
                  <a:srgbClr val="9CA3AF"/>
                </a:solidFill>
                <a:effectLst/>
                <a:uFillTx/>
                <a:latin typeface="DejaVuSans"/>
                <a:ea typeface="DejaVuSans"/>
              </a:rPr>
              <a:t>7</a:t>
            </a:r>
            <a:endParaRPr lang="en-US" sz="920" b="0" u="none" strike="noStrike">
              <a:solidFill>
                <a:srgbClr val="000000"/>
              </a:solidFill>
              <a:effectLst/>
              <a:uFillTx/>
              <a:latin typeface="Times New Roman"/>
            </a:endParaRPr>
          </a:p>
        </p:txBody>
      </p:sp>
      <p:sp>
        <p:nvSpPr>
          <p:cNvPr id="105" name="文本框 104"/>
          <p:cNvSpPr txBox="1"/>
          <p:nvPr/>
        </p:nvSpPr>
        <p:spPr>
          <a:xfrm>
            <a:off x="763560" y="5361120"/>
            <a:ext cx="1291680" cy="148320"/>
          </a:xfrm>
          <a:prstGeom prst="rect">
            <a:avLst/>
          </a:prstGeom>
          <a:noFill/>
          <a:ln w="0">
            <a:noFill/>
          </a:ln>
        </p:spPr>
        <p:txBody>
          <a:bodyPr wrap="none" lIns="0" tIns="0" rIns="0" bIns="0" anchor="t">
            <a:spAutoFit/>
          </a:bodyPr>
          <a:lstStyle/>
          <a:p>
            <a:r>
              <a:rPr lang="zh-CN" sz="920" b="0" u="none" strike="noStrike">
                <a:solidFill>
                  <a:srgbClr val="9CA3AF"/>
                </a:solidFill>
                <a:effectLst/>
                <a:uFillTx/>
                <a:latin typeface="WenQuanYiZenHei"/>
                <a:ea typeface="WenQuanYiZenHei"/>
              </a:rPr>
              <a:t>章：构建检索向量数据库</a:t>
            </a:r>
            <a:endParaRPr lang="en-US" sz="920" b="0" u="none" strike="noStrike">
              <a:solidFill>
                <a:srgbClr val="000000"/>
              </a:solidFill>
              <a:effectLst/>
              <a:uFillTx/>
              <a:latin typeface="Times New Roman"/>
            </a:endParaRPr>
          </a:p>
        </p:txBody>
      </p:sp>
      <p:sp>
        <p:nvSpPr>
          <p:cNvPr id="106" name="任意多边形 105"/>
          <p:cNvSpPr/>
          <p:nvPr/>
        </p:nvSpPr>
        <p:spPr>
          <a:xfrm>
            <a:off x="401040" y="5582160"/>
            <a:ext cx="9894600" cy="33840"/>
          </a:xfrm>
          <a:custGeom>
            <a:avLst/>
            <a:gdLst/>
            <a:ahLst/>
            <a:cxnLst/>
            <a:rect l="0" t="0" r="r" b="b"/>
            <a:pathLst>
              <a:path w="27485" h="94">
                <a:moveTo>
                  <a:pt x="0" y="0"/>
                </a:moveTo>
                <a:lnTo>
                  <a:pt x="27485" y="0"/>
                </a:lnTo>
                <a:lnTo>
                  <a:pt x="27485" y="94"/>
                </a:lnTo>
                <a:lnTo>
                  <a:pt x="0" y="94"/>
                </a:lnTo>
                <a:lnTo>
                  <a:pt x="0" y="0"/>
                </a:lnTo>
                <a:close/>
              </a:path>
            </a:pathLst>
          </a:custGeom>
          <a:solidFill>
            <a:srgbClr val="FFFFFF">
              <a:alpha val="2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07" name="任意多边形 106"/>
          <p:cNvSpPr/>
          <p:nvPr/>
        </p:nvSpPr>
        <p:spPr>
          <a:xfrm>
            <a:off x="401040" y="5582160"/>
            <a:ext cx="1320480" cy="33840"/>
          </a:xfrm>
          <a:custGeom>
            <a:avLst/>
            <a:gdLst/>
            <a:ahLst/>
            <a:cxnLst/>
            <a:rect l="0" t="0" r="r" b="b"/>
            <a:pathLst>
              <a:path w="3668" h="94">
                <a:moveTo>
                  <a:pt x="0" y="0"/>
                </a:moveTo>
                <a:lnTo>
                  <a:pt x="3668" y="0"/>
                </a:lnTo>
                <a:lnTo>
                  <a:pt x="3668" y="94"/>
                </a:lnTo>
                <a:lnTo>
                  <a:pt x="0" y="94"/>
                </a:lnTo>
                <a:lnTo>
                  <a:pt x="0" y="0"/>
                </a:lnTo>
                <a:close/>
              </a:path>
            </a:pathLst>
          </a:custGeom>
          <a:solidFill>
            <a:srgbClr val="7E3AF2"/>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108" name="任意多边形 107"/>
          <p:cNvSpPr/>
          <p:nvPr/>
        </p:nvSpPr>
        <p:spPr>
          <a:xfrm>
            <a:off x="1069560" y="902520"/>
            <a:ext cx="50400" cy="50400"/>
          </a:xfrm>
          <a:custGeom>
            <a:avLst/>
            <a:gdLst/>
            <a:ahLst/>
            <a:cxnLst/>
            <a:rect l="0" t="0" r="r" b="b"/>
            <a:pathLst>
              <a:path w="140" h="140">
                <a:moveTo>
                  <a:pt x="140" y="70"/>
                </a:moveTo>
                <a:cubicBezTo>
                  <a:pt x="140" y="79"/>
                  <a:pt x="138" y="88"/>
                  <a:pt x="135" y="97"/>
                </a:cubicBezTo>
                <a:cubicBezTo>
                  <a:pt x="131" y="105"/>
                  <a:pt x="126" y="113"/>
                  <a:pt x="120" y="119"/>
                </a:cubicBezTo>
                <a:cubicBezTo>
                  <a:pt x="113" y="126"/>
                  <a:pt x="106" y="131"/>
                  <a:pt x="97" y="134"/>
                </a:cubicBezTo>
                <a:cubicBezTo>
                  <a:pt x="89" y="138"/>
                  <a:pt x="80" y="140"/>
                  <a:pt x="70" y="140"/>
                </a:cubicBezTo>
                <a:cubicBezTo>
                  <a:pt x="61" y="140"/>
                  <a:pt x="52" y="138"/>
                  <a:pt x="44" y="134"/>
                </a:cubicBezTo>
                <a:cubicBezTo>
                  <a:pt x="35" y="131"/>
                  <a:pt x="28" y="126"/>
                  <a:pt x="21" y="119"/>
                </a:cubicBezTo>
                <a:cubicBezTo>
                  <a:pt x="14" y="113"/>
                  <a:pt x="9" y="105"/>
                  <a:pt x="5" y="97"/>
                </a:cubicBezTo>
                <a:cubicBezTo>
                  <a:pt x="2" y="88"/>
                  <a:pt x="0" y="79"/>
                  <a:pt x="0" y="70"/>
                </a:cubicBezTo>
                <a:cubicBezTo>
                  <a:pt x="0" y="60"/>
                  <a:pt x="2" y="51"/>
                  <a:pt x="5" y="42"/>
                </a:cubicBezTo>
                <a:cubicBezTo>
                  <a:pt x="9" y="34"/>
                  <a:pt x="14" y="26"/>
                  <a:pt x="21" y="20"/>
                </a:cubicBezTo>
                <a:cubicBezTo>
                  <a:pt x="28" y="13"/>
                  <a:pt x="35" y="8"/>
                  <a:pt x="44" y="5"/>
                </a:cubicBezTo>
                <a:cubicBezTo>
                  <a:pt x="52" y="1"/>
                  <a:pt x="61" y="0"/>
                  <a:pt x="70" y="0"/>
                </a:cubicBezTo>
                <a:cubicBezTo>
                  <a:pt x="80" y="0"/>
                  <a:pt x="89" y="1"/>
                  <a:pt x="97" y="5"/>
                </a:cubicBezTo>
                <a:cubicBezTo>
                  <a:pt x="106" y="8"/>
                  <a:pt x="113" y="13"/>
                  <a:pt x="120" y="20"/>
                </a:cubicBezTo>
                <a:cubicBezTo>
                  <a:pt x="126" y="26"/>
                  <a:pt x="131" y="34"/>
                  <a:pt x="135" y="42"/>
                </a:cubicBezTo>
                <a:cubicBezTo>
                  <a:pt x="138" y="51"/>
                  <a:pt x="140" y="60"/>
                  <a:pt x="140" y="70"/>
                </a:cubicBezTo>
                <a:close/>
              </a:path>
            </a:pathLst>
          </a:custGeom>
          <a:solidFill>
            <a:srgbClr val="FFFFFF">
              <a:alpha val="5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09" name="任意多边形 108"/>
          <p:cNvSpPr/>
          <p:nvPr/>
        </p:nvSpPr>
        <p:spPr>
          <a:xfrm>
            <a:off x="9091800" y="1504080"/>
            <a:ext cx="50760" cy="50400"/>
          </a:xfrm>
          <a:custGeom>
            <a:avLst/>
            <a:gdLst/>
            <a:ahLst/>
            <a:cxnLst/>
            <a:rect l="0" t="0" r="r" b="b"/>
            <a:pathLst>
              <a:path w="141" h="140">
                <a:moveTo>
                  <a:pt x="141" y="70"/>
                </a:moveTo>
                <a:cubicBezTo>
                  <a:pt x="141" y="80"/>
                  <a:pt x="139" y="89"/>
                  <a:pt x="135" y="97"/>
                </a:cubicBezTo>
                <a:cubicBezTo>
                  <a:pt x="132" y="106"/>
                  <a:pt x="127" y="113"/>
                  <a:pt x="120" y="120"/>
                </a:cubicBezTo>
                <a:cubicBezTo>
                  <a:pt x="114" y="126"/>
                  <a:pt x="105" y="131"/>
                  <a:pt x="97" y="135"/>
                </a:cubicBezTo>
                <a:cubicBezTo>
                  <a:pt x="88" y="138"/>
                  <a:pt x="79" y="140"/>
                  <a:pt x="70" y="140"/>
                </a:cubicBezTo>
                <a:cubicBezTo>
                  <a:pt x="61" y="140"/>
                  <a:pt x="52" y="138"/>
                  <a:pt x="43" y="135"/>
                </a:cubicBezTo>
                <a:cubicBezTo>
                  <a:pt x="35" y="131"/>
                  <a:pt x="27" y="126"/>
                  <a:pt x="21" y="120"/>
                </a:cubicBezTo>
                <a:cubicBezTo>
                  <a:pt x="14" y="113"/>
                  <a:pt x="9" y="106"/>
                  <a:pt x="6" y="97"/>
                </a:cubicBezTo>
                <a:cubicBezTo>
                  <a:pt x="2" y="89"/>
                  <a:pt x="0" y="80"/>
                  <a:pt x="0" y="70"/>
                </a:cubicBezTo>
                <a:cubicBezTo>
                  <a:pt x="0" y="60"/>
                  <a:pt x="2" y="51"/>
                  <a:pt x="6" y="43"/>
                </a:cubicBezTo>
                <a:cubicBezTo>
                  <a:pt x="9" y="34"/>
                  <a:pt x="14" y="27"/>
                  <a:pt x="21" y="20"/>
                </a:cubicBezTo>
                <a:cubicBezTo>
                  <a:pt x="27" y="14"/>
                  <a:pt x="35" y="9"/>
                  <a:pt x="43" y="5"/>
                </a:cubicBezTo>
                <a:cubicBezTo>
                  <a:pt x="52" y="2"/>
                  <a:pt x="61" y="0"/>
                  <a:pt x="70" y="0"/>
                </a:cubicBezTo>
                <a:cubicBezTo>
                  <a:pt x="79" y="0"/>
                  <a:pt x="88" y="2"/>
                  <a:pt x="97" y="5"/>
                </a:cubicBezTo>
                <a:cubicBezTo>
                  <a:pt x="105" y="9"/>
                  <a:pt x="114" y="14"/>
                  <a:pt x="120" y="20"/>
                </a:cubicBezTo>
                <a:cubicBezTo>
                  <a:pt x="127" y="27"/>
                  <a:pt x="132" y="34"/>
                  <a:pt x="135" y="43"/>
                </a:cubicBezTo>
                <a:cubicBezTo>
                  <a:pt x="139" y="51"/>
                  <a:pt x="141" y="60"/>
                  <a:pt x="141" y="70"/>
                </a:cubicBezTo>
                <a:close/>
              </a:path>
            </a:pathLst>
          </a:custGeom>
          <a:solidFill>
            <a:srgbClr val="FFFFFF">
              <a:alpha val="5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10" name="任意多边形 109"/>
          <p:cNvSpPr/>
          <p:nvPr/>
        </p:nvSpPr>
        <p:spPr>
          <a:xfrm>
            <a:off x="2139120" y="3910680"/>
            <a:ext cx="50400" cy="50400"/>
          </a:xfrm>
          <a:custGeom>
            <a:avLst/>
            <a:gdLst/>
            <a:ahLst/>
            <a:cxnLst/>
            <a:rect l="0" t="0" r="r" b="b"/>
            <a:pathLst>
              <a:path w="140" h="140">
                <a:moveTo>
                  <a:pt x="140" y="71"/>
                </a:moveTo>
                <a:cubicBezTo>
                  <a:pt x="140" y="80"/>
                  <a:pt x="139" y="89"/>
                  <a:pt x="135" y="97"/>
                </a:cubicBezTo>
                <a:cubicBezTo>
                  <a:pt x="131" y="106"/>
                  <a:pt x="126" y="114"/>
                  <a:pt x="120" y="120"/>
                </a:cubicBezTo>
                <a:cubicBezTo>
                  <a:pt x="113" y="127"/>
                  <a:pt x="106" y="132"/>
                  <a:pt x="96" y="135"/>
                </a:cubicBezTo>
                <a:cubicBezTo>
                  <a:pt x="88" y="139"/>
                  <a:pt x="79" y="140"/>
                  <a:pt x="70" y="140"/>
                </a:cubicBezTo>
                <a:cubicBezTo>
                  <a:pt x="60" y="140"/>
                  <a:pt x="52" y="139"/>
                  <a:pt x="43" y="135"/>
                </a:cubicBezTo>
                <a:cubicBezTo>
                  <a:pt x="34" y="132"/>
                  <a:pt x="27" y="127"/>
                  <a:pt x="20" y="120"/>
                </a:cubicBezTo>
                <a:cubicBezTo>
                  <a:pt x="14" y="114"/>
                  <a:pt x="9" y="106"/>
                  <a:pt x="5" y="97"/>
                </a:cubicBezTo>
                <a:cubicBezTo>
                  <a:pt x="2" y="89"/>
                  <a:pt x="0" y="80"/>
                  <a:pt x="0" y="71"/>
                </a:cubicBezTo>
                <a:cubicBezTo>
                  <a:pt x="0" y="62"/>
                  <a:pt x="2" y="53"/>
                  <a:pt x="5" y="43"/>
                </a:cubicBezTo>
                <a:cubicBezTo>
                  <a:pt x="9" y="35"/>
                  <a:pt x="14" y="27"/>
                  <a:pt x="20" y="21"/>
                </a:cubicBezTo>
                <a:cubicBezTo>
                  <a:pt x="27" y="14"/>
                  <a:pt x="34" y="9"/>
                  <a:pt x="43" y="6"/>
                </a:cubicBezTo>
                <a:cubicBezTo>
                  <a:pt x="52" y="2"/>
                  <a:pt x="60" y="0"/>
                  <a:pt x="70" y="0"/>
                </a:cubicBezTo>
                <a:cubicBezTo>
                  <a:pt x="79" y="0"/>
                  <a:pt x="88" y="2"/>
                  <a:pt x="96" y="6"/>
                </a:cubicBezTo>
                <a:cubicBezTo>
                  <a:pt x="106" y="9"/>
                  <a:pt x="113" y="14"/>
                  <a:pt x="120" y="21"/>
                </a:cubicBezTo>
                <a:cubicBezTo>
                  <a:pt x="126" y="27"/>
                  <a:pt x="131" y="35"/>
                  <a:pt x="135" y="43"/>
                </a:cubicBezTo>
                <a:cubicBezTo>
                  <a:pt x="139" y="53"/>
                  <a:pt x="140" y="62"/>
                  <a:pt x="140" y="71"/>
                </a:cubicBezTo>
                <a:close/>
              </a:path>
            </a:pathLst>
          </a:custGeom>
          <a:solidFill>
            <a:srgbClr val="FFFFFF">
              <a:alpha val="5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11" name="任意多边形 110"/>
          <p:cNvSpPr/>
          <p:nvPr/>
        </p:nvSpPr>
        <p:spPr>
          <a:xfrm>
            <a:off x="9626760" y="4512600"/>
            <a:ext cx="50400" cy="50400"/>
          </a:xfrm>
          <a:custGeom>
            <a:avLst/>
            <a:gdLst/>
            <a:ahLst/>
            <a:cxnLst/>
            <a:rect l="0" t="0" r="r" b="b"/>
            <a:pathLst>
              <a:path w="140" h="140">
                <a:moveTo>
                  <a:pt x="140" y="70"/>
                </a:moveTo>
                <a:cubicBezTo>
                  <a:pt x="140" y="79"/>
                  <a:pt x="138" y="88"/>
                  <a:pt x="135" y="97"/>
                </a:cubicBezTo>
                <a:cubicBezTo>
                  <a:pt x="131" y="105"/>
                  <a:pt x="126" y="113"/>
                  <a:pt x="120" y="119"/>
                </a:cubicBezTo>
                <a:cubicBezTo>
                  <a:pt x="113" y="126"/>
                  <a:pt x="106" y="131"/>
                  <a:pt x="97" y="135"/>
                </a:cubicBezTo>
                <a:cubicBezTo>
                  <a:pt x="89" y="138"/>
                  <a:pt x="80" y="140"/>
                  <a:pt x="71" y="140"/>
                </a:cubicBezTo>
                <a:cubicBezTo>
                  <a:pt x="61" y="140"/>
                  <a:pt x="52" y="138"/>
                  <a:pt x="44" y="135"/>
                </a:cubicBezTo>
                <a:cubicBezTo>
                  <a:pt x="35" y="131"/>
                  <a:pt x="28" y="126"/>
                  <a:pt x="21" y="119"/>
                </a:cubicBezTo>
                <a:cubicBezTo>
                  <a:pt x="14" y="113"/>
                  <a:pt x="9" y="105"/>
                  <a:pt x="5" y="97"/>
                </a:cubicBezTo>
                <a:cubicBezTo>
                  <a:pt x="2" y="88"/>
                  <a:pt x="0" y="79"/>
                  <a:pt x="0" y="70"/>
                </a:cubicBezTo>
                <a:cubicBezTo>
                  <a:pt x="0" y="61"/>
                  <a:pt x="2" y="52"/>
                  <a:pt x="5" y="43"/>
                </a:cubicBezTo>
                <a:cubicBezTo>
                  <a:pt x="9" y="34"/>
                  <a:pt x="14" y="26"/>
                  <a:pt x="21" y="20"/>
                </a:cubicBezTo>
                <a:cubicBezTo>
                  <a:pt x="28" y="13"/>
                  <a:pt x="35" y="8"/>
                  <a:pt x="44" y="5"/>
                </a:cubicBezTo>
                <a:cubicBezTo>
                  <a:pt x="52" y="1"/>
                  <a:pt x="61" y="0"/>
                  <a:pt x="71" y="0"/>
                </a:cubicBezTo>
                <a:cubicBezTo>
                  <a:pt x="80" y="0"/>
                  <a:pt x="89" y="1"/>
                  <a:pt x="97" y="5"/>
                </a:cubicBezTo>
                <a:cubicBezTo>
                  <a:pt x="106" y="8"/>
                  <a:pt x="113" y="13"/>
                  <a:pt x="120" y="20"/>
                </a:cubicBezTo>
                <a:cubicBezTo>
                  <a:pt x="126" y="26"/>
                  <a:pt x="131" y="34"/>
                  <a:pt x="135" y="43"/>
                </a:cubicBezTo>
                <a:cubicBezTo>
                  <a:pt x="138" y="52"/>
                  <a:pt x="140" y="61"/>
                  <a:pt x="140" y="70"/>
                </a:cubicBezTo>
                <a:close/>
              </a:path>
            </a:pathLst>
          </a:custGeom>
          <a:solidFill>
            <a:srgbClr val="FFFFFF">
              <a:alpha val="5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12" name="任意多边形 111"/>
          <p:cNvSpPr/>
          <p:nvPr/>
        </p:nvSpPr>
        <p:spPr>
          <a:xfrm>
            <a:off x="6417720" y="2406600"/>
            <a:ext cx="50400" cy="50400"/>
          </a:xfrm>
          <a:custGeom>
            <a:avLst/>
            <a:gdLst/>
            <a:ahLst/>
            <a:cxnLst/>
            <a:rect l="0" t="0" r="r" b="b"/>
            <a:pathLst>
              <a:path w="140" h="140">
                <a:moveTo>
                  <a:pt x="140" y="70"/>
                </a:moveTo>
                <a:cubicBezTo>
                  <a:pt x="140" y="80"/>
                  <a:pt x="139" y="89"/>
                  <a:pt x="135" y="97"/>
                </a:cubicBezTo>
                <a:cubicBezTo>
                  <a:pt x="132" y="106"/>
                  <a:pt x="127" y="113"/>
                  <a:pt x="120" y="120"/>
                </a:cubicBezTo>
                <a:cubicBezTo>
                  <a:pt x="113" y="126"/>
                  <a:pt x="106" y="131"/>
                  <a:pt x="97" y="135"/>
                </a:cubicBezTo>
                <a:cubicBezTo>
                  <a:pt x="89" y="138"/>
                  <a:pt x="80" y="140"/>
                  <a:pt x="71" y="140"/>
                </a:cubicBezTo>
                <a:cubicBezTo>
                  <a:pt x="62" y="140"/>
                  <a:pt x="53" y="138"/>
                  <a:pt x="44" y="135"/>
                </a:cubicBezTo>
                <a:cubicBezTo>
                  <a:pt x="36" y="131"/>
                  <a:pt x="27" y="126"/>
                  <a:pt x="21" y="120"/>
                </a:cubicBezTo>
                <a:cubicBezTo>
                  <a:pt x="14" y="113"/>
                  <a:pt x="9" y="106"/>
                  <a:pt x="5" y="97"/>
                </a:cubicBezTo>
                <a:cubicBezTo>
                  <a:pt x="2" y="89"/>
                  <a:pt x="0" y="80"/>
                  <a:pt x="0" y="70"/>
                </a:cubicBezTo>
                <a:cubicBezTo>
                  <a:pt x="0" y="61"/>
                  <a:pt x="2" y="51"/>
                  <a:pt x="5" y="43"/>
                </a:cubicBezTo>
                <a:cubicBezTo>
                  <a:pt x="9" y="34"/>
                  <a:pt x="14" y="27"/>
                  <a:pt x="21" y="20"/>
                </a:cubicBezTo>
                <a:cubicBezTo>
                  <a:pt x="27" y="14"/>
                  <a:pt x="36" y="9"/>
                  <a:pt x="44" y="5"/>
                </a:cubicBezTo>
                <a:cubicBezTo>
                  <a:pt x="53" y="2"/>
                  <a:pt x="62" y="0"/>
                  <a:pt x="71" y="0"/>
                </a:cubicBezTo>
                <a:cubicBezTo>
                  <a:pt x="80" y="0"/>
                  <a:pt x="89" y="2"/>
                  <a:pt x="97" y="5"/>
                </a:cubicBezTo>
                <a:cubicBezTo>
                  <a:pt x="106" y="9"/>
                  <a:pt x="113" y="14"/>
                  <a:pt x="120" y="20"/>
                </a:cubicBezTo>
                <a:cubicBezTo>
                  <a:pt x="127" y="27"/>
                  <a:pt x="132" y="34"/>
                  <a:pt x="135" y="43"/>
                </a:cubicBezTo>
                <a:cubicBezTo>
                  <a:pt x="139" y="51"/>
                  <a:pt x="140" y="61"/>
                  <a:pt x="140" y="70"/>
                </a:cubicBezTo>
                <a:close/>
              </a:path>
            </a:pathLst>
          </a:custGeom>
          <a:solidFill>
            <a:srgbClr val="FFFFFF">
              <a:alpha val="5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13" name="任意多边形 112"/>
          <p:cNvSpPr/>
          <p:nvPr/>
        </p:nvSpPr>
        <p:spPr>
          <a:xfrm>
            <a:off x="4278600" y="5114160"/>
            <a:ext cx="50400" cy="50400"/>
          </a:xfrm>
          <a:custGeom>
            <a:avLst/>
            <a:gdLst/>
            <a:ahLst/>
            <a:cxnLst/>
            <a:rect l="0" t="0" r="r" b="b"/>
            <a:pathLst>
              <a:path w="140" h="140">
                <a:moveTo>
                  <a:pt x="140" y="71"/>
                </a:moveTo>
                <a:cubicBezTo>
                  <a:pt x="140" y="80"/>
                  <a:pt x="137" y="89"/>
                  <a:pt x="134" y="97"/>
                </a:cubicBezTo>
                <a:cubicBezTo>
                  <a:pt x="130" y="106"/>
                  <a:pt x="125" y="113"/>
                  <a:pt x="118" y="120"/>
                </a:cubicBezTo>
                <a:cubicBezTo>
                  <a:pt x="112" y="126"/>
                  <a:pt x="104" y="131"/>
                  <a:pt x="96" y="135"/>
                </a:cubicBezTo>
                <a:cubicBezTo>
                  <a:pt x="87" y="138"/>
                  <a:pt x="78" y="140"/>
                  <a:pt x="69" y="140"/>
                </a:cubicBezTo>
                <a:cubicBezTo>
                  <a:pt x="60" y="140"/>
                  <a:pt x="51" y="138"/>
                  <a:pt x="43" y="135"/>
                </a:cubicBezTo>
                <a:cubicBezTo>
                  <a:pt x="34" y="131"/>
                  <a:pt x="27" y="126"/>
                  <a:pt x="20" y="120"/>
                </a:cubicBezTo>
                <a:cubicBezTo>
                  <a:pt x="13" y="113"/>
                  <a:pt x="8" y="106"/>
                  <a:pt x="5" y="97"/>
                </a:cubicBezTo>
                <a:cubicBezTo>
                  <a:pt x="1" y="89"/>
                  <a:pt x="0" y="80"/>
                  <a:pt x="0" y="71"/>
                </a:cubicBezTo>
                <a:cubicBezTo>
                  <a:pt x="0" y="61"/>
                  <a:pt x="1" y="52"/>
                  <a:pt x="5" y="44"/>
                </a:cubicBezTo>
                <a:cubicBezTo>
                  <a:pt x="8" y="34"/>
                  <a:pt x="13" y="27"/>
                  <a:pt x="20" y="20"/>
                </a:cubicBezTo>
                <a:cubicBezTo>
                  <a:pt x="27" y="14"/>
                  <a:pt x="34" y="9"/>
                  <a:pt x="43" y="5"/>
                </a:cubicBezTo>
                <a:cubicBezTo>
                  <a:pt x="51" y="2"/>
                  <a:pt x="60" y="0"/>
                  <a:pt x="69" y="0"/>
                </a:cubicBezTo>
                <a:cubicBezTo>
                  <a:pt x="78" y="0"/>
                  <a:pt x="87" y="2"/>
                  <a:pt x="96" y="5"/>
                </a:cubicBezTo>
                <a:cubicBezTo>
                  <a:pt x="104" y="9"/>
                  <a:pt x="112" y="14"/>
                  <a:pt x="118" y="20"/>
                </a:cubicBezTo>
                <a:cubicBezTo>
                  <a:pt x="125" y="27"/>
                  <a:pt x="130" y="34"/>
                  <a:pt x="134" y="44"/>
                </a:cubicBezTo>
                <a:cubicBezTo>
                  <a:pt x="137" y="52"/>
                  <a:pt x="140" y="61"/>
                  <a:pt x="140" y="71"/>
                </a:cubicBezTo>
                <a:close/>
              </a:path>
            </a:pathLst>
          </a:custGeom>
          <a:solidFill>
            <a:srgbClr val="FFFFFF">
              <a:alpha val="5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14" name="文本框 113"/>
          <p:cNvSpPr txBox="1"/>
          <p:nvPr/>
        </p:nvSpPr>
        <p:spPr>
          <a:xfrm>
            <a:off x="10032480" y="5365080"/>
            <a:ext cx="264240" cy="136080"/>
          </a:xfrm>
          <a:prstGeom prst="rect">
            <a:avLst/>
          </a:prstGeom>
          <a:noFill/>
          <a:ln w="0">
            <a:noFill/>
          </a:ln>
        </p:spPr>
        <p:txBody>
          <a:bodyPr wrap="none" lIns="0" tIns="0" rIns="0" bIns="0" anchor="t">
            <a:spAutoFit/>
          </a:bodyPr>
          <a:lstStyle/>
          <a:p>
            <a:r>
              <a:rPr lang="en-US" sz="920" b="0" u="none" strike="noStrike">
                <a:solidFill>
                  <a:srgbClr val="9CA3AF"/>
                </a:solidFill>
                <a:effectLst/>
                <a:uFillTx/>
                <a:latin typeface="DejaVuSans"/>
                <a:ea typeface="DejaVuSans"/>
              </a:rPr>
              <a:t>2/15</a:t>
            </a:r>
            <a:endParaRPr lang="en-US" sz="920" b="0" u="none" strike="noStrike">
              <a:solidFill>
                <a:srgbClr val="000000"/>
              </a:solidFill>
              <a:effectLst/>
              <a:uFillTx/>
              <a:latin typeface="Times New Roman"/>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p15="http://schemas.microsoft.com/office/powerpoint/2012/main" xmlns="">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5" name="图片 114"/>
          <p:cNvPicPr/>
          <p:nvPr/>
        </p:nvPicPr>
        <p:blipFill>
          <a:blip r:embed="rId2"/>
          <a:stretch/>
        </p:blipFill>
        <p:spPr>
          <a:xfrm>
            <a:off x="0" y="0"/>
            <a:ext cx="10696320" cy="7152840"/>
          </a:xfrm>
          <a:prstGeom prst="rect">
            <a:avLst/>
          </a:prstGeom>
          <a:noFill/>
          <a:ln w="0">
            <a:noFill/>
          </a:ln>
        </p:spPr>
      </p:pic>
      <p:sp>
        <p:nvSpPr>
          <p:cNvPr id="116" name="任意多边形 115"/>
          <p:cNvSpPr/>
          <p:nvPr/>
        </p:nvSpPr>
        <p:spPr>
          <a:xfrm>
            <a:off x="401040" y="802080"/>
            <a:ext cx="668880" cy="33840"/>
          </a:xfrm>
          <a:custGeom>
            <a:avLst/>
            <a:gdLst/>
            <a:ahLst/>
            <a:cxnLst/>
            <a:rect l="0" t="0" r="r" b="b"/>
            <a:pathLst>
              <a:path w="1858" h="94">
                <a:moveTo>
                  <a:pt x="0" y="0"/>
                </a:moveTo>
                <a:lnTo>
                  <a:pt x="1858" y="0"/>
                </a:lnTo>
                <a:lnTo>
                  <a:pt x="1858" y="94"/>
                </a:lnTo>
                <a:lnTo>
                  <a:pt x="0" y="94"/>
                </a:lnTo>
                <a:lnTo>
                  <a:pt x="0" y="0"/>
                </a:lnTo>
                <a:close/>
              </a:path>
            </a:pathLst>
          </a:custGeom>
          <a:solidFill>
            <a:srgbClr val="A78BFA"/>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117" name="文本框 116"/>
          <p:cNvSpPr txBox="1"/>
          <p:nvPr/>
        </p:nvSpPr>
        <p:spPr>
          <a:xfrm>
            <a:off x="612288" y="343260"/>
            <a:ext cx="710640" cy="349560"/>
          </a:xfrm>
          <a:prstGeom prst="rect">
            <a:avLst/>
          </a:prstGeom>
          <a:noFill/>
          <a:ln w="0">
            <a:noFill/>
          </a:ln>
        </p:spPr>
        <p:txBody>
          <a:bodyPr wrap="none" lIns="0" tIns="0" rIns="0" bIns="0" anchor="t">
            <a:spAutoFit/>
          </a:bodyPr>
          <a:lstStyle/>
          <a:p>
            <a:r>
              <a:rPr lang="en-US" sz="2370" b="1" u="none" strike="noStrike" dirty="0">
                <a:solidFill>
                  <a:srgbClr val="FFFFFF"/>
                </a:solidFill>
                <a:effectLst/>
                <a:uFillTx/>
                <a:latin typeface="DejaVuSans"/>
                <a:ea typeface="DejaVuSans"/>
              </a:rPr>
              <a:t>RAG</a:t>
            </a:r>
            <a:endParaRPr lang="en-US" sz="2370" b="0" u="none" strike="noStrike" dirty="0">
              <a:solidFill>
                <a:srgbClr val="000000"/>
              </a:solidFill>
              <a:effectLst/>
              <a:uFillTx/>
              <a:latin typeface="Times New Roman"/>
            </a:endParaRPr>
          </a:p>
        </p:txBody>
      </p:sp>
      <p:sp>
        <p:nvSpPr>
          <p:cNvPr id="118" name="文本框 117"/>
          <p:cNvSpPr txBox="1"/>
          <p:nvPr/>
        </p:nvSpPr>
        <p:spPr>
          <a:xfrm>
            <a:off x="1112400" y="378720"/>
            <a:ext cx="2102400" cy="378360"/>
          </a:xfrm>
          <a:prstGeom prst="rect">
            <a:avLst/>
          </a:prstGeom>
          <a:noFill/>
          <a:ln w="0">
            <a:noFill/>
          </a:ln>
        </p:spPr>
        <p:txBody>
          <a:bodyPr wrap="none" lIns="0" tIns="0" rIns="0" bIns="0" anchor="t">
            <a:spAutoFit/>
          </a:bodyPr>
          <a:lstStyle/>
          <a:p>
            <a:r>
              <a:rPr lang="zh-CN" sz="2370" b="0" u="none" strike="noStrike">
                <a:solidFill>
                  <a:srgbClr val="FFFFFF"/>
                </a:solidFill>
                <a:effectLst/>
                <a:uFillTx/>
                <a:latin typeface="WenQuanYiZenHei"/>
                <a:ea typeface="WenQuanYiZenHei"/>
              </a:rPr>
              <a:t>知识库的重要性</a:t>
            </a:r>
            <a:endParaRPr lang="en-US" sz="2370" b="0" u="none" strike="noStrike">
              <a:solidFill>
                <a:srgbClr val="000000"/>
              </a:solidFill>
              <a:effectLst/>
              <a:uFillTx/>
              <a:latin typeface="Times New Roman"/>
            </a:endParaRPr>
          </a:p>
        </p:txBody>
      </p:sp>
      <p:sp>
        <p:nvSpPr>
          <p:cNvPr id="119" name="文本框 118"/>
          <p:cNvSpPr txBox="1"/>
          <p:nvPr/>
        </p:nvSpPr>
        <p:spPr>
          <a:xfrm>
            <a:off x="401040" y="1050840"/>
            <a:ext cx="1006560" cy="212400"/>
          </a:xfrm>
          <a:prstGeom prst="rect">
            <a:avLst/>
          </a:prstGeom>
          <a:noFill/>
          <a:ln w="0">
            <a:noFill/>
          </a:ln>
        </p:spPr>
        <p:txBody>
          <a:bodyPr wrap="none" lIns="0" tIns="0" rIns="0" bIns="0" anchor="t">
            <a:spAutoFit/>
          </a:bodyPr>
          <a:lstStyle/>
          <a:p>
            <a:r>
              <a:rPr lang="zh-CN" sz="1320" b="0" u="none" strike="noStrike">
                <a:solidFill>
                  <a:srgbClr val="BFDBFE"/>
                </a:solidFill>
                <a:effectLst/>
                <a:uFillTx/>
                <a:latin typeface="WenQuanYiZenHei"/>
                <a:ea typeface="WenQuanYiZenHei"/>
              </a:rPr>
              <a:t>探讨知识库在</a:t>
            </a:r>
            <a:endParaRPr lang="en-US" sz="1320" b="0" u="none" strike="noStrike">
              <a:solidFill>
                <a:srgbClr val="000000"/>
              </a:solidFill>
              <a:effectLst/>
              <a:uFillTx/>
              <a:latin typeface="Times New Roman"/>
            </a:endParaRPr>
          </a:p>
        </p:txBody>
      </p:sp>
      <p:sp>
        <p:nvSpPr>
          <p:cNvPr id="120" name="文本框 119"/>
          <p:cNvSpPr txBox="1"/>
          <p:nvPr/>
        </p:nvSpPr>
        <p:spPr>
          <a:xfrm>
            <a:off x="1404000" y="1056600"/>
            <a:ext cx="361800" cy="195480"/>
          </a:xfrm>
          <a:prstGeom prst="rect">
            <a:avLst/>
          </a:prstGeom>
          <a:noFill/>
          <a:ln w="0">
            <a:noFill/>
          </a:ln>
        </p:spPr>
        <p:txBody>
          <a:bodyPr wrap="none" lIns="0" tIns="0" rIns="0" bIns="0" anchor="t">
            <a:spAutoFit/>
          </a:bodyPr>
          <a:lstStyle/>
          <a:p>
            <a:r>
              <a:rPr lang="en-US" sz="1320" b="0" u="none" strike="noStrike">
                <a:solidFill>
                  <a:srgbClr val="BFDBFE"/>
                </a:solidFill>
                <a:effectLst/>
                <a:uFillTx/>
                <a:latin typeface="DejaVuSans"/>
                <a:ea typeface="DejaVuSans"/>
              </a:rPr>
              <a:t>RAG</a:t>
            </a:r>
            <a:endParaRPr lang="en-US" sz="1320" b="0" u="none" strike="noStrike">
              <a:solidFill>
                <a:srgbClr val="000000"/>
              </a:solidFill>
              <a:effectLst/>
              <a:uFillTx/>
              <a:latin typeface="Times New Roman"/>
            </a:endParaRPr>
          </a:p>
        </p:txBody>
      </p:sp>
      <p:sp>
        <p:nvSpPr>
          <p:cNvPr id="121" name="任意多边形 120"/>
          <p:cNvSpPr/>
          <p:nvPr/>
        </p:nvSpPr>
        <p:spPr>
          <a:xfrm>
            <a:off x="417600" y="3175200"/>
            <a:ext cx="4830480" cy="1471320"/>
          </a:xfrm>
          <a:custGeom>
            <a:avLst/>
            <a:gdLst/>
            <a:ahLst/>
            <a:cxnLst/>
            <a:rect l="0" t="0" r="r" b="b"/>
            <a:pathLst>
              <a:path w="13418" h="4087">
                <a:moveTo>
                  <a:pt x="0" y="3901"/>
                </a:moveTo>
                <a:lnTo>
                  <a:pt x="0" y="186"/>
                </a:lnTo>
                <a:cubicBezTo>
                  <a:pt x="0" y="174"/>
                  <a:pt x="1" y="162"/>
                  <a:pt x="3" y="150"/>
                </a:cubicBezTo>
                <a:cubicBezTo>
                  <a:pt x="5" y="138"/>
                  <a:pt x="7" y="126"/>
                  <a:pt x="11" y="115"/>
                </a:cubicBezTo>
                <a:cubicBezTo>
                  <a:pt x="14" y="104"/>
                  <a:pt x="19" y="93"/>
                  <a:pt x="24" y="83"/>
                </a:cubicBezTo>
                <a:cubicBezTo>
                  <a:pt x="29" y="73"/>
                  <a:pt x="34" y="63"/>
                  <a:pt x="41" y="55"/>
                </a:cubicBezTo>
                <a:cubicBezTo>
                  <a:pt x="47" y="46"/>
                  <a:pt x="54" y="39"/>
                  <a:pt x="62" y="32"/>
                </a:cubicBezTo>
                <a:cubicBezTo>
                  <a:pt x="70" y="25"/>
                  <a:pt x="78" y="19"/>
                  <a:pt x="86" y="15"/>
                </a:cubicBezTo>
                <a:cubicBezTo>
                  <a:pt x="95" y="10"/>
                  <a:pt x="103" y="6"/>
                  <a:pt x="112" y="4"/>
                </a:cubicBezTo>
                <a:cubicBezTo>
                  <a:pt x="121" y="2"/>
                  <a:pt x="130" y="0"/>
                  <a:pt x="139" y="0"/>
                </a:cubicBezTo>
                <a:lnTo>
                  <a:pt x="13233" y="0"/>
                </a:lnTo>
                <a:cubicBezTo>
                  <a:pt x="13245" y="0"/>
                  <a:pt x="13257" y="2"/>
                  <a:pt x="13269" y="4"/>
                </a:cubicBezTo>
                <a:cubicBezTo>
                  <a:pt x="13281" y="6"/>
                  <a:pt x="13292" y="10"/>
                  <a:pt x="13304" y="15"/>
                </a:cubicBezTo>
                <a:cubicBezTo>
                  <a:pt x="13315" y="19"/>
                  <a:pt x="13326" y="25"/>
                  <a:pt x="13336" y="32"/>
                </a:cubicBezTo>
                <a:cubicBezTo>
                  <a:pt x="13346" y="39"/>
                  <a:pt x="13355" y="46"/>
                  <a:pt x="13364" y="55"/>
                </a:cubicBezTo>
                <a:cubicBezTo>
                  <a:pt x="13373" y="63"/>
                  <a:pt x="13380" y="73"/>
                  <a:pt x="13387" y="83"/>
                </a:cubicBezTo>
                <a:cubicBezTo>
                  <a:pt x="13394" y="93"/>
                  <a:pt x="13399" y="104"/>
                  <a:pt x="13404" y="115"/>
                </a:cubicBezTo>
                <a:cubicBezTo>
                  <a:pt x="13409" y="126"/>
                  <a:pt x="13412" y="138"/>
                  <a:pt x="13415" y="150"/>
                </a:cubicBezTo>
                <a:cubicBezTo>
                  <a:pt x="13417" y="162"/>
                  <a:pt x="13418" y="174"/>
                  <a:pt x="13418" y="186"/>
                </a:cubicBezTo>
                <a:lnTo>
                  <a:pt x="13418" y="3901"/>
                </a:lnTo>
                <a:cubicBezTo>
                  <a:pt x="13418" y="3913"/>
                  <a:pt x="13417" y="3926"/>
                  <a:pt x="13415" y="3937"/>
                </a:cubicBezTo>
                <a:cubicBezTo>
                  <a:pt x="13412" y="3949"/>
                  <a:pt x="13409" y="3961"/>
                  <a:pt x="13404" y="3972"/>
                </a:cubicBezTo>
                <a:cubicBezTo>
                  <a:pt x="13399" y="3984"/>
                  <a:pt x="13394" y="3994"/>
                  <a:pt x="13387" y="4004"/>
                </a:cubicBezTo>
                <a:cubicBezTo>
                  <a:pt x="13380" y="4015"/>
                  <a:pt x="13373" y="4024"/>
                  <a:pt x="13364" y="4033"/>
                </a:cubicBezTo>
                <a:cubicBezTo>
                  <a:pt x="13355" y="4041"/>
                  <a:pt x="13346" y="4049"/>
                  <a:pt x="13336" y="4056"/>
                </a:cubicBezTo>
                <a:cubicBezTo>
                  <a:pt x="13326" y="4062"/>
                  <a:pt x="13315" y="4068"/>
                  <a:pt x="13304" y="4073"/>
                </a:cubicBezTo>
                <a:cubicBezTo>
                  <a:pt x="13292" y="4077"/>
                  <a:pt x="13281" y="4081"/>
                  <a:pt x="13269" y="4083"/>
                </a:cubicBezTo>
                <a:cubicBezTo>
                  <a:pt x="13257" y="4086"/>
                  <a:pt x="13245" y="4087"/>
                  <a:pt x="13233" y="4087"/>
                </a:cubicBezTo>
                <a:lnTo>
                  <a:pt x="139" y="4087"/>
                </a:lnTo>
                <a:cubicBezTo>
                  <a:pt x="130" y="4087"/>
                  <a:pt x="121" y="4086"/>
                  <a:pt x="112" y="4083"/>
                </a:cubicBezTo>
                <a:cubicBezTo>
                  <a:pt x="103" y="4081"/>
                  <a:pt x="95" y="4077"/>
                  <a:pt x="86" y="4073"/>
                </a:cubicBezTo>
                <a:cubicBezTo>
                  <a:pt x="78" y="4068"/>
                  <a:pt x="70" y="4062"/>
                  <a:pt x="62" y="4056"/>
                </a:cubicBezTo>
                <a:cubicBezTo>
                  <a:pt x="54" y="4049"/>
                  <a:pt x="47" y="4041"/>
                  <a:pt x="41" y="4033"/>
                </a:cubicBezTo>
                <a:cubicBezTo>
                  <a:pt x="34" y="4024"/>
                  <a:pt x="29" y="4015"/>
                  <a:pt x="24" y="4004"/>
                </a:cubicBezTo>
                <a:cubicBezTo>
                  <a:pt x="19" y="3994"/>
                  <a:pt x="14" y="3984"/>
                  <a:pt x="11" y="3972"/>
                </a:cubicBezTo>
                <a:cubicBezTo>
                  <a:pt x="7" y="3961"/>
                  <a:pt x="5" y="3949"/>
                  <a:pt x="3" y="3937"/>
                </a:cubicBezTo>
                <a:cubicBezTo>
                  <a:pt x="1" y="3926"/>
                  <a:pt x="0" y="3913"/>
                  <a:pt x="0" y="3901"/>
                </a:cubicBezTo>
                <a:close/>
              </a:path>
            </a:pathLst>
          </a:custGeom>
          <a:solidFill>
            <a:srgbClr val="FFFFFF">
              <a:alpha val="8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22" name="任意多边形 121"/>
          <p:cNvSpPr/>
          <p:nvPr/>
        </p:nvSpPr>
        <p:spPr>
          <a:xfrm>
            <a:off x="401040" y="3175200"/>
            <a:ext cx="66960" cy="1471320"/>
          </a:xfrm>
          <a:custGeom>
            <a:avLst/>
            <a:gdLst/>
            <a:ahLst/>
            <a:cxnLst/>
            <a:rect l="0" t="0" r="r" b="b"/>
            <a:pathLst>
              <a:path w="186" h="4087">
                <a:moveTo>
                  <a:pt x="0" y="0"/>
                </a:moveTo>
                <a:lnTo>
                  <a:pt x="186" y="0"/>
                </a:lnTo>
                <a:lnTo>
                  <a:pt x="186" y="4087"/>
                </a:lnTo>
                <a:lnTo>
                  <a:pt x="0" y="4087"/>
                </a:lnTo>
                <a:lnTo>
                  <a:pt x="0" y="0"/>
                </a:lnTo>
                <a:close/>
              </a:path>
            </a:pathLst>
          </a:custGeom>
          <a:solidFill>
            <a:srgbClr val="FFFFFF"/>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23" name="任意多边形 122"/>
          <p:cNvSpPr/>
          <p:nvPr/>
        </p:nvSpPr>
        <p:spPr>
          <a:xfrm>
            <a:off x="417600" y="4813200"/>
            <a:ext cx="4830480" cy="1471320"/>
          </a:xfrm>
          <a:custGeom>
            <a:avLst/>
            <a:gdLst/>
            <a:ahLst/>
            <a:cxnLst/>
            <a:rect l="0" t="0" r="r" b="b"/>
            <a:pathLst>
              <a:path w="13418" h="4087">
                <a:moveTo>
                  <a:pt x="0" y="3901"/>
                </a:moveTo>
                <a:lnTo>
                  <a:pt x="0" y="186"/>
                </a:lnTo>
                <a:cubicBezTo>
                  <a:pt x="0" y="174"/>
                  <a:pt x="1" y="162"/>
                  <a:pt x="3" y="150"/>
                </a:cubicBezTo>
                <a:cubicBezTo>
                  <a:pt x="5" y="138"/>
                  <a:pt x="7" y="126"/>
                  <a:pt x="11" y="115"/>
                </a:cubicBezTo>
                <a:cubicBezTo>
                  <a:pt x="14" y="104"/>
                  <a:pt x="19" y="93"/>
                  <a:pt x="24" y="83"/>
                </a:cubicBezTo>
                <a:cubicBezTo>
                  <a:pt x="29" y="73"/>
                  <a:pt x="34" y="63"/>
                  <a:pt x="41" y="55"/>
                </a:cubicBezTo>
                <a:cubicBezTo>
                  <a:pt x="47" y="46"/>
                  <a:pt x="54" y="38"/>
                  <a:pt x="62" y="32"/>
                </a:cubicBezTo>
                <a:cubicBezTo>
                  <a:pt x="70" y="25"/>
                  <a:pt x="78" y="19"/>
                  <a:pt x="86" y="14"/>
                </a:cubicBezTo>
                <a:cubicBezTo>
                  <a:pt x="95" y="10"/>
                  <a:pt x="103" y="6"/>
                  <a:pt x="112" y="4"/>
                </a:cubicBezTo>
                <a:cubicBezTo>
                  <a:pt x="121" y="1"/>
                  <a:pt x="130" y="0"/>
                  <a:pt x="139" y="0"/>
                </a:cubicBezTo>
                <a:lnTo>
                  <a:pt x="13233" y="0"/>
                </a:lnTo>
                <a:cubicBezTo>
                  <a:pt x="13245" y="0"/>
                  <a:pt x="13257" y="1"/>
                  <a:pt x="13269" y="4"/>
                </a:cubicBezTo>
                <a:cubicBezTo>
                  <a:pt x="13281" y="6"/>
                  <a:pt x="13292" y="10"/>
                  <a:pt x="13304" y="14"/>
                </a:cubicBezTo>
                <a:cubicBezTo>
                  <a:pt x="13315" y="19"/>
                  <a:pt x="13326" y="25"/>
                  <a:pt x="13336" y="32"/>
                </a:cubicBezTo>
                <a:cubicBezTo>
                  <a:pt x="13346" y="38"/>
                  <a:pt x="13355" y="46"/>
                  <a:pt x="13364" y="55"/>
                </a:cubicBezTo>
                <a:cubicBezTo>
                  <a:pt x="13373" y="63"/>
                  <a:pt x="13380" y="73"/>
                  <a:pt x="13387" y="83"/>
                </a:cubicBezTo>
                <a:cubicBezTo>
                  <a:pt x="13394" y="93"/>
                  <a:pt x="13399" y="104"/>
                  <a:pt x="13404" y="115"/>
                </a:cubicBezTo>
                <a:cubicBezTo>
                  <a:pt x="13409" y="126"/>
                  <a:pt x="13412" y="138"/>
                  <a:pt x="13415" y="150"/>
                </a:cubicBezTo>
                <a:cubicBezTo>
                  <a:pt x="13417" y="162"/>
                  <a:pt x="13418" y="174"/>
                  <a:pt x="13418" y="186"/>
                </a:cubicBezTo>
                <a:lnTo>
                  <a:pt x="13418" y="3901"/>
                </a:lnTo>
                <a:cubicBezTo>
                  <a:pt x="13418" y="3913"/>
                  <a:pt x="13417" y="3925"/>
                  <a:pt x="13415" y="3937"/>
                </a:cubicBezTo>
                <a:cubicBezTo>
                  <a:pt x="13412" y="3949"/>
                  <a:pt x="13409" y="3961"/>
                  <a:pt x="13404" y="3972"/>
                </a:cubicBezTo>
                <a:cubicBezTo>
                  <a:pt x="13399" y="3983"/>
                  <a:pt x="13394" y="3994"/>
                  <a:pt x="13387" y="4004"/>
                </a:cubicBezTo>
                <a:cubicBezTo>
                  <a:pt x="13380" y="4014"/>
                  <a:pt x="13373" y="4024"/>
                  <a:pt x="13364" y="4032"/>
                </a:cubicBezTo>
                <a:cubicBezTo>
                  <a:pt x="13355" y="4041"/>
                  <a:pt x="13346" y="4049"/>
                  <a:pt x="13336" y="4055"/>
                </a:cubicBezTo>
                <a:cubicBezTo>
                  <a:pt x="13326" y="4062"/>
                  <a:pt x="13315" y="4068"/>
                  <a:pt x="13304" y="4073"/>
                </a:cubicBezTo>
                <a:cubicBezTo>
                  <a:pt x="13292" y="4077"/>
                  <a:pt x="13281" y="4081"/>
                  <a:pt x="13269" y="4083"/>
                </a:cubicBezTo>
                <a:cubicBezTo>
                  <a:pt x="13257" y="4086"/>
                  <a:pt x="13245" y="4087"/>
                  <a:pt x="13233" y="4087"/>
                </a:cubicBezTo>
                <a:lnTo>
                  <a:pt x="139" y="4087"/>
                </a:lnTo>
                <a:cubicBezTo>
                  <a:pt x="130" y="4087"/>
                  <a:pt x="121" y="4086"/>
                  <a:pt x="112" y="4083"/>
                </a:cubicBezTo>
                <a:cubicBezTo>
                  <a:pt x="103" y="4081"/>
                  <a:pt x="95" y="4077"/>
                  <a:pt x="86" y="4073"/>
                </a:cubicBezTo>
                <a:cubicBezTo>
                  <a:pt x="78" y="4068"/>
                  <a:pt x="70" y="4062"/>
                  <a:pt x="62" y="4055"/>
                </a:cubicBezTo>
                <a:cubicBezTo>
                  <a:pt x="54" y="4049"/>
                  <a:pt x="47" y="4041"/>
                  <a:pt x="41" y="4032"/>
                </a:cubicBezTo>
                <a:cubicBezTo>
                  <a:pt x="34" y="4024"/>
                  <a:pt x="29" y="4014"/>
                  <a:pt x="24" y="4004"/>
                </a:cubicBezTo>
                <a:cubicBezTo>
                  <a:pt x="19" y="3994"/>
                  <a:pt x="14" y="3983"/>
                  <a:pt x="11" y="3972"/>
                </a:cubicBezTo>
                <a:cubicBezTo>
                  <a:pt x="7" y="3961"/>
                  <a:pt x="5" y="3949"/>
                  <a:pt x="3" y="3937"/>
                </a:cubicBezTo>
                <a:cubicBezTo>
                  <a:pt x="1" y="3925"/>
                  <a:pt x="0" y="3913"/>
                  <a:pt x="0" y="3901"/>
                </a:cubicBezTo>
                <a:close/>
              </a:path>
            </a:pathLst>
          </a:custGeom>
          <a:solidFill>
            <a:srgbClr val="FFFFFF">
              <a:alpha val="8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24" name="任意多边形 123"/>
          <p:cNvSpPr/>
          <p:nvPr/>
        </p:nvSpPr>
        <p:spPr>
          <a:xfrm>
            <a:off x="401040" y="4813200"/>
            <a:ext cx="66960" cy="1471320"/>
          </a:xfrm>
          <a:custGeom>
            <a:avLst/>
            <a:gdLst/>
            <a:ahLst/>
            <a:cxnLst/>
            <a:rect l="0" t="0" r="r" b="b"/>
            <a:pathLst>
              <a:path w="186" h="4087">
                <a:moveTo>
                  <a:pt x="0" y="0"/>
                </a:moveTo>
                <a:lnTo>
                  <a:pt x="186" y="0"/>
                </a:lnTo>
                <a:lnTo>
                  <a:pt x="186" y="4087"/>
                </a:lnTo>
                <a:lnTo>
                  <a:pt x="0" y="4087"/>
                </a:lnTo>
                <a:lnTo>
                  <a:pt x="0" y="0"/>
                </a:lnTo>
                <a:close/>
              </a:path>
            </a:pathLst>
          </a:custGeom>
          <a:solidFill>
            <a:srgbClr val="FFFFFF"/>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125" name="图片 124"/>
          <p:cNvPicPr/>
          <p:nvPr/>
        </p:nvPicPr>
        <p:blipFill>
          <a:blip r:embed="rId3"/>
          <a:stretch/>
        </p:blipFill>
        <p:spPr>
          <a:xfrm>
            <a:off x="601560" y="3359520"/>
            <a:ext cx="200160" cy="200160"/>
          </a:xfrm>
          <a:prstGeom prst="rect">
            <a:avLst/>
          </a:prstGeom>
          <a:noFill/>
          <a:ln w="0">
            <a:noFill/>
          </a:ln>
        </p:spPr>
      </p:pic>
      <p:sp>
        <p:nvSpPr>
          <p:cNvPr id="126" name="文本框 125"/>
          <p:cNvSpPr txBox="1"/>
          <p:nvPr/>
        </p:nvSpPr>
        <p:spPr>
          <a:xfrm>
            <a:off x="1754280" y="1050840"/>
            <a:ext cx="5868000" cy="212400"/>
          </a:xfrm>
          <a:prstGeom prst="rect">
            <a:avLst/>
          </a:prstGeom>
          <a:noFill/>
          <a:ln w="0">
            <a:noFill/>
          </a:ln>
        </p:spPr>
        <p:txBody>
          <a:bodyPr wrap="none" lIns="0" tIns="0" rIns="0" bIns="0" anchor="t">
            <a:spAutoFit/>
          </a:bodyPr>
          <a:lstStyle/>
          <a:p>
            <a:r>
              <a:rPr lang="zh-CN" sz="1320" b="0" u="none" strike="noStrike">
                <a:solidFill>
                  <a:srgbClr val="BFDBFE"/>
                </a:solidFill>
                <a:effectLst/>
                <a:uFillTx/>
                <a:latin typeface="WenQuanYiZenHei"/>
                <a:ea typeface="WenQuanYiZenHei"/>
              </a:rPr>
              <a:t>系统中的核心作用，包括支持高效向量检索和提升生成内容的准确性与实用性。</a:t>
            </a:r>
            <a:endParaRPr lang="en-US" sz="1320" b="0" u="none" strike="noStrike">
              <a:solidFill>
                <a:srgbClr val="000000"/>
              </a:solidFill>
              <a:effectLst/>
              <a:uFillTx/>
              <a:latin typeface="Times New Roman"/>
            </a:endParaRPr>
          </a:p>
        </p:txBody>
      </p:sp>
      <p:pic>
        <p:nvPicPr>
          <p:cNvPr id="127" name="图片 126"/>
          <p:cNvPicPr/>
          <p:nvPr/>
        </p:nvPicPr>
        <p:blipFill>
          <a:blip r:embed="rId4"/>
          <a:stretch/>
        </p:blipFill>
        <p:spPr>
          <a:xfrm>
            <a:off x="601560" y="3710520"/>
            <a:ext cx="133200" cy="133200"/>
          </a:xfrm>
          <a:prstGeom prst="rect">
            <a:avLst/>
          </a:prstGeom>
          <a:noFill/>
          <a:ln w="0">
            <a:noFill/>
          </a:ln>
        </p:spPr>
      </p:pic>
      <p:sp>
        <p:nvSpPr>
          <p:cNvPr id="128" name="文本框 127"/>
          <p:cNvSpPr txBox="1"/>
          <p:nvPr/>
        </p:nvSpPr>
        <p:spPr>
          <a:xfrm>
            <a:off x="902520" y="3357360"/>
            <a:ext cx="1174320" cy="212400"/>
          </a:xfrm>
          <a:prstGeom prst="rect">
            <a:avLst/>
          </a:prstGeom>
          <a:noFill/>
          <a:ln w="0">
            <a:noFill/>
          </a:ln>
        </p:spPr>
        <p:txBody>
          <a:bodyPr wrap="none" lIns="0" tIns="0" rIns="0" bIns="0" anchor="t">
            <a:spAutoFit/>
          </a:bodyPr>
          <a:lstStyle/>
          <a:p>
            <a:r>
              <a:rPr lang="zh-CN" sz="1320" b="0" u="none" strike="noStrike">
                <a:solidFill>
                  <a:srgbClr val="FFFFFF"/>
                </a:solidFill>
                <a:effectLst/>
                <a:uFillTx/>
                <a:latin typeface="WenQuanYiZenHei"/>
                <a:ea typeface="WenQuanYiZenHei"/>
              </a:rPr>
              <a:t>知识库核心职能</a:t>
            </a:r>
            <a:endParaRPr lang="en-US" sz="1320" b="0" u="none" strike="noStrike">
              <a:solidFill>
                <a:srgbClr val="000000"/>
              </a:solidFill>
              <a:effectLst/>
              <a:uFillTx/>
              <a:latin typeface="Times New Roman"/>
            </a:endParaRPr>
          </a:p>
        </p:txBody>
      </p:sp>
      <p:sp>
        <p:nvSpPr>
          <p:cNvPr id="129" name="文本框 128"/>
          <p:cNvSpPr txBox="1"/>
          <p:nvPr/>
        </p:nvSpPr>
        <p:spPr>
          <a:xfrm>
            <a:off x="802080" y="3690360"/>
            <a:ext cx="26892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作为</a:t>
            </a:r>
            <a:endParaRPr lang="en-US" sz="1050" b="0" u="none" strike="noStrike">
              <a:solidFill>
                <a:srgbClr val="000000"/>
              </a:solidFill>
              <a:effectLst/>
              <a:uFillTx/>
              <a:latin typeface="Times New Roman"/>
            </a:endParaRPr>
          </a:p>
        </p:txBody>
      </p:sp>
      <p:sp>
        <p:nvSpPr>
          <p:cNvPr id="130" name="文本框 129"/>
          <p:cNvSpPr txBox="1"/>
          <p:nvPr/>
        </p:nvSpPr>
        <p:spPr>
          <a:xfrm>
            <a:off x="1069560" y="3695040"/>
            <a:ext cx="289440" cy="157320"/>
          </a:xfrm>
          <a:prstGeom prst="rect">
            <a:avLst/>
          </a:prstGeom>
          <a:noFill/>
          <a:ln w="0">
            <a:noFill/>
          </a:ln>
        </p:spPr>
        <p:txBody>
          <a:bodyPr wrap="none" lIns="0" tIns="0" rIns="0" bIns="0" anchor="t">
            <a:spAutoFit/>
          </a:bodyPr>
          <a:lstStyle/>
          <a:p>
            <a:r>
              <a:rPr lang="en-US" sz="1050" b="0" u="none" strike="noStrike">
                <a:solidFill>
                  <a:srgbClr val="D1D5DB"/>
                </a:solidFill>
                <a:effectLst/>
                <a:uFillTx/>
                <a:latin typeface="DejaVuSans"/>
                <a:ea typeface="DejaVuSans"/>
              </a:rPr>
              <a:t>RAG</a:t>
            </a:r>
            <a:endParaRPr lang="en-US" sz="1050" b="0" u="none" strike="noStrike">
              <a:solidFill>
                <a:srgbClr val="000000"/>
              </a:solidFill>
              <a:effectLst/>
              <a:uFillTx/>
              <a:latin typeface="Times New Roman"/>
            </a:endParaRPr>
          </a:p>
        </p:txBody>
      </p:sp>
      <p:pic>
        <p:nvPicPr>
          <p:cNvPr id="131" name="图片 130"/>
          <p:cNvPicPr/>
          <p:nvPr/>
        </p:nvPicPr>
        <p:blipFill>
          <a:blip r:embed="rId4"/>
          <a:stretch/>
        </p:blipFill>
        <p:spPr>
          <a:xfrm>
            <a:off x="601560" y="4011120"/>
            <a:ext cx="133200" cy="133200"/>
          </a:xfrm>
          <a:prstGeom prst="rect">
            <a:avLst/>
          </a:prstGeom>
          <a:noFill/>
          <a:ln w="0">
            <a:noFill/>
          </a:ln>
        </p:spPr>
      </p:pic>
      <p:sp>
        <p:nvSpPr>
          <p:cNvPr id="132" name="文本框 131"/>
          <p:cNvSpPr txBox="1"/>
          <p:nvPr/>
        </p:nvSpPr>
        <p:spPr>
          <a:xfrm>
            <a:off x="1350000" y="3690360"/>
            <a:ext cx="214668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系统的关键组件，实现精准信息检索</a:t>
            </a:r>
            <a:endParaRPr lang="en-US" sz="1050" b="0" u="none" strike="noStrike">
              <a:solidFill>
                <a:srgbClr val="000000"/>
              </a:solidFill>
              <a:effectLst/>
              <a:uFillTx/>
              <a:latin typeface="Times New Roman"/>
            </a:endParaRPr>
          </a:p>
        </p:txBody>
      </p:sp>
      <p:pic>
        <p:nvPicPr>
          <p:cNvPr id="133" name="图片 132"/>
          <p:cNvPicPr/>
          <p:nvPr/>
        </p:nvPicPr>
        <p:blipFill>
          <a:blip r:embed="rId4"/>
          <a:stretch/>
        </p:blipFill>
        <p:spPr>
          <a:xfrm>
            <a:off x="601560" y="4312080"/>
            <a:ext cx="133200" cy="133200"/>
          </a:xfrm>
          <a:prstGeom prst="rect">
            <a:avLst/>
          </a:prstGeom>
          <a:noFill/>
          <a:ln w="0">
            <a:noFill/>
          </a:ln>
        </p:spPr>
      </p:pic>
      <p:sp>
        <p:nvSpPr>
          <p:cNvPr id="134" name="文本框 133"/>
          <p:cNvSpPr txBox="1"/>
          <p:nvPr/>
        </p:nvSpPr>
        <p:spPr>
          <a:xfrm>
            <a:off x="802080" y="3990960"/>
            <a:ext cx="254880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为生成模型提供参考信息，增强内容可靠性</a:t>
            </a:r>
            <a:endParaRPr lang="en-US" sz="1050" b="0" u="none" strike="noStrike">
              <a:solidFill>
                <a:srgbClr val="000000"/>
              </a:solidFill>
              <a:effectLst/>
              <a:uFillTx/>
              <a:latin typeface="Times New Roman"/>
            </a:endParaRPr>
          </a:p>
        </p:txBody>
      </p:sp>
      <p:pic>
        <p:nvPicPr>
          <p:cNvPr id="135" name="图片 134"/>
          <p:cNvPicPr/>
          <p:nvPr/>
        </p:nvPicPr>
        <p:blipFill>
          <a:blip r:embed="rId5"/>
          <a:stretch/>
        </p:blipFill>
        <p:spPr>
          <a:xfrm>
            <a:off x="601560" y="4997160"/>
            <a:ext cx="200160" cy="200160"/>
          </a:xfrm>
          <a:prstGeom prst="rect">
            <a:avLst/>
          </a:prstGeom>
          <a:noFill/>
          <a:ln w="0">
            <a:noFill/>
          </a:ln>
        </p:spPr>
      </p:pic>
      <p:sp>
        <p:nvSpPr>
          <p:cNvPr id="136" name="文本框 135"/>
          <p:cNvSpPr txBox="1"/>
          <p:nvPr/>
        </p:nvSpPr>
        <p:spPr>
          <a:xfrm>
            <a:off x="802080" y="4291920"/>
            <a:ext cx="268308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支持全流程知识管理，从数据准备到动态更新</a:t>
            </a:r>
            <a:endParaRPr lang="en-US" sz="1050" b="0" u="none" strike="noStrike">
              <a:solidFill>
                <a:srgbClr val="000000"/>
              </a:solidFill>
              <a:effectLst/>
              <a:uFillTx/>
              <a:latin typeface="Times New Roman"/>
            </a:endParaRPr>
          </a:p>
        </p:txBody>
      </p:sp>
      <p:pic>
        <p:nvPicPr>
          <p:cNvPr id="137" name="图片 136"/>
          <p:cNvPicPr/>
          <p:nvPr/>
        </p:nvPicPr>
        <p:blipFill>
          <a:blip r:embed="rId4"/>
          <a:stretch/>
        </p:blipFill>
        <p:spPr>
          <a:xfrm>
            <a:off x="601560" y="5348160"/>
            <a:ext cx="133200" cy="133200"/>
          </a:xfrm>
          <a:prstGeom prst="rect">
            <a:avLst/>
          </a:prstGeom>
          <a:noFill/>
          <a:ln w="0">
            <a:noFill/>
          </a:ln>
        </p:spPr>
      </p:pic>
      <p:sp>
        <p:nvSpPr>
          <p:cNvPr id="138" name="文本框 137"/>
          <p:cNvSpPr txBox="1"/>
          <p:nvPr/>
        </p:nvSpPr>
        <p:spPr>
          <a:xfrm>
            <a:off x="902520" y="4995000"/>
            <a:ext cx="1341720" cy="212400"/>
          </a:xfrm>
          <a:prstGeom prst="rect">
            <a:avLst/>
          </a:prstGeom>
          <a:noFill/>
          <a:ln w="0">
            <a:noFill/>
          </a:ln>
        </p:spPr>
        <p:txBody>
          <a:bodyPr wrap="none" lIns="0" tIns="0" rIns="0" bIns="0" anchor="t">
            <a:spAutoFit/>
          </a:bodyPr>
          <a:lstStyle/>
          <a:p>
            <a:r>
              <a:rPr lang="zh-CN" sz="1320" b="0" u="none" strike="noStrike">
                <a:solidFill>
                  <a:srgbClr val="FFFFFF"/>
                </a:solidFill>
                <a:effectLst/>
                <a:uFillTx/>
                <a:latin typeface="WenQuanYiZenHei"/>
                <a:ea typeface="WenQuanYiZenHei"/>
              </a:rPr>
              <a:t>高效向量检索支持</a:t>
            </a:r>
            <a:endParaRPr lang="en-US" sz="1320" b="0" u="none" strike="noStrike">
              <a:solidFill>
                <a:srgbClr val="000000"/>
              </a:solidFill>
              <a:effectLst/>
              <a:uFillTx/>
              <a:latin typeface="Times New Roman"/>
            </a:endParaRPr>
          </a:p>
        </p:txBody>
      </p:sp>
      <p:pic>
        <p:nvPicPr>
          <p:cNvPr id="139" name="图片 138"/>
          <p:cNvPicPr/>
          <p:nvPr/>
        </p:nvPicPr>
        <p:blipFill>
          <a:blip r:embed="rId4"/>
          <a:stretch/>
        </p:blipFill>
        <p:spPr>
          <a:xfrm>
            <a:off x="601560" y="5649120"/>
            <a:ext cx="133200" cy="133200"/>
          </a:xfrm>
          <a:prstGeom prst="rect">
            <a:avLst/>
          </a:prstGeom>
          <a:noFill/>
          <a:ln w="0">
            <a:noFill/>
          </a:ln>
        </p:spPr>
      </p:pic>
      <p:sp>
        <p:nvSpPr>
          <p:cNvPr id="140" name="文本框 139"/>
          <p:cNvSpPr txBox="1"/>
          <p:nvPr/>
        </p:nvSpPr>
        <p:spPr>
          <a:xfrm>
            <a:off x="802080" y="5328000"/>
            <a:ext cx="241488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通过向量化表示实现语义级别的快速匹配</a:t>
            </a:r>
            <a:endParaRPr lang="en-US" sz="1050" b="0" u="none" strike="noStrike">
              <a:solidFill>
                <a:srgbClr val="000000"/>
              </a:solidFill>
              <a:effectLst/>
              <a:uFillTx/>
              <a:latin typeface="Times New Roman"/>
            </a:endParaRPr>
          </a:p>
        </p:txBody>
      </p:sp>
      <p:pic>
        <p:nvPicPr>
          <p:cNvPr id="141" name="图片 140"/>
          <p:cNvPicPr/>
          <p:nvPr/>
        </p:nvPicPr>
        <p:blipFill>
          <a:blip r:embed="rId4"/>
          <a:stretch/>
        </p:blipFill>
        <p:spPr>
          <a:xfrm>
            <a:off x="601560" y="5950080"/>
            <a:ext cx="133200" cy="133200"/>
          </a:xfrm>
          <a:prstGeom prst="rect">
            <a:avLst/>
          </a:prstGeom>
          <a:noFill/>
          <a:ln w="0">
            <a:noFill/>
          </a:ln>
        </p:spPr>
      </p:pic>
      <p:sp>
        <p:nvSpPr>
          <p:cNvPr id="142" name="文本框 141"/>
          <p:cNvSpPr txBox="1"/>
          <p:nvPr/>
        </p:nvSpPr>
        <p:spPr>
          <a:xfrm>
            <a:off x="802080" y="5628960"/>
            <a:ext cx="241488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优化索引结构，提升大规模数据检索效率</a:t>
            </a:r>
            <a:endParaRPr lang="en-US" sz="1050" b="0" u="none" strike="noStrike">
              <a:solidFill>
                <a:srgbClr val="000000"/>
              </a:solidFill>
              <a:effectLst/>
              <a:uFillTx/>
              <a:latin typeface="Times New Roman"/>
            </a:endParaRPr>
          </a:p>
        </p:txBody>
      </p:sp>
      <p:sp>
        <p:nvSpPr>
          <p:cNvPr id="143" name="任意多边形 142"/>
          <p:cNvSpPr/>
          <p:nvPr/>
        </p:nvSpPr>
        <p:spPr>
          <a:xfrm>
            <a:off x="5465160" y="3175200"/>
            <a:ext cx="4830480" cy="1471320"/>
          </a:xfrm>
          <a:custGeom>
            <a:avLst/>
            <a:gdLst/>
            <a:ahLst/>
            <a:cxnLst/>
            <a:rect l="0" t="0" r="r" b="b"/>
            <a:pathLst>
              <a:path w="13418" h="4087">
                <a:moveTo>
                  <a:pt x="0" y="3901"/>
                </a:moveTo>
                <a:lnTo>
                  <a:pt x="0" y="186"/>
                </a:lnTo>
                <a:cubicBezTo>
                  <a:pt x="0" y="174"/>
                  <a:pt x="1" y="162"/>
                  <a:pt x="3" y="150"/>
                </a:cubicBezTo>
                <a:cubicBezTo>
                  <a:pt x="4" y="138"/>
                  <a:pt x="7" y="126"/>
                  <a:pt x="10" y="115"/>
                </a:cubicBezTo>
                <a:cubicBezTo>
                  <a:pt x="14" y="104"/>
                  <a:pt x="18" y="93"/>
                  <a:pt x="23" y="83"/>
                </a:cubicBezTo>
                <a:cubicBezTo>
                  <a:pt x="28" y="73"/>
                  <a:pt x="34" y="63"/>
                  <a:pt x="41" y="55"/>
                </a:cubicBezTo>
                <a:cubicBezTo>
                  <a:pt x="47" y="46"/>
                  <a:pt x="54" y="39"/>
                  <a:pt x="62" y="32"/>
                </a:cubicBezTo>
                <a:cubicBezTo>
                  <a:pt x="69" y="25"/>
                  <a:pt x="77" y="19"/>
                  <a:pt x="86" y="15"/>
                </a:cubicBezTo>
                <a:cubicBezTo>
                  <a:pt x="94" y="10"/>
                  <a:pt x="103" y="6"/>
                  <a:pt x="112" y="4"/>
                </a:cubicBezTo>
                <a:cubicBezTo>
                  <a:pt x="121" y="2"/>
                  <a:pt x="130" y="0"/>
                  <a:pt x="139" y="0"/>
                </a:cubicBezTo>
                <a:lnTo>
                  <a:pt x="13232" y="0"/>
                </a:lnTo>
                <a:cubicBezTo>
                  <a:pt x="13244" y="0"/>
                  <a:pt x="13257" y="2"/>
                  <a:pt x="13269" y="4"/>
                </a:cubicBezTo>
                <a:cubicBezTo>
                  <a:pt x="13280" y="6"/>
                  <a:pt x="13292" y="10"/>
                  <a:pt x="13303" y="15"/>
                </a:cubicBezTo>
                <a:cubicBezTo>
                  <a:pt x="13315" y="19"/>
                  <a:pt x="13325" y="25"/>
                  <a:pt x="13335" y="32"/>
                </a:cubicBezTo>
                <a:cubicBezTo>
                  <a:pt x="13346" y="39"/>
                  <a:pt x="13355" y="46"/>
                  <a:pt x="13364" y="55"/>
                </a:cubicBezTo>
                <a:cubicBezTo>
                  <a:pt x="13372" y="63"/>
                  <a:pt x="13380" y="73"/>
                  <a:pt x="13387" y="83"/>
                </a:cubicBezTo>
                <a:cubicBezTo>
                  <a:pt x="13393" y="93"/>
                  <a:pt x="13399" y="104"/>
                  <a:pt x="13404" y="115"/>
                </a:cubicBezTo>
                <a:cubicBezTo>
                  <a:pt x="13409" y="126"/>
                  <a:pt x="13412" y="138"/>
                  <a:pt x="13414" y="150"/>
                </a:cubicBezTo>
                <a:cubicBezTo>
                  <a:pt x="13417" y="162"/>
                  <a:pt x="13418" y="174"/>
                  <a:pt x="13418" y="186"/>
                </a:cubicBezTo>
                <a:lnTo>
                  <a:pt x="13418" y="3901"/>
                </a:lnTo>
                <a:cubicBezTo>
                  <a:pt x="13418" y="3913"/>
                  <a:pt x="13417" y="3926"/>
                  <a:pt x="13414" y="3937"/>
                </a:cubicBezTo>
                <a:cubicBezTo>
                  <a:pt x="13412" y="3949"/>
                  <a:pt x="13409" y="3961"/>
                  <a:pt x="13404" y="3972"/>
                </a:cubicBezTo>
                <a:cubicBezTo>
                  <a:pt x="13399" y="3984"/>
                  <a:pt x="13393" y="3994"/>
                  <a:pt x="13387" y="4004"/>
                </a:cubicBezTo>
                <a:cubicBezTo>
                  <a:pt x="13380" y="4015"/>
                  <a:pt x="13372" y="4024"/>
                  <a:pt x="13364" y="4033"/>
                </a:cubicBezTo>
                <a:cubicBezTo>
                  <a:pt x="13355" y="4041"/>
                  <a:pt x="13346" y="4049"/>
                  <a:pt x="13335" y="4056"/>
                </a:cubicBezTo>
                <a:cubicBezTo>
                  <a:pt x="13325" y="4062"/>
                  <a:pt x="13315" y="4068"/>
                  <a:pt x="13303" y="4073"/>
                </a:cubicBezTo>
                <a:cubicBezTo>
                  <a:pt x="13292" y="4077"/>
                  <a:pt x="13280" y="4081"/>
                  <a:pt x="13269" y="4083"/>
                </a:cubicBezTo>
                <a:cubicBezTo>
                  <a:pt x="13257" y="4086"/>
                  <a:pt x="13244" y="4087"/>
                  <a:pt x="13232" y="4087"/>
                </a:cubicBezTo>
                <a:lnTo>
                  <a:pt x="139" y="4087"/>
                </a:lnTo>
                <a:cubicBezTo>
                  <a:pt x="130" y="4087"/>
                  <a:pt x="121" y="4086"/>
                  <a:pt x="112" y="4083"/>
                </a:cubicBezTo>
                <a:cubicBezTo>
                  <a:pt x="103" y="4081"/>
                  <a:pt x="94" y="4077"/>
                  <a:pt x="86" y="4073"/>
                </a:cubicBezTo>
                <a:cubicBezTo>
                  <a:pt x="77" y="4068"/>
                  <a:pt x="69" y="4062"/>
                  <a:pt x="62" y="4056"/>
                </a:cubicBezTo>
                <a:cubicBezTo>
                  <a:pt x="54" y="4049"/>
                  <a:pt x="47" y="4041"/>
                  <a:pt x="41" y="4033"/>
                </a:cubicBezTo>
                <a:cubicBezTo>
                  <a:pt x="34" y="4024"/>
                  <a:pt x="28" y="4015"/>
                  <a:pt x="23" y="4004"/>
                </a:cubicBezTo>
                <a:cubicBezTo>
                  <a:pt x="18" y="3994"/>
                  <a:pt x="14" y="3984"/>
                  <a:pt x="10" y="3972"/>
                </a:cubicBezTo>
                <a:cubicBezTo>
                  <a:pt x="7" y="3961"/>
                  <a:pt x="4" y="3949"/>
                  <a:pt x="3" y="3937"/>
                </a:cubicBezTo>
                <a:cubicBezTo>
                  <a:pt x="1" y="3926"/>
                  <a:pt x="0" y="3913"/>
                  <a:pt x="0" y="3901"/>
                </a:cubicBezTo>
                <a:close/>
              </a:path>
            </a:pathLst>
          </a:custGeom>
          <a:solidFill>
            <a:srgbClr val="FFFFFF">
              <a:alpha val="8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44" name="任意多边形 143"/>
          <p:cNvSpPr/>
          <p:nvPr/>
        </p:nvSpPr>
        <p:spPr>
          <a:xfrm>
            <a:off x="5448240" y="3175200"/>
            <a:ext cx="67320" cy="1471320"/>
          </a:xfrm>
          <a:custGeom>
            <a:avLst/>
            <a:gdLst/>
            <a:ahLst/>
            <a:cxnLst/>
            <a:rect l="0" t="0" r="r" b="b"/>
            <a:pathLst>
              <a:path w="187" h="4087">
                <a:moveTo>
                  <a:pt x="0" y="0"/>
                </a:moveTo>
                <a:lnTo>
                  <a:pt x="187" y="0"/>
                </a:lnTo>
                <a:lnTo>
                  <a:pt x="187" y="4087"/>
                </a:lnTo>
                <a:lnTo>
                  <a:pt x="0" y="4087"/>
                </a:lnTo>
                <a:lnTo>
                  <a:pt x="0" y="0"/>
                </a:lnTo>
                <a:close/>
              </a:path>
            </a:pathLst>
          </a:custGeom>
          <a:solidFill>
            <a:srgbClr val="FFFFFF"/>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45" name="任意多边形 144"/>
          <p:cNvSpPr/>
          <p:nvPr/>
        </p:nvSpPr>
        <p:spPr>
          <a:xfrm>
            <a:off x="5465160" y="4813200"/>
            <a:ext cx="4830480" cy="1471320"/>
          </a:xfrm>
          <a:custGeom>
            <a:avLst/>
            <a:gdLst/>
            <a:ahLst/>
            <a:cxnLst/>
            <a:rect l="0" t="0" r="r" b="b"/>
            <a:pathLst>
              <a:path w="13418" h="4087">
                <a:moveTo>
                  <a:pt x="0" y="3901"/>
                </a:moveTo>
                <a:lnTo>
                  <a:pt x="0" y="186"/>
                </a:lnTo>
                <a:cubicBezTo>
                  <a:pt x="0" y="174"/>
                  <a:pt x="1" y="162"/>
                  <a:pt x="3" y="150"/>
                </a:cubicBezTo>
                <a:cubicBezTo>
                  <a:pt x="4" y="138"/>
                  <a:pt x="7" y="126"/>
                  <a:pt x="10" y="115"/>
                </a:cubicBezTo>
                <a:cubicBezTo>
                  <a:pt x="14" y="104"/>
                  <a:pt x="18" y="93"/>
                  <a:pt x="23" y="83"/>
                </a:cubicBezTo>
                <a:cubicBezTo>
                  <a:pt x="28" y="73"/>
                  <a:pt x="34" y="63"/>
                  <a:pt x="41" y="55"/>
                </a:cubicBezTo>
                <a:cubicBezTo>
                  <a:pt x="47" y="46"/>
                  <a:pt x="54" y="38"/>
                  <a:pt x="62" y="32"/>
                </a:cubicBezTo>
                <a:cubicBezTo>
                  <a:pt x="69" y="25"/>
                  <a:pt x="77" y="19"/>
                  <a:pt x="86" y="14"/>
                </a:cubicBezTo>
                <a:cubicBezTo>
                  <a:pt x="94" y="10"/>
                  <a:pt x="103" y="6"/>
                  <a:pt x="112" y="4"/>
                </a:cubicBezTo>
                <a:cubicBezTo>
                  <a:pt x="121" y="1"/>
                  <a:pt x="130" y="0"/>
                  <a:pt x="139" y="0"/>
                </a:cubicBezTo>
                <a:lnTo>
                  <a:pt x="13232" y="0"/>
                </a:lnTo>
                <a:cubicBezTo>
                  <a:pt x="13244" y="0"/>
                  <a:pt x="13257" y="1"/>
                  <a:pt x="13269" y="4"/>
                </a:cubicBezTo>
                <a:cubicBezTo>
                  <a:pt x="13280" y="6"/>
                  <a:pt x="13292" y="10"/>
                  <a:pt x="13303" y="14"/>
                </a:cubicBezTo>
                <a:cubicBezTo>
                  <a:pt x="13315" y="19"/>
                  <a:pt x="13325" y="25"/>
                  <a:pt x="13335" y="32"/>
                </a:cubicBezTo>
                <a:cubicBezTo>
                  <a:pt x="13346" y="38"/>
                  <a:pt x="13355" y="46"/>
                  <a:pt x="13364" y="55"/>
                </a:cubicBezTo>
                <a:cubicBezTo>
                  <a:pt x="13372" y="63"/>
                  <a:pt x="13380" y="73"/>
                  <a:pt x="13387" y="83"/>
                </a:cubicBezTo>
                <a:cubicBezTo>
                  <a:pt x="13393" y="93"/>
                  <a:pt x="13399" y="104"/>
                  <a:pt x="13404" y="115"/>
                </a:cubicBezTo>
                <a:cubicBezTo>
                  <a:pt x="13409" y="126"/>
                  <a:pt x="13412" y="138"/>
                  <a:pt x="13414" y="150"/>
                </a:cubicBezTo>
                <a:cubicBezTo>
                  <a:pt x="13417" y="162"/>
                  <a:pt x="13418" y="174"/>
                  <a:pt x="13418" y="186"/>
                </a:cubicBezTo>
                <a:lnTo>
                  <a:pt x="13418" y="3901"/>
                </a:lnTo>
                <a:cubicBezTo>
                  <a:pt x="13418" y="3913"/>
                  <a:pt x="13417" y="3925"/>
                  <a:pt x="13414" y="3937"/>
                </a:cubicBezTo>
                <a:cubicBezTo>
                  <a:pt x="13412" y="3949"/>
                  <a:pt x="13409" y="3961"/>
                  <a:pt x="13404" y="3972"/>
                </a:cubicBezTo>
                <a:cubicBezTo>
                  <a:pt x="13399" y="3983"/>
                  <a:pt x="13393" y="3994"/>
                  <a:pt x="13387" y="4004"/>
                </a:cubicBezTo>
                <a:cubicBezTo>
                  <a:pt x="13380" y="4014"/>
                  <a:pt x="13372" y="4024"/>
                  <a:pt x="13364" y="4032"/>
                </a:cubicBezTo>
                <a:cubicBezTo>
                  <a:pt x="13355" y="4041"/>
                  <a:pt x="13346" y="4049"/>
                  <a:pt x="13335" y="4055"/>
                </a:cubicBezTo>
                <a:cubicBezTo>
                  <a:pt x="13325" y="4062"/>
                  <a:pt x="13315" y="4068"/>
                  <a:pt x="13303" y="4073"/>
                </a:cubicBezTo>
                <a:cubicBezTo>
                  <a:pt x="13292" y="4077"/>
                  <a:pt x="13280" y="4081"/>
                  <a:pt x="13269" y="4083"/>
                </a:cubicBezTo>
                <a:cubicBezTo>
                  <a:pt x="13257" y="4086"/>
                  <a:pt x="13244" y="4087"/>
                  <a:pt x="13232" y="4087"/>
                </a:cubicBezTo>
                <a:lnTo>
                  <a:pt x="139" y="4087"/>
                </a:lnTo>
                <a:cubicBezTo>
                  <a:pt x="130" y="4087"/>
                  <a:pt x="121" y="4086"/>
                  <a:pt x="112" y="4083"/>
                </a:cubicBezTo>
                <a:cubicBezTo>
                  <a:pt x="103" y="4081"/>
                  <a:pt x="94" y="4077"/>
                  <a:pt x="86" y="4073"/>
                </a:cubicBezTo>
                <a:cubicBezTo>
                  <a:pt x="77" y="4068"/>
                  <a:pt x="69" y="4062"/>
                  <a:pt x="62" y="4055"/>
                </a:cubicBezTo>
                <a:cubicBezTo>
                  <a:pt x="54" y="4049"/>
                  <a:pt x="47" y="4041"/>
                  <a:pt x="41" y="4032"/>
                </a:cubicBezTo>
                <a:cubicBezTo>
                  <a:pt x="34" y="4024"/>
                  <a:pt x="28" y="4014"/>
                  <a:pt x="23" y="4004"/>
                </a:cubicBezTo>
                <a:cubicBezTo>
                  <a:pt x="18" y="3994"/>
                  <a:pt x="14" y="3983"/>
                  <a:pt x="10" y="3972"/>
                </a:cubicBezTo>
                <a:cubicBezTo>
                  <a:pt x="7" y="3961"/>
                  <a:pt x="4" y="3949"/>
                  <a:pt x="3" y="3937"/>
                </a:cubicBezTo>
                <a:cubicBezTo>
                  <a:pt x="1" y="3925"/>
                  <a:pt x="0" y="3913"/>
                  <a:pt x="0" y="3901"/>
                </a:cubicBezTo>
                <a:close/>
              </a:path>
            </a:pathLst>
          </a:custGeom>
          <a:solidFill>
            <a:srgbClr val="FFFFFF">
              <a:alpha val="8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46" name="任意多边形 145"/>
          <p:cNvSpPr/>
          <p:nvPr/>
        </p:nvSpPr>
        <p:spPr>
          <a:xfrm>
            <a:off x="5448240" y="4813200"/>
            <a:ext cx="67320" cy="1471320"/>
          </a:xfrm>
          <a:custGeom>
            <a:avLst/>
            <a:gdLst/>
            <a:ahLst/>
            <a:cxnLst/>
            <a:rect l="0" t="0" r="r" b="b"/>
            <a:pathLst>
              <a:path w="187" h="4087">
                <a:moveTo>
                  <a:pt x="0" y="0"/>
                </a:moveTo>
                <a:lnTo>
                  <a:pt x="187" y="0"/>
                </a:lnTo>
                <a:lnTo>
                  <a:pt x="187" y="4087"/>
                </a:lnTo>
                <a:lnTo>
                  <a:pt x="0" y="4087"/>
                </a:lnTo>
                <a:lnTo>
                  <a:pt x="0" y="0"/>
                </a:lnTo>
                <a:close/>
              </a:path>
            </a:pathLst>
          </a:custGeom>
          <a:solidFill>
            <a:srgbClr val="FFFFFF"/>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147" name="图片 146"/>
          <p:cNvPicPr/>
          <p:nvPr/>
        </p:nvPicPr>
        <p:blipFill>
          <a:blip r:embed="rId6"/>
          <a:stretch/>
        </p:blipFill>
        <p:spPr>
          <a:xfrm>
            <a:off x="5649120" y="3359520"/>
            <a:ext cx="200160" cy="200160"/>
          </a:xfrm>
          <a:prstGeom prst="rect">
            <a:avLst/>
          </a:prstGeom>
          <a:noFill/>
          <a:ln w="0">
            <a:noFill/>
          </a:ln>
        </p:spPr>
      </p:pic>
      <p:sp>
        <p:nvSpPr>
          <p:cNvPr id="148" name="文本框 147"/>
          <p:cNvSpPr txBox="1"/>
          <p:nvPr/>
        </p:nvSpPr>
        <p:spPr>
          <a:xfrm>
            <a:off x="802080" y="5929920"/>
            <a:ext cx="241488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支持多样化查询需求，提供精准内容匹配</a:t>
            </a:r>
            <a:endParaRPr lang="en-US" sz="1050" b="0" u="none" strike="noStrike">
              <a:solidFill>
                <a:srgbClr val="000000"/>
              </a:solidFill>
              <a:effectLst/>
              <a:uFillTx/>
              <a:latin typeface="Times New Roman"/>
            </a:endParaRPr>
          </a:p>
        </p:txBody>
      </p:sp>
      <p:pic>
        <p:nvPicPr>
          <p:cNvPr id="149" name="图片 148"/>
          <p:cNvPicPr/>
          <p:nvPr/>
        </p:nvPicPr>
        <p:blipFill>
          <a:blip r:embed="rId4"/>
          <a:stretch/>
        </p:blipFill>
        <p:spPr>
          <a:xfrm>
            <a:off x="5649120" y="3710520"/>
            <a:ext cx="133200" cy="133200"/>
          </a:xfrm>
          <a:prstGeom prst="rect">
            <a:avLst/>
          </a:prstGeom>
          <a:noFill/>
          <a:ln w="0">
            <a:noFill/>
          </a:ln>
        </p:spPr>
      </p:pic>
      <p:sp>
        <p:nvSpPr>
          <p:cNvPr id="150" name="文本框 149"/>
          <p:cNvSpPr txBox="1"/>
          <p:nvPr/>
        </p:nvSpPr>
        <p:spPr>
          <a:xfrm>
            <a:off x="5950080" y="3357360"/>
            <a:ext cx="1341720" cy="212400"/>
          </a:xfrm>
          <a:prstGeom prst="rect">
            <a:avLst/>
          </a:prstGeom>
          <a:noFill/>
          <a:ln w="0">
            <a:noFill/>
          </a:ln>
        </p:spPr>
        <p:txBody>
          <a:bodyPr wrap="none" lIns="0" tIns="0" rIns="0" bIns="0" anchor="t">
            <a:spAutoFit/>
          </a:bodyPr>
          <a:lstStyle/>
          <a:p>
            <a:r>
              <a:rPr lang="zh-CN" sz="1320" b="0" u="none" strike="noStrike">
                <a:solidFill>
                  <a:srgbClr val="FFFFFF"/>
                </a:solidFill>
                <a:effectLst/>
                <a:uFillTx/>
                <a:latin typeface="WenQuanYiZenHei"/>
                <a:ea typeface="WenQuanYiZenHei"/>
              </a:rPr>
              <a:t>提升生成内容质量</a:t>
            </a:r>
            <a:endParaRPr lang="en-US" sz="1320" b="0" u="none" strike="noStrike">
              <a:solidFill>
                <a:srgbClr val="000000"/>
              </a:solidFill>
              <a:effectLst/>
              <a:uFillTx/>
              <a:latin typeface="Times New Roman"/>
            </a:endParaRPr>
          </a:p>
        </p:txBody>
      </p:sp>
      <p:pic>
        <p:nvPicPr>
          <p:cNvPr id="151" name="图片 150"/>
          <p:cNvPicPr/>
          <p:nvPr/>
        </p:nvPicPr>
        <p:blipFill>
          <a:blip r:embed="rId4"/>
          <a:stretch/>
        </p:blipFill>
        <p:spPr>
          <a:xfrm>
            <a:off x="5649120" y="4011120"/>
            <a:ext cx="133200" cy="133200"/>
          </a:xfrm>
          <a:prstGeom prst="rect">
            <a:avLst/>
          </a:prstGeom>
          <a:noFill/>
          <a:ln w="0">
            <a:noFill/>
          </a:ln>
        </p:spPr>
      </p:pic>
      <p:sp>
        <p:nvSpPr>
          <p:cNvPr id="152" name="文本框 151"/>
          <p:cNvSpPr txBox="1"/>
          <p:nvPr/>
        </p:nvSpPr>
        <p:spPr>
          <a:xfrm>
            <a:off x="5849640" y="3690360"/>
            <a:ext cx="214668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生成内容更加准确，减少虚构和幻觉</a:t>
            </a:r>
            <a:endParaRPr lang="en-US" sz="1050" b="0" u="none" strike="noStrike">
              <a:solidFill>
                <a:srgbClr val="000000"/>
              </a:solidFill>
              <a:effectLst/>
              <a:uFillTx/>
              <a:latin typeface="Times New Roman"/>
            </a:endParaRPr>
          </a:p>
        </p:txBody>
      </p:sp>
      <p:pic>
        <p:nvPicPr>
          <p:cNvPr id="153" name="图片 152"/>
          <p:cNvPicPr/>
          <p:nvPr/>
        </p:nvPicPr>
        <p:blipFill>
          <a:blip r:embed="rId4"/>
          <a:stretch/>
        </p:blipFill>
        <p:spPr>
          <a:xfrm>
            <a:off x="5649120" y="4312080"/>
            <a:ext cx="133200" cy="133200"/>
          </a:xfrm>
          <a:prstGeom prst="rect">
            <a:avLst/>
          </a:prstGeom>
          <a:noFill/>
          <a:ln w="0">
            <a:noFill/>
          </a:ln>
        </p:spPr>
      </p:pic>
      <p:sp>
        <p:nvSpPr>
          <p:cNvPr id="154" name="文本框 153"/>
          <p:cNvSpPr txBox="1"/>
          <p:nvPr/>
        </p:nvSpPr>
        <p:spPr>
          <a:xfrm>
            <a:off x="5849640" y="3990960"/>
            <a:ext cx="254880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增强内容的专业性和实用性，提供可靠信息</a:t>
            </a:r>
            <a:endParaRPr lang="en-US" sz="1050" b="0" u="none" strike="noStrike">
              <a:solidFill>
                <a:srgbClr val="000000"/>
              </a:solidFill>
              <a:effectLst/>
              <a:uFillTx/>
              <a:latin typeface="Times New Roman"/>
            </a:endParaRPr>
          </a:p>
        </p:txBody>
      </p:sp>
      <p:pic>
        <p:nvPicPr>
          <p:cNvPr id="155" name="图片 154"/>
          <p:cNvPicPr/>
          <p:nvPr/>
        </p:nvPicPr>
        <p:blipFill>
          <a:blip r:embed="rId7"/>
          <a:stretch/>
        </p:blipFill>
        <p:spPr>
          <a:xfrm>
            <a:off x="5649120" y="4997160"/>
            <a:ext cx="150120" cy="200160"/>
          </a:xfrm>
          <a:prstGeom prst="rect">
            <a:avLst/>
          </a:prstGeom>
          <a:noFill/>
          <a:ln w="0">
            <a:noFill/>
          </a:ln>
        </p:spPr>
      </p:pic>
      <p:sp>
        <p:nvSpPr>
          <p:cNvPr id="156" name="文本框 155"/>
          <p:cNvSpPr txBox="1"/>
          <p:nvPr/>
        </p:nvSpPr>
        <p:spPr>
          <a:xfrm>
            <a:off x="5849640" y="4291920"/>
            <a:ext cx="214668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适应动态环境，保持知识更新与扩展</a:t>
            </a:r>
            <a:endParaRPr lang="en-US" sz="1050" b="0" u="none" strike="noStrike">
              <a:solidFill>
                <a:srgbClr val="000000"/>
              </a:solidFill>
              <a:effectLst/>
              <a:uFillTx/>
              <a:latin typeface="Times New Roman"/>
            </a:endParaRPr>
          </a:p>
        </p:txBody>
      </p:sp>
      <p:pic>
        <p:nvPicPr>
          <p:cNvPr id="157" name="图片 156"/>
          <p:cNvPicPr/>
          <p:nvPr/>
        </p:nvPicPr>
        <p:blipFill>
          <a:blip r:embed="rId4"/>
          <a:stretch/>
        </p:blipFill>
        <p:spPr>
          <a:xfrm>
            <a:off x="5649120" y="5348160"/>
            <a:ext cx="133200" cy="133200"/>
          </a:xfrm>
          <a:prstGeom prst="rect">
            <a:avLst/>
          </a:prstGeom>
          <a:noFill/>
          <a:ln w="0">
            <a:noFill/>
          </a:ln>
        </p:spPr>
      </p:pic>
      <p:sp>
        <p:nvSpPr>
          <p:cNvPr id="158" name="文本框 157"/>
          <p:cNvSpPr txBox="1"/>
          <p:nvPr/>
        </p:nvSpPr>
        <p:spPr>
          <a:xfrm>
            <a:off x="5899680" y="4995000"/>
            <a:ext cx="1341720" cy="212400"/>
          </a:xfrm>
          <a:prstGeom prst="rect">
            <a:avLst/>
          </a:prstGeom>
          <a:noFill/>
          <a:ln w="0">
            <a:noFill/>
          </a:ln>
        </p:spPr>
        <p:txBody>
          <a:bodyPr wrap="none" lIns="0" tIns="0" rIns="0" bIns="0" anchor="t">
            <a:spAutoFit/>
          </a:bodyPr>
          <a:lstStyle/>
          <a:p>
            <a:r>
              <a:rPr lang="zh-CN" sz="1320" b="0" u="none" strike="noStrike">
                <a:solidFill>
                  <a:srgbClr val="FFFFFF"/>
                </a:solidFill>
                <a:effectLst/>
                <a:uFillTx/>
                <a:latin typeface="WenQuanYiZenHei"/>
                <a:ea typeface="WenQuanYiZenHei"/>
              </a:rPr>
              <a:t>高质量知识库特点</a:t>
            </a:r>
            <a:endParaRPr lang="en-US" sz="1320" b="0" u="none" strike="noStrike">
              <a:solidFill>
                <a:srgbClr val="000000"/>
              </a:solidFill>
              <a:effectLst/>
              <a:uFillTx/>
              <a:latin typeface="Times New Roman"/>
            </a:endParaRPr>
          </a:p>
        </p:txBody>
      </p:sp>
      <p:pic>
        <p:nvPicPr>
          <p:cNvPr id="159" name="图片 158"/>
          <p:cNvPicPr/>
          <p:nvPr/>
        </p:nvPicPr>
        <p:blipFill>
          <a:blip r:embed="rId4"/>
          <a:stretch/>
        </p:blipFill>
        <p:spPr>
          <a:xfrm>
            <a:off x="5649120" y="5649120"/>
            <a:ext cx="133200" cy="133200"/>
          </a:xfrm>
          <a:prstGeom prst="rect">
            <a:avLst/>
          </a:prstGeom>
          <a:noFill/>
          <a:ln w="0">
            <a:noFill/>
          </a:ln>
        </p:spPr>
      </p:pic>
      <p:sp>
        <p:nvSpPr>
          <p:cNvPr id="160" name="文本框 159"/>
          <p:cNvSpPr txBox="1"/>
          <p:nvPr/>
        </p:nvSpPr>
        <p:spPr>
          <a:xfrm>
            <a:off x="5849640" y="5328000"/>
            <a:ext cx="241488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数据清理与规范化，确保一致性和准确性</a:t>
            </a:r>
            <a:endParaRPr lang="en-US" sz="1050" b="0" u="none" strike="noStrike">
              <a:solidFill>
                <a:srgbClr val="000000"/>
              </a:solidFill>
              <a:effectLst/>
              <a:uFillTx/>
              <a:latin typeface="Times New Roman"/>
            </a:endParaRPr>
          </a:p>
        </p:txBody>
      </p:sp>
      <p:pic>
        <p:nvPicPr>
          <p:cNvPr id="161" name="图片 160"/>
          <p:cNvPicPr/>
          <p:nvPr/>
        </p:nvPicPr>
        <p:blipFill>
          <a:blip r:embed="rId4"/>
          <a:stretch/>
        </p:blipFill>
        <p:spPr>
          <a:xfrm>
            <a:off x="5649120" y="5950080"/>
            <a:ext cx="133200" cy="133200"/>
          </a:xfrm>
          <a:prstGeom prst="rect">
            <a:avLst/>
          </a:prstGeom>
          <a:noFill/>
          <a:ln w="0">
            <a:noFill/>
          </a:ln>
        </p:spPr>
      </p:pic>
      <p:sp>
        <p:nvSpPr>
          <p:cNvPr id="162" name="文本框 161"/>
          <p:cNvSpPr txBox="1"/>
          <p:nvPr/>
        </p:nvSpPr>
        <p:spPr>
          <a:xfrm>
            <a:off x="5849640" y="5628960"/>
            <a:ext cx="214668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结构化标注与分类，提升检索精准度</a:t>
            </a:r>
            <a:endParaRPr lang="en-US" sz="1050" b="0" u="none" strike="noStrike">
              <a:solidFill>
                <a:srgbClr val="000000"/>
              </a:solidFill>
              <a:effectLst/>
              <a:uFillTx/>
              <a:latin typeface="Times New Roman"/>
            </a:endParaRPr>
          </a:p>
        </p:txBody>
      </p:sp>
      <p:pic>
        <p:nvPicPr>
          <p:cNvPr id="163" name="图片 162"/>
          <p:cNvPicPr/>
          <p:nvPr/>
        </p:nvPicPr>
        <p:blipFill>
          <a:blip r:embed="rId8"/>
          <a:stretch/>
        </p:blipFill>
        <p:spPr>
          <a:xfrm>
            <a:off x="401040" y="6509880"/>
            <a:ext cx="100080" cy="116640"/>
          </a:xfrm>
          <a:prstGeom prst="rect">
            <a:avLst/>
          </a:prstGeom>
          <a:noFill/>
          <a:ln w="0">
            <a:noFill/>
          </a:ln>
        </p:spPr>
      </p:pic>
      <p:sp>
        <p:nvSpPr>
          <p:cNvPr id="164" name="文本框 163"/>
          <p:cNvSpPr txBox="1"/>
          <p:nvPr/>
        </p:nvSpPr>
        <p:spPr>
          <a:xfrm>
            <a:off x="5849640" y="5929920"/>
            <a:ext cx="228060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优化索引与存储，支持大规模高效检索</a:t>
            </a:r>
            <a:endParaRPr lang="en-US" sz="1050" b="0" u="none" strike="noStrike">
              <a:solidFill>
                <a:srgbClr val="000000"/>
              </a:solidFill>
              <a:effectLst/>
              <a:uFillTx/>
              <a:latin typeface="Times New Roman"/>
            </a:endParaRPr>
          </a:p>
        </p:txBody>
      </p:sp>
      <p:sp>
        <p:nvSpPr>
          <p:cNvPr id="165" name="文本框 164"/>
          <p:cNvSpPr txBox="1"/>
          <p:nvPr/>
        </p:nvSpPr>
        <p:spPr>
          <a:xfrm>
            <a:off x="534960" y="6501600"/>
            <a:ext cx="116640" cy="136080"/>
          </a:xfrm>
          <a:prstGeom prst="rect">
            <a:avLst/>
          </a:prstGeom>
          <a:noFill/>
          <a:ln w="0">
            <a:noFill/>
          </a:ln>
        </p:spPr>
        <p:txBody>
          <a:bodyPr wrap="none" lIns="0" tIns="0" rIns="0" bIns="0" anchor="t">
            <a:spAutoFit/>
          </a:bodyPr>
          <a:lstStyle/>
          <a:p>
            <a:r>
              <a:rPr lang="en-US" sz="920" b="0" u="none" strike="noStrike">
                <a:solidFill>
                  <a:srgbClr val="9CA3AF"/>
                </a:solidFill>
                <a:effectLst/>
                <a:uFillTx/>
                <a:latin typeface="DejaVuSans"/>
                <a:ea typeface="DejaVuSans"/>
              </a:rPr>
              <a:t> </a:t>
            </a:r>
            <a:endParaRPr lang="en-US" sz="920" b="0" u="none" strike="noStrike">
              <a:solidFill>
                <a:srgbClr val="000000"/>
              </a:solidFill>
              <a:effectLst/>
              <a:uFillTx/>
              <a:latin typeface="Times New Roman"/>
            </a:endParaRPr>
          </a:p>
        </p:txBody>
      </p:sp>
      <p:sp>
        <p:nvSpPr>
          <p:cNvPr id="166" name="文本框 165"/>
          <p:cNvSpPr txBox="1"/>
          <p:nvPr/>
        </p:nvSpPr>
        <p:spPr>
          <a:xfrm>
            <a:off x="572040" y="6497640"/>
            <a:ext cx="118080" cy="148320"/>
          </a:xfrm>
          <a:prstGeom prst="rect">
            <a:avLst/>
          </a:prstGeom>
          <a:noFill/>
          <a:ln w="0">
            <a:noFill/>
          </a:ln>
        </p:spPr>
        <p:txBody>
          <a:bodyPr wrap="none" lIns="0" tIns="0" rIns="0" bIns="0" anchor="t">
            <a:spAutoFit/>
          </a:bodyPr>
          <a:lstStyle/>
          <a:p>
            <a:r>
              <a:rPr lang="zh-CN" sz="920" b="0" u="none" strike="noStrike">
                <a:solidFill>
                  <a:srgbClr val="9CA3AF"/>
                </a:solidFill>
                <a:effectLst/>
                <a:uFillTx/>
                <a:latin typeface="WenQuanYiZenHei"/>
                <a:ea typeface="WenQuanYiZenHei"/>
              </a:rPr>
              <a:t>第</a:t>
            </a:r>
            <a:endParaRPr lang="en-US" sz="920" b="0" u="none" strike="noStrike">
              <a:solidFill>
                <a:srgbClr val="000000"/>
              </a:solidFill>
              <a:effectLst/>
              <a:uFillTx/>
              <a:latin typeface="Times New Roman"/>
            </a:endParaRPr>
          </a:p>
        </p:txBody>
      </p:sp>
      <p:sp>
        <p:nvSpPr>
          <p:cNvPr id="167" name="文本框 166"/>
          <p:cNvSpPr txBox="1"/>
          <p:nvPr/>
        </p:nvSpPr>
        <p:spPr>
          <a:xfrm>
            <a:off x="689040" y="6501600"/>
            <a:ext cx="116640" cy="136080"/>
          </a:xfrm>
          <a:prstGeom prst="rect">
            <a:avLst/>
          </a:prstGeom>
          <a:noFill/>
          <a:ln w="0">
            <a:noFill/>
          </a:ln>
        </p:spPr>
        <p:txBody>
          <a:bodyPr wrap="none" lIns="0" tIns="0" rIns="0" bIns="0" anchor="t">
            <a:spAutoFit/>
          </a:bodyPr>
          <a:lstStyle/>
          <a:p>
            <a:r>
              <a:rPr lang="en-US" sz="920" b="0" u="none" strike="noStrike">
                <a:solidFill>
                  <a:srgbClr val="9CA3AF"/>
                </a:solidFill>
                <a:effectLst/>
                <a:uFillTx/>
                <a:latin typeface="DejaVuSans"/>
                <a:ea typeface="DejaVuSans"/>
              </a:rPr>
              <a:t>7</a:t>
            </a:r>
            <a:endParaRPr lang="en-US" sz="920" b="0" u="none" strike="noStrike">
              <a:solidFill>
                <a:srgbClr val="000000"/>
              </a:solidFill>
              <a:effectLst/>
              <a:uFillTx/>
              <a:latin typeface="Times New Roman"/>
            </a:endParaRPr>
          </a:p>
        </p:txBody>
      </p:sp>
      <p:sp>
        <p:nvSpPr>
          <p:cNvPr id="168" name="文本框 167"/>
          <p:cNvSpPr txBox="1"/>
          <p:nvPr/>
        </p:nvSpPr>
        <p:spPr>
          <a:xfrm>
            <a:off x="763560" y="6497640"/>
            <a:ext cx="1291680" cy="148320"/>
          </a:xfrm>
          <a:prstGeom prst="rect">
            <a:avLst/>
          </a:prstGeom>
          <a:noFill/>
          <a:ln w="0">
            <a:noFill/>
          </a:ln>
        </p:spPr>
        <p:txBody>
          <a:bodyPr wrap="none" lIns="0" tIns="0" rIns="0" bIns="0" anchor="t">
            <a:spAutoFit/>
          </a:bodyPr>
          <a:lstStyle/>
          <a:p>
            <a:r>
              <a:rPr lang="zh-CN" sz="920" b="0" u="none" strike="noStrike">
                <a:solidFill>
                  <a:srgbClr val="9CA3AF"/>
                </a:solidFill>
                <a:effectLst/>
                <a:uFillTx/>
                <a:latin typeface="WenQuanYiZenHei"/>
                <a:ea typeface="WenQuanYiZenHei"/>
              </a:rPr>
              <a:t>章：构建检索向量数据库</a:t>
            </a:r>
            <a:endParaRPr lang="en-US" sz="920" b="0" u="none" strike="noStrike">
              <a:solidFill>
                <a:srgbClr val="000000"/>
              </a:solidFill>
              <a:effectLst/>
              <a:uFillTx/>
              <a:latin typeface="Times New Roman"/>
            </a:endParaRPr>
          </a:p>
        </p:txBody>
      </p:sp>
      <p:sp>
        <p:nvSpPr>
          <p:cNvPr id="169" name="任意多边形 168"/>
          <p:cNvSpPr/>
          <p:nvPr/>
        </p:nvSpPr>
        <p:spPr>
          <a:xfrm>
            <a:off x="401040" y="6718680"/>
            <a:ext cx="9894600" cy="33840"/>
          </a:xfrm>
          <a:custGeom>
            <a:avLst/>
            <a:gdLst/>
            <a:ahLst/>
            <a:cxnLst/>
            <a:rect l="0" t="0" r="r" b="b"/>
            <a:pathLst>
              <a:path w="27485" h="94">
                <a:moveTo>
                  <a:pt x="0" y="0"/>
                </a:moveTo>
                <a:lnTo>
                  <a:pt x="27485" y="0"/>
                </a:lnTo>
                <a:lnTo>
                  <a:pt x="27485" y="94"/>
                </a:lnTo>
                <a:lnTo>
                  <a:pt x="0" y="94"/>
                </a:lnTo>
                <a:lnTo>
                  <a:pt x="0" y="0"/>
                </a:lnTo>
                <a:close/>
              </a:path>
            </a:pathLst>
          </a:custGeom>
          <a:solidFill>
            <a:srgbClr val="FFFFFF">
              <a:alpha val="2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70" name="任意多边形 169"/>
          <p:cNvSpPr/>
          <p:nvPr/>
        </p:nvSpPr>
        <p:spPr>
          <a:xfrm>
            <a:off x="401040" y="6718680"/>
            <a:ext cx="1980720" cy="33840"/>
          </a:xfrm>
          <a:custGeom>
            <a:avLst/>
            <a:gdLst/>
            <a:ahLst/>
            <a:cxnLst/>
            <a:rect l="0" t="0" r="r" b="b"/>
            <a:pathLst>
              <a:path w="5502" h="94">
                <a:moveTo>
                  <a:pt x="0" y="0"/>
                </a:moveTo>
                <a:lnTo>
                  <a:pt x="5502" y="0"/>
                </a:lnTo>
                <a:lnTo>
                  <a:pt x="5502" y="94"/>
                </a:lnTo>
                <a:lnTo>
                  <a:pt x="0" y="94"/>
                </a:lnTo>
                <a:lnTo>
                  <a:pt x="0" y="0"/>
                </a:lnTo>
                <a:close/>
              </a:path>
            </a:pathLst>
          </a:custGeom>
          <a:solidFill>
            <a:srgbClr val="7E3AF2"/>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171" name="任意多边形 170"/>
          <p:cNvSpPr/>
          <p:nvPr/>
        </p:nvSpPr>
        <p:spPr>
          <a:xfrm>
            <a:off x="1604160" y="1428840"/>
            <a:ext cx="50760" cy="50400"/>
          </a:xfrm>
          <a:custGeom>
            <a:avLst/>
            <a:gdLst/>
            <a:ahLst/>
            <a:cxnLst/>
            <a:rect l="0" t="0" r="r" b="b"/>
            <a:pathLst>
              <a:path w="141" h="140">
                <a:moveTo>
                  <a:pt x="141" y="70"/>
                </a:moveTo>
                <a:cubicBezTo>
                  <a:pt x="141" y="79"/>
                  <a:pt x="139" y="88"/>
                  <a:pt x="135" y="96"/>
                </a:cubicBezTo>
                <a:cubicBezTo>
                  <a:pt x="132" y="105"/>
                  <a:pt x="127" y="112"/>
                  <a:pt x="120" y="119"/>
                </a:cubicBezTo>
                <a:cubicBezTo>
                  <a:pt x="114" y="125"/>
                  <a:pt x="106" y="130"/>
                  <a:pt x="98" y="135"/>
                </a:cubicBezTo>
                <a:cubicBezTo>
                  <a:pt x="89" y="138"/>
                  <a:pt x="80" y="140"/>
                  <a:pt x="71" y="140"/>
                </a:cubicBezTo>
                <a:cubicBezTo>
                  <a:pt x="61" y="140"/>
                  <a:pt x="52" y="138"/>
                  <a:pt x="43" y="135"/>
                </a:cubicBezTo>
                <a:cubicBezTo>
                  <a:pt x="35" y="130"/>
                  <a:pt x="27" y="125"/>
                  <a:pt x="21" y="119"/>
                </a:cubicBezTo>
                <a:cubicBezTo>
                  <a:pt x="14" y="112"/>
                  <a:pt x="9" y="105"/>
                  <a:pt x="6" y="96"/>
                </a:cubicBezTo>
                <a:cubicBezTo>
                  <a:pt x="2" y="88"/>
                  <a:pt x="0" y="79"/>
                  <a:pt x="0" y="70"/>
                </a:cubicBezTo>
                <a:cubicBezTo>
                  <a:pt x="0" y="60"/>
                  <a:pt x="2" y="51"/>
                  <a:pt x="6" y="43"/>
                </a:cubicBezTo>
                <a:cubicBezTo>
                  <a:pt x="9" y="34"/>
                  <a:pt x="14" y="27"/>
                  <a:pt x="21" y="20"/>
                </a:cubicBezTo>
                <a:cubicBezTo>
                  <a:pt x="27" y="14"/>
                  <a:pt x="35" y="9"/>
                  <a:pt x="43" y="5"/>
                </a:cubicBezTo>
                <a:cubicBezTo>
                  <a:pt x="52" y="2"/>
                  <a:pt x="61" y="0"/>
                  <a:pt x="71" y="0"/>
                </a:cubicBezTo>
                <a:cubicBezTo>
                  <a:pt x="80" y="0"/>
                  <a:pt x="89" y="2"/>
                  <a:pt x="98" y="5"/>
                </a:cubicBezTo>
                <a:cubicBezTo>
                  <a:pt x="106" y="9"/>
                  <a:pt x="114" y="14"/>
                  <a:pt x="120" y="20"/>
                </a:cubicBezTo>
                <a:cubicBezTo>
                  <a:pt x="127" y="27"/>
                  <a:pt x="132" y="34"/>
                  <a:pt x="135" y="43"/>
                </a:cubicBezTo>
                <a:cubicBezTo>
                  <a:pt x="139" y="51"/>
                  <a:pt x="141" y="60"/>
                  <a:pt x="141" y="70"/>
                </a:cubicBezTo>
                <a:close/>
              </a:path>
            </a:pathLst>
          </a:custGeom>
          <a:solidFill>
            <a:srgbClr val="FFFFFF">
              <a:alpha val="5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72" name="任意多边形 171"/>
          <p:cNvSpPr/>
          <p:nvPr/>
        </p:nvSpPr>
        <p:spPr>
          <a:xfrm>
            <a:off x="8557200" y="2147400"/>
            <a:ext cx="50400" cy="50760"/>
          </a:xfrm>
          <a:custGeom>
            <a:avLst/>
            <a:gdLst/>
            <a:ahLst/>
            <a:cxnLst/>
            <a:rect l="0" t="0" r="r" b="b"/>
            <a:pathLst>
              <a:path w="140" h="141">
                <a:moveTo>
                  <a:pt x="140" y="70"/>
                </a:moveTo>
                <a:cubicBezTo>
                  <a:pt x="140" y="79"/>
                  <a:pt x="138" y="89"/>
                  <a:pt x="135" y="98"/>
                </a:cubicBezTo>
                <a:cubicBezTo>
                  <a:pt x="131" y="106"/>
                  <a:pt x="126" y="114"/>
                  <a:pt x="120" y="120"/>
                </a:cubicBezTo>
                <a:cubicBezTo>
                  <a:pt x="113" y="127"/>
                  <a:pt x="105" y="132"/>
                  <a:pt x="97" y="135"/>
                </a:cubicBezTo>
                <a:cubicBezTo>
                  <a:pt x="88" y="139"/>
                  <a:pt x="80" y="141"/>
                  <a:pt x="70" y="141"/>
                </a:cubicBezTo>
                <a:cubicBezTo>
                  <a:pt x="60" y="141"/>
                  <a:pt x="51" y="139"/>
                  <a:pt x="43" y="135"/>
                </a:cubicBezTo>
                <a:cubicBezTo>
                  <a:pt x="34" y="132"/>
                  <a:pt x="27" y="127"/>
                  <a:pt x="20" y="120"/>
                </a:cubicBezTo>
                <a:cubicBezTo>
                  <a:pt x="14" y="114"/>
                  <a:pt x="9" y="106"/>
                  <a:pt x="5" y="98"/>
                </a:cubicBezTo>
                <a:cubicBezTo>
                  <a:pt x="1" y="89"/>
                  <a:pt x="0" y="79"/>
                  <a:pt x="0" y="70"/>
                </a:cubicBezTo>
                <a:cubicBezTo>
                  <a:pt x="0" y="61"/>
                  <a:pt x="1" y="52"/>
                  <a:pt x="5" y="43"/>
                </a:cubicBezTo>
                <a:cubicBezTo>
                  <a:pt x="9" y="35"/>
                  <a:pt x="14" y="27"/>
                  <a:pt x="20" y="21"/>
                </a:cubicBezTo>
                <a:cubicBezTo>
                  <a:pt x="27" y="14"/>
                  <a:pt x="34" y="9"/>
                  <a:pt x="43" y="6"/>
                </a:cubicBezTo>
                <a:cubicBezTo>
                  <a:pt x="51" y="2"/>
                  <a:pt x="60" y="0"/>
                  <a:pt x="70" y="0"/>
                </a:cubicBezTo>
                <a:cubicBezTo>
                  <a:pt x="80" y="0"/>
                  <a:pt x="88" y="2"/>
                  <a:pt x="97" y="6"/>
                </a:cubicBezTo>
                <a:cubicBezTo>
                  <a:pt x="105" y="9"/>
                  <a:pt x="113" y="14"/>
                  <a:pt x="120" y="21"/>
                </a:cubicBezTo>
                <a:cubicBezTo>
                  <a:pt x="126" y="27"/>
                  <a:pt x="131" y="35"/>
                  <a:pt x="135" y="43"/>
                </a:cubicBezTo>
                <a:cubicBezTo>
                  <a:pt x="138" y="52"/>
                  <a:pt x="140" y="61"/>
                  <a:pt x="140" y="70"/>
                </a:cubicBezTo>
                <a:close/>
              </a:path>
            </a:pathLst>
          </a:custGeom>
          <a:solidFill>
            <a:srgbClr val="FFFFFF">
              <a:alpha val="5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73" name="任意多边形 172"/>
          <p:cNvSpPr/>
          <p:nvPr/>
        </p:nvSpPr>
        <p:spPr>
          <a:xfrm>
            <a:off x="2674080" y="5005440"/>
            <a:ext cx="50400" cy="50400"/>
          </a:xfrm>
          <a:custGeom>
            <a:avLst/>
            <a:gdLst/>
            <a:ahLst/>
            <a:cxnLst/>
            <a:rect l="0" t="0" r="r" b="b"/>
            <a:pathLst>
              <a:path w="140" h="140">
                <a:moveTo>
                  <a:pt x="140" y="71"/>
                </a:moveTo>
                <a:cubicBezTo>
                  <a:pt x="140" y="80"/>
                  <a:pt x="138" y="89"/>
                  <a:pt x="135" y="97"/>
                </a:cubicBezTo>
                <a:cubicBezTo>
                  <a:pt x="131" y="106"/>
                  <a:pt x="126" y="113"/>
                  <a:pt x="120" y="120"/>
                </a:cubicBezTo>
                <a:cubicBezTo>
                  <a:pt x="113" y="127"/>
                  <a:pt x="105" y="132"/>
                  <a:pt x="97" y="135"/>
                </a:cubicBezTo>
                <a:cubicBezTo>
                  <a:pt x="88" y="139"/>
                  <a:pt x="80" y="140"/>
                  <a:pt x="70" y="140"/>
                </a:cubicBezTo>
                <a:cubicBezTo>
                  <a:pt x="61" y="140"/>
                  <a:pt x="52" y="139"/>
                  <a:pt x="44" y="135"/>
                </a:cubicBezTo>
                <a:cubicBezTo>
                  <a:pt x="35" y="132"/>
                  <a:pt x="28" y="127"/>
                  <a:pt x="21" y="120"/>
                </a:cubicBezTo>
                <a:cubicBezTo>
                  <a:pt x="15" y="113"/>
                  <a:pt x="10" y="106"/>
                  <a:pt x="5" y="97"/>
                </a:cubicBezTo>
                <a:cubicBezTo>
                  <a:pt x="1" y="89"/>
                  <a:pt x="0" y="80"/>
                  <a:pt x="0" y="71"/>
                </a:cubicBezTo>
                <a:cubicBezTo>
                  <a:pt x="0" y="61"/>
                  <a:pt x="1" y="52"/>
                  <a:pt x="5" y="43"/>
                </a:cubicBezTo>
                <a:cubicBezTo>
                  <a:pt x="10" y="35"/>
                  <a:pt x="15" y="27"/>
                  <a:pt x="21" y="21"/>
                </a:cubicBezTo>
                <a:cubicBezTo>
                  <a:pt x="28" y="14"/>
                  <a:pt x="35" y="9"/>
                  <a:pt x="44" y="5"/>
                </a:cubicBezTo>
                <a:cubicBezTo>
                  <a:pt x="52" y="2"/>
                  <a:pt x="61" y="0"/>
                  <a:pt x="70" y="0"/>
                </a:cubicBezTo>
                <a:cubicBezTo>
                  <a:pt x="80" y="0"/>
                  <a:pt x="88" y="2"/>
                  <a:pt x="97" y="5"/>
                </a:cubicBezTo>
                <a:cubicBezTo>
                  <a:pt x="105" y="9"/>
                  <a:pt x="113" y="14"/>
                  <a:pt x="120" y="21"/>
                </a:cubicBezTo>
                <a:cubicBezTo>
                  <a:pt x="126" y="27"/>
                  <a:pt x="131" y="35"/>
                  <a:pt x="135" y="43"/>
                </a:cubicBezTo>
                <a:cubicBezTo>
                  <a:pt x="138" y="52"/>
                  <a:pt x="140" y="61"/>
                  <a:pt x="140" y="71"/>
                </a:cubicBezTo>
                <a:close/>
              </a:path>
            </a:pathLst>
          </a:custGeom>
          <a:solidFill>
            <a:srgbClr val="FFFFFF">
              <a:alpha val="5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74" name="任意多边形 173"/>
          <p:cNvSpPr/>
          <p:nvPr/>
        </p:nvSpPr>
        <p:spPr>
          <a:xfrm>
            <a:off x="9091800" y="4295160"/>
            <a:ext cx="50760" cy="50400"/>
          </a:xfrm>
          <a:custGeom>
            <a:avLst/>
            <a:gdLst/>
            <a:ahLst/>
            <a:cxnLst/>
            <a:rect l="0" t="0" r="r" b="b"/>
            <a:pathLst>
              <a:path w="141" h="140">
                <a:moveTo>
                  <a:pt x="141" y="70"/>
                </a:moveTo>
                <a:cubicBezTo>
                  <a:pt x="141" y="79"/>
                  <a:pt x="139" y="88"/>
                  <a:pt x="135" y="97"/>
                </a:cubicBezTo>
                <a:cubicBezTo>
                  <a:pt x="132" y="106"/>
                  <a:pt x="127" y="113"/>
                  <a:pt x="120" y="120"/>
                </a:cubicBezTo>
                <a:cubicBezTo>
                  <a:pt x="114" y="126"/>
                  <a:pt x="105" y="131"/>
                  <a:pt x="97" y="135"/>
                </a:cubicBezTo>
                <a:cubicBezTo>
                  <a:pt x="88" y="139"/>
                  <a:pt x="79" y="140"/>
                  <a:pt x="70" y="140"/>
                </a:cubicBezTo>
                <a:cubicBezTo>
                  <a:pt x="61" y="140"/>
                  <a:pt x="52" y="139"/>
                  <a:pt x="43" y="135"/>
                </a:cubicBezTo>
                <a:cubicBezTo>
                  <a:pt x="35" y="131"/>
                  <a:pt x="27" y="126"/>
                  <a:pt x="21" y="120"/>
                </a:cubicBezTo>
                <a:cubicBezTo>
                  <a:pt x="14" y="113"/>
                  <a:pt x="9" y="106"/>
                  <a:pt x="6" y="97"/>
                </a:cubicBezTo>
                <a:cubicBezTo>
                  <a:pt x="2" y="88"/>
                  <a:pt x="0" y="79"/>
                  <a:pt x="0" y="70"/>
                </a:cubicBezTo>
                <a:cubicBezTo>
                  <a:pt x="0" y="60"/>
                  <a:pt x="2" y="52"/>
                  <a:pt x="6" y="43"/>
                </a:cubicBezTo>
                <a:cubicBezTo>
                  <a:pt x="9" y="34"/>
                  <a:pt x="14" y="27"/>
                  <a:pt x="21" y="20"/>
                </a:cubicBezTo>
                <a:cubicBezTo>
                  <a:pt x="27" y="14"/>
                  <a:pt x="35" y="9"/>
                  <a:pt x="43" y="5"/>
                </a:cubicBezTo>
                <a:cubicBezTo>
                  <a:pt x="52" y="2"/>
                  <a:pt x="61" y="0"/>
                  <a:pt x="70" y="0"/>
                </a:cubicBezTo>
                <a:cubicBezTo>
                  <a:pt x="79" y="0"/>
                  <a:pt x="88" y="2"/>
                  <a:pt x="97" y="5"/>
                </a:cubicBezTo>
                <a:cubicBezTo>
                  <a:pt x="105" y="9"/>
                  <a:pt x="114" y="14"/>
                  <a:pt x="120" y="20"/>
                </a:cubicBezTo>
                <a:cubicBezTo>
                  <a:pt x="127" y="27"/>
                  <a:pt x="132" y="34"/>
                  <a:pt x="135" y="43"/>
                </a:cubicBezTo>
                <a:cubicBezTo>
                  <a:pt x="139" y="52"/>
                  <a:pt x="141" y="60"/>
                  <a:pt x="141" y="70"/>
                </a:cubicBezTo>
                <a:close/>
              </a:path>
            </a:pathLst>
          </a:custGeom>
          <a:solidFill>
            <a:srgbClr val="FFFFFF">
              <a:alpha val="5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75" name="任意多边形 174"/>
          <p:cNvSpPr/>
          <p:nvPr/>
        </p:nvSpPr>
        <p:spPr>
          <a:xfrm>
            <a:off x="5348160" y="3217320"/>
            <a:ext cx="50400" cy="50400"/>
          </a:xfrm>
          <a:custGeom>
            <a:avLst/>
            <a:gdLst/>
            <a:ahLst/>
            <a:cxnLst/>
            <a:rect l="0" t="0" r="r" b="b"/>
            <a:pathLst>
              <a:path w="140" h="140">
                <a:moveTo>
                  <a:pt x="140" y="70"/>
                </a:moveTo>
                <a:cubicBezTo>
                  <a:pt x="140" y="79"/>
                  <a:pt x="138" y="88"/>
                  <a:pt x="135" y="97"/>
                </a:cubicBezTo>
                <a:cubicBezTo>
                  <a:pt x="131" y="105"/>
                  <a:pt x="126" y="113"/>
                  <a:pt x="120" y="119"/>
                </a:cubicBezTo>
                <a:cubicBezTo>
                  <a:pt x="113" y="126"/>
                  <a:pt x="106" y="131"/>
                  <a:pt x="97" y="135"/>
                </a:cubicBezTo>
                <a:cubicBezTo>
                  <a:pt x="89" y="138"/>
                  <a:pt x="79" y="140"/>
                  <a:pt x="69" y="140"/>
                </a:cubicBezTo>
                <a:cubicBezTo>
                  <a:pt x="60" y="140"/>
                  <a:pt x="51" y="138"/>
                  <a:pt x="43" y="135"/>
                </a:cubicBezTo>
                <a:cubicBezTo>
                  <a:pt x="34" y="131"/>
                  <a:pt x="27" y="126"/>
                  <a:pt x="20" y="119"/>
                </a:cubicBezTo>
                <a:cubicBezTo>
                  <a:pt x="14" y="113"/>
                  <a:pt x="9" y="105"/>
                  <a:pt x="5" y="97"/>
                </a:cubicBezTo>
                <a:cubicBezTo>
                  <a:pt x="2" y="88"/>
                  <a:pt x="0" y="79"/>
                  <a:pt x="0" y="70"/>
                </a:cubicBezTo>
                <a:cubicBezTo>
                  <a:pt x="0" y="61"/>
                  <a:pt x="2" y="52"/>
                  <a:pt x="5" y="44"/>
                </a:cubicBezTo>
                <a:cubicBezTo>
                  <a:pt x="9" y="35"/>
                  <a:pt x="14" y="26"/>
                  <a:pt x="20" y="20"/>
                </a:cubicBezTo>
                <a:cubicBezTo>
                  <a:pt x="27" y="13"/>
                  <a:pt x="34" y="8"/>
                  <a:pt x="43" y="5"/>
                </a:cubicBezTo>
                <a:cubicBezTo>
                  <a:pt x="51" y="1"/>
                  <a:pt x="60" y="0"/>
                  <a:pt x="69" y="0"/>
                </a:cubicBezTo>
                <a:cubicBezTo>
                  <a:pt x="79" y="0"/>
                  <a:pt x="89" y="1"/>
                  <a:pt x="97" y="5"/>
                </a:cubicBezTo>
                <a:cubicBezTo>
                  <a:pt x="106" y="8"/>
                  <a:pt x="113" y="13"/>
                  <a:pt x="120" y="20"/>
                </a:cubicBezTo>
                <a:cubicBezTo>
                  <a:pt x="126" y="26"/>
                  <a:pt x="131" y="35"/>
                  <a:pt x="135" y="44"/>
                </a:cubicBezTo>
                <a:cubicBezTo>
                  <a:pt x="138" y="52"/>
                  <a:pt x="140" y="61"/>
                  <a:pt x="140" y="70"/>
                </a:cubicBezTo>
                <a:close/>
              </a:path>
            </a:pathLst>
          </a:custGeom>
          <a:solidFill>
            <a:srgbClr val="FFFFFF">
              <a:alpha val="5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176" name="任意多边形 175"/>
          <p:cNvSpPr/>
          <p:nvPr/>
        </p:nvSpPr>
        <p:spPr>
          <a:xfrm>
            <a:off x="4813200" y="5724000"/>
            <a:ext cx="50400" cy="50760"/>
          </a:xfrm>
          <a:custGeom>
            <a:avLst/>
            <a:gdLst/>
            <a:ahLst/>
            <a:cxnLst/>
            <a:rect l="0" t="0" r="r" b="b"/>
            <a:pathLst>
              <a:path w="140" h="141">
                <a:moveTo>
                  <a:pt x="140" y="71"/>
                </a:moveTo>
                <a:cubicBezTo>
                  <a:pt x="140" y="80"/>
                  <a:pt x="139" y="89"/>
                  <a:pt x="135" y="98"/>
                </a:cubicBezTo>
                <a:cubicBezTo>
                  <a:pt x="132" y="106"/>
                  <a:pt x="127" y="114"/>
                  <a:pt x="120" y="120"/>
                </a:cubicBezTo>
                <a:cubicBezTo>
                  <a:pt x="114" y="127"/>
                  <a:pt x="106" y="132"/>
                  <a:pt x="98" y="135"/>
                </a:cubicBezTo>
                <a:cubicBezTo>
                  <a:pt x="89" y="139"/>
                  <a:pt x="80" y="141"/>
                  <a:pt x="71" y="141"/>
                </a:cubicBezTo>
                <a:cubicBezTo>
                  <a:pt x="62" y="141"/>
                  <a:pt x="53" y="139"/>
                  <a:pt x="43" y="135"/>
                </a:cubicBezTo>
                <a:cubicBezTo>
                  <a:pt x="35" y="132"/>
                  <a:pt x="27" y="127"/>
                  <a:pt x="21" y="120"/>
                </a:cubicBezTo>
                <a:cubicBezTo>
                  <a:pt x="14" y="114"/>
                  <a:pt x="9" y="106"/>
                  <a:pt x="6" y="98"/>
                </a:cubicBezTo>
                <a:cubicBezTo>
                  <a:pt x="2" y="89"/>
                  <a:pt x="0" y="80"/>
                  <a:pt x="0" y="71"/>
                </a:cubicBezTo>
                <a:cubicBezTo>
                  <a:pt x="0" y="62"/>
                  <a:pt x="2" y="53"/>
                  <a:pt x="6" y="44"/>
                </a:cubicBezTo>
                <a:cubicBezTo>
                  <a:pt x="9" y="36"/>
                  <a:pt x="14" y="28"/>
                  <a:pt x="21" y="22"/>
                </a:cubicBezTo>
                <a:cubicBezTo>
                  <a:pt x="27" y="14"/>
                  <a:pt x="35" y="9"/>
                  <a:pt x="43" y="6"/>
                </a:cubicBezTo>
                <a:cubicBezTo>
                  <a:pt x="53" y="2"/>
                  <a:pt x="62" y="0"/>
                  <a:pt x="71" y="0"/>
                </a:cubicBezTo>
                <a:cubicBezTo>
                  <a:pt x="80" y="0"/>
                  <a:pt x="89" y="2"/>
                  <a:pt x="98" y="6"/>
                </a:cubicBezTo>
                <a:cubicBezTo>
                  <a:pt x="106" y="9"/>
                  <a:pt x="114" y="14"/>
                  <a:pt x="120" y="22"/>
                </a:cubicBezTo>
                <a:cubicBezTo>
                  <a:pt x="127" y="28"/>
                  <a:pt x="132" y="36"/>
                  <a:pt x="135" y="44"/>
                </a:cubicBezTo>
                <a:cubicBezTo>
                  <a:pt x="139" y="53"/>
                  <a:pt x="140" y="62"/>
                  <a:pt x="140" y="71"/>
                </a:cubicBezTo>
                <a:close/>
              </a:path>
            </a:pathLst>
          </a:custGeom>
          <a:solidFill>
            <a:srgbClr val="FFFFFF">
              <a:alpha val="5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177" name="图片 176"/>
          <p:cNvPicPr/>
          <p:nvPr/>
        </p:nvPicPr>
        <p:blipFill>
          <a:blip r:embed="rId9"/>
          <a:stretch/>
        </p:blipFill>
        <p:spPr>
          <a:xfrm>
            <a:off x="401040" y="1470600"/>
            <a:ext cx="9893880" cy="1503720"/>
          </a:xfrm>
          <a:prstGeom prst="rect">
            <a:avLst/>
          </a:prstGeom>
          <a:noFill/>
          <a:ln w="0">
            <a:noFill/>
          </a:ln>
        </p:spPr>
      </p:pic>
      <p:sp>
        <p:nvSpPr>
          <p:cNvPr id="178" name="文本框 177"/>
          <p:cNvSpPr txBox="1"/>
          <p:nvPr/>
        </p:nvSpPr>
        <p:spPr>
          <a:xfrm>
            <a:off x="10032480" y="6501600"/>
            <a:ext cx="264240" cy="136080"/>
          </a:xfrm>
          <a:prstGeom prst="rect">
            <a:avLst/>
          </a:prstGeom>
          <a:noFill/>
          <a:ln w="0">
            <a:noFill/>
          </a:ln>
        </p:spPr>
        <p:txBody>
          <a:bodyPr wrap="none" lIns="0" tIns="0" rIns="0" bIns="0" anchor="t">
            <a:spAutoFit/>
          </a:bodyPr>
          <a:lstStyle/>
          <a:p>
            <a:r>
              <a:rPr lang="en-US" sz="920" b="0" u="none" strike="noStrike">
                <a:solidFill>
                  <a:srgbClr val="9CA3AF"/>
                </a:solidFill>
                <a:effectLst/>
                <a:uFillTx/>
                <a:latin typeface="DejaVuSans"/>
                <a:ea typeface="DejaVuSans"/>
              </a:rPr>
              <a:t>3/15</a:t>
            </a:r>
            <a:endParaRPr lang="en-US" sz="920" b="0" u="none" strike="noStrike">
              <a:solidFill>
                <a:srgbClr val="000000"/>
              </a:solidFill>
              <a:effectLst/>
              <a:uFillTx/>
              <a:latin typeface="Times New Roman"/>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p15="http://schemas.microsoft.com/office/powerpoint/2012/main" xmlns="">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9" name="图片 178"/>
          <p:cNvPicPr/>
          <p:nvPr/>
        </p:nvPicPr>
        <p:blipFill>
          <a:blip r:embed="rId2"/>
          <a:stretch/>
        </p:blipFill>
        <p:spPr>
          <a:xfrm>
            <a:off x="0" y="0"/>
            <a:ext cx="10696320" cy="6016320"/>
          </a:xfrm>
          <a:prstGeom prst="rect">
            <a:avLst/>
          </a:prstGeom>
          <a:noFill/>
          <a:ln w="0">
            <a:noFill/>
          </a:ln>
        </p:spPr>
      </p:pic>
      <p:sp>
        <p:nvSpPr>
          <p:cNvPr id="180" name="任意多边形 179"/>
          <p:cNvSpPr/>
          <p:nvPr/>
        </p:nvSpPr>
        <p:spPr>
          <a:xfrm>
            <a:off x="401040" y="802080"/>
            <a:ext cx="668880" cy="33840"/>
          </a:xfrm>
          <a:custGeom>
            <a:avLst/>
            <a:gdLst/>
            <a:ahLst/>
            <a:cxnLst/>
            <a:rect l="0" t="0" r="r" b="b"/>
            <a:pathLst>
              <a:path w="1858" h="94">
                <a:moveTo>
                  <a:pt x="0" y="0"/>
                </a:moveTo>
                <a:lnTo>
                  <a:pt x="1858" y="0"/>
                </a:lnTo>
                <a:lnTo>
                  <a:pt x="1858" y="94"/>
                </a:lnTo>
                <a:lnTo>
                  <a:pt x="0" y="94"/>
                </a:lnTo>
                <a:lnTo>
                  <a:pt x="0" y="0"/>
                </a:lnTo>
                <a:close/>
              </a:path>
            </a:pathLst>
          </a:custGeom>
          <a:solidFill>
            <a:srgbClr val="A78BFA"/>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181" name="任意多边形 180"/>
          <p:cNvSpPr/>
          <p:nvPr/>
        </p:nvSpPr>
        <p:spPr>
          <a:xfrm>
            <a:off x="413640" y="1036080"/>
            <a:ext cx="3990600" cy="802440"/>
          </a:xfrm>
          <a:custGeom>
            <a:avLst/>
            <a:gdLst/>
            <a:ahLst/>
            <a:cxnLst/>
            <a:rect l="0" t="0" r="r" b="b"/>
            <a:pathLst>
              <a:path w="11085" h="2229">
                <a:moveTo>
                  <a:pt x="0" y="2044"/>
                </a:moveTo>
                <a:lnTo>
                  <a:pt x="0" y="186"/>
                </a:lnTo>
                <a:cubicBezTo>
                  <a:pt x="0" y="173"/>
                  <a:pt x="1" y="161"/>
                  <a:pt x="2" y="149"/>
                </a:cubicBezTo>
                <a:cubicBezTo>
                  <a:pt x="4" y="137"/>
                  <a:pt x="7" y="126"/>
                  <a:pt x="11" y="115"/>
                </a:cubicBezTo>
                <a:cubicBezTo>
                  <a:pt x="15" y="103"/>
                  <a:pt x="19" y="93"/>
                  <a:pt x="25" y="82"/>
                </a:cubicBezTo>
                <a:cubicBezTo>
                  <a:pt x="30" y="72"/>
                  <a:pt x="37" y="63"/>
                  <a:pt x="44" y="54"/>
                </a:cubicBezTo>
                <a:cubicBezTo>
                  <a:pt x="51" y="46"/>
                  <a:pt x="58" y="38"/>
                  <a:pt x="67" y="31"/>
                </a:cubicBezTo>
                <a:cubicBezTo>
                  <a:pt x="75" y="24"/>
                  <a:pt x="84" y="19"/>
                  <a:pt x="93" y="14"/>
                </a:cubicBezTo>
                <a:cubicBezTo>
                  <a:pt x="102" y="9"/>
                  <a:pt x="111" y="6"/>
                  <a:pt x="121" y="3"/>
                </a:cubicBezTo>
                <a:cubicBezTo>
                  <a:pt x="131" y="1"/>
                  <a:pt x="141" y="0"/>
                  <a:pt x="150" y="0"/>
                </a:cubicBezTo>
                <a:lnTo>
                  <a:pt x="10899" y="0"/>
                </a:lnTo>
                <a:cubicBezTo>
                  <a:pt x="10911" y="0"/>
                  <a:pt x="10923" y="1"/>
                  <a:pt x="10935" y="3"/>
                </a:cubicBezTo>
                <a:cubicBezTo>
                  <a:pt x="10947" y="6"/>
                  <a:pt x="10959" y="9"/>
                  <a:pt x="10970" y="14"/>
                </a:cubicBezTo>
                <a:cubicBezTo>
                  <a:pt x="10981" y="19"/>
                  <a:pt x="10992" y="24"/>
                  <a:pt x="11002" y="31"/>
                </a:cubicBezTo>
                <a:cubicBezTo>
                  <a:pt x="11012" y="38"/>
                  <a:pt x="11022" y="46"/>
                  <a:pt x="11030" y="54"/>
                </a:cubicBezTo>
                <a:cubicBezTo>
                  <a:pt x="11039" y="63"/>
                  <a:pt x="11047" y="72"/>
                  <a:pt x="11053" y="82"/>
                </a:cubicBezTo>
                <a:cubicBezTo>
                  <a:pt x="11060" y="93"/>
                  <a:pt x="11066" y="103"/>
                  <a:pt x="11071" y="115"/>
                </a:cubicBezTo>
                <a:cubicBezTo>
                  <a:pt x="11075" y="126"/>
                  <a:pt x="11079" y="137"/>
                  <a:pt x="11081" y="149"/>
                </a:cubicBezTo>
                <a:cubicBezTo>
                  <a:pt x="11084" y="161"/>
                  <a:pt x="11085" y="173"/>
                  <a:pt x="11085" y="186"/>
                </a:cubicBezTo>
                <a:lnTo>
                  <a:pt x="11085" y="2044"/>
                </a:lnTo>
                <a:cubicBezTo>
                  <a:pt x="11085" y="2056"/>
                  <a:pt x="11084" y="2068"/>
                  <a:pt x="11081" y="2080"/>
                </a:cubicBezTo>
                <a:cubicBezTo>
                  <a:pt x="11079" y="2092"/>
                  <a:pt x="11075" y="2103"/>
                  <a:pt x="11071" y="2115"/>
                </a:cubicBezTo>
                <a:cubicBezTo>
                  <a:pt x="11066" y="2126"/>
                  <a:pt x="11060" y="2137"/>
                  <a:pt x="11053" y="2147"/>
                </a:cubicBezTo>
                <a:cubicBezTo>
                  <a:pt x="11047" y="2157"/>
                  <a:pt x="11039" y="2166"/>
                  <a:pt x="11030" y="2175"/>
                </a:cubicBezTo>
                <a:cubicBezTo>
                  <a:pt x="11022" y="2184"/>
                  <a:pt x="11012" y="2191"/>
                  <a:pt x="11002" y="2198"/>
                </a:cubicBezTo>
                <a:cubicBezTo>
                  <a:pt x="10992" y="2205"/>
                  <a:pt x="10981" y="2211"/>
                  <a:pt x="10970" y="2215"/>
                </a:cubicBezTo>
                <a:cubicBezTo>
                  <a:pt x="10959" y="2220"/>
                  <a:pt x="10947" y="2223"/>
                  <a:pt x="10935" y="2226"/>
                </a:cubicBezTo>
                <a:cubicBezTo>
                  <a:pt x="10923" y="2228"/>
                  <a:pt x="10911" y="2229"/>
                  <a:pt x="10899" y="2229"/>
                </a:cubicBezTo>
                <a:lnTo>
                  <a:pt x="150" y="2229"/>
                </a:lnTo>
                <a:cubicBezTo>
                  <a:pt x="141" y="2229"/>
                  <a:pt x="131" y="2228"/>
                  <a:pt x="121" y="2226"/>
                </a:cubicBezTo>
                <a:cubicBezTo>
                  <a:pt x="111" y="2223"/>
                  <a:pt x="102" y="2220"/>
                  <a:pt x="93" y="2215"/>
                </a:cubicBezTo>
                <a:cubicBezTo>
                  <a:pt x="84" y="2211"/>
                  <a:pt x="75" y="2205"/>
                  <a:pt x="67" y="2198"/>
                </a:cubicBezTo>
                <a:cubicBezTo>
                  <a:pt x="58" y="2191"/>
                  <a:pt x="51" y="2184"/>
                  <a:pt x="44" y="2175"/>
                </a:cubicBezTo>
                <a:cubicBezTo>
                  <a:pt x="37" y="2166"/>
                  <a:pt x="30" y="2157"/>
                  <a:pt x="25" y="2147"/>
                </a:cubicBezTo>
                <a:cubicBezTo>
                  <a:pt x="19" y="2137"/>
                  <a:pt x="15" y="2126"/>
                  <a:pt x="11" y="2115"/>
                </a:cubicBezTo>
                <a:cubicBezTo>
                  <a:pt x="7" y="2103"/>
                  <a:pt x="4" y="2092"/>
                  <a:pt x="2" y="2080"/>
                </a:cubicBezTo>
                <a:cubicBezTo>
                  <a:pt x="1" y="2068"/>
                  <a:pt x="0" y="2056"/>
                  <a:pt x="0" y="2044"/>
                </a:cubicBezTo>
                <a:close/>
              </a:path>
            </a:pathLst>
          </a:custGeom>
          <a:solidFill>
            <a:srgbClr val="7E3AF2">
              <a:alpha val="15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182" name="任意多边形 181"/>
          <p:cNvSpPr/>
          <p:nvPr/>
        </p:nvSpPr>
        <p:spPr>
          <a:xfrm>
            <a:off x="401040" y="1036080"/>
            <a:ext cx="66960" cy="802440"/>
          </a:xfrm>
          <a:custGeom>
            <a:avLst/>
            <a:gdLst/>
            <a:ahLst/>
            <a:cxnLst/>
            <a:rect l="0" t="0" r="r" b="b"/>
            <a:pathLst>
              <a:path w="186" h="2229">
                <a:moveTo>
                  <a:pt x="0" y="0"/>
                </a:moveTo>
                <a:lnTo>
                  <a:pt x="186" y="0"/>
                </a:lnTo>
                <a:lnTo>
                  <a:pt x="186" y="2229"/>
                </a:lnTo>
                <a:lnTo>
                  <a:pt x="0" y="2229"/>
                </a:lnTo>
                <a:lnTo>
                  <a:pt x="0" y="0"/>
                </a:lnTo>
                <a:close/>
              </a:path>
            </a:pathLst>
          </a:custGeom>
          <a:solidFill>
            <a:srgbClr val="7E3AF2"/>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183" name="文本框 182"/>
          <p:cNvSpPr txBox="1"/>
          <p:nvPr/>
        </p:nvSpPr>
        <p:spPr>
          <a:xfrm>
            <a:off x="401040" y="378720"/>
            <a:ext cx="2402640" cy="378360"/>
          </a:xfrm>
          <a:prstGeom prst="rect">
            <a:avLst/>
          </a:prstGeom>
          <a:noFill/>
          <a:ln w="0">
            <a:noFill/>
          </a:ln>
        </p:spPr>
        <p:txBody>
          <a:bodyPr wrap="none" lIns="0" tIns="0" rIns="0" bIns="0" anchor="t">
            <a:spAutoFit/>
          </a:bodyPr>
          <a:lstStyle/>
          <a:p>
            <a:r>
              <a:rPr lang="zh-CN" sz="2370" b="0" u="none" strike="noStrike">
                <a:solidFill>
                  <a:srgbClr val="FFFFFF"/>
                </a:solidFill>
                <a:effectLst/>
                <a:uFillTx/>
                <a:latin typeface="WenQuanYiZenHei"/>
                <a:ea typeface="WenQuanYiZenHei"/>
              </a:rPr>
              <a:t>数据的准备与清洗</a:t>
            </a:r>
            <a:endParaRPr lang="en-US" sz="2370" b="0" u="none" strike="noStrike">
              <a:solidFill>
                <a:srgbClr val="000000"/>
              </a:solidFill>
              <a:effectLst/>
              <a:uFillTx/>
              <a:latin typeface="Times New Roman"/>
            </a:endParaRPr>
          </a:p>
        </p:txBody>
      </p:sp>
      <p:sp>
        <p:nvSpPr>
          <p:cNvPr id="184" name="文本框 183"/>
          <p:cNvSpPr txBox="1"/>
          <p:nvPr/>
        </p:nvSpPr>
        <p:spPr>
          <a:xfrm>
            <a:off x="593280" y="1225800"/>
            <a:ext cx="3621600" cy="189360"/>
          </a:xfrm>
          <a:prstGeom prst="rect">
            <a:avLst/>
          </a:prstGeom>
          <a:noFill/>
          <a:ln w="0">
            <a:noFill/>
          </a:ln>
        </p:spPr>
        <p:txBody>
          <a:bodyPr wrap="none" lIns="0" tIns="0" rIns="0" bIns="0" anchor="t">
            <a:spAutoFit/>
          </a:bodyPr>
          <a:lstStyle/>
          <a:p>
            <a:r>
              <a:rPr lang="zh-CN" sz="1180" b="0" u="none" strike="noStrike">
                <a:solidFill>
                  <a:srgbClr val="DBEAFE"/>
                </a:solidFill>
                <a:effectLst/>
                <a:uFillTx/>
                <a:latin typeface="WenQuanYiZenHei"/>
                <a:ea typeface="WenQuanYiZenHei"/>
              </a:rPr>
              <a:t>数据质量</a:t>
            </a:r>
            <a:r>
              <a:rPr lang="zh-CN" sz="1180" b="0" u="none" strike="noStrike">
                <a:solidFill>
                  <a:srgbClr val="C4B5FD"/>
                </a:solidFill>
                <a:effectLst/>
                <a:uFillTx/>
                <a:latin typeface="WenQuanYiZenHei"/>
                <a:ea typeface="WenQuanYiZenHei"/>
              </a:rPr>
              <a:t>直接影响</a:t>
            </a:r>
            <a:r>
              <a:rPr lang="zh-CN" sz="1180" b="0" u="none" strike="noStrike">
                <a:solidFill>
                  <a:srgbClr val="DBEAFE"/>
                </a:solidFill>
                <a:effectLst/>
                <a:uFillTx/>
                <a:latin typeface="WenQuanYiZenHei"/>
                <a:ea typeface="WenQuanYiZenHei"/>
              </a:rPr>
              <a:t>知识库的可检索性和生成模型的内容</a:t>
            </a:r>
            <a:endParaRPr lang="en-US" sz="1180" b="0" u="none" strike="noStrike">
              <a:solidFill>
                <a:srgbClr val="000000"/>
              </a:solidFill>
              <a:effectLst/>
              <a:uFillTx/>
              <a:latin typeface="Times New Roman"/>
            </a:endParaRPr>
          </a:p>
        </p:txBody>
      </p:sp>
      <p:pic>
        <p:nvPicPr>
          <p:cNvPr id="185" name="图片 184"/>
          <p:cNvPicPr/>
          <p:nvPr/>
        </p:nvPicPr>
        <p:blipFill>
          <a:blip r:embed="rId3"/>
          <a:stretch/>
        </p:blipFill>
        <p:spPr>
          <a:xfrm>
            <a:off x="401040" y="2273040"/>
            <a:ext cx="166680" cy="166680"/>
          </a:xfrm>
          <a:prstGeom prst="rect">
            <a:avLst/>
          </a:prstGeom>
          <a:noFill/>
          <a:ln w="0">
            <a:noFill/>
          </a:ln>
        </p:spPr>
      </p:pic>
      <p:sp>
        <p:nvSpPr>
          <p:cNvPr id="186" name="文本框 185"/>
          <p:cNvSpPr txBox="1"/>
          <p:nvPr/>
        </p:nvSpPr>
        <p:spPr>
          <a:xfrm>
            <a:off x="593280" y="1459800"/>
            <a:ext cx="3621600" cy="189360"/>
          </a:xfrm>
          <a:prstGeom prst="rect">
            <a:avLst/>
          </a:prstGeom>
          <a:noFill/>
          <a:ln w="0">
            <a:noFill/>
          </a:ln>
        </p:spPr>
        <p:txBody>
          <a:bodyPr wrap="none" lIns="0" tIns="0" rIns="0" bIns="0" anchor="t">
            <a:spAutoFit/>
          </a:bodyPr>
          <a:lstStyle/>
          <a:p>
            <a:r>
              <a:rPr lang="zh-CN" sz="1180" b="0" u="none" strike="noStrike">
                <a:solidFill>
                  <a:srgbClr val="DBEAFE"/>
                </a:solidFill>
                <a:effectLst/>
                <a:uFillTx/>
                <a:latin typeface="WenQuanYiZenHei"/>
                <a:ea typeface="WenQuanYiZenHei"/>
              </a:rPr>
              <a:t>准确性。数据的准备和清理是构建知识库的</a:t>
            </a:r>
            <a:r>
              <a:rPr lang="zh-CN" sz="1180" b="0" u="none" strike="noStrike">
                <a:solidFill>
                  <a:srgbClr val="C4B5FD"/>
                </a:solidFill>
                <a:effectLst/>
                <a:uFillTx/>
                <a:latin typeface="WenQuanYiZenHei"/>
                <a:ea typeface="WenQuanYiZenHei"/>
              </a:rPr>
              <a:t>关键步骤</a:t>
            </a:r>
            <a:r>
              <a:rPr lang="zh-CN" sz="1180" b="0" u="none" strike="noStrike">
                <a:solidFill>
                  <a:srgbClr val="DBEAFE"/>
                </a:solidFill>
                <a:effectLst/>
                <a:uFillTx/>
                <a:latin typeface="WenQuanYiZenHei"/>
                <a:ea typeface="WenQuanYiZenHei"/>
              </a:rPr>
              <a:t>。</a:t>
            </a:r>
            <a:endParaRPr lang="en-US" sz="1180" b="0" u="none" strike="noStrike">
              <a:solidFill>
                <a:srgbClr val="000000"/>
              </a:solidFill>
              <a:effectLst/>
              <a:uFillTx/>
              <a:latin typeface="Times New Roman"/>
            </a:endParaRPr>
          </a:p>
        </p:txBody>
      </p:sp>
      <p:pic>
        <p:nvPicPr>
          <p:cNvPr id="187" name="图片 186"/>
          <p:cNvPicPr/>
          <p:nvPr/>
        </p:nvPicPr>
        <p:blipFill>
          <a:blip r:embed="rId4"/>
          <a:stretch/>
        </p:blipFill>
        <p:spPr>
          <a:xfrm>
            <a:off x="668520" y="2607120"/>
            <a:ext cx="133200" cy="133200"/>
          </a:xfrm>
          <a:prstGeom prst="rect">
            <a:avLst/>
          </a:prstGeom>
          <a:noFill/>
          <a:ln w="0">
            <a:noFill/>
          </a:ln>
        </p:spPr>
      </p:pic>
      <p:sp>
        <p:nvSpPr>
          <p:cNvPr id="188" name="文本框 187"/>
          <p:cNvSpPr txBox="1"/>
          <p:nvPr/>
        </p:nvSpPr>
        <p:spPr>
          <a:xfrm>
            <a:off x="668520" y="2253960"/>
            <a:ext cx="1341720" cy="212400"/>
          </a:xfrm>
          <a:prstGeom prst="rect">
            <a:avLst/>
          </a:prstGeom>
          <a:noFill/>
          <a:ln w="0">
            <a:noFill/>
          </a:ln>
        </p:spPr>
        <p:txBody>
          <a:bodyPr wrap="none" lIns="0" tIns="0" rIns="0" bIns="0" anchor="t">
            <a:spAutoFit/>
          </a:bodyPr>
          <a:lstStyle/>
          <a:p>
            <a:r>
              <a:rPr lang="zh-CN" sz="1320" b="0" u="none" strike="noStrike">
                <a:solidFill>
                  <a:srgbClr val="FFFFFF"/>
                </a:solidFill>
                <a:effectLst/>
                <a:uFillTx/>
                <a:latin typeface="WenQuanYiZenHei"/>
                <a:ea typeface="WenQuanYiZenHei"/>
              </a:rPr>
              <a:t>数据质量为何重要</a:t>
            </a:r>
            <a:endParaRPr lang="en-US" sz="1320" b="0" u="none" strike="noStrike">
              <a:solidFill>
                <a:srgbClr val="000000"/>
              </a:solidFill>
              <a:effectLst/>
              <a:uFillTx/>
              <a:latin typeface="Times New Roman"/>
            </a:endParaRPr>
          </a:p>
        </p:txBody>
      </p:sp>
      <p:pic>
        <p:nvPicPr>
          <p:cNvPr id="189" name="图片 188"/>
          <p:cNvPicPr/>
          <p:nvPr/>
        </p:nvPicPr>
        <p:blipFill>
          <a:blip r:embed="rId4"/>
          <a:stretch/>
        </p:blipFill>
        <p:spPr>
          <a:xfrm>
            <a:off x="668520" y="2908080"/>
            <a:ext cx="133200" cy="133200"/>
          </a:xfrm>
          <a:prstGeom prst="rect">
            <a:avLst/>
          </a:prstGeom>
          <a:noFill/>
          <a:ln w="0">
            <a:noFill/>
          </a:ln>
        </p:spPr>
      </p:pic>
      <p:sp>
        <p:nvSpPr>
          <p:cNvPr id="190" name="文本框 189"/>
          <p:cNvSpPr txBox="1"/>
          <p:nvPr/>
        </p:nvSpPr>
        <p:spPr>
          <a:xfrm>
            <a:off x="902520" y="2587320"/>
            <a:ext cx="2012400" cy="16956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WenQuanYiZenHei"/>
                <a:ea typeface="WenQuanYiZenHei"/>
              </a:rPr>
              <a:t>高质量数据能支持高效的向量检索</a:t>
            </a:r>
            <a:endParaRPr lang="en-US" sz="1050" b="0" u="none" strike="noStrike">
              <a:solidFill>
                <a:srgbClr val="000000"/>
              </a:solidFill>
              <a:effectLst/>
              <a:uFillTx/>
              <a:latin typeface="Times New Roman"/>
            </a:endParaRPr>
          </a:p>
        </p:txBody>
      </p:sp>
      <p:pic>
        <p:nvPicPr>
          <p:cNvPr id="191" name="图片 190"/>
          <p:cNvPicPr/>
          <p:nvPr/>
        </p:nvPicPr>
        <p:blipFill>
          <a:blip r:embed="rId4"/>
          <a:stretch/>
        </p:blipFill>
        <p:spPr>
          <a:xfrm>
            <a:off x="668520" y="3209040"/>
            <a:ext cx="133200" cy="133200"/>
          </a:xfrm>
          <a:prstGeom prst="rect">
            <a:avLst/>
          </a:prstGeom>
          <a:noFill/>
          <a:ln w="0">
            <a:noFill/>
          </a:ln>
        </p:spPr>
      </p:pic>
      <p:sp>
        <p:nvSpPr>
          <p:cNvPr id="192" name="文本框 191"/>
          <p:cNvSpPr txBox="1"/>
          <p:nvPr/>
        </p:nvSpPr>
        <p:spPr>
          <a:xfrm>
            <a:off x="902520" y="2887920"/>
            <a:ext cx="2012400" cy="16956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WenQuanYiZenHei"/>
                <a:ea typeface="WenQuanYiZenHei"/>
              </a:rPr>
              <a:t>使生成模型能参考到最相关的信息</a:t>
            </a:r>
            <a:endParaRPr lang="en-US" sz="1050" b="0" u="none" strike="noStrike">
              <a:solidFill>
                <a:srgbClr val="000000"/>
              </a:solidFill>
              <a:effectLst/>
              <a:uFillTx/>
              <a:latin typeface="Times New Roman"/>
            </a:endParaRPr>
          </a:p>
        </p:txBody>
      </p:sp>
      <p:sp>
        <p:nvSpPr>
          <p:cNvPr id="193" name="任意多边形 192"/>
          <p:cNvSpPr/>
          <p:nvPr/>
        </p:nvSpPr>
        <p:spPr>
          <a:xfrm>
            <a:off x="401040" y="3910680"/>
            <a:ext cx="4003200" cy="969840"/>
          </a:xfrm>
          <a:custGeom>
            <a:avLst/>
            <a:gdLst/>
            <a:ahLst/>
            <a:cxnLst/>
            <a:rect l="0" t="0" r="r" b="b"/>
            <a:pathLst>
              <a:path w="11120" h="2694">
                <a:moveTo>
                  <a:pt x="0" y="2508"/>
                </a:moveTo>
                <a:lnTo>
                  <a:pt x="0" y="186"/>
                </a:lnTo>
                <a:cubicBezTo>
                  <a:pt x="0" y="174"/>
                  <a:pt x="1" y="162"/>
                  <a:pt x="3" y="150"/>
                </a:cubicBezTo>
                <a:cubicBezTo>
                  <a:pt x="6" y="138"/>
                  <a:pt x="9" y="126"/>
                  <a:pt x="14" y="115"/>
                </a:cubicBezTo>
                <a:cubicBezTo>
                  <a:pt x="19" y="104"/>
                  <a:pt x="24" y="93"/>
                  <a:pt x="31" y="83"/>
                </a:cubicBezTo>
                <a:cubicBezTo>
                  <a:pt x="38" y="73"/>
                  <a:pt x="45" y="63"/>
                  <a:pt x="54" y="55"/>
                </a:cubicBezTo>
                <a:cubicBezTo>
                  <a:pt x="63" y="46"/>
                  <a:pt x="72" y="38"/>
                  <a:pt x="82" y="32"/>
                </a:cubicBezTo>
                <a:cubicBezTo>
                  <a:pt x="92" y="25"/>
                  <a:pt x="103" y="19"/>
                  <a:pt x="114" y="14"/>
                </a:cubicBezTo>
                <a:cubicBezTo>
                  <a:pt x="126" y="10"/>
                  <a:pt x="137" y="6"/>
                  <a:pt x="149" y="4"/>
                </a:cubicBezTo>
                <a:cubicBezTo>
                  <a:pt x="161" y="1"/>
                  <a:pt x="173" y="0"/>
                  <a:pt x="185" y="0"/>
                </a:cubicBezTo>
                <a:lnTo>
                  <a:pt x="10934" y="0"/>
                </a:lnTo>
                <a:cubicBezTo>
                  <a:pt x="10946" y="0"/>
                  <a:pt x="10958" y="1"/>
                  <a:pt x="10970" y="4"/>
                </a:cubicBezTo>
                <a:cubicBezTo>
                  <a:pt x="10982" y="6"/>
                  <a:pt x="10994" y="10"/>
                  <a:pt x="11005" y="14"/>
                </a:cubicBezTo>
                <a:cubicBezTo>
                  <a:pt x="11016" y="19"/>
                  <a:pt x="11027" y="25"/>
                  <a:pt x="11037" y="32"/>
                </a:cubicBezTo>
                <a:cubicBezTo>
                  <a:pt x="11047" y="38"/>
                  <a:pt x="11057" y="46"/>
                  <a:pt x="11065" y="55"/>
                </a:cubicBezTo>
                <a:cubicBezTo>
                  <a:pt x="11074" y="63"/>
                  <a:pt x="11082" y="73"/>
                  <a:pt x="11088" y="83"/>
                </a:cubicBezTo>
                <a:cubicBezTo>
                  <a:pt x="11095" y="93"/>
                  <a:pt x="11101" y="104"/>
                  <a:pt x="11106" y="115"/>
                </a:cubicBezTo>
                <a:cubicBezTo>
                  <a:pt x="11110" y="126"/>
                  <a:pt x="11114" y="138"/>
                  <a:pt x="11116" y="150"/>
                </a:cubicBezTo>
                <a:cubicBezTo>
                  <a:pt x="11119" y="162"/>
                  <a:pt x="11120" y="174"/>
                  <a:pt x="11120" y="186"/>
                </a:cubicBezTo>
                <a:lnTo>
                  <a:pt x="11120" y="2508"/>
                </a:lnTo>
                <a:cubicBezTo>
                  <a:pt x="11120" y="2520"/>
                  <a:pt x="11119" y="2532"/>
                  <a:pt x="11116" y="2544"/>
                </a:cubicBezTo>
                <a:cubicBezTo>
                  <a:pt x="11114" y="2556"/>
                  <a:pt x="11110" y="2568"/>
                  <a:pt x="11106" y="2579"/>
                </a:cubicBezTo>
                <a:cubicBezTo>
                  <a:pt x="11101" y="2591"/>
                  <a:pt x="11095" y="2601"/>
                  <a:pt x="11088" y="2611"/>
                </a:cubicBezTo>
                <a:cubicBezTo>
                  <a:pt x="11082" y="2622"/>
                  <a:pt x="11074" y="2631"/>
                  <a:pt x="11065" y="2640"/>
                </a:cubicBezTo>
                <a:cubicBezTo>
                  <a:pt x="11057" y="2648"/>
                  <a:pt x="11047" y="2656"/>
                  <a:pt x="11037" y="2663"/>
                </a:cubicBezTo>
                <a:cubicBezTo>
                  <a:pt x="11027" y="2669"/>
                  <a:pt x="11016" y="2675"/>
                  <a:pt x="11005" y="2680"/>
                </a:cubicBezTo>
                <a:cubicBezTo>
                  <a:pt x="10994" y="2684"/>
                  <a:pt x="10982" y="2688"/>
                  <a:pt x="10970" y="2690"/>
                </a:cubicBezTo>
                <a:cubicBezTo>
                  <a:pt x="10958" y="2693"/>
                  <a:pt x="10946" y="2694"/>
                  <a:pt x="10934" y="2694"/>
                </a:cubicBezTo>
                <a:lnTo>
                  <a:pt x="185" y="2694"/>
                </a:lnTo>
                <a:cubicBezTo>
                  <a:pt x="173" y="2694"/>
                  <a:pt x="161" y="2693"/>
                  <a:pt x="149" y="2690"/>
                </a:cubicBezTo>
                <a:cubicBezTo>
                  <a:pt x="137" y="2688"/>
                  <a:pt x="126" y="2684"/>
                  <a:pt x="114" y="2680"/>
                </a:cubicBezTo>
                <a:cubicBezTo>
                  <a:pt x="103" y="2675"/>
                  <a:pt x="92" y="2669"/>
                  <a:pt x="82" y="2663"/>
                </a:cubicBezTo>
                <a:cubicBezTo>
                  <a:pt x="72" y="2656"/>
                  <a:pt x="63" y="2648"/>
                  <a:pt x="54" y="2640"/>
                </a:cubicBezTo>
                <a:cubicBezTo>
                  <a:pt x="45" y="2631"/>
                  <a:pt x="38" y="2622"/>
                  <a:pt x="31" y="2611"/>
                </a:cubicBezTo>
                <a:cubicBezTo>
                  <a:pt x="24" y="2601"/>
                  <a:pt x="19" y="2591"/>
                  <a:pt x="14" y="2579"/>
                </a:cubicBezTo>
                <a:cubicBezTo>
                  <a:pt x="9" y="2568"/>
                  <a:pt x="6" y="2556"/>
                  <a:pt x="3" y="2544"/>
                </a:cubicBezTo>
                <a:cubicBezTo>
                  <a:pt x="1" y="2532"/>
                  <a:pt x="0" y="2520"/>
                  <a:pt x="0" y="2508"/>
                </a:cubicBezTo>
                <a:close/>
              </a:path>
            </a:pathLst>
          </a:custGeom>
          <a:solidFill>
            <a:srgbClr val="1E3A8A">
              <a:alpha val="2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194" name="文本框 193"/>
          <p:cNvSpPr txBox="1"/>
          <p:nvPr/>
        </p:nvSpPr>
        <p:spPr>
          <a:xfrm>
            <a:off x="902520" y="3188880"/>
            <a:ext cx="1878120" cy="16956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WenQuanYiZenHei"/>
                <a:ea typeface="WenQuanYiZenHei"/>
              </a:rPr>
              <a:t>提升生成内容的准确性与实用性</a:t>
            </a:r>
            <a:endParaRPr lang="en-US" sz="1050" b="0" u="none" strike="noStrike">
              <a:solidFill>
                <a:srgbClr val="000000"/>
              </a:solidFill>
              <a:effectLst/>
              <a:uFillTx/>
              <a:latin typeface="Times New Roman"/>
            </a:endParaRPr>
          </a:p>
        </p:txBody>
      </p:sp>
      <p:sp>
        <p:nvSpPr>
          <p:cNvPr id="195" name="任意多边形 194"/>
          <p:cNvSpPr/>
          <p:nvPr/>
        </p:nvSpPr>
        <p:spPr>
          <a:xfrm>
            <a:off x="593280" y="4011120"/>
            <a:ext cx="534960" cy="534960"/>
          </a:xfrm>
          <a:custGeom>
            <a:avLst/>
            <a:gdLst/>
            <a:ahLst/>
            <a:cxnLst/>
            <a:rect l="0" t="0" r="r" b="b"/>
            <a:pathLst>
              <a:path w="1486" h="1486">
                <a:moveTo>
                  <a:pt x="1486" y="743"/>
                </a:moveTo>
                <a:cubicBezTo>
                  <a:pt x="1486" y="767"/>
                  <a:pt x="1485" y="791"/>
                  <a:pt x="1483" y="815"/>
                </a:cubicBezTo>
                <a:cubicBezTo>
                  <a:pt x="1480" y="840"/>
                  <a:pt x="1477" y="864"/>
                  <a:pt x="1472" y="887"/>
                </a:cubicBezTo>
                <a:cubicBezTo>
                  <a:pt x="1467" y="911"/>
                  <a:pt x="1461" y="935"/>
                  <a:pt x="1454" y="958"/>
                </a:cubicBezTo>
                <a:cubicBezTo>
                  <a:pt x="1447" y="981"/>
                  <a:pt x="1439" y="1004"/>
                  <a:pt x="1430" y="1027"/>
                </a:cubicBezTo>
                <a:cubicBezTo>
                  <a:pt x="1420" y="1049"/>
                  <a:pt x="1410" y="1071"/>
                  <a:pt x="1399" y="1093"/>
                </a:cubicBezTo>
                <a:cubicBezTo>
                  <a:pt x="1387" y="1114"/>
                  <a:pt x="1375" y="1135"/>
                  <a:pt x="1361" y="1155"/>
                </a:cubicBezTo>
                <a:cubicBezTo>
                  <a:pt x="1348" y="1175"/>
                  <a:pt x="1333" y="1195"/>
                  <a:pt x="1318" y="1214"/>
                </a:cubicBezTo>
                <a:cubicBezTo>
                  <a:pt x="1302" y="1233"/>
                  <a:pt x="1286" y="1251"/>
                  <a:pt x="1269" y="1268"/>
                </a:cubicBezTo>
                <a:cubicBezTo>
                  <a:pt x="1251" y="1285"/>
                  <a:pt x="1233" y="1301"/>
                  <a:pt x="1215" y="1317"/>
                </a:cubicBezTo>
                <a:cubicBezTo>
                  <a:pt x="1196" y="1332"/>
                  <a:pt x="1176" y="1347"/>
                  <a:pt x="1156" y="1360"/>
                </a:cubicBezTo>
                <a:cubicBezTo>
                  <a:pt x="1136" y="1374"/>
                  <a:pt x="1115" y="1386"/>
                  <a:pt x="1094" y="1398"/>
                </a:cubicBezTo>
                <a:cubicBezTo>
                  <a:pt x="1072" y="1409"/>
                  <a:pt x="1050" y="1420"/>
                  <a:pt x="1028" y="1429"/>
                </a:cubicBezTo>
                <a:cubicBezTo>
                  <a:pt x="1005" y="1438"/>
                  <a:pt x="982" y="1446"/>
                  <a:pt x="959" y="1453"/>
                </a:cubicBezTo>
                <a:cubicBezTo>
                  <a:pt x="936" y="1460"/>
                  <a:pt x="912" y="1466"/>
                  <a:pt x="888" y="1471"/>
                </a:cubicBezTo>
                <a:cubicBezTo>
                  <a:pt x="865" y="1476"/>
                  <a:pt x="840" y="1479"/>
                  <a:pt x="816" y="1483"/>
                </a:cubicBezTo>
                <a:cubicBezTo>
                  <a:pt x="792" y="1485"/>
                  <a:pt x="768" y="1486"/>
                  <a:pt x="743" y="1486"/>
                </a:cubicBezTo>
                <a:cubicBezTo>
                  <a:pt x="719" y="1486"/>
                  <a:pt x="695" y="1485"/>
                  <a:pt x="671" y="1483"/>
                </a:cubicBezTo>
                <a:cubicBezTo>
                  <a:pt x="646" y="1479"/>
                  <a:pt x="622" y="1476"/>
                  <a:pt x="599" y="1471"/>
                </a:cubicBezTo>
                <a:cubicBezTo>
                  <a:pt x="574" y="1466"/>
                  <a:pt x="550" y="1460"/>
                  <a:pt x="527" y="1453"/>
                </a:cubicBezTo>
                <a:cubicBezTo>
                  <a:pt x="504" y="1446"/>
                  <a:pt x="481" y="1438"/>
                  <a:pt x="458" y="1429"/>
                </a:cubicBezTo>
                <a:cubicBezTo>
                  <a:pt x="436" y="1420"/>
                  <a:pt x="414" y="1409"/>
                  <a:pt x="392" y="1398"/>
                </a:cubicBezTo>
                <a:cubicBezTo>
                  <a:pt x="371" y="1386"/>
                  <a:pt x="350" y="1374"/>
                  <a:pt x="330" y="1360"/>
                </a:cubicBezTo>
                <a:cubicBezTo>
                  <a:pt x="310" y="1347"/>
                  <a:pt x="290" y="1332"/>
                  <a:pt x="271" y="1317"/>
                </a:cubicBezTo>
                <a:cubicBezTo>
                  <a:pt x="252" y="1301"/>
                  <a:pt x="234" y="1285"/>
                  <a:pt x="217" y="1268"/>
                </a:cubicBezTo>
                <a:cubicBezTo>
                  <a:pt x="200" y="1251"/>
                  <a:pt x="184" y="1233"/>
                  <a:pt x="168" y="1214"/>
                </a:cubicBezTo>
                <a:cubicBezTo>
                  <a:pt x="153" y="1195"/>
                  <a:pt x="138" y="1175"/>
                  <a:pt x="125" y="1155"/>
                </a:cubicBezTo>
                <a:cubicBezTo>
                  <a:pt x="111" y="1135"/>
                  <a:pt x="99" y="1114"/>
                  <a:pt x="87" y="1093"/>
                </a:cubicBezTo>
                <a:cubicBezTo>
                  <a:pt x="76" y="1071"/>
                  <a:pt x="65" y="1049"/>
                  <a:pt x="56" y="1027"/>
                </a:cubicBezTo>
                <a:cubicBezTo>
                  <a:pt x="47" y="1004"/>
                  <a:pt x="39" y="981"/>
                  <a:pt x="32" y="958"/>
                </a:cubicBezTo>
                <a:cubicBezTo>
                  <a:pt x="25" y="935"/>
                  <a:pt x="19" y="911"/>
                  <a:pt x="14" y="887"/>
                </a:cubicBezTo>
                <a:cubicBezTo>
                  <a:pt x="9" y="864"/>
                  <a:pt x="6" y="840"/>
                  <a:pt x="3" y="815"/>
                </a:cubicBezTo>
                <a:cubicBezTo>
                  <a:pt x="1" y="791"/>
                  <a:pt x="0" y="767"/>
                  <a:pt x="0" y="743"/>
                </a:cubicBezTo>
                <a:cubicBezTo>
                  <a:pt x="0" y="718"/>
                  <a:pt x="1" y="694"/>
                  <a:pt x="3" y="670"/>
                </a:cubicBezTo>
                <a:cubicBezTo>
                  <a:pt x="6" y="646"/>
                  <a:pt x="9" y="622"/>
                  <a:pt x="14" y="598"/>
                </a:cubicBezTo>
                <a:cubicBezTo>
                  <a:pt x="19" y="574"/>
                  <a:pt x="25" y="550"/>
                  <a:pt x="32" y="527"/>
                </a:cubicBezTo>
                <a:cubicBezTo>
                  <a:pt x="39" y="504"/>
                  <a:pt x="47" y="481"/>
                  <a:pt x="56" y="458"/>
                </a:cubicBezTo>
                <a:cubicBezTo>
                  <a:pt x="65" y="436"/>
                  <a:pt x="76" y="414"/>
                  <a:pt x="87" y="392"/>
                </a:cubicBezTo>
                <a:cubicBezTo>
                  <a:pt x="99" y="371"/>
                  <a:pt x="111" y="350"/>
                  <a:pt x="125" y="330"/>
                </a:cubicBezTo>
                <a:cubicBezTo>
                  <a:pt x="138" y="310"/>
                  <a:pt x="153" y="290"/>
                  <a:pt x="168" y="271"/>
                </a:cubicBezTo>
                <a:cubicBezTo>
                  <a:pt x="184" y="253"/>
                  <a:pt x="200" y="235"/>
                  <a:pt x="217" y="217"/>
                </a:cubicBezTo>
                <a:cubicBezTo>
                  <a:pt x="234" y="200"/>
                  <a:pt x="252" y="184"/>
                  <a:pt x="271" y="168"/>
                </a:cubicBezTo>
                <a:cubicBezTo>
                  <a:pt x="290" y="153"/>
                  <a:pt x="310" y="138"/>
                  <a:pt x="330" y="125"/>
                </a:cubicBezTo>
                <a:cubicBezTo>
                  <a:pt x="350" y="111"/>
                  <a:pt x="371" y="99"/>
                  <a:pt x="392" y="87"/>
                </a:cubicBezTo>
                <a:cubicBezTo>
                  <a:pt x="414" y="76"/>
                  <a:pt x="436" y="66"/>
                  <a:pt x="458" y="56"/>
                </a:cubicBezTo>
                <a:cubicBezTo>
                  <a:pt x="481" y="47"/>
                  <a:pt x="504" y="39"/>
                  <a:pt x="527" y="32"/>
                </a:cubicBezTo>
                <a:cubicBezTo>
                  <a:pt x="550" y="25"/>
                  <a:pt x="574" y="19"/>
                  <a:pt x="599" y="14"/>
                </a:cubicBezTo>
                <a:cubicBezTo>
                  <a:pt x="622" y="9"/>
                  <a:pt x="646" y="6"/>
                  <a:pt x="671" y="3"/>
                </a:cubicBezTo>
                <a:cubicBezTo>
                  <a:pt x="695" y="1"/>
                  <a:pt x="719" y="0"/>
                  <a:pt x="743" y="0"/>
                </a:cubicBezTo>
                <a:cubicBezTo>
                  <a:pt x="768" y="0"/>
                  <a:pt x="792" y="1"/>
                  <a:pt x="816" y="3"/>
                </a:cubicBezTo>
                <a:cubicBezTo>
                  <a:pt x="840" y="6"/>
                  <a:pt x="865" y="9"/>
                  <a:pt x="888" y="14"/>
                </a:cubicBezTo>
                <a:cubicBezTo>
                  <a:pt x="912" y="19"/>
                  <a:pt x="936" y="25"/>
                  <a:pt x="959" y="32"/>
                </a:cubicBezTo>
                <a:cubicBezTo>
                  <a:pt x="982" y="39"/>
                  <a:pt x="1005" y="47"/>
                  <a:pt x="1028" y="56"/>
                </a:cubicBezTo>
                <a:cubicBezTo>
                  <a:pt x="1050" y="66"/>
                  <a:pt x="1072" y="76"/>
                  <a:pt x="1094" y="87"/>
                </a:cubicBezTo>
                <a:cubicBezTo>
                  <a:pt x="1115" y="99"/>
                  <a:pt x="1136" y="111"/>
                  <a:pt x="1156" y="125"/>
                </a:cubicBezTo>
                <a:cubicBezTo>
                  <a:pt x="1176" y="138"/>
                  <a:pt x="1196" y="153"/>
                  <a:pt x="1215" y="168"/>
                </a:cubicBezTo>
                <a:cubicBezTo>
                  <a:pt x="1233" y="184"/>
                  <a:pt x="1251" y="200"/>
                  <a:pt x="1269" y="217"/>
                </a:cubicBezTo>
                <a:cubicBezTo>
                  <a:pt x="1286" y="235"/>
                  <a:pt x="1302" y="253"/>
                  <a:pt x="1318" y="271"/>
                </a:cubicBezTo>
                <a:cubicBezTo>
                  <a:pt x="1333" y="290"/>
                  <a:pt x="1348" y="310"/>
                  <a:pt x="1361" y="330"/>
                </a:cubicBezTo>
                <a:cubicBezTo>
                  <a:pt x="1375" y="350"/>
                  <a:pt x="1387" y="371"/>
                  <a:pt x="1399" y="392"/>
                </a:cubicBezTo>
                <a:cubicBezTo>
                  <a:pt x="1410" y="414"/>
                  <a:pt x="1420" y="436"/>
                  <a:pt x="1430" y="458"/>
                </a:cubicBezTo>
                <a:cubicBezTo>
                  <a:pt x="1439" y="481"/>
                  <a:pt x="1447" y="504"/>
                  <a:pt x="1454" y="527"/>
                </a:cubicBezTo>
                <a:cubicBezTo>
                  <a:pt x="1461" y="550"/>
                  <a:pt x="1467" y="574"/>
                  <a:pt x="1472" y="598"/>
                </a:cubicBezTo>
                <a:cubicBezTo>
                  <a:pt x="1477" y="622"/>
                  <a:pt x="1480" y="646"/>
                  <a:pt x="1483" y="670"/>
                </a:cubicBezTo>
                <a:cubicBezTo>
                  <a:pt x="1485" y="694"/>
                  <a:pt x="1486" y="718"/>
                  <a:pt x="1486" y="743"/>
                </a:cubicBezTo>
                <a:close/>
              </a:path>
            </a:pathLst>
          </a:custGeom>
          <a:solidFill>
            <a:srgbClr val="3B82F6">
              <a:alpha val="3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196" name="图片 195"/>
          <p:cNvPicPr/>
          <p:nvPr/>
        </p:nvPicPr>
        <p:blipFill>
          <a:blip r:embed="rId5"/>
          <a:stretch/>
        </p:blipFill>
        <p:spPr>
          <a:xfrm>
            <a:off x="785520" y="4178520"/>
            <a:ext cx="150120" cy="200160"/>
          </a:xfrm>
          <a:prstGeom prst="rect">
            <a:avLst/>
          </a:prstGeom>
          <a:noFill/>
          <a:ln w="0">
            <a:noFill/>
          </a:ln>
        </p:spPr>
      </p:pic>
      <p:sp>
        <p:nvSpPr>
          <p:cNvPr id="197" name="文本框 196"/>
          <p:cNvSpPr txBox="1"/>
          <p:nvPr/>
        </p:nvSpPr>
        <p:spPr>
          <a:xfrm>
            <a:off x="401040" y="3591360"/>
            <a:ext cx="1341720" cy="212400"/>
          </a:xfrm>
          <a:prstGeom prst="rect">
            <a:avLst/>
          </a:prstGeom>
          <a:noFill/>
          <a:ln w="0">
            <a:noFill/>
          </a:ln>
        </p:spPr>
        <p:txBody>
          <a:bodyPr wrap="none" lIns="0" tIns="0" rIns="0" bIns="0" anchor="t">
            <a:spAutoFit/>
          </a:bodyPr>
          <a:lstStyle/>
          <a:p>
            <a:r>
              <a:rPr lang="zh-CN" sz="1320" b="0" u="none" strike="noStrike">
                <a:solidFill>
                  <a:srgbClr val="FFFFFF"/>
                </a:solidFill>
                <a:effectLst/>
                <a:uFillTx/>
                <a:latin typeface="WenQuanYiZenHei"/>
                <a:ea typeface="WenQuanYiZenHei"/>
              </a:rPr>
              <a:t>数据质量提升流程</a:t>
            </a:r>
            <a:endParaRPr lang="en-US" sz="1320" b="0" u="none" strike="noStrike">
              <a:solidFill>
                <a:srgbClr val="000000"/>
              </a:solidFill>
              <a:effectLst/>
              <a:uFillTx/>
              <a:latin typeface="Times New Roman"/>
            </a:endParaRPr>
          </a:p>
        </p:txBody>
      </p:sp>
      <p:sp>
        <p:nvSpPr>
          <p:cNvPr id="198" name="任意多边形 197"/>
          <p:cNvSpPr/>
          <p:nvPr/>
        </p:nvSpPr>
        <p:spPr>
          <a:xfrm>
            <a:off x="2139120" y="4011120"/>
            <a:ext cx="535320" cy="534960"/>
          </a:xfrm>
          <a:custGeom>
            <a:avLst/>
            <a:gdLst/>
            <a:ahLst/>
            <a:cxnLst/>
            <a:rect l="0" t="0" r="r" b="b"/>
            <a:pathLst>
              <a:path w="1487" h="1486">
                <a:moveTo>
                  <a:pt x="1487" y="743"/>
                </a:moveTo>
                <a:cubicBezTo>
                  <a:pt x="1487" y="767"/>
                  <a:pt x="1485" y="791"/>
                  <a:pt x="1483" y="815"/>
                </a:cubicBezTo>
                <a:cubicBezTo>
                  <a:pt x="1481" y="840"/>
                  <a:pt x="1477" y="864"/>
                  <a:pt x="1472" y="887"/>
                </a:cubicBezTo>
                <a:cubicBezTo>
                  <a:pt x="1468" y="911"/>
                  <a:pt x="1462" y="935"/>
                  <a:pt x="1455" y="958"/>
                </a:cubicBezTo>
                <a:cubicBezTo>
                  <a:pt x="1448" y="981"/>
                  <a:pt x="1439" y="1004"/>
                  <a:pt x="1430" y="1027"/>
                </a:cubicBezTo>
                <a:cubicBezTo>
                  <a:pt x="1421" y="1049"/>
                  <a:pt x="1410" y="1071"/>
                  <a:pt x="1399" y="1093"/>
                </a:cubicBezTo>
                <a:cubicBezTo>
                  <a:pt x="1387" y="1114"/>
                  <a:pt x="1375" y="1135"/>
                  <a:pt x="1361" y="1155"/>
                </a:cubicBezTo>
                <a:cubicBezTo>
                  <a:pt x="1348" y="1175"/>
                  <a:pt x="1333" y="1195"/>
                  <a:pt x="1318" y="1214"/>
                </a:cubicBezTo>
                <a:cubicBezTo>
                  <a:pt x="1303" y="1233"/>
                  <a:pt x="1286" y="1251"/>
                  <a:pt x="1269" y="1268"/>
                </a:cubicBezTo>
                <a:cubicBezTo>
                  <a:pt x="1252" y="1285"/>
                  <a:pt x="1234" y="1301"/>
                  <a:pt x="1215" y="1317"/>
                </a:cubicBezTo>
                <a:cubicBezTo>
                  <a:pt x="1196" y="1332"/>
                  <a:pt x="1177" y="1347"/>
                  <a:pt x="1157" y="1360"/>
                </a:cubicBezTo>
                <a:cubicBezTo>
                  <a:pt x="1136" y="1374"/>
                  <a:pt x="1115" y="1386"/>
                  <a:pt x="1094" y="1398"/>
                </a:cubicBezTo>
                <a:cubicBezTo>
                  <a:pt x="1073" y="1409"/>
                  <a:pt x="1051" y="1420"/>
                  <a:pt x="1028" y="1429"/>
                </a:cubicBezTo>
                <a:cubicBezTo>
                  <a:pt x="1006" y="1438"/>
                  <a:pt x="983" y="1446"/>
                  <a:pt x="959" y="1453"/>
                </a:cubicBezTo>
                <a:cubicBezTo>
                  <a:pt x="936" y="1460"/>
                  <a:pt x="913" y="1466"/>
                  <a:pt x="889" y="1471"/>
                </a:cubicBezTo>
                <a:cubicBezTo>
                  <a:pt x="865" y="1476"/>
                  <a:pt x="841" y="1479"/>
                  <a:pt x="817" y="1483"/>
                </a:cubicBezTo>
                <a:cubicBezTo>
                  <a:pt x="792" y="1485"/>
                  <a:pt x="768" y="1486"/>
                  <a:pt x="744" y="1486"/>
                </a:cubicBezTo>
                <a:cubicBezTo>
                  <a:pt x="719" y="1486"/>
                  <a:pt x="694" y="1485"/>
                  <a:pt x="670" y="1483"/>
                </a:cubicBezTo>
                <a:cubicBezTo>
                  <a:pt x="646" y="1479"/>
                  <a:pt x="622" y="1476"/>
                  <a:pt x="598" y="1471"/>
                </a:cubicBezTo>
                <a:cubicBezTo>
                  <a:pt x="574" y="1466"/>
                  <a:pt x="551" y="1460"/>
                  <a:pt x="527" y="1453"/>
                </a:cubicBezTo>
                <a:cubicBezTo>
                  <a:pt x="504" y="1446"/>
                  <a:pt x="481" y="1438"/>
                  <a:pt x="459" y="1429"/>
                </a:cubicBezTo>
                <a:cubicBezTo>
                  <a:pt x="436" y="1420"/>
                  <a:pt x="414" y="1409"/>
                  <a:pt x="393" y="1398"/>
                </a:cubicBezTo>
                <a:cubicBezTo>
                  <a:pt x="371" y="1386"/>
                  <a:pt x="350" y="1374"/>
                  <a:pt x="330" y="1360"/>
                </a:cubicBezTo>
                <a:cubicBezTo>
                  <a:pt x="310" y="1347"/>
                  <a:pt x="290" y="1332"/>
                  <a:pt x="272" y="1317"/>
                </a:cubicBezTo>
                <a:cubicBezTo>
                  <a:pt x="253" y="1301"/>
                  <a:pt x="235" y="1285"/>
                  <a:pt x="218" y="1268"/>
                </a:cubicBezTo>
                <a:cubicBezTo>
                  <a:pt x="200" y="1251"/>
                  <a:pt x="184" y="1233"/>
                  <a:pt x="169" y="1214"/>
                </a:cubicBezTo>
                <a:cubicBezTo>
                  <a:pt x="153" y="1195"/>
                  <a:pt x="139" y="1175"/>
                  <a:pt x="125" y="1155"/>
                </a:cubicBezTo>
                <a:cubicBezTo>
                  <a:pt x="112" y="1135"/>
                  <a:pt x="99" y="1114"/>
                  <a:pt x="88" y="1093"/>
                </a:cubicBezTo>
                <a:cubicBezTo>
                  <a:pt x="76" y="1071"/>
                  <a:pt x="66" y="1049"/>
                  <a:pt x="57" y="1027"/>
                </a:cubicBezTo>
                <a:cubicBezTo>
                  <a:pt x="47" y="1004"/>
                  <a:pt x="39" y="981"/>
                  <a:pt x="32" y="958"/>
                </a:cubicBezTo>
                <a:cubicBezTo>
                  <a:pt x="25" y="935"/>
                  <a:pt x="19" y="911"/>
                  <a:pt x="14" y="887"/>
                </a:cubicBezTo>
                <a:cubicBezTo>
                  <a:pt x="10" y="864"/>
                  <a:pt x="6" y="840"/>
                  <a:pt x="4" y="815"/>
                </a:cubicBezTo>
                <a:cubicBezTo>
                  <a:pt x="1" y="791"/>
                  <a:pt x="0" y="767"/>
                  <a:pt x="0" y="743"/>
                </a:cubicBezTo>
                <a:cubicBezTo>
                  <a:pt x="0" y="718"/>
                  <a:pt x="1" y="694"/>
                  <a:pt x="4" y="670"/>
                </a:cubicBezTo>
                <a:cubicBezTo>
                  <a:pt x="6" y="646"/>
                  <a:pt x="10" y="622"/>
                  <a:pt x="14" y="598"/>
                </a:cubicBezTo>
                <a:cubicBezTo>
                  <a:pt x="19" y="574"/>
                  <a:pt x="25" y="550"/>
                  <a:pt x="32" y="527"/>
                </a:cubicBezTo>
                <a:cubicBezTo>
                  <a:pt x="39" y="504"/>
                  <a:pt x="47" y="481"/>
                  <a:pt x="57" y="458"/>
                </a:cubicBezTo>
                <a:cubicBezTo>
                  <a:pt x="66" y="436"/>
                  <a:pt x="76" y="414"/>
                  <a:pt x="88" y="392"/>
                </a:cubicBezTo>
                <a:cubicBezTo>
                  <a:pt x="99" y="371"/>
                  <a:pt x="112" y="350"/>
                  <a:pt x="125" y="330"/>
                </a:cubicBezTo>
                <a:cubicBezTo>
                  <a:pt x="139" y="310"/>
                  <a:pt x="153" y="290"/>
                  <a:pt x="169" y="271"/>
                </a:cubicBezTo>
                <a:cubicBezTo>
                  <a:pt x="184" y="253"/>
                  <a:pt x="200" y="235"/>
                  <a:pt x="218" y="217"/>
                </a:cubicBezTo>
                <a:cubicBezTo>
                  <a:pt x="235" y="200"/>
                  <a:pt x="253" y="184"/>
                  <a:pt x="272" y="168"/>
                </a:cubicBezTo>
                <a:cubicBezTo>
                  <a:pt x="290" y="153"/>
                  <a:pt x="310" y="138"/>
                  <a:pt x="330" y="125"/>
                </a:cubicBezTo>
                <a:cubicBezTo>
                  <a:pt x="350" y="111"/>
                  <a:pt x="371" y="99"/>
                  <a:pt x="393" y="87"/>
                </a:cubicBezTo>
                <a:cubicBezTo>
                  <a:pt x="414" y="76"/>
                  <a:pt x="436" y="66"/>
                  <a:pt x="459" y="56"/>
                </a:cubicBezTo>
                <a:cubicBezTo>
                  <a:pt x="481" y="47"/>
                  <a:pt x="504" y="39"/>
                  <a:pt x="527" y="32"/>
                </a:cubicBezTo>
                <a:cubicBezTo>
                  <a:pt x="551" y="25"/>
                  <a:pt x="574" y="19"/>
                  <a:pt x="598" y="14"/>
                </a:cubicBezTo>
                <a:cubicBezTo>
                  <a:pt x="622" y="9"/>
                  <a:pt x="646" y="6"/>
                  <a:pt x="670" y="3"/>
                </a:cubicBezTo>
                <a:cubicBezTo>
                  <a:pt x="694" y="1"/>
                  <a:pt x="719" y="0"/>
                  <a:pt x="744" y="0"/>
                </a:cubicBezTo>
                <a:cubicBezTo>
                  <a:pt x="768" y="0"/>
                  <a:pt x="792" y="1"/>
                  <a:pt x="817" y="3"/>
                </a:cubicBezTo>
                <a:cubicBezTo>
                  <a:pt x="841" y="6"/>
                  <a:pt x="865" y="9"/>
                  <a:pt x="889" y="14"/>
                </a:cubicBezTo>
                <a:cubicBezTo>
                  <a:pt x="913" y="19"/>
                  <a:pt x="936" y="25"/>
                  <a:pt x="959" y="32"/>
                </a:cubicBezTo>
                <a:cubicBezTo>
                  <a:pt x="983" y="39"/>
                  <a:pt x="1006" y="47"/>
                  <a:pt x="1028" y="56"/>
                </a:cubicBezTo>
                <a:cubicBezTo>
                  <a:pt x="1051" y="66"/>
                  <a:pt x="1073" y="76"/>
                  <a:pt x="1094" y="87"/>
                </a:cubicBezTo>
                <a:cubicBezTo>
                  <a:pt x="1115" y="99"/>
                  <a:pt x="1136" y="111"/>
                  <a:pt x="1157" y="125"/>
                </a:cubicBezTo>
                <a:cubicBezTo>
                  <a:pt x="1177" y="138"/>
                  <a:pt x="1196" y="153"/>
                  <a:pt x="1215" y="168"/>
                </a:cubicBezTo>
                <a:cubicBezTo>
                  <a:pt x="1234" y="184"/>
                  <a:pt x="1252" y="200"/>
                  <a:pt x="1269" y="217"/>
                </a:cubicBezTo>
                <a:cubicBezTo>
                  <a:pt x="1286" y="235"/>
                  <a:pt x="1303" y="253"/>
                  <a:pt x="1318" y="271"/>
                </a:cubicBezTo>
                <a:cubicBezTo>
                  <a:pt x="1333" y="290"/>
                  <a:pt x="1348" y="310"/>
                  <a:pt x="1361" y="330"/>
                </a:cubicBezTo>
                <a:cubicBezTo>
                  <a:pt x="1375" y="350"/>
                  <a:pt x="1387" y="371"/>
                  <a:pt x="1399" y="392"/>
                </a:cubicBezTo>
                <a:cubicBezTo>
                  <a:pt x="1410" y="414"/>
                  <a:pt x="1421" y="436"/>
                  <a:pt x="1430" y="458"/>
                </a:cubicBezTo>
                <a:cubicBezTo>
                  <a:pt x="1439" y="481"/>
                  <a:pt x="1448" y="504"/>
                  <a:pt x="1455" y="527"/>
                </a:cubicBezTo>
                <a:cubicBezTo>
                  <a:pt x="1462" y="550"/>
                  <a:pt x="1468" y="574"/>
                  <a:pt x="1472" y="598"/>
                </a:cubicBezTo>
                <a:cubicBezTo>
                  <a:pt x="1477" y="622"/>
                  <a:pt x="1481" y="646"/>
                  <a:pt x="1483" y="670"/>
                </a:cubicBezTo>
                <a:cubicBezTo>
                  <a:pt x="1485" y="694"/>
                  <a:pt x="1487" y="718"/>
                  <a:pt x="1487" y="743"/>
                </a:cubicBezTo>
                <a:close/>
              </a:path>
            </a:pathLst>
          </a:custGeom>
          <a:solidFill>
            <a:srgbClr val="3B82F6">
              <a:alpha val="3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199" name="图片 198"/>
          <p:cNvPicPr/>
          <p:nvPr/>
        </p:nvPicPr>
        <p:blipFill>
          <a:blip r:embed="rId6"/>
          <a:stretch/>
        </p:blipFill>
        <p:spPr>
          <a:xfrm>
            <a:off x="2281320" y="4178520"/>
            <a:ext cx="250200" cy="200160"/>
          </a:xfrm>
          <a:prstGeom prst="rect">
            <a:avLst/>
          </a:prstGeom>
          <a:noFill/>
          <a:ln w="0">
            <a:noFill/>
          </a:ln>
        </p:spPr>
      </p:pic>
      <p:sp>
        <p:nvSpPr>
          <p:cNvPr id="200" name="文本框 199"/>
          <p:cNvSpPr txBox="1"/>
          <p:nvPr/>
        </p:nvSpPr>
        <p:spPr>
          <a:xfrm>
            <a:off x="624240" y="4625640"/>
            <a:ext cx="470160" cy="14832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WenQuanYiZenHei"/>
                <a:ea typeface="WenQuanYiZenHei"/>
              </a:rPr>
              <a:t>原始数据</a:t>
            </a:r>
            <a:endParaRPr lang="en-US" sz="920" b="0" u="none" strike="noStrike">
              <a:solidFill>
                <a:srgbClr val="000000"/>
              </a:solidFill>
              <a:effectLst/>
              <a:uFillTx/>
              <a:latin typeface="Times New Roman"/>
            </a:endParaRPr>
          </a:p>
        </p:txBody>
      </p:sp>
      <p:sp>
        <p:nvSpPr>
          <p:cNvPr id="201" name="任意多边形 200"/>
          <p:cNvSpPr/>
          <p:nvPr/>
        </p:nvSpPr>
        <p:spPr>
          <a:xfrm>
            <a:off x="3684960" y="4011120"/>
            <a:ext cx="535320" cy="534960"/>
          </a:xfrm>
          <a:custGeom>
            <a:avLst/>
            <a:gdLst/>
            <a:ahLst/>
            <a:cxnLst/>
            <a:rect l="0" t="0" r="r" b="b"/>
            <a:pathLst>
              <a:path w="1487" h="1486">
                <a:moveTo>
                  <a:pt x="1487" y="743"/>
                </a:moveTo>
                <a:cubicBezTo>
                  <a:pt x="1487" y="767"/>
                  <a:pt x="1486" y="791"/>
                  <a:pt x="1484" y="815"/>
                </a:cubicBezTo>
                <a:cubicBezTo>
                  <a:pt x="1481" y="840"/>
                  <a:pt x="1478" y="864"/>
                  <a:pt x="1473" y="887"/>
                </a:cubicBezTo>
                <a:cubicBezTo>
                  <a:pt x="1468" y="911"/>
                  <a:pt x="1462" y="935"/>
                  <a:pt x="1455" y="958"/>
                </a:cubicBezTo>
                <a:cubicBezTo>
                  <a:pt x="1448" y="981"/>
                  <a:pt x="1440" y="1004"/>
                  <a:pt x="1431" y="1027"/>
                </a:cubicBezTo>
                <a:cubicBezTo>
                  <a:pt x="1421" y="1049"/>
                  <a:pt x="1411" y="1071"/>
                  <a:pt x="1399" y="1093"/>
                </a:cubicBezTo>
                <a:cubicBezTo>
                  <a:pt x="1388" y="1114"/>
                  <a:pt x="1375" y="1135"/>
                  <a:pt x="1362" y="1155"/>
                </a:cubicBezTo>
                <a:cubicBezTo>
                  <a:pt x="1348" y="1175"/>
                  <a:pt x="1334" y="1195"/>
                  <a:pt x="1318" y="1214"/>
                </a:cubicBezTo>
                <a:cubicBezTo>
                  <a:pt x="1303" y="1233"/>
                  <a:pt x="1287" y="1251"/>
                  <a:pt x="1270" y="1268"/>
                </a:cubicBezTo>
                <a:cubicBezTo>
                  <a:pt x="1252" y="1285"/>
                  <a:pt x="1234" y="1301"/>
                  <a:pt x="1216" y="1317"/>
                </a:cubicBezTo>
                <a:cubicBezTo>
                  <a:pt x="1197" y="1332"/>
                  <a:pt x="1177" y="1347"/>
                  <a:pt x="1157" y="1360"/>
                </a:cubicBezTo>
                <a:cubicBezTo>
                  <a:pt x="1137" y="1374"/>
                  <a:pt x="1116" y="1386"/>
                  <a:pt x="1094" y="1398"/>
                </a:cubicBezTo>
                <a:cubicBezTo>
                  <a:pt x="1073" y="1409"/>
                  <a:pt x="1051" y="1420"/>
                  <a:pt x="1029" y="1429"/>
                </a:cubicBezTo>
                <a:cubicBezTo>
                  <a:pt x="1006" y="1438"/>
                  <a:pt x="983" y="1446"/>
                  <a:pt x="960" y="1453"/>
                </a:cubicBezTo>
                <a:cubicBezTo>
                  <a:pt x="937" y="1460"/>
                  <a:pt x="913" y="1466"/>
                  <a:pt x="888" y="1471"/>
                </a:cubicBezTo>
                <a:cubicBezTo>
                  <a:pt x="864" y="1476"/>
                  <a:pt x="840" y="1479"/>
                  <a:pt x="816" y="1483"/>
                </a:cubicBezTo>
                <a:cubicBezTo>
                  <a:pt x="792" y="1485"/>
                  <a:pt x="768" y="1486"/>
                  <a:pt x="743" y="1486"/>
                </a:cubicBezTo>
                <a:cubicBezTo>
                  <a:pt x="719" y="1486"/>
                  <a:pt x="695" y="1485"/>
                  <a:pt x="670" y="1483"/>
                </a:cubicBezTo>
                <a:cubicBezTo>
                  <a:pt x="646" y="1479"/>
                  <a:pt x="622" y="1476"/>
                  <a:pt x="598" y="1471"/>
                </a:cubicBezTo>
                <a:cubicBezTo>
                  <a:pt x="574" y="1466"/>
                  <a:pt x="551" y="1460"/>
                  <a:pt x="528" y="1453"/>
                </a:cubicBezTo>
                <a:cubicBezTo>
                  <a:pt x="504" y="1446"/>
                  <a:pt x="481" y="1438"/>
                  <a:pt x="459" y="1429"/>
                </a:cubicBezTo>
                <a:cubicBezTo>
                  <a:pt x="437" y="1420"/>
                  <a:pt x="415" y="1409"/>
                  <a:pt x="393" y="1398"/>
                </a:cubicBezTo>
                <a:cubicBezTo>
                  <a:pt x="372" y="1386"/>
                  <a:pt x="351" y="1374"/>
                  <a:pt x="331" y="1360"/>
                </a:cubicBezTo>
                <a:cubicBezTo>
                  <a:pt x="310" y="1347"/>
                  <a:pt x="291" y="1332"/>
                  <a:pt x="272" y="1317"/>
                </a:cubicBezTo>
                <a:cubicBezTo>
                  <a:pt x="253" y="1301"/>
                  <a:pt x="235" y="1285"/>
                  <a:pt x="218" y="1268"/>
                </a:cubicBezTo>
                <a:cubicBezTo>
                  <a:pt x="201" y="1251"/>
                  <a:pt x="185" y="1233"/>
                  <a:pt x="169" y="1214"/>
                </a:cubicBezTo>
                <a:cubicBezTo>
                  <a:pt x="154" y="1195"/>
                  <a:pt x="139" y="1175"/>
                  <a:pt x="126" y="1155"/>
                </a:cubicBezTo>
                <a:cubicBezTo>
                  <a:pt x="112" y="1135"/>
                  <a:pt x="100" y="1114"/>
                  <a:pt x="88" y="1093"/>
                </a:cubicBezTo>
                <a:cubicBezTo>
                  <a:pt x="77" y="1071"/>
                  <a:pt x="66" y="1049"/>
                  <a:pt x="57" y="1027"/>
                </a:cubicBezTo>
                <a:cubicBezTo>
                  <a:pt x="48" y="1004"/>
                  <a:pt x="40" y="981"/>
                  <a:pt x="32" y="958"/>
                </a:cubicBezTo>
                <a:cubicBezTo>
                  <a:pt x="25" y="935"/>
                  <a:pt x="19" y="911"/>
                  <a:pt x="15" y="887"/>
                </a:cubicBezTo>
                <a:cubicBezTo>
                  <a:pt x="10" y="864"/>
                  <a:pt x="6" y="840"/>
                  <a:pt x="4" y="815"/>
                </a:cubicBezTo>
                <a:cubicBezTo>
                  <a:pt x="2" y="791"/>
                  <a:pt x="0" y="767"/>
                  <a:pt x="0" y="743"/>
                </a:cubicBezTo>
                <a:cubicBezTo>
                  <a:pt x="0" y="718"/>
                  <a:pt x="2" y="694"/>
                  <a:pt x="4" y="670"/>
                </a:cubicBezTo>
                <a:cubicBezTo>
                  <a:pt x="6" y="646"/>
                  <a:pt x="10" y="622"/>
                  <a:pt x="15" y="598"/>
                </a:cubicBezTo>
                <a:cubicBezTo>
                  <a:pt x="19" y="574"/>
                  <a:pt x="25" y="550"/>
                  <a:pt x="32" y="527"/>
                </a:cubicBezTo>
                <a:cubicBezTo>
                  <a:pt x="40" y="504"/>
                  <a:pt x="48" y="481"/>
                  <a:pt x="57" y="458"/>
                </a:cubicBezTo>
                <a:cubicBezTo>
                  <a:pt x="66" y="436"/>
                  <a:pt x="77" y="414"/>
                  <a:pt x="88" y="392"/>
                </a:cubicBezTo>
                <a:cubicBezTo>
                  <a:pt x="100" y="371"/>
                  <a:pt x="112" y="350"/>
                  <a:pt x="126" y="330"/>
                </a:cubicBezTo>
                <a:cubicBezTo>
                  <a:pt x="139" y="310"/>
                  <a:pt x="154" y="290"/>
                  <a:pt x="169" y="271"/>
                </a:cubicBezTo>
                <a:cubicBezTo>
                  <a:pt x="185" y="253"/>
                  <a:pt x="201" y="235"/>
                  <a:pt x="218" y="217"/>
                </a:cubicBezTo>
                <a:cubicBezTo>
                  <a:pt x="235" y="200"/>
                  <a:pt x="253" y="184"/>
                  <a:pt x="272" y="168"/>
                </a:cubicBezTo>
                <a:cubicBezTo>
                  <a:pt x="291" y="153"/>
                  <a:pt x="310" y="138"/>
                  <a:pt x="331" y="125"/>
                </a:cubicBezTo>
                <a:cubicBezTo>
                  <a:pt x="351" y="111"/>
                  <a:pt x="372" y="99"/>
                  <a:pt x="393" y="87"/>
                </a:cubicBezTo>
                <a:cubicBezTo>
                  <a:pt x="415" y="76"/>
                  <a:pt x="437" y="66"/>
                  <a:pt x="459" y="56"/>
                </a:cubicBezTo>
                <a:cubicBezTo>
                  <a:pt x="481" y="47"/>
                  <a:pt x="504" y="39"/>
                  <a:pt x="528" y="32"/>
                </a:cubicBezTo>
                <a:cubicBezTo>
                  <a:pt x="551" y="25"/>
                  <a:pt x="574" y="19"/>
                  <a:pt x="598" y="14"/>
                </a:cubicBezTo>
                <a:cubicBezTo>
                  <a:pt x="622" y="9"/>
                  <a:pt x="646" y="6"/>
                  <a:pt x="670" y="3"/>
                </a:cubicBezTo>
                <a:cubicBezTo>
                  <a:pt x="695" y="1"/>
                  <a:pt x="719" y="0"/>
                  <a:pt x="743" y="0"/>
                </a:cubicBezTo>
                <a:cubicBezTo>
                  <a:pt x="768" y="0"/>
                  <a:pt x="792" y="1"/>
                  <a:pt x="816" y="3"/>
                </a:cubicBezTo>
                <a:cubicBezTo>
                  <a:pt x="840" y="6"/>
                  <a:pt x="864" y="9"/>
                  <a:pt x="888" y="14"/>
                </a:cubicBezTo>
                <a:cubicBezTo>
                  <a:pt x="913" y="19"/>
                  <a:pt x="937" y="25"/>
                  <a:pt x="960" y="32"/>
                </a:cubicBezTo>
                <a:cubicBezTo>
                  <a:pt x="983" y="39"/>
                  <a:pt x="1006" y="47"/>
                  <a:pt x="1029" y="56"/>
                </a:cubicBezTo>
                <a:cubicBezTo>
                  <a:pt x="1051" y="66"/>
                  <a:pt x="1073" y="76"/>
                  <a:pt x="1094" y="87"/>
                </a:cubicBezTo>
                <a:cubicBezTo>
                  <a:pt x="1116" y="99"/>
                  <a:pt x="1137" y="111"/>
                  <a:pt x="1157" y="125"/>
                </a:cubicBezTo>
                <a:cubicBezTo>
                  <a:pt x="1177" y="138"/>
                  <a:pt x="1197" y="153"/>
                  <a:pt x="1216" y="168"/>
                </a:cubicBezTo>
                <a:cubicBezTo>
                  <a:pt x="1234" y="184"/>
                  <a:pt x="1252" y="200"/>
                  <a:pt x="1270" y="217"/>
                </a:cubicBezTo>
                <a:cubicBezTo>
                  <a:pt x="1287" y="235"/>
                  <a:pt x="1303" y="253"/>
                  <a:pt x="1318" y="271"/>
                </a:cubicBezTo>
                <a:cubicBezTo>
                  <a:pt x="1334" y="290"/>
                  <a:pt x="1348" y="310"/>
                  <a:pt x="1362" y="330"/>
                </a:cubicBezTo>
                <a:cubicBezTo>
                  <a:pt x="1375" y="350"/>
                  <a:pt x="1388" y="371"/>
                  <a:pt x="1399" y="392"/>
                </a:cubicBezTo>
                <a:cubicBezTo>
                  <a:pt x="1411" y="414"/>
                  <a:pt x="1421" y="436"/>
                  <a:pt x="1431" y="458"/>
                </a:cubicBezTo>
                <a:cubicBezTo>
                  <a:pt x="1440" y="481"/>
                  <a:pt x="1448" y="504"/>
                  <a:pt x="1455" y="527"/>
                </a:cubicBezTo>
                <a:cubicBezTo>
                  <a:pt x="1462" y="550"/>
                  <a:pt x="1468" y="574"/>
                  <a:pt x="1473" y="598"/>
                </a:cubicBezTo>
                <a:cubicBezTo>
                  <a:pt x="1478" y="622"/>
                  <a:pt x="1481" y="646"/>
                  <a:pt x="1484" y="670"/>
                </a:cubicBezTo>
                <a:cubicBezTo>
                  <a:pt x="1486" y="694"/>
                  <a:pt x="1487" y="718"/>
                  <a:pt x="1487" y="743"/>
                </a:cubicBezTo>
                <a:close/>
              </a:path>
            </a:pathLst>
          </a:custGeom>
          <a:solidFill>
            <a:srgbClr val="8B5CF6">
              <a:alpha val="3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202" name="图片 201"/>
          <p:cNvPicPr/>
          <p:nvPr/>
        </p:nvPicPr>
        <p:blipFill>
          <a:blip r:embed="rId7"/>
          <a:stretch/>
        </p:blipFill>
        <p:spPr>
          <a:xfrm>
            <a:off x="3860640" y="4178520"/>
            <a:ext cx="174960" cy="200160"/>
          </a:xfrm>
          <a:prstGeom prst="rect">
            <a:avLst/>
          </a:prstGeom>
          <a:noFill/>
          <a:ln w="0">
            <a:noFill/>
          </a:ln>
        </p:spPr>
      </p:pic>
      <p:sp>
        <p:nvSpPr>
          <p:cNvPr id="203" name="文本框 202"/>
          <p:cNvSpPr txBox="1"/>
          <p:nvPr/>
        </p:nvSpPr>
        <p:spPr>
          <a:xfrm>
            <a:off x="2169720" y="4625640"/>
            <a:ext cx="470160" cy="14832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WenQuanYiZenHei"/>
                <a:ea typeface="WenQuanYiZenHei"/>
              </a:rPr>
              <a:t>数据清洗</a:t>
            </a:r>
            <a:endParaRPr lang="en-US" sz="920" b="0" u="none" strike="noStrike">
              <a:solidFill>
                <a:srgbClr val="000000"/>
              </a:solidFill>
              <a:effectLst/>
              <a:uFillTx/>
              <a:latin typeface="Times New Roman"/>
            </a:endParaRPr>
          </a:p>
        </p:txBody>
      </p:sp>
      <p:sp>
        <p:nvSpPr>
          <p:cNvPr id="204" name="任意多边形 203"/>
          <p:cNvSpPr/>
          <p:nvPr/>
        </p:nvSpPr>
        <p:spPr>
          <a:xfrm>
            <a:off x="4604400" y="1036080"/>
            <a:ext cx="5691240" cy="4111920"/>
          </a:xfrm>
          <a:custGeom>
            <a:avLst/>
            <a:gdLst/>
            <a:ahLst/>
            <a:cxnLst/>
            <a:rect l="0" t="0" r="r" b="b"/>
            <a:pathLst>
              <a:path w="15809" h="11422">
                <a:moveTo>
                  <a:pt x="0" y="11236"/>
                </a:moveTo>
                <a:lnTo>
                  <a:pt x="0" y="186"/>
                </a:lnTo>
                <a:cubicBezTo>
                  <a:pt x="0" y="173"/>
                  <a:pt x="1" y="161"/>
                  <a:pt x="3" y="149"/>
                </a:cubicBezTo>
                <a:cubicBezTo>
                  <a:pt x="6" y="137"/>
                  <a:pt x="9" y="126"/>
                  <a:pt x="14" y="115"/>
                </a:cubicBezTo>
                <a:cubicBezTo>
                  <a:pt x="19" y="103"/>
                  <a:pt x="24" y="93"/>
                  <a:pt x="31" y="82"/>
                </a:cubicBezTo>
                <a:cubicBezTo>
                  <a:pt x="38" y="72"/>
                  <a:pt x="46" y="63"/>
                  <a:pt x="54" y="54"/>
                </a:cubicBezTo>
                <a:cubicBezTo>
                  <a:pt x="63" y="46"/>
                  <a:pt x="72" y="38"/>
                  <a:pt x="82" y="31"/>
                </a:cubicBezTo>
                <a:cubicBezTo>
                  <a:pt x="93" y="24"/>
                  <a:pt x="103" y="19"/>
                  <a:pt x="115" y="14"/>
                </a:cubicBezTo>
                <a:cubicBezTo>
                  <a:pt x="126" y="9"/>
                  <a:pt x="137" y="6"/>
                  <a:pt x="149" y="3"/>
                </a:cubicBezTo>
                <a:cubicBezTo>
                  <a:pt x="161" y="1"/>
                  <a:pt x="173" y="0"/>
                  <a:pt x="186" y="0"/>
                </a:cubicBezTo>
                <a:lnTo>
                  <a:pt x="15623" y="0"/>
                </a:lnTo>
                <a:cubicBezTo>
                  <a:pt x="15635" y="0"/>
                  <a:pt x="15648" y="1"/>
                  <a:pt x="15660" y="3"/>
                </a:cubicBezTo>
                <a:cubicBezTo>
                  <a:pt x="15671" y="6"/>
                  <a:pt x="15683" y="9"/>
                  <a:pt x="15694" y="14"/>
                </a:cubicBezTo>
                <a:cubicBezTo>
                  <a:pt x="15706" y="19"/>
                  <a:pt x="15716" y="24"/>
                  <a:pt x="15726" y="31"/>
                </a:cubicBezTo>
                <a:cubicBezTo>
                  <a:pt x="15737" y="38"/>
                  <a:pt x="15746" y="46"/>
                  <a:pt x="15755" y="54"/>
                </a:cubicBezTo>
                <a:cubicBezTo>
                  <a:pt x="15763" y="63"/>
                  <a:pt x="15771" y="72"/>
                  <a:pt x="15778" y="82"/>
                </a:cubicBezTo>
                <a:cubicBezTo>
                  <a:pt x="15784" y="93"/>
                  <a:pt x="15790" y="103"/>
                  <a:pt x="15795" y="115"/>
                </a:cubicBezTo>
                <a:cubicBezTo>
                  <a:pt x="15800" y="126"/>
                  <a:pt x="15803" y="137"/>
                  <a:pt x="15805" y="149"/>
                </a:cubicBezTo>
                <a:cubicBezTo>
                  <a:pt x="15808" y="161"/>
                  <a:pt x="15809" y="173"/>
                  <a:pt x="15809" y="186"/>
                </a:cubicBezTo>
                <a:lnTo>
                  <a:pt x="15809" y="11236"/>
                </a:lnTo>
                <a:cubicBezTo>
                  <a:pt x="15809" y="11248"/>
                  <a:pt x="15808" y="11260"/>
                  <a:pt x="15805" y="11272"/>
                </a:cubicBezTo>
                <a:cubicBezTo>
                  <a:pt x="15803" y="11284"/>
                  <a:pt x="15800" y="11296"/>
                  <a:pt x="15795" y="11307"/>
                </a:cubicBezTo>
                <a:cubicBezTo>
                  <a:pt x="15790" y="11318"/>
                  <a:pt x="15784" y="11329"/>
                  <a:pt x="15778" y="11339"/>
                </a:cubicBezTo>
                <a:cubicBezTo>
                  <a:pt x="15771" y="11349"/>
                  <a:pt x="15763" y="11359"/>
                  <a:pt x="15755" y="11367"/>
                </a:cubicBezTo>
                <a:cubicBezTo>
                  <a:pt x="15746" y="11376"/>
                  <a:pt x="15737" y="11384"/>
                  <a:pt x="15726" y="11390"/>
                </a:cubicBezTo>
                <a:cubicBezTo>
                  <a:pt x="15716" y="11397"/>
                  <a:pt x="15706" y="11403"/>
                  <a:pt x="15694" y="11408"/>
                </a:cubicBezTo>
                <a:cubicBezTo>
                  <a:pt x="15683" y="11412"/>
                  <a:pt x="15671" y="11416"/>
                  <a:pt x="15660" y="11418"/>
                </a:cubicBezTo>
                <a:cubicBezTo>
                  <a:pt x="15648" y="11421"/>
                  <a:pt x="15635" y="11422"/>
                  <a:pt x="15623" y="11422"/>
                </a:cubicBezTo>
                <a:lnTo>
                  <a:pt x="186" y="11422"/>
                </a:lnTo>
                <a:cubicBezTo>
                  <a:pt x="173" y="11422"/>
                  <a:pt x="161" y="11421"/>
                  <a:pt x="149" y="11418"/>
                </a:cubicBezTo>
                <a:cubicBezTo>
                  <a:pt x="137" y="11416"/>
                  <a:pt x="126" y="11412"/>
                  <a:pt x="115" y="11408"/>
                </a:cubicBezTo>
                <a:cubicBezTo>
                  <a:pt x="103" y="11403"/>
                  <a:pt x="93" y="11397"/>
                  <a:pt x="82" y="11390"/>
                </a:cubicBezTo>
                <a:cubicBezTo>
                  <a:pt x="72" y="11384"/>
                  <a:pt x="63" y="11376"/>
                  <a:pt x="54" y="11367"/>
                </a:cubicBezTo>
                <a:cubicBezTo>
                  <a:pt x="46" y="11359"/>
                  <a:pt x="38" y="11349"/>
                  <a:pt x="31" y="11339"/>
                </a:cubicBezTo>
                <a:cubicBezTo>
                  <a:pt x="24" y="11329"/>
                  <a:pt x="19" y="11318"/>
                  <a:pt x="14" y="11307"/>
                </a:cubicBezTo>
                <a:cubicBezTo>
                  <a:pt x="9" y="11296"/>
                  <a:pt x="6" y="11284"/>
                  <a:pt x="3" y="11272"/>
                </a:cubicBezTo>
                <a:cubicBezTo>
                  <a:pt x="1" y="11260"/>
                  <a:pt x="0" y="11248"/>
                  <a:pt x="0" y="11236"/>
                </a:cubicBezTo>
                <a:close/>
              </a:path>
            </a:pathLst>
          </a:custGeom>
          <a:solidFill>
            <a:srgbClr val="FFFFFF">
              <a:alpha val="1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205" name="图片 204"/>
          <p:cNvPicPr/>
          <p:nvPr/>
        </p:nvPicPr>
        <p:blipFill>
          <a:blip r:embed="rId8"/>
          <a:stretch/>
        </p:blipFill>
        <p:spPr>
          <a:xfrm>
            <a:off x="4771800" y="1236960"/>
            <a:ext cx="166680" cy="166680"/>
          </a:xfrm>
          <a:prstGeom prst="rect">
            <a:avLst/>
          </a:prstGeom>
          <a:noFill/>
          <a:ln w="0">
            <a:noFill/>
          </a:ln>
        </p:spPr>
      </p:pic>
      <p:sp>
        <p:nvSpPr>
          <p:cNvPr id="206" name="文本框 205"/>
          <p:cNvSpPr txBox="1"/>
          <p:nvPr/>
        </p:nvSpPr>
        <p:spPr>
          <a:xfrm>
            <a:off x="3773160" y="4625640"/>
            <a:ext cx="352800" cy="14832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WenQuanYiZenHei"/>
                <a:ea typeface="WenQuanYiZenHei"/>
              </a:rPr>
              <a:t>知识库</a:t>
            </a:r>
            <a:endParaRPr lang="en-US" sz="920" b="0" u="none" strike="noStrike">
              <a:solidFill>
                <a:srgbClr val="000000"/>
              </a:solidFill>
              <a:effectLst/>
              <a:uFillTx/>
              <a:latin typeface="Times New Roman"/>
            </a:endParaRPr>
          </a:p>
        </p:txBody>
      </p:sp>
      <p:sp>
        <p:nvSpPr>
          <p:cNvPr id="207" name="任意多边形 206"/>
          <p:cNvSpPr/>
          <p:nvPr/>
        </p:nvSpPr>
        <p:spPr>
          <a:xfrm>
            <a:off x="4771440" y="1571040"/>
            <a:ext cx="2599200" cy="1704960"/>
          </a:xfrm>
          <a:custGeom>
            <a:avLst/>
            <a:gdLst/>
            <a:ahLst/>
            <a:cxnLst/>
            <a:rect l="0" t="0" r="r" b="b"/>
            <a:pathLst>
              <a:path w="7220" h="4736">
                <a:moveTo>
                  <a:pt x="0" y="4550"/>
                </a:moveTo>
                <a:lnTo>
                  <a:pt x="0" y="185"/>
                </a:lnTo>
                <a:cubicBezTo>
                  <a:pt x="0" y="173"/>
                  <a:pt x="1" y="161"/>
                  <a:pt x="4" y="149"/>
                </a:cubicBezTo>
                <a:cubicBezTo>
                  <a:pt x="6" y="137"/>
                  <a:pt x="10" y="125"/>
                  <a:pt x="14" y="114"/>
                </a:cubicBezTo>
                <a:cubicBezTo>
                  <a:pt x="19" y="103"/>
                  <a:pt x="25" y="92"/>
                  <a:pt x="31" y="82"/>
                </a:cubicBezTo>
                <a:cubicBezTo>
                  <a:pt x="38" y="72"/>
                  <a:pt x="46" y="63"/>
                  <a:pt x="55" y="54"/>
                </a:cubicBezTo>
                <a:cubicBezTo>
                  <a:pt x="63" y="45"/>
                  <a:pt x="73" y="38"/>
                  <a:pt x="83" y="31"/>
                </a:cubicBezTo>
                <a:cubicBezTo>
                  <a:pt x="93" y="24"/>
                  <a:pt x="104" y="18"/>
                  <a:pt x="115" y="14"/>
                </a:cubicBezTo>
                <a:cubicBezTo>
                  <a:pt x="126" y="9"/>
                  <a:pt x="138" y="6"/>
                  <a:pt x="150" y="3"/>
                </a:cubicBezTo>
                <a:cubicBezTo>
                  <a:pt x="162" y="1"/>
                  <a:pt x="174" y="0"/>
                  <a:pt x="186" y="0"/>
                </a:cubicBezTo>
                <a:lnTo>
                  <a:pt x="7035" y="0"/>
                </a:lnTo>
                <a:cubicBezTo>
                  <a:pt x="7047" y="0"/>
                  <a:pt x="7059" y="1"/>
                  <a:pt x="7071" y="3"/>
                </a:cubicBezTo>
                <a:cubicBezTo>
                  <a:pt x="7083" y="6"/>
                  <a:pt x="7095" y="9"/>
                  <a:pt x="7106" y="14"/>
                </a:cubicBezTo>
                <a:cubicBezTo>
                  <a:pt x="7117" y="18"/>
                  <a:pt x="7128" y="24"/>
                  <a:pt x="7138" y="31"/>
                </a:cubicBezTo>
                <a:cubicBezTo>
                  <a:pt x="7148" y="38"/>
                  <a:pt x="7157" y="45"/>
                  <a:pt x="7166" y="54"/>
                </a:cubicBezTo>
                <a:cubicBezTo>
                  <a:pt x="7175" y="63"/>
                  <a:pt x="7182" y="72"/>
                  <a:pt x="7189" y="82"/>
                </a:cubicBezTo>
                <a:cubicBezTo>
                  <a:pt x="7196" y="92"/>
                  <a:pt x="7202" y="103"/>
                  <a:pt x="7206" y="114"/>
                </a:cubicBezTo>
                <a:cubicBezTo>
                  <a:pt x="7211" y="125"/>
                  <a:pt x="7214" y="137"/>
                  <a:pt x="7217" y="149"/>
                </a:cubicBezTo>
                <a:cubicBezTo>
                  <a:pt x="7219" y="161"/>
                  <a:pt x="7220" y="173"/>
                  <a:pt x="7220" y="185"/>
                </a:cubicBezTo>
                <a:lnTo>
                  <a:pt x="7220" y="4550"/>
                </a:lnTo>
                <a:cubicBezTo>
                  <a:pt x="7220" y="4563"/>
                  <a:pt x="7219" y="4575"/>
                  <a:pt x="7217" y="4587"/>
                </a:cubicBezTo>
                <a:cubicBezTo>
                  <a:pt x="7214" y="4599"/>
                  <a:pt x="7211" y="4610"/>
                  <a:pt x="7206" y="4621"/>
                </a:cubicBezTo>
                <a:cubicBezTo>
                  <a:pt x="7202" y="4633"/>
                  <a:pt x="7196" y="4643"/>
                  <a:pt x="7189" y="4653"/>
                </a:cubicBezTo>
                <a:cubicBezTo>
                  <a:pt x="7182" y="4664"/>
                  <a:pt x="7175" y="4673"/>
                  <a:pt x="7166" y="4682"/>
                </a:cubicBezTo>
                <a:cubicBezTo>
                  <a:pt x="7157" y="4690"/>
                  <a:pt x="7148" y="4698"/>
                  <a:pt x="7138" y="4705"/>
                </a:cubicBezTo>
                <a:cubicBezTo>
                  <a:pt x="7128" y="4711"/>
                  <a:pt x="7117" y="4717"/>
                  <a:pt x="7106" y="4722"/>
                </a:cubicBezTo>
                <a:cubicBezTo>
                  <a:pt x="7095" y="4727"/>
                  <a:pt x="7083" y="4730"/>
                  <a:pt x="7071" y="4732"/>
                </a:cubicBezTo>
                <a:cubicBezTo>
                  <a:pt x="7059" y="4735"/>
                  <a:pt x="7047" y="4736"/>
                  <a:pt x="7035" y="4736"/>
                </a:cubicBezTo>
                <a:lnTo>
                  <a:pt x="186" y="4736"/>
                </a:lnTo>
                <a:cubicBezTo>
                  <a:pt x="174" y="4736"/>
                  <a:pt x="162" y="4735"/>
                  <a:pt x="150" y="4732"/>
                </a:cubicBezTo>
                <a:cubicBezTo>
                  <a:pt x="138" y="4730"/>
                  <a:pt x="126" y="4727"/>
                  <a:pt x="115" y="4722"/>
                </a:cubicBezTo>
                <a:cubicBezTo>
                  <a:pt x="104" y="4717"/>
                  <a:pt x="93" y="4711"/>
                  <a:pt x="83" y="4705"/>
                </a:cubicBezTo>
                <a:cubicBezTo>
                  <a:pt x="73" y="4698"/>
                  <a:pt x="63" y="4690"/>
                  <a:pt x="55" y="4682"/>
                </a:cubicBezTo>
                <a:cubicBezTo>
                  <a:pt x="46" y="4673"/>
                  <a:pt x="38" y="4664"/>
                  <a:pt x="31" y="4653"/>
                </a:cubicBezTo>
                <a:cubicBezTo>
                  <a:pt x="25" y="4643"/>
                  <a:pt x="19" y="4633"/>
                  <a:pt x="14" y="4621"/>
                </a:cubicBezTo>
                <a:cubicBezTo>
                  <a:pt x="10" y="4610"/>
                  <a:pt x="6" y="4599"/>
                  <a:pt x="4" y="4587"/>
                </a:cubicBezTo>
                <a:cubicBezTo>
                  <a:pt x="1" y="4575"/>
                  <a:pt x="0" y="4563"/>
                  <a:pt x="0" y="4550"/>
                </a:cubicBezTo>
                <a:close/>
              </a:path>
            </a:pathLst>
          </a:custGeom>
          <a:solidFill>
            <a:srgbClr val="1E3A8A">
              <a:alpha val="2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208" name="任意多边形 207"/>
          <p:cNvSpPr/>
          <p:nvPr/>
        </p:nvSpPr>
        <p:spPr>
          <a:xfrm>
            <a:off x="4905360" y="1704600"/>
            <a:ext cx="334440" cy="334440"/>
          </a:xfrm>
          <a:custGeom>
            <a:avLst/>
            <a:gdLst/>
            <a:ahLst/>
            <a:cxnLst/>
            <a:rect l="0" t="0" r="r" b="b"/>
            <a:pathLst>
              <a:path w="929" h="929">
                <a:moveTo>
                  <a:pt x="929" y="465"/>
                </a:moveTo>
                <a:cubicBezTo>
                  <a:pt x="929" y="496"/>
                  <a:pt x="926" y="526"/>
                  <a:pt x="920" y="556"/>
                </a:cubicBezTo>
                <a:cubicBezTo>
                  <a:pt x="914" y="586"/>
                  <a:pt x="905" y="615"/>
                  <a:pt x="894" y="643"/>
                </a:cubicBezTo>
                <a:cubicBezTo>
                  <a:pt x="882" y="671"/>
                  <a:pt x="868" y="698"/>
                  <a:pt x="851" y="723"/>
                </a:cubicBezTo>
                <a:cubicBezTo>
                  <a:pt x="834" y="748"/>
                  <a:pt x="815" y="772"/>
                  <a:pt x="793" y="794"/>
                </a:cubicBezTo>
                <a:cubicBezTo>
                  <a:pt x="772" y="815"/>
                  <a:pt x="747" y="834"/>
                  <a:pt x="722" y="851"/>
                </a:cubicBezTo>
                <a:cubicBezTo>
                  <a:pt x="696" y="868"/>
                  <a:pt x="670" y="882"/>
                  <a:pt x="641" y="894"/>
                </a:cubicBezTo>
                <a:cubicBezTo>
                  <a:pt x="613" y="906"/>
                  <a:pt x="584" y="915"/>
                  <a:pt x="554" y="921"/>
                </a:cubicBezTo>
                <a:cubicBezTo>
                  <a:pt x="524" y="927"/>
                  <a:pt x="494" y="929"/>
                  <a:pt x="464" y="929"/>
                </a:cubicBezTo>
                <a:cubicBezTo>
                  <a:pt x="433" y="929"/>
                  <a:pt x="403" y="927"/>
                  <a:pt x="373" y="921"/>
                </a:cubicBezTo>
                <a:cubicBezTo>
                  <a:pt x="343" y="915"/>
                  <a:pt x="314" y="906"/>
                  <a:pt x="286" y="894"/>
                </a:cubicBezTo>
                <a:cubicBezTo>
                  <a:pt x="258" y="882"/>
                  <a:pt x="231" y="868"/>
                  <a:pt x="206" y="851"/>
                </a:cubicBezTo>
                <a:cubicBezTo>
                  <a:pt x="181" y="834"/>
                  <a:pt x="157" y="815"/>
                  <a:pt x="136" y="794"/>
                </a:cubicBezTo>
                <a:cubicBezTo>
                  <a:pt x="114" y="772"/>
                  <a:pt x="95" y="748"/>
                  <a:pt x="78" y="723"/>
                </a:cubicBezTo>
                <a:cubicBezTo>
                  <a:pt x="61" y="698"/>
                  <a:pt x="47" y="671"/>
                  <a:pt x="35" y="643"/>
                </a:cubicBezTo>
                <a:cubicBezTo>
                  <a:pt x="23" y="615"/>
                  <a:pt x="14" y="586"/>
                  <a:pt x="8" y="556"/>
                </a:cubicBezTo>
                <a:cubicBezTo>
                  <a:pt x="3" y="526"/>
                  <a:pt x="0" y="496"/>
                  <a:pt x="0" y="465"/>
                </a:cubicBezTo>
                <a:cubicBezTo>
                  <a:pt x="0" y="435"/>
                  <a:pt x="3" y="405"/>
                  <a:pt x="8" y="375"/>
                </a:cubicBezTo>
                <a:cubicBezTo>
                  <a:pt x="14" y="344"/>
                  <a:pt x="23" y="315"/>
                  <a:pt x="35" y="287"/>
                </a:cubicBezTo>
                <a:cubicBezTo>
                  <a:pt x="47" y="258"/>
                  <a:pt x="61" y="232"/>
                  <a:pt x="78" y="206"/>
                </a:cubicBezTo>
                <a:cubicBezTo>
                  <a:pt x="95" y="181"/>
                  <a:pt x="114" y="157"/>
                  <a:pt x="136" y="136"/>
                </a:cubicBezTo>
                <a:cubicBezTo>
                  <a:pt x="157" y="114"/>
                  <a:pt x="181" y="95"/>
                  <a:pt x="206" y="78"/>
                </a:cubicBezTo>
                <a:cubicBezTo>
                  <a:pt x="231" y="61"/>
                  <a:pt x="258" y="47"/>
                  <a:pt x="286" y="35"/>
                </a:cubicBezTo>
                <a:cubicBezTo>
                  <a:pt x="314" y="24"/>
                  <a:pt x="343" y="15"/>
                  <a:pt x="373" y="9"/>
                </a:cubicBezTo>
                <a:cubicBezTo>
                  <a:pt x="403" y="3"/>
                  <a:pt x="433" y="0"/>
                  <a:pt x="464" y="0"/>
                </a:cubicBezTo>
                <a:cubicBezTo>
                  <a:pt x="494" y="0"/>
                  <a:pt x="524" y="3"/>
                  <a:pt x="554" y="9"/>
                </a:cubicBezTo>
                <a:cubicBezTo>
                  <a:pt x="584" y="15"/>
                  <a:pt x="613" y="24"/>
                  <a:pt x="641" y="35"/>
                </a:cubicBezTo>
                <a:cubicBezTo>
                  <a:pt x="670" y="47"/>
                  <a:pt x="696" y="61"/>
                  <a:pt x="722" y="78"/>
                </a:cubicBezTo>
                <a:cubicBezTo>
                  <a:pt x="747" y="95"/>
                  <a:pt x="772" y="114"/>
                  <a:pt x="793" y="136"/>
                </a:cubicBezTo>
                <a:cubicBezTo>
                  <a:pt x="815" y="157"/>
                  <a:pt x="834" y="181"/>
                  <a:pt x="851" y="206"/>
                </a:cubicBezTo>
                <a:cubicBezTo>
                  <a:pt x="868" y="232"/>
                  <a:pt x="882" y="258"/>
                  <a:pt x="894" y="287"/>
                </a:cubicBezTo>
                <a:cubicBezTo>
                  <a:pt x="905" y="315"/>
                  <a:pt x="914" y="344"/>
                  <a:pt x="920" y="375"/>
                </a:cubicBezTo>
                <a:cubicBezTo>
                  <a:pt x="926" y="405"/>
                  <a:pt x="929" y="435"/>
                  <a:pt x="929" y="465"/>
                </a:cubicBezTo>
                <a:close/>
              </a:path>
            </a:pathLst>
          </a:custGeom>
          <a:solidFill>
            <a:srgbClr val="3B82F6">
              <a:alpha val="3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209" name="图片 208"/>
          <p:cNvPicPr/>
          <p:nvPr/>
        </p:nvPicPr>
        <p:blipFill>
          <a:blip r:embed="rId9"/>
          <a:stretch/>
        </p:blipFill>
        <p:spPr>
          <a:xfrm>
            <a:off x="5005800" y="1805040"/>
            <a:ext cx="133200" cy="133200"/>
          </a:xfrm>
          <a:prstGeom prst="rect">
            <a:avLst/>
          </a:prstGeom>
          <a:noFill/>
          <a:ln w="0">
            <a:noFill/>
          </a:ln>
        </p:spPr>
      </p:pic>
      <p:sp>
        <p:nvSpPr>
          <p:cNvPr id="210" name="文本框 209"/>
          <p:cNvSpPr txBox="1"/>
          <p:nvPr/>
        </p:nvSpPr>
        <p:spPr>
          <a:xfrm>
            <a:off x="5041800" y="1217880"/>
            <a:ext cx="2012400" cy="212400"/>
          </a:xfrm>
          <a:prstGeom prst="rect">
            <a:avLst/>
          </a:prstGeom>
          <a:noFill/>
          <a:ln w="0">
            <a:noFill/>
          </a:ln>
        </p:spPr>
        <p:txBody>
          <a:bodyPr wrap="none" lIns="0" tIns="0" rIns="0" bIns="0" anchor="t">
            <a:spAutoFit/>
          </a:bodyPr>
          <a:lstStyle/>
          <a:p>
            <a:r>
              <a:rPr lang="zh-CN" sz="1320" b="0" u="none" strike="noStrike">
                <a:solidFill>
                  <a:srgbClr val="FFFFFF"/>
                </a:solidFill>
                <a:effectLst/>
                <a:uFillTx/>
                <a:latin typeface="WenQuanYiZenHei"/>
                <a:ea typeface="WenQuanYiZenHei"/>
              </a:rPr>
              <a:t>数据准备与清理的核心内容</a:t>
            </a:r>
            <a:endParaRPr lang="en-US" sz="1320" b="0" u="none" strike="noStrike">
              <a:solidFill>
                <a:srgbClr val="000000"/>
              </a:solidFill>
              <a:effectLst/>
              <a:uFillTx/>
              <a:latin typeface="Times New Roman"/>
            </a:endParaRPr>
          </a:p>
        </p:txBody>
      </p:sp>
      <p:pic>
        <p:nvPicPr>
          <p:cNvPr id="211" name="图片 210"/>
          <p:cNvPicPr/>
          <p:nvPr/>
        </p:nvPicPr>
        <p:blipFill>
          <a:blip r:embed="rId10"/>
          <a:stretch/>
        </p:blipFill>
        <p:spPr>
          <a:xfrm>
            <a:off x="5072400" y="2189520"/>
            <a:ext cx="49680" cy="100080"/>
          </a:xfrm>
          <a:prstGeom prst="rect">
            <a:avLst/>
          </a:prstGeom>
          <a:noFill/>
          <a:ln w="0">
            <a:noFill/>
          </a:ln>
        </p:spPr>
      </p:pic>
      <p:sp>
        <p:nvSpPr>
          <p:cNvPr id="212" name="文本框 211"/>
          <p:cNvSpPr txBox="1"/>
          <p:nvPr/>
        </p:nvSpPr>
        <p:spPr>
          <a:xfrm>
            <a:off x="5342760" y="1777320"/>
            <a:ext cx="1207800" cy="189360"/>
          </a:xfrm>
          <a:prstGeom prst="rect">
            <a:avLst/>
          </a:prstGeom>
          <a:noFill/>
          <a:ln w="0">
            <a:noFill/>
          </a:ln>
        </p:spPr>
        <p:txBody>
          <a:bodyPr wrap="none" lIns="0" tIns="0" rIns="0" bIns="0" anchor="t">
            <a:spAutoFit/>
          </a:bodyPr>
          <a:lstStyle/>
          <a:p>
            <a:r>
              <a:rPr lang="zh-CN" sz="1180" b="0" u="none" strike="noStrike">
                <a:solidFill>
                  <a:srgbClr val="FFFFFF"/>
                </a:solidFill>
                <a:effectLst/>
                <a:uFillTx/>
                <a:latin typeface="WenQuanYiZenHei"/>
                <a:ea typeface="WenQuanYiZenHei"/>
              </a:rPr>
              <a:t>数据清洗与规范化</a:t>
            </a:r>
            <a:endParaRPr lang="en-US" sz="1180" b="0" u="none" strike="noStrike">
              <a:solidFill>
                <a:srgbClr val="000000"/>
              </a:solidFill>
              <a:effectLst/>
              <a:uFillTx/>
              <a:latin typeface="Times New Roman"/>
            </a:endParaRPr>
          </a:p>
        </p:txBody>
      </p:sp>
      <p:pic>
        <p:nvPicPr>
          <p:cNvPr id="213" name="图片 212"/>
          <p:cNvPicPr/>
          <p:nvPr/>
        </p:nvPicPr>
        <p:blipFill>
          <a:blip r:embed="rId10"/>
          <a:stretch/>
        </p:blipFill>
        <p:spPr>
          <a:xfrm>
            <a:off x="5072400" y="2457000"/>
            <a:ext cx="49680" cy="100080"/>
          </a:xfrm>
          <a:prstGeom prst="rect">
            <a:avLst/>
          </a:prstGeom>
          <a:noFill/>
          <a:ln w="0">
            <a:noFill/>
          </a:ln>
        </p:spPr>
      </p:pic>
      <p:sp>
        <p:nvSpPr>
          <p:cNvPr id="214" name="文本框 213"/>
          <p:cNvSpPr txBox="1"/>
          <p:nvPr/>
        </p:nvSpPr>
        <p:spPr>
          <a:xfrm>
            <a:off x="5192280" y="2152440"/>
            <a:ext cx="120780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去除重复数据与噪声</a:t>
            </a:r>
            <a:endParaRPr lang="en-US" sz="1050" b="0" u="none" strike="noStrike">
              <a:solidFill>
                <a:srgbClr val="000000"/>
              </a:solidFill>
              <a:effectLst/>
              <a:uFillTx/>
              <a:latin typeface="Times New Roman"/>
            </a:endParaRPr>
          </a:p>
        </p:txBody>
      </p:sp>
      <p:pic>
        <p:nvPicPr>
          <p:cNvPr id="215" name="图片 214"/>
          <p:cNvPicPr/>
          <p:nvPr/>
        </p:nvPicPr>
        <p:blipFill>
          <a:blip r:embed="rId10"/>
          <a:stretch/>
        </p:blipFill>
        <p:spPr>
          <a:xfrm>
            <a:off x="5072400" y="2724120"/>
            <a:ext cx="49680" cy="100080"/>
          </a:xfrm>
          <a:prstGeom prst="rect">
            <a:avLst/>
          </a:prstGeom>
          <a:noFill/>
          <a:ln w="0">
            <a:noFill/>
          </a:ln>
        </p:spPr>
      </p:pic>
      <p:sp>
        <p:nvSpPr>
          <p:cNvPr id="216" name="文本框 215"/>
          <p:cNvSpPr txBox="1"/>
          <p:nvPr/>
        </p:nvSpPr>
        <p:spPr>
          <a:xfrm>
            <a:off x="5192280" y="2419920"/>
            <a:ext cx="67140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处理缺失值</a:t>
            </a:r>
            <a:endParaRPr lang="en-US" sz="1050" b="0" u="none" strike="noStrike">
              <a:solidFill>
                <a:srgbClr val="000000"/>
              </a:solidFill>
              <a:effectLst/>
              <a:uFillTx/>
              <a:latin typeface="Times New Roman"/>
            </a:endParaRPr>
          </a:p>
        </p:txBody>
      </p:sp>
      <p:pic>
        <p:nvPicPr>
          <p:cNvPr id="217" name="图片 216"/>
          <p:cNvPicPr/>
          <p:nvPr/>
        </p:nvPicPr>
        <p:blipFill>
          <a:blip r:embed="rId10"/>
          <a:stretch/>
        </p:blipFill>
        <p:spPr>
          <a:xfrm>
            <a:off x="5072400" y="2991600"/>
            <a:ext cx="49680" cy="100080"/>
          </a:xfrm>
          <a:prstGeom prst="rect">
            <a:avLst/>
          </a:prstGeom>
          <a:noFill/>
          <a:ln w="0">
            <a:noFill/>
          </a:ln>
        </p:spPr>
      </p:pic>
      <p:sp>
        <p:nvSpPr>
          <p:cNvPr id="218" name="文本框 217"/>
          <p:cNvSpPr txBox="1"/>
          <p:nvPr/>
        </p:nvSpPr>
        <p:spPr>
          <a:xfrm>
            <a:off x="5192280" y="2687400"/>
            <a:ext cx="80532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统一数据格式</a:t>
            </a:r>
            <a:endParaRPr lang="en-US" sz="1050" b="0" u="none" strike="noStrike">
              <a:solidFill>
                <a:srgbClr val="000000"/>
              </a:solidFill>
              <a:effectLst/>
              <a:uFillTx/>
              <a:latin typeface="Times New Roman"/>
            </a:endParaRPr>
          </a:p>
        </p:txBody>
      </p:sp>
      <p:sp>
        <p:nvSpPr>
          <p:cNvPr id="219" name="任意多边形 218"/>
          <p:cNvSpPr/>
          <p:nvPr/>
        </p:nvSpPr>
        <p:spPr>
          <a:xfrm>
            <a:off x="7537680" y="1571040"/>
            <a:ext cx="2590920" cy="1704960"/>
          </a:xfrm>
          <a:custGeom>
            <a:avLst/>
            <a:gdLst/>
            <a:ahLst/>
            <a:cxnLst/>
            <a:rect l="0" t="0" r="r" b="b"/>
            <a:pathLst>
              <a:path w="7197" h="4736">
                <a:moveTo>
                  <a:pt x="0" y="4550"/>
                </a:moveTo>
                <a:lnTo>
                  <a:pt x="0" y="185"/>
                </a:lnTo>
                <a:cubicBezTo>
                  <a:pt x="0" y="173"/>
                  <a:pt x="1" y="161"/>
                  <a:pt x="3" y="149"/>
                </a:cubicBezTo>
                <a:cubicBezTo>
                  <a:pt x="6" y="137"/>
                  <a:pt x="9" y="125"/>
                  <a:pt x="14" y="114"/>
                </a:cubicBezTo>
                <a:cubicBezTo>
                  <a:pt x="18" y="103"/>
                  <a:pt x="24" y="92"/>
                  <a:pt x="31" y="82"/>
                </a:cubicBezTo>
                <a:cubicBezTo>
                  <a:pt x="38" y="72"/>
                  <a:pt x="45" y="63"/>
                  <a:pt x="54" y="54"/>
                </a:cubicBezTo>
                <a:cubicBezTo>
                  <a:pt x="63" y="45"/>
                  <a:pt x="72" y="38"/>
                  <a:pt x="82" y="31"/>
                </a:cubicBezTo>
                <a:cubicBezTo>
                  <a:pt x="92" y="24"/>
                  <a:pt x="103" y="18"/>
                  <a:pt x="114" y="14"/>
                </a:cubicBezTo>
                <a:cubicBezTo>
                  <a:pt x="126" y="9"/>
                  <a:pt x="137" y="6"/>
                  <a:pt x="149" y="3"/>
                </a:cubicBezTo>
                <a:cubicBezTo>
                  <a:pt x="161" y="1"/>
                  <a:pt x="173" y="0"/>
                  <a:pt x="185" y="0"/>
                </a:cubicBezTo>
                <a:lnTo>
                  <a:pt x="7011" y="0"/>
                </a:lnTo>
                <a:cubicBezTo>
                  <a:pt x="7023" y="0"/>
                  <a:pt x="7035" y="1"/>
                  <a:pt x="7047" y="3"/>
                </a:cubicBezTo>
                <a:cubicBezTo>
                  <a:pt x="7059" y="6"/>
                  <a:pt x="7071" y="9"/>
                  <a:pt x="7082" y="14"/>
                </a:cubicBezTo>
                <a:cubicBezTo>
                  <a:pt x="7093" y="18"/>
                  <a:pt x="7104" y="24"/>
                  <a:pt x="7114" y="31"/>
                </a:cubicBezTo>
                <a:cubicBezTo>
                  <a:pt x="7124" y="38"/>
                  <a:pt x="7134" y="45"/>
                  <a:pt x="7142" y="54"/>
                </a:cubicBezTo>
                <a:cubicBezTo>
                  <a:pt x="7151" y="63"/>
                  <a:pt x="7159" y="72"/>
                  <a:pt x="7165" y="82"/>
                </a:cubicBezTo>
                <a:cubicBezTo>
                  <a:pt x="7172" y="92"/>
                  <a:pt x="7178" y="103"/>
                  <a:pt x="7183" y="114"/>
                </a:cubicBezTo>
                <a:cubicBezTo>
                  <a:pt x="7187" y="125"/>
                  <a:pt x="7191" y="137"/>
                  <a:pt x="7193" y="149"/>
                </a:cubicBezTo>
                <a:cubicBezTo>
                  <a:pt x="7196" y="161"/>
                  <a:pt x="7197" y="173"/>
                  <a:pt x="7197" y="185"/>
                </a:cubicBezTo>
                <a:lnTo>
                  <a:pt x="7197" y="4550"/>
                </a:lnTo>
                <a:cubicBezTo>
                  <a:pt x="7197" y="4563"/>
                  <a:pt x="7196" y="4575"/>
                  <a:pt x="7193" y="4587"/>
                </a:cubicBezTo>
                <a:cubicBezTo>
                  <a:pt x="7191" y="4599"/>
                  <a:pt x="7187" y="4610"/>
                  <a:pt x="7183" y="4621"/>
                </a:cubicBezTo>
                <a:cubicBezTo>
                  <a:pt x="7178" y="4633"/>
                  <a:pt x="7172" y="4643"/>
                  <a:pt x="7165" y="4653"/>
                </a:cubicBezTo>
                <a:cubicBezTo>
                  <a:pt x="7159" y="4664"/>
                  <a:pt x="7151" y="4673"/>
                  <a:pt x="7142" y="4682"/>
                </a:cubicBezTo>
                <a:cubicBezTo>
                  <a:pt x="7134" y="4690"/>
                  <a:pt x="7124" y="4698"/>
                  <a:pt x="7114" y="4705"/>
                </a:cubicBezTo>
                <a:cubicBezTo>
                  <a:pt x="7104" y="4711"/>
                  <a:pt x="7093" y="4717"/>
                  <a:pt x="7082" y="4722"/>
                </a:cubicBezTo>
                <a:cubicBezTo>
                  <a:pt x="7071" y="4727"/>
                  <a:pt x="7059" y="4730"/>
                  <a:pt x="7047" y="4732"/>
                </a:cubicBezTo>
                <a:cubicBezTo>
                  <a:pt x="7035" y="4735"/>
                  <a:pt x="7023" y="4736"/>
                  <a:pt x="7011" y="4736"/>
                </a:cubicBezTo>
                <a:lnTo>
                  <a:pt x="185" y="4736"/>
                </a:lnTo>
                <a:cubicBezTo>
                  <a:pt x="173" y="4736"/>
                  <a:pt x="161" y="4735"/>
                  <a:pt x="149" y="4732"/>
                </a:cubicBezTo>
                <a:cubicBezTo>
                  <a:pt x="137" y="4730"/>
                  <a:pt x="126" y="4727"/>
                  <a:pt x="114" y="4722"/>
                </a:cubicBezTo>
                <a:cubicBezTo>
                  <a:pt x="103" y="4717"/>
                  <a:pt x="92" y="4711"/>
                  <a:pt x="82" y="4705"/>
                </a:cubicBezTo>
                <a:cubicBezTo>
                  <a:pt x="72" y="4698"/>
                  <a:pt x="63" y="4690"/>
                  <a:pt x="54" y="4682"/>
                </a:cubicBezTo>
                <a:cubicBezTo>
                  <a:pt x="45" y="4673"/>
                  <a:pt x="38" y="4664"/>
                  <a:pt x="31" y="4653"/>
                </a:cubicBezTo>
                <a:cubicBezTo>
                  <a:pt x="24" y="4643"/>
                  <a:pt x="18" y="4633"/>
                  <a:pt x="14" y="4621"/>
                </a:cubicBezTo>
                <a:cubicBezTo>
                  <a:pt x="9" y="4610"/>
                  <a:pt x="6" y="4599"/>
                  <a:pt x="3" y="4587"/>
                </a:cubicBezTo>
                <a:cubicBezTo>
                  <a:pt x="1" y="4575"/>
                  <a:pt x="0" y="4563"/>
                  <a:pt x="0" y="4550"/>
                </a:cubicBezTo>
                <a:close/>
              </a:path>
            </a:pathLst>
          </a:custGeom>
          <a:solidFill>
            <a:srgbClr val="1E3A8A">
              <a:alpha val="2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220" name="任意多边形 219"/>
          <p:cNvSpPr/>
          <p:nvPr/>
        </p:nvSpPr>
        <p:spPr>
          <a:xfrm>
            <a:off x="7671240" y="1704600"/>
            <a:ext cx="334800" cy="334440"/>
          </a:xfrm>
          <a:custGeom>
            <a:avLst/>
            <a:gdLst/>
            <a:ahLst/>
            <a:cxnLst/>
            <a:rect l="0" t="0" r="r" b="b"/>
            <a:pathLst>
              <a:path w="930" h="929">
                <a:moveTo>
                  <a:pt x="930" y="465"/>
                </a:moveTo>
                <a:cubicBezTo>
                  <a:pt x="930" y="496"/>
                  <a:pt x="927" y="526"/>
                  <a:pt x="921" y="556"/>
                </a:cubicBezTo>
                <a:cubicBezTo>
                  <a:pt x="915" y="586"/>
                  <a:pt x="906" y="615"/>
                  <a:pt x="894" y="643"/>
                </a:cubicBezTo>
                <a:cubicBezTo>
                  <a:pt x="883" y="671"/>
                  <a:pt x="868" y="698"/>
                  <a:pt x="851" y="723"/>
                </a:cubicBezTo>
                <a:cubicBezTo>
                  <a:pt x="834" y="748"/>
                  <a:pt x="815" y="772"/>
                  <a:pt x="794" y="794"/>
                </a:cubicBezTo>
                <a:cubicBezTo>
                  <a:pt x="772" y="815"/>
                  <a:pt x="749" y="834"/>
                  <a:pt x="723" y="851"/>
                </a:cubicBezTo>
                <a:cubicBezTo>
                  <a:pt x="698" y="868"/>
                  <a:pt x="671" y="882"/>
                  <a:pt x="643" y="894"/>
                </a:cubicBezTo>
                <a:cubicBezTo>
                  <a:pt x="615" y="906"/>
                  <a:pt x="586" y="915"/>
                  <a:pt x="556" y="921"/>
                </a:cubicBezTo>
                <a:cubicBezTo>
                  <a:pt x="526" y="927"/>
                  <a:pt x="495" y="929"/>
                  <a:pt x="464" y="929"/>
                </a:cubicBezTo>
                <a:cubicBezTo>
                  <a:pt x="434" y="929"/>
                  <a:pt x="404" y="927"/>
                  <a:pt x="374" y="921"/>
                </a:cubicBezTo>
                <a:cubicBezTo>
                  <a:pt x="344" y="915"/>
                  <a:pt x="315" y="906"/>
                  <a:pt x="287" y="894"/>
                </a:cubicBezTo>
                <a:cubicBezTo>
                  <a:pt x="259" y="882"/>
                  <a:pt x="232" y="868"/>
                  <a:pt x="206" y="851"/>
                </a:cubicBezTo>
                <a:cubicBezTo>
                  <a:pt x="181" y="834"/>
                  <a:pt x="158" y="815"/>
                  <a:pt x="136" y="794"/>
                </a:cubicBezTo>
                <a:cubicBezTo>
                  <a:pt x="115" y="772"/>
                  <a:pt x="95" y="748"/>
                  <a:pt x="78" y="723"/>
                </a:cubicBezTo>
                <a:cubicBezTo>
                  <a:pt x="61" y="698"/>
                  <a:pt x="47" y="671"/>
                  <a:pt x="35" y="643"/>
                </a:cubicBezTo>
                <a:cubicBezTo>
                  <a:pt x="24" y="615"/>
                  <a:pt x="15" y="586"/>
                  <a:pt x="9" y="556"/>
                </a:cubicBezTo>
                <a:cubicBezTo>
                  <a:pt x="3" y="526"/>
                  <a:pt x="0" y="496"/>
                  <a:pt x="0" y="465"/>
                </a:cubicBezTo>
                <a:cubicBezTo>
                  <a:pt x="0" y="435"/>
                  <a:pt x="3" y="405"/>
                  <a:pt x="9" y="375"/>
                </a:cubicBezTo>
                <a:cubicBezTo>
                  <a:pt x="15" y="344"/>
                  <a:pt x="24" y="315"/>
                  <a:pt x="35" y="287"/>
                </a:cubicBezTo>
                <a:cubicBezTo>
                  <a:pt x="47" y="258"/>
                  <a:pt x="61" y="232"/>
                  <a:pt x="78" y="206"/>
                </a:cubicBezTo>
                <a:cubicBezTo>
                  <a:pt x="95" y="181"/>
                  <a:pt x="115" y="157"/>
                  <a:pt x="136" y="136"/>
                </a:cubicBezTo>
                <a:cubicBezTo>
                  <a:pt x="158" y="114"/>
                  <a:pt x="181" y="95"/>
                  <a:pt x="206" y="78"/>
                </a:cubicBezTo>
                <a:cubicBezTo>
                  <a:pt x="232" y="61"/>
                  <a:pt x="259" y="47"/>
                  <a:pt x="287" y="35"/>
                </a:cubicBezTo>
                <a:cubicBezTo>
                  <a:pt x="315" y="24"/>
                  <a:pt x="344" y="15"/>
                  <a:pt x="374" y="9"/>
                </a:cubicBezTo>
                <a:cubicBezTo>
                  <a:pt x="404" y="3"/>
                  <a:pt x="434" y="0"/>
                  <a:pt x="464" y="0"/>
                </a:cubicBezTo>
                <a:cubicBezTo>
                  <a:pt x="495" y="0"/>
                  <a:pt x="526" y="3"/>
                  <a:pt x="556" y="9"/>
                </a:cubicBezTo>
                <a:cubicBezTo>
                  <a:pt x="586" y="15"/>
                  <a:pt x="615" y="24"/>
                  <a:pt x="643" y="35"/>
                </a:cubicBezTo>
                <a:cubicBezTo>
                  <a:pt x="671" y="47"/>
                  <a:pt x="698" y="61"/>
                  <a:pt x="723" y="78"/>
                </a:cubicBezTo>
                <a:cubicBezTo>
                  <a:pt x="749" y="95"/>
                  <a:pt x="772" y="114"/>
                  <a:pt x="794" y="136"/>
                </a:cubicBezTo>
                <a:cubicBezTo>
                  <a:pt x="815" y="157"/>
                  <a:pt x="834" y="181"/>
                  <a:pt x="851" y="206"/>
                </a:cubicBezTo>
                <a:cubicBezTo>
                  <a:pt x="868" y="232"/>
                  <a:pt x="883" y="258"/>
                  <a:pt x="894" y="287"/>
                </a:cubicBezTo>
                <a:cubicBezTo>
                  <a:pt x="906" y="315"/>
                  <a:pt x="915" y="344"/>
                  <a:pt x="921" y="375"/>
                </a:cubicBezTo>
                <a:cubicBezTo>
                  <a:pt x="927" y="405"/>
                  <a:pt x="930" y="435"/>
                  <a:pt x="930" y="465"/>
                </a:cubicBezTo>
                <a:close/>
              </a:path>
            </a:pathLst>
          </a:custGeom>
          <a:solidFill>
            <a:srgbClr val="3B82F6">
              <a:alpha val="3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221" name="图片 220"/>
          <p:cNvPicPr/>
          <p:nvPr/>
        </p:nvPicPr>
        <p:blipFill>
          <a:blip r:embed="rId11"/>
          <a:stretch/>
        </p:blipFill>
        <p:spPr>
          <a:xfrm>
            <a:off x="7771680" y="1805040"/>
            <a:ext cx="133200" cy="133200"/>
          </a:xfrm>
          <a:prstGeom prst="rect">
            <a:avLst/>
          </a:prstGeom>
          <a:noFill/>
          <a:ln w="0">
            <a:noFill/>
          </a:ln>
        </p:spPr>
      </p:pic>
      <p:sp>
        <p:nvSpPr>
          <p:cNvPr id="222" name="文本框 221"/>
          <p:cNvSpPr txBox="1"/>
          <p:nvPr/>
        </p:nvSpPr>
        <p:spPr>
          <a:xfrm>
            <a:off x="5192280" y="2954880"/>
            <a:ext cx="134172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文本内容的标准化处理</a:t>
            </a:r>
            <a:endParaRPr lang="en-US" sz="1050" b="0" u="none" strike="noStrike">
              <a:solidFill>
                <a:srgbClr val="000000"/>
              </a:solidFill>
              <a:effectLst/>
              <a:uFillTx/>
              <a:latin typeface="Times New Roman"/>
            </a:endParaRPr>
          </a:p>
        </p:txBody>
      </p:sp>
      <p:pic>
        <p:nvPicPr>
          <p:cNvPr id="223" name="图片 222"/>
          <p:cNvPicPr/>
          <p:nvPr/>
        </p:nvPicPr>
        <p:blipFill>
          <a:blip r:embed="rId12"/>
          <a:stretch/>
        </p:blipFill>
        <p:spPr>
          <a:xfrm>
            <a:off x="7838640" y="2189520"/>
            <a:ext cx="49680" cy="100080"/>
          </a:xfrm>
          <a:prstGeom prst="rect">
            <a:avLst/>
          </a:prstGeom>
          <a:noFill/>
          <a:ln w="0">
            <a:noFill/>
          </a:ln>
        </p:spPr>
      </p:pic>
      <p:sp>
        <p:nvSpPr>
          <p:cNvPr id="224" name="文本框 223"/>
          <p:cNvSpPr txBox="1"/>
          <p:nvPr/>
        </p:nvSpPr>
        <p:spPr>
          <a:xfrm>
            <a:off x="8103240" y="1777320"/>
            <a:ext cx="1056960" cy="189360"/>
          </a:xfrm>
          <a:prstGeom prst="rect">
            <a:avLst/>
          </a:prstGeom>
          <a:noFill/>
          <a:ln w="0">
            <a:noFill/>
          </a:ln>
        </p:spPr>
        <p:txBody>
          <a:bodyPr wrap="none" lIns="0" tIns="0" rIns="0" bIns="0" anchor="t">
            <a:spAutoFit/>
          </a:bodyPr>
          <a:lstStyle/>
          <a:p>
            <a:r>
              <a:rPr lang="zh-CN" sz="1180" b="0" u="none" strike="noStrike">
                <a:solidFill>
                  <a:srgbClr val="FFFFFF"/>
                </a:solidFill>
                <a:effectLst/>
                <a:uFillTx/>
                <a:latin typeface="WenQuanYiZenHei"/>
                <a:ea typeface="WenQuanYiZenHei"/>
              </a:rPr>
              <a:t>数据标注与分类</a:t>
            </a:r>
            <a:endParaRPr lang="en-US" sz="1180" b="0" u="none" strike="noStrike">
              <a:solidFill>
                <a:srgbClr val="000000"/>
              </a:solidFill>
              <a:effectLst/>
              <a:uFillTx/>
              <a:latin typeface="Times New Roman"/>
            </a:endParaRPr>
          </a:p>
        </p:txBody>
      </p:sp>
      <p:pic>
        <p:nvPicPr>
          <p:cNvPr id="225" name="图片 224"/>
          <p:cNvPicPr/>
          <p:nvPr/>
        </p:nvPicPr>
        <p:blipFill>
          <a:blip r:embed="rId12"/>
          <a:stretch/>
        </p:blipFill>
        <p:spPr>
          <a:xfrm>
            <a:off x="7838640" y="2457000"/>
            <a:ext cx="49680" cy="100080"/>
          </a:xfrm>
          <a:prstGeom prst="rect">
            <a:avLst/>
          </a:prstGeom>
          <a:noFill/>
          <a:ln w="0">
            <a:noFill/>
          </a:ln>
        </p:spPr>
      </p:pic>
      <p:sp>
        <p:nvSpPr>
          <p:cNvPr id="226" name="文本框 225"/>
          <p:cNvSpPr txBox="1"/>
          <p:nvPr/>
        </p:nvSpPr>
        <p:spPr>
          <a:xfrm>
            <a:off x="7952760" y="2152440"/>
            <a:ext cx="134172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为数据添加结构化信息</a:t>
            </a:r>
            <a:endParaRPr lang="en-US" sz="1050" b="0" u="none" strike="noStrike">
              <a:solidFill>
                <a:srgbClr val="000000"/>
              </a:solidFill>
              <a:effectLst/>
              <a:uFillTx/>
              <a:latin typeface="Times New Roman"/>
            </a:endParaRPr>
          </a:p>
        </p:txBody>
      </p:sp>
      <p:pic>
        <p:nvPicPr>
          <p:cNvPr id="227" name="图片 226"/>
          <p:cNvPicPr/>
          <p:nvPr/>
        </p:nvPicPr>
        <p:blipFill>
          <a:blip r:embed="rId12"/>
          <a:stretch/>
        </p:blipFill>
        <p:spPr>
          <a:xfrm>
            <a:off x="7838640" y="2724120"/>
            <a:ext cx="49680" cy="100080"/>
          </a:xfrm>
          <a:prstGeom prst="rect">
            <a:avLst/>
          </a:prstGeom>
          <a:noFill/>
          <a:ln w="0">
            <a:noFill/>
          </a:ln>
        </p:spPr>
      </p:pic>
      <p:sp>
        <p:nvSpPr>
          <p:cNvPr id="228" name="文本框 227"/>
          <p:cNvSpPr txBox="1"/>
          <p:nvPr/>
        </p:nvSpPr>
        <p:spPr>
          <a:xfrm>
            <a:off x="7952760" y="2419920"/>
            <a:ext cx="174420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便于快速、精准匹配相关内容</a:t>
            </a:r>
            <a:endParaRPr lang="en-US" sz="1050" b="0" u="none" strike="noStrike">
              <a:solidFill>
                <a:srgbClr val="000000"/>
              </a:solidFill>
              <a:effectLst/>
              <a:uFillTx/>
              <a:latin typeface="Times New Roman"/>
            </a:endParaRPr>
          </a:p>
        </p:txBody>
      </p:sp>
      <p:pic>
        <p:nvPicPr>
          <p:cNvPr id="229" name="图片 228"/>
          <p:cNvPicPr/>
          <p:nvPr/>
        </p:nvPicPr>
        <p:blipFill>
          <a:blip r:embed="rId12"/>
          <a:stretch/>
        </p:blipFill>
        <p:spPr>
          <a:xfrm>
            <a:off x="7838640" y="2991600"/>
            <a:ext cx="49680" cy="100080"/>
          </a:xfrm>
          <a:prstGeom prst="rect">
            <a:avLst/>
          </a:prstGeom>
          <a:noFill/>
          <a:ln w="0">
            <a:noFill/>
          </a:ln>
        </p:spPr>
      </p:pic>
      <p:sp>
        <p:nvSpPr>
          <p:cNvPr id="230" name="文本框 229"/>
          <p:cNvSpPr txBox="1"/>
          <p:nvPr/>
        </p:nvSpPr>
        <p:spPr>
          <a:xfrm>
            <a:off x="7952760" y="2687400"/>
            <a:ext cx="120780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提供清晰的语义基础</a:t>
            </a:r>
            <a:endParaRPr lang="en-US" sz="1050" b="0" u="none" strike="noStrike">
              <a:solidFill>
                <a:srgbClr val="000000"/>
              </a:solidFill>
              <a:effectLst/>
              <a:uFillTx/>
              <a:latin typeface="Times New Roman"/>
            </a:endParaRPr>
          </a:p>
        </p:txBody>
      </p:sp>
      <p:sp>
        <p:nvSpPr>
          <p:cNvPr id="231" name="任意多边形 230"/>
          <p:cNvSpPr/>
          <p:nvPr/>
        </p:nvSpPr>
        <p:spPr>
          <a:xfrm>
            <a:off x="4771440" y="3509640"/>
            <a:ext cx="5357160" cy="969840"/>
          </a:xfrm>
          <a:custGeom>
            <a:avLst/>
            <a:gdLst/>
            <a:ahLst/>
            <a:cxnLst/>
            <a:rect l="0" t="0" r="r" b="b"/>
            <a:pathLst>
              <a:path w="14881" h="2694">
                <a:moveTo>
                  <a:pt x="0" y="2508"/>
                </a:moveTo>
                <a:lnTo>
                  <a:pt x="0" y="186"/>
                </a:lnTo>
                <a:cubicBezTo>
                  <a:pt x="0" y="173"/>
                  <a:pt x="1" y="161"/>
                  <a:pt x="4" y="149"/>
                </a:cubicBezTo>
                <a:cubicBezTo>
                  <a:pt x="6" y="137"/>
                  <a:pt x="10" y="126"/>
                  <a:pt x="14" y="115"/>
                </a:cubicBezTo>
                <a:cubicBezTo>
                  <a:pt x="19" y="103"/>
                  <a:pt x="25" y="93"/>
                  <a:pt x="31" y="83"/>
                </a:cubicBezTo>
                <a:cubicBezTo>
                  <a:pt x="38" y="72"/>
                  <a:pt x="46" y="63"/>
                  <a:pt x="55" y="54"/>
                </a:cubicBezTo>
                <a:cubicBezTo>
                  <a:pt x="63" y="46"/>
                  <a:pt x="73" y="38"/>
                  <a:pt x="83" y="31"/>
                </a:cubicBezTo>
                <a:cubicBezTo>
                  <a:pt x="93" y="25"/>
                  <a:pt x="104" y="19"/>
                  <a:pt x="115" y="14"/>
                </a:cubicBezTo>
                <a:cubicBezTo>
                  <a:pt x="126" y="9"/>
                  <a:pt x="138" y="6"/>
                  <a:pt x="150" y="4"/>
                </a:cubicBezTo>
                <a:cubicBezTo>
                  <a:pt x="162" y="1"/>
                  <a:pt x="174" y="0"/>
                  <a:pt x="186" y="0"/>
                </a:cubicBezTo>
                <a:lnTo>
                  <a:pt x="14695" y="0"/>
                </a:lnTo>
                <a:cubicBezTo>
                  <a:pt x="14707" y="0"/>
                  <a:pt x="14719" y="1"/>
                  <a:pt x="14731" y="4"/>
                </a:cubicBezTo>
                <a:cubicBezTo>
                  <a:pt x="14743" y="6"/>
                  <a:pt x="14755" y="9"/>
                  <a:pt x="14766" y="14"/>
                </a:cubicBezTo>
                <a:cubicBezTo>
                  <a:pt x="14777" y="19"/>
                  <a:pt x="14788" y="25"/>
                  <a:pt x="14798" y="31"/>
                </a:cubicBezTo>
                <a:cubicBezTo>
                  <a:pt x="14808" y="38"/>
                  <a:pt x="14818" y="46"/>
                  <a:pt x="14826" y="54"/>
                </a:cubicBezTo>
                <a:cubicBezTo>
                  <a:pt x="14835" y="63"/>
                  <a:pt x="14843" y="72"/>
                  <a:pt x="14849" y="83"/>
                </a:cubicBezTo>
                <a:cubicBezTo>
                  <a:pt x="14856" y="93"/>
                  <a:pt x="14862" y="103"/>
                  <a:pt x="14867" y="115"/>
                </a:cubicBezTo>
                <a:cubicBezTo>
                  <a:pt x="14871" y="126"/>
                  <a:pt x="14875" y="137"/>
                  <a:pt x="14877" y="149"/>
                </a:cubicBezTo>
                <a:cubicBezTo>
                  <a:pt x="14880" y="161"/>
                  <a:pt x="14881" y="173"/>
                  <a:pt x="14881" y="186"/>
                </a:cubicBezTo>
                <a:lnTo>
                  <a:pt x="14881" y="2508"/>
                </a:lnTo>
                <a:cubicBezTo>
                  <a:pt x="14881" y="2520"/>
                  <a:pt x="14880" y="2532"/>
                  <a:pt x="14877" y="2544"/>
                </a:cubicBezTo>
                <a:cubicBezTo>
                  <a:pt x="14875" y="2556"/>
                  <a:pt x="14871" y="2568"/>
                  <a:pt x="14867" y="2579"/>
                </a:cubicBezTo>
                <a:cubicBezTo>
                  <a:pt x="14862" y="2590"/>
                  <a:pt x="14856" y="2601"/>
                  <a:pt x="14849" y="2611"/>
                </a:cubicBezTo>
                <a:cubicBezTo>
                  <a:pt x="14843" y="2621"/>
                  <a:pt x="14835" y="2631"/>
                  <a:pt x="14826" y="2639"/>
                </a:cubicBezTo>
                <a:cubicBezTo>
                  <a:pt x="14818" y="2648"/>
                  <a:pt x="14808" y="2656"/>
                  <a:pt x="14798" y="2662"/>
                </a:cubicBezTo>
                <a:cubicBezTo>
                  <a:pt x="14788" y="2669"/>
                  <a:pt x="14777" y="2675"/>
                  <a:pt x="14766" y="2680"/>
                </a:cubicBezTo>
                <a:cubicBezTo>
                  <a:pt x="14755" y="2684"/>
                  <a:pt x="14743" y="2688"/>
                  <a:pt x="14731" y="2690"/>
                </a:cubicBezTo>
                <a:cubicBezTo>
                  <a:pt x="14719" y="2693"/>
                  <a:pt x="14707" y="2694"/>
                  <a:pt x="14695" y="2694"/>
                </a:cubicBezTo>
                <a:lnTo>
                  <a:pt x="186" y="2694"/>
                </a:lnTo>
                <a:cubicBezTo>
                  <a:pt x="174" y="2694"/>
                  <a:pt x="162" y="2693"/>
                  <a:pt x="150" y="2690"/>
                </a:cubicBezTo>
                <a:cubicBezTo>
                  <a:pt x="138" y="2688"/>
                  <a:pt x="126" y="2684"/>
                  <a:pt x="115" y="2680"/>
                </a:cubicBezTo>
                <a:cubicBezTo>
                  <a:pt x="104" y="2675"/>
                  <a:pt x="93" y="2669"/>
                  <a:pt x="83" y="2662"/>
                </a:cubicBezTo>
                <a:cubicBezTo>
                  <a:pt x="73" y="2656"/>
                  <a:pt x="63" y="2648"/>
                  <a:pt x="55" y="2639"/>
                </a:cubicBezTo>
                <a:cubicBezTo>
                  <a:pt x="46" y="2631"/>
                  <a:pt x="38" y="2621"/>
                  <a:pt x="31" y="2611"/>
                </a:cubicBezTo>
                <a:cubicBezTo>
                  <a:pt x="25" y="2601"/>
                  <a:pt x="19" y="2590"/>
                  <a:pt x="14" y="2579"/>
                </a:cubicBezTo>
                <a:cubicBezTo>
                  <a:pt x="10" y="2568"/>
                  <a:pt x="6" y="2556"/>
                  <a:pt x="4" y="2544"/>
                </a:cubicBezTo>
                <a:cubicBezTo>
                  <a:pt x="1" y="2532"/>
                  <a:pt x="0" y="2520"/>
                  <a:pt x="0" y="2508"/>
                </a:cubicBezTo>
                <a:close/>
              </a:path>
            </a:pathLst>
          </a:custGeom>
          <a:solidFill>
            <a:srgbClr val="4C1D95">
              <a:alpha val="2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232" name="图片 231"/>
          <p:cNvPicPr/>
          <p:nvPr/>
        </p:nvPicPr>
        <p:blipFill>
          <a:blip r:embed="rId13"/>
          <a:stretch/>
        </p:blipFill>
        <p:spPr>
          <a:xfrm>
            <a:off x="4905360" y="3693600"/>
            <a:ext cx="150120" cy="133200"/>
          </a:xfrm>
          <a:prstGeom prst="rect">
            <a:avLst/>
          </a:prstGeom>
          <a:noFill/>
          <a:ln w="0">
            <a:noFill/>
          </a:ln>
        </p:spPr>
      </p:pic>
      <p:sp>
        <p:nvSpPr>
          <p:cNvPr id="233" name="文本框 232"/>
          <p:cNvSpPr txBox="1"/>
          <p:nvPr/>
        </p:nvSpPr>
        <p:spPr>
          <a:xfrm>
            <a:off x="7952760" y="2954880"/>
            <a:ext cx="93960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支持多层次检索</a:t>
            </a:r>
            <a:endParaRPr lang="en-US" sz="1050" b="0" u="none" strike="noStrike">
              <a:solidFill>
                <a:srgbClr val="000000"/>
              </a:solidFill>
              <a:effectLst/>
              <a:uFillTx/>
              <a:latin typeface="Times New Roman"/>
            </a:endParaRPr>
          </a:p>
        </p:txBody>
      </p:sp>
      <p:sp>
        <p:nvSpPr>
          <p:cNvPr id="234" name="文本框 233"/>
          <p:cNvSpPr txBox="1"/>
          <p:nvPr/>
        </p:nvSpPr>
        <p:spPr>
          <a:xfrm>
            <a:off x="5158800" y="3665880"/>
            <a:ext cx="1509480" cy="189360"/>
          </a:xfrm>
          <a:prstGeom prst="rect">
            <a:avLst/>
          </a:prstGeom>
          <a:noFill/>
          <a:ln w="0">
            <a:noFill/>
          </a:ln>
        </p:spPr>
        <p:txBody>
          <a:bodyPr wrap="none" lIns="0" tIns="0" rIns="0" bIns="0" anchor="t">
            <a:spAutoFit/>
          </a:bodyPr>
          <a:lstStyle/>
          <a:p>
            <a:r>
              <a:rPr lang="zh-CN" sz="1180" b="0" u="none" strike="noStrike">
                <a:solidFill>
                  <a:srgbClr val="FFFFFF"/>
                </a:solidFill>
                <a:effectLst/>
                <a:uFillTx/>
                <a:latin typeface="WenQuanYiZenHei"/>
                <a:ea typeface="WenQuanYiZenHei"/>
              </a:rPr>
              <a:t>高质量数据处理的成果</a:t>
            </a:r>
            <a:endParaRPr lang="en-US" sz="1180" b="0" u="none" strike="noStrike">
              <a:solidFill>
                <a:srgbClr val="000000"/>
              </a:solidFill>
              <a:effectLst/>
              <a:uFillTx/>
              <a:latin typeface="Times New Roman"/>
            </a:endParaRPr>
          </a:p>
        </p:txBody>
      </p:sp>
      <p:sp>
        <p:nvSpPr>
          <p:cNvPr id="235" name="文本框 234"/>
          <p:cNvSpPr txBox="1"/>
          <p:nvPr/>
        </p:nvSpPr>
        <p:spPr>
          <a:xfrm>
            <a:off x="4908240" y="3957840"/>
            <a:ext cx="509688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通过全面的数据准备与清洗，知识库的数据质量显著提高，能够为模型提供更加高效和</a:t>
            </a:r>
            <a:endParaRPr lang="en-US" sz="1050" b="0" u="none" strike="noStrike">
              <a:solidFill>
                <a:srgbClr val="000000"/>
              </a:solidFill>
              <a:effectLst/>
              <a:uFillTx/>
              <a:latin typeface="Times New Roman"/>
            </a:endParaRPr>
          </a:p>
        </p:txBody>
      </p:sp>
      <p:pic>
        <p:nvPicPr>
          <p:cNvPr id="236" name="图片 235"/>
          <p:cNvPicPr/>
          <p:nvPr/>
        </p:nvPicPr>
        <p:blipFill>
          <a:blip r:embed="rId14"/>
          <a:stretch/>
        </p:blipFill>
        <p:spPr>
          <a:xfrm>
            <a:off x="401040" y="5373360"/>
            <a:ext cx="100080" cy="116640"/>
          </a:xfrm>
          <a:prstGeom prst="rect">
            <a:avLst/>
          </a:prstGeom>
          <a:noFill/>
          <a:ln w="0">
            <a:noFill/>
          </a:ln>
        </p:spPr>
      </p:pic>
      <p:sp>
        <p:nvSpPr>
          <p:cNvPr id="237" name="文本框 236"/>
          <p:cNvSpPr txBox="1"/>
          <p:nvPr/>
        </p:nvSpPr>
        <p:spPr>
          <a:xfrm>
            <a:off x="4908240" y="4158360"/>
            <a:ext cx="442656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准确的检索支持，确保生成模型在回答用户查询时提供相关、可靠的内容。</a:t>
            </a:r>
            <a:endParaRPr lang="en-US" sz="1050" b="0" u="none" strike="noStrike">
              <a:solidFill>
                <a:srgbClr val="000000"/>
              </a:solidFill>
              <a:effectLst/>
              <a:uFillTx/>
              <a:latin typeface="Times New Roman"/>
            </a:endParaRPr>
          </a:p>
        </p:txBody>
      </p:sp>
      <p:sp>
        <p:nvSpPr>
          <p:cNvPr id="238" name="文本框 237"/>
          <p:cNvSpPr txBox="1"/>
          <p:nvPr/>
        </p:nvSpPr>
        <p:spPr>
          <a:xfrm>
            <a:off x="534960" y="5365080"/>
            <a:ext cx="116640" cy="136080"/>
          </a:xfrm>
          <a:prstGeom prst="rect">
            <a:avLst/>
          </a:prstGeom>
          <a:noFill/>
          <a:ln w="0">
            <a:noFill/>
          </a:ln>
        </p:spPr>
        <p:txBody>
          <a:bodyPr wrap="none" lIns="0" tIns="0" rIns="0" bIns="0" anchor="t">
            <a:spAutoFit/>
          </a:bodyPr>
          <a:lstStyle/>
          <a:p>
            <a:r>
              <a:rPr lang="en-US" sz="920" b="0" u="none" strike="noStrike">
                <a:solidFill>
                  <a:srgbClr val="9CA3AF"/>
                </a:solidFill>
                <a:effectLst/>
                <a:uFillTx/>
                <a:latin typeface="DejaVuSans"/>
                <a:ea typeface="DejaVuSans"/>
              </a:rPr>
              <a:t> </a:t>
            </a:r>
            <a:endParaRPr lang="en-US" sz="920" b="0" u="none" strike="noStrike">
              <a:solidFill>
                <a:srgbClr val="000000"/>
              </a:solidFill>
              <a:effectLst/>
              <a:uFillTx/>
              <a:latin typeface="Times New Roman"/>
            </a:endParaRPr>
          </a:p>
        </p:txBody>
      </p:sp>
      <p:sp>
        <p:nvSpPr>
          <p:cNvPr id="239" name="文本框 238"/>
          <p:cNvSpPr txBox="1"/>
          <p:nvPr/>
        </p:nvSpPr>
        <p:spPr>
          <a:xfrm>
            <a:off x="572040" y="5361120"/>
            <a:ext cx="118080" cy="148320"/>
          </a:xfrm>
          <a:prstGeom prst="rect">
            <a:avLst/>
          </a:prstGeom>
          <a:noFill/>
          <a:ln w="0">
            <a:noFill/>
          </a:ln>
        </p:spPr>
        <p:txBody>
          <a:bodyPr wrap="none" lIns="0" tIns="0" rIns="0" bIns="0" anchor="t">
            <a:spAutoFit/>
          </a:bodyPr>
          <a:lstStyle/>
          <a:p>
            <a:r>
              <a:rPr lang="zh-CN" sz="920" b="0" u="none" strike="noStrike">
                <a:solidFill>
                  <a:srgbClr val="9CA3AF"/>
                </a:solidFill>
                <a:effectLst/>
                <a:uFillTx/>
                <a:latin typeface="WenQuanYiZenHei"/>
                <a:ea typeface="WenQuanYiZenHei"/>
              </a:rPr>
              <a:t>第</a:t>
            </a:r>
            <a:endParaRPr lang="en-US" sz="920" b="0" u="none" strike="noStrike">
              <a:solidFill>
                <a:srgbClr val="000000"/>
              </a:solidFill>
              <a:effectLst/>
              <a:uFillTx/>
              <a:latin typeface="Times New Roman"/>
            </a:endParaRPr>
          </a:p>
        </p:txBody>
      </p:sp>
      <p:sp>
        <p:nvSpPr>
          <p:cNvPr id="240" name="文本框 239"/>
          <p:cNvSpPr txBox="1"/>
          <p:nvPr/>
        </p:nvSpPr>
        <p:spPr>
          <a:xfrm>
            <a:off x="689040" y="5365080"/>
            <a:ext cx="116640" cy="136080"/>
          </a:xfrm>
          <a:prstGeom prst="rect">
            <a:avLst/>
          </a:prstGeom>
          <a:noFill/>
          <a:ln w="0">
            <a:noFill/>
          </a:ln>
        </p:spPr>
        <p:txBody>
          <a:bodyPr wrap="none" lIns="0" tIns="0" rIns="0" bIns="0" anchor="t">
            <a:spAutoFit/>
          </a:bodyPr>
          <a:lstStyle/>
          <a:p>
            <a:r>
              <a:rPr lang="en-US" sz="920" b="0" u="none" strike="noStrike">
                <a:solidFill>
                  <a:srgbClr val="9CA3AF"/>
                </a:solidFill>
                <a:effectLst/>
                <a:uFillTx/>
                <a:latin typeface="DejaVuSans"/>
                <a:ea typeface="DejaVuSans"/>
              </a:rPr>
              <a:t>7</a:t>
            </a:r>
            <a:endParaRPr lang="en-US" sz="920" b="0" u="none" strike="noStrike">
              <a:solidFill>
                <a:srgbClr val="000000"/>
              </a:solidFill>
              <a:effectLst/>
              <a:uFillTx/>
              <a:latin typeface="Times New Roman"/>
            </a:endParaRPr>
          </a:p>
        </p:txBody>
      </p:sp>
      <p:sp>
        <p:nvSpPr>
          <p:cNvPr id="241" name="文本框 240"/>
          <p:cNvSpPr txBox="1"/>
          <p:nvPr/>
        </p:nvSpPr>
        <p:spPr>
          <a:xfrm>
            <a:off x="763560" y="5361120"/>
            <a:ext cx="1291680" cy="148320"/>
          </a:xfrm>
          <a:prstGeom prst="rect">
            <a:avLst/>
          </a:prstGeom>
          <a:noFill/>
          <a:ln w="0">
            <a:noFill/>
          </a:ln>
        </p:spPr>
        <p:txBody>
          <a:bodyPr wrap="none" lIns="0" tIns="0" rIns="0" bIns="0" anchor="t">
            <a:spAutoFit/>
          </a:bodyPr>
          <a:lstStyle/>
          <a:p>
            <a:r>
              <a:rPr lang="zh-CN" sz="920" b="0" u="none" strike="noStrike">
                <a:solidFill>
                  <a:srgbClr val="9CA3AF"/>
                </a:solidFill>
                <a:effectLst/>
                <a:uFillTx/>
                <a:latin typeface="WenQuanYiZenHei"/>
                <a:ea typeface="WenQuanYiZenHei"/>
              </a:rPr>
              <a:t>章：构建检索向量数据库</a:t>
            </a:r>
            <a:endParaRPr lang="en-US" sz="920" b="0" u="none" strike="noStrike">
              <a:solidFill>
                <a:srgbClr val="000000"/>
              </a:solidFill>
              <a:effectLst/>
              <a:uFillTx/>
              <a:latin typeface="Times New Roman"/>
            </a:endParaRPr>
          </a:p>
        </p:txBody>
      </p:sp>
      <p:sp>
        <p:nvSpPr>
          <p:cNvPr id="242" name="任意多边形 241"/>
          <p:cNvSpPr/>
          <p:nvPr/>
        </p:nvSpPr>
        <p:spPr>
          <a:xfrm>
            <a:off x="401040" y="5582160"/>
            <a:ext cx="9894600" cy="33840"/>
          </a:xfrm>
          <a:custGeom>
            <a:avLst/>
            <a:gdLst/>
            <a:ahLst/>
            <a:cxnLst/>
            <a:rect l="0" t="0" r="r" b="b"/>
            <a:pathLst>
              <a:path w="27485" h="94">
                <a:moveTo>
                  <a:pt x="0" y="0"/>
                </a:moveTo>
                <a:lnTo>
                  <a:pt x="27485" y="0"/>
                </a:lnTo>
                <a:lnTo>
                  <a:pt x="27485" y="94"/>
                </a:lnTo>
                <a:lnTo>
                  <a:pt x="0" y="94"/>
                </a:lnTo>
                <a:lnTo>
                  <a:pt x="0" y="0"/>
                </a:lnTo>
                <a:close/>
              </a:path>
            </a:pathLst>
          </a:custGeom>
          <a:solidFill>
            <a:srgbClr val="FFFFFF">
              <a:alpha val="2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243" name="任意多边形 242"/>
          <p:cNvSpPr/>
          <p:nvPr/>
        </p:nvSpPr>
        <p:spPr>
          <a:xfrm>
            <a:off x="401040" y="5582160"/>
            <a:ext cx="2640960" cy="33840"/>
          </a:xfrm>
          <a:custGeom>
            <a:avLst/>
            <a:gdLst/>
            <a:ahLst/>
            <a:cxnLst/>
            <a:rect l="0" t="0" r="r" b="b"/>
            <a:pathLst>
              <a:path w="7336" h="94">
                <a:moveTo>
                  <a:pt x="0" y="0"/>
                </a:moveTo>
                <a:lnTo>
                  <a:pt x="7336" y="0"/>
                </a:lnTo>
                <a:lnTo>
                  <a:pt x="7336" y="94"/>
                </a:lnTo>
                <a:lnTo>
                  <a:pt x="0" y="94"/>
                </a:lnTo>
                <a:lnTo>
                  <a:pt x="0" y="0"/>
                </a:lnTo>
                <a:close/>
              </a:path>
            </a:pathLst>
          </a:custGeom>
          <a:solidFill>
            <a:srgbClr val="7E3AF2"/>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244" name="任意多边形 243"/>
          <p:cNvSpPr/>
          <p:nvPr/>
        </p:nvSpPr>
        <p:spPr>
          <a:xfrm>
            <a:off x="1604160" y="601560"/>
            <a:ext cx="50760" cy="50400"/>
          </a:xfrm>
          <a:custGeom>
            <a:avLst/>
            <a:gdLst/>
            <a:ahLst/>
            <a:cxnLst/>
            <a:rect l="0" t="0" r="r" b="b"/>
            <a:pathLst>
              <a:path w="141" h="140">
                <a:moveTo>
                  <a:pt x="141" y="70"/>
                </a:moveTo>
                <a:cubicBezTo>
                  <a:pt x="141" y="80"/>
                  <a:pt x="139" y="89"/>
                  <a:pt x="135" y="97"/>
                </a:cubicBezTo>
                <a:cubicBezTo>
                  <a:pt x="132" y="106"/>
                  <a:pt x="127" y="113"/>
                  <a:pt x="120" y="120"/>
                </a:cubicBezTo>
                <a:cubicBezTo>
                  <a:pt x="114" y="126"/>
                  <a:pt x="106" y="131"/>
                  <a:pt x="98" y="135"/>
                </a:cubicBezTo>
                <a:cubicBezTo>
                  <a:pt x="89" y="138"/>
                  <a:pt x="80" y="140"/>
                  <a:pt x="71" y="140"/>
                </a:cubicBezTo>
                <a:cubicBezTo>
                  <a:pt x="61" y="140"/>
                  <a:pt x="52" y="138"/>
                  <a:pt x="43" y="135"/>
                </a:cubicBezTo>
                <a:cubicBezTo>
                  <a:pt x="35" y="131"/>
                  <a:pt x="27" y="126"/>
                  <a:pt x="21" y="120"/>
                </a:cubicBezTo>
                <a:cubicBezTo>
                  <a:pt x="14" y="113"/>
                  <a:pt x="9" y="106"/>
                  <a:pt x="6" y="97"/>
                </a:cubicBezTo>
                <a:cubicBezTo>
                  <a:pt x="2" y="89"/>
                  <a:pt x="0" y="80"/>
                  <a:pt x="0" y="70"/>
                </a:cubicBezTo>
                <a:cubicBezTo>
                  <a:pt x="0" y="60"/>
                  <a:pt x="2" y="51"/>
                  <a:pt x="6" y="43"/>
                </a:cubicBezTo>
                <a:cubicBezTo>
                  <a:pt x="9" y="34"/>
                  <a:pt x="14" y="27"/>
                  <a:pt x="21" y="20"/>
                </a:cubicBezTo>
                <a:cubicBezTo>
                  <a:pt x="27" y="14"/>
                  <a:pt x="35" y="9"/>
                  <a:pt x="43" y="5"/>
                </a:cubicBezTo>
                <a:cubicBezTo>
                  <a:pt x="52" y="2"/>
                  <a:pt x="61" y="0"/>
                  <a:pt x="71" y="0"/>
                </a:cubicBezTo>
                <a:cubicBezTo>
                  <a:pt x="80" y="0"/>
                  <a:pt x="89" y="2"/>
                  <a:pt x="98" y="5"/>
                </a:cubicBezTo>
                <a:cubicBezTo>
                  <a:pt x="106" y="9"/>
                  <a:pt x="114" y="14"/>
                  <a:pt x="120" y="20"/>
                </a:cubicBezTo>
                <a:cubicBezTo>
                  <a:pt x="127" y="27"/>
                  <a:pt x="132" y="34"/>
                  <a:pt x="135" y="43"/>
                </a:cubicBezTo>
                <a:cubicBezTo>
                  <a:pt x="139" y="51"/>
                  <a:pt x="141" y="60"/>
                  <a:pt x="141" y="70"/>
                </a:cubicBezTo>
                <a:close/>
              </a:path>
            </a:pathLst>
          </a:custGeom>
          <a:solidFill>
            <a:srgbClr val="FFFFFF">
              <a:alpha val="5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245" name="任意多边形 244"/>
          <p:cNvSpPr/>
          <p:nvPr/>
        </p:nvSpPr>
        <p:spPr>
          <a:xfrm>
            <a:off x="8557200" y="1805040"/>
            <a:ext cx="50400" cy="50400"/>
          </a:xfrm>
          <a:custGeom>
            <a:avLst/>
            <a:gdLst/>
            <a:ahLst/>
            <a:cxnLst/>
            <a:rect l="0" t="0" r="r" b="b"/>
            <a:pathLst>
              <a:path w="140" h="140">
                <a:moveTo>
                  <a:pt x="140" y="70"/>
                </a:moveTo>
                <a:cubicBezTo>
                  <a:pt x="140" y="79"/>
                  <a:pt x="138" y="88"/>
                  <a:pt x="135" y="97"/>
                </a:cubicBezTo>
                <a:cubicBezTo>
                  <a:pt x="131" y="105"/>
                  <a:pt x="126" y="113"/>
                  <a:pt x="120" y="119"/>
                </a:cubicBezTo>
                <a:cubicBezTo>
                  <a:pt x="113" y="126"/>
                  <a:pt x="105" y="131"/>
                  <a:pt x="97" y="134"/>
                </a:cubicBezTo>
                <a:cubicBezTo>
                  <a:pt x="88" y="138"/>
                  <a:pt x="80" y="140"/>
                  <a:pt x="70" y="140"/>
                </a:cubicBezTo>
                <a:cubicBezTo>
                  <a:pt x="60" y="140"/>
                  <a:pt x="51" y="138"/>
                  <a:pt x="43" y="134"/>
                </a:cubicBezTo>
                <a:cubicBezTo>
                  <a:pt x="34" y="131"/>
                  <a:pt x="27" y="126"/>
                  <a:pt x="20" y="119"/>
                </a:cubicBezTo>
                <a:cubicBezTo>
                  <a:pt x="14" y="113"/>
                  <a:pt x="9" y="105"/>
                  <a:pt x="5" y="97"/>
                </a:cubicBezTo>
                <a:cubicBezTo>
                  <a:pt x="1" y="88"/>
                  <a:pt x="0" y="79"/>
                  <a:pt x="0" y="70"/>
                </a:cubicBezTo>
                <a:cubicBezTo>
                  <a:pt x="0" y="61"/>
                  <a:pt x="1" y="51"/>
                  <a:pt x="5" y="43"/>
                </a:cubicBezTo>
                <a:cubicBezTo>
                  <a:pt x="9" y="34"/>
                  <a:pt x="14" y="26"/>
                  <a:pt x="20" y="20"/>
                </a:cubicBezTo>
                <a:cubicBezTo>
                  <a:pt x="27" y="13"/>
                  <a:pt x="34" y="8"/>
                  <a:pt x="43" y="5"/>
                </a:cubicBezTo>
                <a:cubicBezTo>
                  <a:pt x="51" y="1"/>
                  <a:pt x="60" y="0"/>
                  <a:pt x="70" y="0"/>
                </a:cubicBezTo>
                <a:cubicBezTo>
                  <a:pt x="80" y="0"/>
                  <a:pt x="88" y="1"/>
                  <a:pt x="97" y="5"/>
                </a:cubicBezTo>
                <a:cubicBezTo>
                  <a:pt x="105" y="8"/>
                  <a:pt x="113" y="13"/>
                  <a:pt x="120" y="20"/>
                </a:cubicBezTo>
                <a:cubicBezTo>
                  <a:pt x="126" y="26"/>
                  <a:pt x="131" y="34"/>
                  <a:pt x="135" y="43"/>
                </a:cubicBezTo>
                <a:cubicBezTo>
                  <a:pt x="138" y="51"/>
                  <a:pt x="140" y="61"/>
                  <a:pt x="140" y="70"/>
                </a:cubicBezTo>
                <a:close/>
              </a:path>
            </a:pathLst>
          </a:custGeom>
          <a:solidFill>
            <a:srgbClr val="FFFFFF">
              <a:alpha val="5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246" name="任意多边形 245"/>
          <p:cNvSpPr/>
          <p:nvPr/>
        </p:nvSpPr>
        <p:spPr>
          <a:xfrm>
            <a:off x="2674080" y="3610080"/>
            <a:ext cx="50400" cy="50400"/>
          </a:xfrm>
          <a:custGeom>
            <a:avLst/>
            <a:gdLst/>
            <a:ahLst/>
            <a:cxnLst/>
            <a:rect l="0" t="0" r="r" b="b"/>
            <a:pathLst>
              <a:path w="140" h="140">
                <a:moveTo>
                  <a:pt x="140" y="70"/>
                </a:moveTo>
                <a:cubicBezTo>
                  <a:pt x="140" y="79"/>
                  <a:pt x="138" y="88"/>
                  <a:pt x="135" y="97"/>
                </a:cubicBezTo>
                <a:cubicBezTo>
                  <a:pt x="131" y="105"/>
                  <a:pt x="126" y="113"/>
                  <a:pt x="120" y="119"/>
                </a:cubicBezTo>
                <a:cubicBezTo>
                  <a:pt x="113" y="126"/>
                  <a:pt x="105" y="131"/>
                  <a:pt x="97" y="135"/>
                </a:cubicBezTo>
                <a:cubicBezTo>
                  <a:pt x="88" y="138"/>
                  <a:pt x="80" y="140"/>
                  <a:pt x="70" y="140"/>
                </a:cubicBezTo>
                <a:cubicBezTo>
                  <a:pt x="61" y="140"/>
                  <a:pt x="52" y="138"/>
                  <a:pt x="44" y="135"/>
                </a:cubicBezTo>
                <a:cubicBezTo>
                  <a:pt x="35" y="131"/>
                  <a:pt x="28" y="126"/>
                  <a:pt x="21" y="119"/>
                </a:cubicBezTo>
                <a:cubicBezTo>
                  <a:pt x="15" y="113"/>
                  <a:pt x="10" y="105"/>
                  <a:pt x="5" y="97"/>
                </a:cubicBezTo>
                <a:cubicBezTo>
                  <a:pt x="1" y="88"/>
                  <a:pt x="0" y="79"/>
                  <a:pt x="0" y="70"/>
                </a:cubicBezTo>
                <a:cubicBezTo>
                  <a:pt x="0" y="61"/>
                  <a:pt x="1" y="52"/>
                  <a:pt x="5" y="43"/>
                </a:cubicBezTo>
                <a:cubicBezTo>
                  <a:pt x="10" y="34"/>
                  <a:pt x="15" y="26"/>
                  <a:pt x="21" y="20"/>
                </a:cubicBezTo>
                <a:cubicBezTo>
                  <a:pt x="28" y="13"/>
                  <a:pt x="35" y="8"/>
                  <a:pt x="44" y="5"/>
                </a:cubicBezTo>
                <a:cubicBezTo>
                  <a:pt x="52" y="1"/>
                  <a:pt x="61" y="0"/>
                  <a:pt x="70" y="0"/>
                </a:cubicBezTo>
                <a:cubicBezTo>
                  <a:pt x="80" y="0"/>
                  <a:pt x="88" y="1"/>
                  <a:pt x="97" y="5"/>
                </a:cubicBezTo>
                <a:cubicBezTo>
                  <a:pt x="105" y="8"/>
                  <a:pt x="113" y="13"/>
                  <a:pt x="120" y="20"/>
                </a:cubicBezTo>
                <a:cubicBezTo>
                  <a:pt x="126" y="26"/>
                  <a:pt x="131" y="34"/>
                  <a:pt x="135" y="43"/>
                </a:cubicBezTo>
                <a:cubicBezTo>
                  <a:pt x="138" y="52"/>
                  <a:pt x="140" y="61"/>
                  <a:pt x="140" y="70"/>
                </a:cubicBezTo>
                <a:close/>
              </a:path>
            </a:pathLst>
          </a:custGeom>
          <a:solidFill>
            <a:srgbClr val="FFFFFF">
              <a:alpha val="5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247" name="任意多边形 246"/>
          <p:cNvSpPr/>
          <p:nvPr/>
        </p:nvSpPr>
        <p:spPr>
          <a:xfrm>
            <a:off x="9091800" y="4512600"/>
            <a:ext cx="50760" cy="50400"/>
          </a:xfrm>
          <a:custGeom>
            <a:avLst/>
            <a:gdLst/>
            <a:ahLst/>
            <a:cxnLst/>
            <a:rect l="0" t="0" r="r" b="b"/>
            <a:pathLst>
              <a:path w="141" h="140">
                <a:moveTo>
                  <a:pt x="141" y="70"/>
                </a:moveTo>
                <a:cubicBezTo>
                  <a:pt x="141" y="79"/>
                  <a:pt x="139" y="88"/>
                  <a:pt x="135" y="97"/>
                </a:cubicBezTo>
                <a:cubicBezTo>
                  <a:pt x="132" y="105"/>
                  <a:pt x="127" y="113"/>
                  <a:pt x="120" y="119"/>
                </a:cubicBezTo>
                <a:cubicBezTo>
                  <a:pt x="114" y="126"/>
                  <a:pt x="105" y="131"/>
                  <a:pt x="97" y="135"/>
                </a:cubicBezTo>
                <a:cubicBezTo>
                  <a:pt x="88" y="138"/>
                  <a:pt x="79" y="140"/>
                  <a:pt x="70" y="140"/>
                </a:cubicBezTo>
                <a:cubicBezTo>
                  <a:pt x="61" y="140"/>
                  <a:pt x="52" y="138"/>
                  <a:pt x="43" y="135"/>
                </a:cubicBezTo>
                <a:cubicBezTo>
                  <a:pt x="35" y="131"/>
                  <a:pt x="27" y="126"/>
                  <a:pt x="21" y="119"/>
                </a:cubicBezTo>
                <a:cubicBezTo>
                  <a:pt x="14" y="113"/>
                  <a:pt x="9" y="105"/>
                  <a:pt x="6" y="97"/>
                </a:cubicBezTo>
                <a:cubicBezTo>
                  <a:pt x="2" y="88"/>
                  <a:pt x="0" y="79"/>
                  <a:pt x="0" y="70"/>
                </a:cubicBezTo>
                <a:cubicBezTo>
                  <a:pt x="0" y="61"/>
                  <a:pt x="2" y="52"/>
                  <a:pt x="6" y="43"/>
                </a:cubicBezTo>
                <a:cubicBezTo>
                  <a:pt x="9" y="34"/>
                  <a:pt x="14" y="26"/>
                  <a:pt x="21" y="20"/>
                </a:cubicBezTo>
                <a:cubicBezTo>
                  <a:pt x="27" y="13"/>
                  <a:pt x="35" y="8"/>
                  <a:pt x="43" y="5"/>
                </a:cubicBezTo>
                <a:cubicBezTo>
                  <a:pt x="52" y="1"/>
                  <a:pt x="61" y="0"/>
                  <a:pt x="70" y="0"/>
                </a:cubicBezTo>
                <a:cubicBezTo>
                  <a:pt x="79" y="0"/>
                  <a:pt x="88" y="1"/>
                  <a:pt x="97" y="5"/>
                </a:cubicBezTo>
                <a:cubicBezTo>
                  <a:pt x="105" y="8"/>
                  <a:pt x="114" y="13"/>
                  <a:pt x="120" y="20"/>
                </a:cubicBezTo>
                <a:cubicBezTo>
                  <a:pt x="127" y="26"/>
                  <a:pt x="132" y="34"/>
                  <a:pt x="135" y="43"/>
                </a:cubicBezTo>
                <a:cubicBezTo>
                  <a:pt x="139" y="52"/>
                  <a:pt x="141" y="61"/>
                  <a:pt x="141" y="70"/>
                </a:cubicBezTo>
                <a:close/>
              </a:path>
            </a:pathLst>
          </a:custGeom>
          <a:solidFill>
            <a:srgbClr val="FFFFFF">
              <a:alpha val="5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248" name="任意多边形 247"/>
          <p:cNvSpPr/>
          <p:nvPr/>
        </p:nvSpPr>
        <p:spPr>
          <a:xfrm>
            <a:off x="5348160" y="2707560"/>
            <a:ext cx="50400" cy="50400"/>
          </a:xfrm>
          <a:custGeom>
            <a:avLst/>
            <a:gdLst/>
            <a:ahLst/>
            <a:cxnLst/>
            <a:rect l="0" t="0" r="r" b="b"/>
            <a:pathLst>
              <a:path w="140" h="140">
                <a:moveTo>
                  <a:pt x="140" y="70"/>
                </a:moveTo>
                <a:cubicBezTo>
                  <a:pt x="140" y="79"/>
                  <a:pt x="138" y="88"/>
                  <a:pt x="135" y="97"/>
                </a:cubicBezTo>
                <a:cubicBezTo>
                  <a:pt x="131" y="105"/>
                  <a:pt x="126" y="113"/>
                  <a:pt x="120" y="119"/>
                </a:cubicBezTo>
                <a:cubicBezTo>
                  <a:pt x="113" y="126"/>
                  <a:pt x="106" y="131"/>
                  <a:pt x="97" y="135"/>
                </a:cubicBezTo>
                <a:cubicBezTo>
                  <a:pt x="89" y="138"/>
                  <a:pt x="79" y="140"/>
                  <a:pt x="69" y="140"/>
                </a:cubicBezTo>
                <a:cubicBezTo>
                  <a:pt x="60" y="140"/>
                  <a:pt x="51" y="138"/>
                  <a:pt x="43" y="135"/>
                </a:cubicBezTo>
                <a:cubicBezTo>
                  <a:pt x="34" y="131"/>
                  <a:pt x="27" y="126"/>
                  <a:pt x="20" y="119"/>
                </a:cubicBezTo>
                <a:cubicBezTo>
                  <a:pt x="14" y="113"/>
                  <a:pt x="9" y="105"/>
                  <a:pt x="5" y="97"/>
                </a:cubicBezTo>
                <a:cubicBezTo>
                  <a:pt x="2" y="88"/>
                  <a:pt x="0" y="79"/>
                  <a:pt x="0" y="70"/>
                </a:cubicBezTo>
                <a:cubicBezTo>
                  <a:pt x="0" y="61"/>
                  <a:pt x="2" y="51"/>
                  <a:pt x="5" y="43"/>
                </a:cubicBezTo>
                <a:cubicBezTo>
                  <a:pt x="9" y="34"/>
                  <a:pt x="14" y="26"/>
                  <a:pt x="20" y="20"/>
                </a:cubicBezTo>
                <a:cubicBezTo>
                  <a:pt x="27" y="13"/>
                  <a:pt x="34" y="8"/>
                  <a:pt x="43" y="5"/>
                </a:cubicBezTo>
                <a:cubicBezTo>
                  <a:pt x="51" y="1"/>
                  <a:pt x="60" y="0"/>
                  <a:pt x="69" y="0"/>
                </a:cubicBezTo>
                <a:cubicBezTo>
                  <a:pt x="79" y="0"/>
                  <a:pt x="89" y="1"/>
                  <a:pt x="97" y="5"/>
                </a:cubicBezTo>
                <a:cubicBezTo>
                  <a:pt x="106" y="8"/>
                  <a:pt x="113" y="13"/>
                  <a:pt x="120" y="20"/>
                </a:cubicBezTo>
                <a:cubicBezTo>
                  <a:pt x="126" y="26"/>
                  <a:pt x="131" y="34"/>
                  <a:pt x="135" y="43"/>
                </a:cubicBezTo>
                <a:cubicBezTo>
                  <a:pt x="138" y="51"/>
                  <a:pt x="140" y="61"/>
                  <a:pt x="140" y="70"/>
                </a:cubicBezTo>
                <a:close/>
              </a:path>
            </a:pathLst>
          </a:custGeom>
          <a:solidFill>
            <a:srgbClr val="FFFFFF">
              <a:alpha val="5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249" name="任意多边形 248"/>
          <p:cNvSpPr/>
          <p:nvPr/>
        </p:nvSpPr>
        <p:spPr>
          <a:xfrm>
            <a:off x="4813200" y="4813200"/>
            <a:ext cx="50400" cy="50400"/>
          </a:xfrm>
          <a:custGeom>
            <a:avLst/>
            <a:gdLst/>
            <a:ahLst/>
            <a:cxnLst/>
            <a:rect l="0" t="0" r="r" b="b"/>
            <a:pathLst>
              <a:path w="140" h="140">
                <a:moveTo>
                  <a:pt x="140" y="71"/>
                </a:moveTo>
                <a:cubicBezTo>
                  <a:pt x="140" y="80"/>
                  <a:pt x="139" y="89"/>
                  <a:pt x="135" y="98"/>
                </a:cubicBezTo>
                <a:cubicBezTo>
                  <a:pt x="132" y="106"/>
                  <a:pt x="127" y="114"/>
                  <a:pt x="120" y="120"/>
                </a:cubicBezTo>
                <a:cubicBezTo>
                  <a:pt x="114" y="127"/>
                  <a:pt x="106" y="132"/>
                  <a:pt x="98" y="135"/>
                </a:cubicBezTo>
                <a:cubicBezTo>
                  <a:pt x="89" y="139"/>
                  <a:pt x="80" y="140"/>
                  <a:pt x="71" y="140"/>
                </a:cubicBezTo>
                <a:cubicBezTo>
                  <a:pt x="62" y="140"/>
                  <a:pt x="53" y="139"/>
                  <a:pt x="43" y="135"/>
                </a:cubicBezTo>
                <a:cubicBezTo>
                  <a:pt x="35" y="132"/>
                  <a:pt x="27" y="127"/>
                  <a:pt x="21" y="120"/>
                </a:cubicBezTo>
                <a:cubicBezTo>
                  <a:pt x="14" y="114"/>
                  <a:pt x="9" y="106"/>
                  <a:pt x="6" y="98"/>
                </a:cubicBezTo>
                <a:cubicBezTo>
                  <a:pt x="2" y="89"/>
                  <a:pt x="0" y="80"/>
                  <a:pt x="0" y="71"/>
                </a:cubicBezTo>
                <a:cubicBezTo>
                  <a:pt x="0" y="62"/>
                  <a:pt x="2" y="53"/>
                  <a:pt x="6" y="43"/>
                </a:cubicBezTo>
                <a:cubicBezTo>
                  <a:pt x="9" y="35"/>
                  <a:pt x="14" y="27"/>
                  <a:pt x="21" y="21"/>
                </a:cubicBezTo>
                <a:cubicBezTo>
                  <a:pt x="27" y="14"/>
                  <a:pt x="35" y="9"/>
                  <a:pt x="43" y="6"/>
                </a:cubicBezTo>
                <a:cubicBezTo>
                  <a:pt x="53" y="2"/>
                  <a:pt x="62" y="0"/>
                  <a:pt x="71" y="0"/>
                </a:cubicBezTo>
                <a:cubicBezTo>
                  <a:pt x="80" y="0"/>
                  <a:pt x="89" y="2"/>
                  <a:pt x="98" y="6"/>
                </a:cubicBezTo>
                <a:cubicBezTo>
                  <a:pt x="106" y="9"/>
                  <a:pt x="114" y="14"/>
                  <a:pt x="120" y="21"/>
                </a:cubicBezTo>
                <a:cubicBezTo>
                  <a:pt x="127" y="27"/>
                  <a:pt x="132" y="35"/>
                  <a:pt x="135" y="43"/>
                </a:cubicBezTo>
                <a:cubicBezTo>
                  <a:pt x="139" y="53"/>
                  <a:pt x="140" y="62"/>
                  <a:pt x="140" y="71"/>
                </a:cubicBezTo>
                <a:close/>
              </a:path>
            </a:pathLst>
          </a:custGeom>
          <a:solidFill>
            <a:srgbClr val="FFFFFF">
              <a:alpha val="5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250" name="图片 249"/>
          <p:cNvPicPr/>
          <p:nvPr/>
        </p:nvPicPr>
        <p:blipFill>
          <a:blip r:embed="rId15"/>
          <a:stretch/>
        </p:blipFill>
        <p:spPr>
          <a:xfrm>
            <a:off x="1428840" y="4387320"/>
            <a:ext cx="400680" cy="16200"/>
          </a:xfrm>
          <a:prstGeom prst="rect">
            <a:avLst/>
          </a:prstGeom>
          <a:noFill/>
          <a:ln w="0">
            <a:noFill/>
          </a:ln>
        </p:spPr>
      </p:pic>
      <p:sp>
        <p:nvSpPr>
          <p:cNvPr id="251" name="任意多边形 250"/>
          <p:cNvSpPr/>
          <p:nvPr/>
        </p:nvSpPr>
        <p:spPr>
          <a:xfrm>
            <a:off x="1746360" y="4353840"/>
            <a:ext cx="83880" cy="83880"/>
          </a:xfrm>
          <a:custGeom>
            <a:avLst/>
            <a:gdLst/>
            <a:ahLst/>
            <a:cxnLst/>
            <a:rect l="0" t="0" r="r" b="b"/>
            <a:pathLst>
              <a:path w="233" h="233">
                <a:moveTo>
                  <a:pt x="0" y="0"/>
                </a:moveTo>
                <a:lnTo>
                  <a:pt x="0" y="233"/>
                </a:lnTo>
                <a:lnTo>
                  <a:pt x="233" y="117"/>
                </a:lnTo>
                <a:lnTo>
                  <a:pt x="0" y="0"/>
                </a:lnTo>
                <a:close/>
              </a:path>
            </a:pathLst>
          </a:custGeom>
          <a:solidFill>
            <a:srgbClr val="4C1D95"/>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252" name="图片 251"/>
          <p:cNvPicPr/>
          <p:nvPr/>
        </p:nvPicPr>
        <p:blipFill>
          <a:blip r:embed="rId16"/>
          <a:stretch/>
        </p:blipFill>
        <p:spPr>
          <a:xfrm>
            <a:off x="2975040" y="4387320"/>
            <a:ext cx="400680" cy="16200"/>
          </a:xfrm>
          <a:prstGeom prst="rect">
            <a:avLst/>
          </a:prstGeom>
          <a:noFill/>
          <a:ln w="0">
            <a:noFill/>
          </a:ln>
        </p:spPr>
      </p:pic>
      <p:sp>
        <p:nvSpPr>
          <p:cNvPr id="253" name="任意多边形 252"/>
          <p:cNvSpPr/>
          <p:nvPr/>
        </p:nvSpPr>
        <p:spPr>
          <a:xfrm>
            <a:off x="3292200" y="4353840"/>
            <a:ext cx="84240" cy="83880"/>
          </a:xfrm>
          <a:custGeom>
            <a:avLst/>
            <a:gdLst/>
            <a:ahLst/>
            <a:cxnLst/>
            <a:rect l="0" t="0" r="r" b="b"/>
            <a:pathLst>
              <a:path w="234" h="233">
                <a:moveTo>
                  <a:pt x="0" y="0"/>
                </a:moveTo>
                <a:lnTo>
                  <a:pt x="0" y="233"/>
                </a:lnTo>
                <a:lnTo>
                  <a:pt x="234" y="117"/>
                </a:lnTo>
                <a:lnTo>
                  <a:pt x="0" y="0"/>
                </a:lnTo>
                <a:close/>
              </a:path>
            </a:pathLst>
          </a:custGeom>
          <a:solidFill>
            <a:srgbClr val="4C1D95"/>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254" name="文本框 253"/>
          <p:cNvSpPr txBox="1"/>
          <p:nvPr/>
        </p:nvSpPr>
        <p:spPr>
          <a:xfrm>
            <a:off x="10032480" y="5365080"/>
            <a:ext cx="264240" cy="136080"/>
          </a:xfrm>
          <a:prstGeom prst="rect">
            <a:avLst/>
          </a:prstGeom>
          <a:noFill/>
          <a:ln w="0">
            <a:noFill/>
          </a:ln>
        </p:spPr>
        <p:txBody>
          <a:bodyPr wrap="none" lIns="0" tIns="0" rIns="0" bIns="0" anchor="t">
            <a:spAutoFit/>
          </a:bodyPr>
          <a:lstStyle/>
          <a:p>
            <a:r>
              <a:rPr lang="en-US" sz="920" b="0" u="none" strike="noStrike">
                <a:solidFill>
                  <a:srgbClr val="9CA3AF"/>
                </a:solidFill>
                <a:effectLst/>
                <a:uFillTx/>
                <a:latin typeface="DejaVuSans"/>
                <a:ea typeface="DejaVuSans"/>
              </a:rPr>
              <a:t>4/15</a:t>
            </a:r>
            <a:endParaRPr lang="en-US" sz="920" b="0" u="none" strike="noStrike">
              <a:solidFill>
                <a:srgbClr val="000000"/>
              </a:solidFill>
              <a:effectLst/>
              <a:uFillTx/>
              <a:latin typeface="Times New Roman"/>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p15="http://schemas.microsoft.com/office/powerpoint/2012/main" xmlns="">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5" name="图片 254"/>
          <p:cNvPicPr/>
          <p:nvPr/>
        </p:nvPicPr>
        <p:blipFill>
          <a:blip r:embed="rId2"/>
          <a:stretch/>
        </p:blipFill>
        <p:spPr>
          <a:xfrm>
            <a:off x="0" y="0"/>
            <a:ext cx="10696320" cy="6016320"/>
          </a:xfrm>
          <a:prstGeom prst="rect">
            <a:avLst/>
          </a:prstGeom>
          <a:noFill/>
          <a:ln w="0">
            <a:noFill/>
          </a:ln>
        </p:spPr>
      </p:pic>
      <p:sp>
        <p:nvSpPr>
          <p:cNvPr id="256" name="任意多边形 255"/>
          <p:cNvSpPr/>
          <p:nvPr/>
        </p:nvSpPr>
        <p:spPr>
          <a:xfrm>
            <a:off x="401040" y="802080"/>
            <a:ext cx="668880" cy="33840"/>
          </a:xfrm>
          <a:custGeom>
            <a:avLst/>
            <a:gdLst/>
            <a:ahLst/>
            <a:cxnLst/>
            <a:rect l="0" t="0" r="r" b="b"/>
            <a:pathLst>
              <a:path w="1858" h="94">
                <a:moveTo>
                  <a:pt x="0" y="0"/>
                </a:moveTo>
                <a:lnTo>
                  <a:pt x="1858" y="0"/>
                </a:lnTo>
                <a:lnTo>
                  <a:pt x="1858" y="94"/>
                </a:lnTo>
                <a:lnTo>
                  <a:pt x="0" y="94"/>
                </a:lnTo>
                <a:lnTo>
                  <a:pt x="0" y="0"/>
                </a:lnTo>
                <a:close/>
              </a:path>
            </a:pathLst>
          </a:custGeom>
          <a:solidFill>
            <a:srgbClr val="A78BFA"/>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257" name="文本框 256"/>
          <p:cNvSpPr txBox="1"/>
          <p:nvPr/>
        </p:nvSpPr>
        <p:spPr>
          <a:xfrm>
            <a:off x="401040" y="378720"/>
            <a:ext cx="3003120" cy="378360"/>
          </a:xfrm>
          <a:prstGeom prst="rect">
            <a:avLst/>
          </a:prstGeom>
          <a:noFill/>
          <a:ln w="0">
            <a:noFill/>
          </a:ln>
        </p:spPr>
        <p:txBody>
          <a:bodyPr wrap="none" lIns="0" tIns="0" rIns="0" bIns="0" anchor="t">
            <a:spAutoFit/>
          </a:bodyPr>
          <a:lstStyle/>
          <a:p>
            <a:r>
              <a:rPr lang="zh-CN" sz="2370" b="0" u="none" strike="noStrike">
                <a:solidFill>
                  <a:srgbClr val="FFFFFF"/>
                </a:solidFill>
                <a:effectLst/>
                <a:uFillTx/>
                <a:latin typeface="WenQuanYiZenHei"/>
                <a:ea typeface="WenQuanYiZenHei"/>
              </a:rPr>
              <a:t>数据清洗与规范化流程</a:t>
            </a:r>
            <a:endParaRPr lang="en-US" sz="2370" b="0" u="none" strike="noStrike">
              <a:solidFill>
                <a:srgbClr val="000000"/>
              </a:solidFill>
              <a:effectLst/>
              <a:uFillTx/>
              <a:latin typeface="Times New Roman"/>
            </a:endParaRPr>
          </a:p>
        </p:txBody>
      </p:sp>
      <p:sp>
        <p:nvSpPr>
          <p:cNvPr id="258" name="文本框 257"/>
          <p:cNvSpPr txBox="1"/>
          <p:nvPr/>
        </p:nvSpPr>
        <p:spPr>
          <a:xfrm>
            <a:off x="401040" y="1050840"/>
            <a:ext cx="5532840" cy="212400"/>
          </a:xfrm>
          <a:prstGeom prst="rect">
            <a:avLst/>
          </a:prstGeom>
          <a:noFill/>
          <a:ln w="0">
            <a:noFill/>
          </a:ln>
        </p:spPr>
        <p:txBody>
          <a:bodyPr wrap="none" lIns="0" tIns="0" rIns="0" bIns="0" anchor="t">
            <a:spAutoFit/>
          </a:bodyPr>
          <a:lstStyle/>
          <a:p>
            <a:r>
              <a:rPr lang="zh-CN" sz="1320" b="0" u="none" strike="noStrike">
                <a:solidFill>
                  <a:srgbClr val="BFDBFE"/>
                </a:solidFill>
                <a:effectLst/>
                <a:uFillTx/>
                <a:latin typeface="WenQuanYiZenHei"/>
                <a:ea typeface="WenQuanYiZenHei"/>
              </a:rPr>
              <a:t>数据清洗与规范化流程是提高数据一致性、准确性和规范性的关键步骤，为</a:t>
            </a:r>
            <a:endParaRPr lang="en-US" sz="1320" b="0" u="none" strike="noStrike">
              <a:solidFill>
                <a:srgbClr val="000000"/>
              </a:solidFill>
              <a:effectLst/>
              <a:uFillTx/>
              <a:latin typeface="Times New Roman"/>
            </a:endParaRPr>
          </a:p>
        </p:txBody>
      </p:sp>
      <p:sp>
        <p:nvSpPr>
          <p:cNvPr id="259" name="文本框 258"/>
          <p:cNvSpPr txBox="1"/>
          <p:nvPr/>
        </p:nvSpPr>
        <p:spPr>
          <a:xfrm>
            <a:off x="5916600" y="1056600"/>
            <a:ext cx="361800" cy="195480"/>
          </a:xfrm>
          <a:prstGeom prst="rect">
            <a:avLst/>
          </a:prstGeom>
          <a:noFill/>
          <a:ln w="0">
            <a:noFill/>
          </a:ln>
        </p:spPr>
        <p:txBody>
          <a:bodyPr wrap="none" lIns="0" tIns="0" rIns="0" bIns="0" anchor="t">
            <a:spAutoFit/>
          </a:bodyPr>
          <a:lstStyle/>
          <a:p>
            <a:r>
              <a:rPr lang="en-US" sz="1320" b="0" u="none" strike="noStrike">
                <a:solidFill>
                  <a:srgbClr val="BFDBFE"/>
                </a:solidFill>
                <a:effectLst/>
                <a:uFillTx/>
                <a:latin typeface="DejaVuSans"/>
                <a:ea typeface="DejaVuSans"/>
              </a:rPr>
              <a:t>RAG</a:t>
            </a:r>
            <a:endParaRPr lang="en-US" sz="1320" b="0" u="none" strike="noStrike">
              <a:solidFill>
                <a:srgbClr val="000000"/>
              </a:solidFill>
              <a:effectLst/>
              <a:uFillTx/>
              <a:latin typeface="Times New Roman"/>
            </a:endParaRPr>
          </a:p>
        </p:txBody>
      </p:sp>
      <p:sp>
        <p:nvSpPr>
          <p:cNvPr id="260" name="任意多边形 259"/>
          <p:cNvSpPr/>
          <p:nvPr/>
        </p:nvSpPr>
        <p:spPr>
          <a:xfrm>
            <a:off x="417600" y="1537560"/>
            <a:ext cx="9878040" cy="744120"/>
          </a:xfrm>
          <a:custGeom>
            <a:avLst/>
            <a:gdLst/>
            <a:ahLst/>
            <a:cxnLst/>
            <a:rect l="0" t="0" r="r" b="b"/>
            <a:pathLst>
              <a:path w="27439" h="2067">
                <a:moveTo>
                  <a:pt x="0" y="1881"/>
                </a:moveTo>
                <a:lnTo>
                  <a:pt x="0" y="185"/>
                </a:lnTo>
                <a:cubicBezTo>
                  <a:pt x="0" y="173"/>
                  <a:pt x="1" y="161"/>
                  <a:pt x="3" y="149"/>
                </a:cubicBezTo>
                <a:cubicBezTo>
                  <a:pt x="5" y="137"/>
                  <a:pt x="7" y="126"/>
                  <a:pt x="11" y="114"/>
                </a:cubicBezTo>
                <a:cubicBezTo>
                  <a:pt x="14" y="103"/>
                  <a:pt x="19" y="92"/>
                  <a:pt x="24" y="82"/>
                </a:cubicBezTo>
                <a:cubicBezTo>
                  <a:pt x="29" y="72"/>
                  <a:pt x="34" y="63"/>
                  <a:pt x="41" y="54"/>
                </a:cubicBezTo>
                <a:cubicBezTo>
                  <a:pt x="47" y="45"/>
                  <a:pt x="54" y="38"/>
                  <a:pt x="62" y="31"/>
                </a:cubicBezTo>
                <a:cubicBezTo>
                  <a:pt x="70" y="24"/>
                  <a:pt x="78" y="19"/>
                  <a:pt x="86" y="14"/>
                </a:cubicBezTo>
                <a:cubicBezTo>
                  <a:pt x="95" y="9"/>
                  <a:pt x="103" y="6"/>
                  <a:pt x="112" y="3"/>
                </a:cubicBezTo>
                <a:cubicBezTo>
                  <a:pt x="121" y="1"/>
                  <a:pt x="130" y="0"/>
                  <a:pt x="139" y="0"/>
                </a:cubicBezTo>
                <a:lnTo>
                  <a:pt x="27253" y="0"/>
                </a:lnTo>
                <a:cubicBezTo>
                  <a:pt x="27265" y="0"/>
                  <a:pt x="27278" y="1"/>
                  <a:pt x="27290" y="3"/>
                </a:cubicBezTo>
                <a:cubicBezTo>
                  <a:pt x="27301" y="6"/>
                  <a:pt x="27313" y="9"/>
                  <a:pt x="27324" y="14"/>
                </a:cubicBezTo>
                <a:cubicBezTo>
                  <a:pt x="27336" y="19"/>
                  <a:pt x="27346" y="24"/>
                  <a:pt x="27356" y="31"/>
                </a:cubicBezTo>
                <a:cubicBezTo>
                  <a:pt x="27367" y="38"/>
                  <a:pt x="27376" y="45"/>
                  <a:pt x="27385" y="54"/>
                </a:cubicBezTo>
                <a:cubicBezTo>
                  <a:pt x="27393" y="63"/>
                  <a:pt x="27401" y="72"/>
                  <a:pt x="27408" y="82"/>
                </a:cubicBezTo>
                <a:cubicBezTo>
                  <a:pt x="27414" y="92"/>
                  <a:pt x="27420" y="103"/>
                  <a:pt x="27425" y="114"/>
                </a:cubicBezTo>
                <a:cubicBezTo>
                  <a:pt x="27430" y="126"/>
                  <a:pt x="27433" y="137"/>
                  <a:pt x="27435" y="149"/>
                </a:cubicBezTo>
                <a:cubicBezTo>
                  <a:pt x="27438" y="161"/>
                  <a:pt x="27439" y="173"/>
                  <a:pt x="27439" y="185"/>
                </a:cubicBezTo>
                <a:lnTo>
                  <a:pt x="27439" y="1881"/>
                </a:lnTo>
                <a:cubicBezTo>
                  <a:pt x="27439" y="1893"/>
                  <a:pt x="27438" y="1905"/>
                  <a:pt x="27435" y="1917"/>
                </a:cubicBezTo>
                <a:cubicBezTo>
                  <a:pt x="27433" y="1929"/>
                  <a:pt x="27430" y="1941"/>
                  <a:pt x="27425" y="1952"/>
                </a:cubicBezTo>
                <a:cubicBezTo>
                  <a:pt x="27420" y="1963"/>
                  <a:pt x="27414" y="1974"/>
                  <a:pt x="27408" y="1984"/>
                </a:cubicBezTo>
                <a:cubicBezTo>
                  <a:pt x="27401" y="1994"/>
                  <a:pt x="27393" y="2004"/>
                  <a:pt x="27385" y="2012"/>
                </a:cubicBezTo>
                <a:cubicBezTo>
                  <a:pt x="27376" y="2021"/>
                  <a:pt x="27367" y="2029"/>
                  <a:pt x="27356" y="2035"/>
                </a:cubicBezTo>
                <a:cubicBezTo>
                  <a:pt x="27346" y="2042"/>
                  <a:pt x="27336" y="2048"/>
                  <a:pt x="27324" y="2053"/>
                </a:cubicBezTo>
                <a:cubicBezTo>
                  <a:pt x="27313" y="2057"/>
                  <a:pt x="27301" y="2061"/>
                  <a:pt x="27290" y="2063"/>
                </a:cubicBezTo>
                <a:cubicBezTo>
                  <a:pt x="27278" y="2065"/>
                  <a:pt x="27265" y="2067"/>
                  <a:pt x="27253" y="2067"/>
                </a:cubicBezTo>
                <a:lnTo>
                  <a:pt x="139" y="2067"/>
                </a:lnTo>
                <a:cubicBezTo>
                  <a:pt x="130" y="2067"/>
                  <a:pt x="121" y="2065"/>
                  <a:pt x="112" y="2063"/>
                </a:cubicBezTo>
                <a:cubicBezTo>
                  <a:pt x="103" y="2061"/>
                  <a:pt x="95" y="2057"/>
                  <a:pt x="86" y="2053"/>
                </a:cubicBezTo>
                <a:cubicBezTo>
                  <a:pt x="78" y="2048"/>
                  <a:pt x="70" y="2042"/>
                  <a:pt x="62" y="2035"/>
                </a:cubicBezTo>
                <a:cubicBezTo>
                  <a:pt x="54" y="2029"/>
                  <a:pt x="47" y="2021"/>
                  <a:pt x="41" y="2012"/>
                </a:cubicBezTo>
                <a:cubicBezTo>
                  <a:pt x="34" y="2004"/>
                  <a:pt x="29" y="1994"/>
                  <a:pt x="24" y="1984"/>
                </a:cubicBezTo>
                <a:cubicBezTo>
                  <a:pt x="19" y="1974"/>
                  <a:pt x="14" y="1963"/>
                  <a:pt x="11" y="1952"/>
                </a:cubicBezTo>
                <a:cubicBezTo>
                  <a:pt x="7" y="1941"/>
                  <a:pt x="5" y="1929"/>
                  <a:pt x="3" y="1917"/>
                </a:cubicBezTo>
                <a:cubicBezTo>
                  <a:pt x="1" y="1905"/>
                  <a:pt x="0" y="1893"/>
                  <a:pt x="0" y="1881"/>
                </a:cubicBezTo>
                <a:close/>
              </a:path>
            </a:pathLst>
          </a:custGeom>
          <a:solidFill>
            <a:srgbClr val="FFFFFF">
              <a:alpha val="8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261" name="任意多边形 260"/>
          <p:cNvSpPr/>
          <p:nvPr/>
        </p:nvSpPr>
        <p:spPr>
          <a:xfrm>
            <a:off x="401040" y="1537560"/>
            <a:ext cx="66960" cy="744120"/>
          </a:xfrm>
          <a:custGeom>
            <a:avLst/>
            <a:gdLst/>
            <a:ahLst/>
            <a:cxnLst/>
            <a:rect l="0" t="0" r="r" b="b"/>
            <a:pathLst>
              <a:path w="186" h="2067">
                <a:moveTo>
                  <a:pt x="0" y="0"/>
                </a:moveTo>
                <a:lnTo>
                  <a:pt x="186" y="0"/>
                </a:lnTo>
                <a:lnTo>
                  <a:pt x="186" y="2067"/>
                </a:lnTo>
                <a:lnTo>
                  <a:pt x="0" y="2067"/>
                </a:lnTo>
                <a:lnTo>
                  <a:pt x="0" y="0"/>
                </a:lnTo>
                <a:close/>
              </a:path>
            </a:pathLst>
          </a:custGeom>
          <a:solidFill>
            <a:srgbClr val="7E3AF2"/>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262" name="任意多边形 261"/>
          <p:cNvSpPr/>
          <p:nvPr/>
        </p:nvSpPr>
        <p:spPr>
          <a:xfrm>
            <a:off x="568080" y="1671120"/>
            <a:ext cx="401400" cy="434880"/>
          </a:xfrm>
          <a:custGeom>
            <a:avLst/>
            <a:gdLst/>
            <a:ahLst/>
            <a:cxnLst/>
            <a:rect l="0" t="0" r="r" b="b"/>
            <a:pathLst>
              <a:path w="1115" h="1208">
                <a:moveTo>
                  <a:pt x="0" y="650"/>
                </a:moveTo>
                <a:lnTo>
                  <a:pt x="0" y="557"/>
                </a:lnTo>
                <a:cubicBezTo>
                  <a:pt x="0" y="521"/>
                  <a:pt x="4" y="484"/>
                  <a:pt x="11" y="449"/>
                </a:cubicBezTo>
                <a:cubicBezTo>
                  <a:pt x="18" y="413"/>
                  <a:pt x="28" y="378"/>
                  <a:pt x="42" y="344"/>
                </a:cubicBezTo>
                <a:cubicBezTo>
                  <a:pt x="56" y="310"/>
                  <a:pt x="74" y="278"/>
                  <a:pt x="95" y="248"/>
                </a:cubicBezTo>
                <a:cubicBezTo>
                  <a:pt x="115" y="217"/>
                  <a:pt x="138" y="189"/>
                  <a:pt x="164" y="163"/>
                </a:cubicBezTo>
                <a:cubicBezTo>
                  <a:pt x="190" y="137"/>
                  <a:pt x="218" y="114"/>
                  <a:pt x="249" y="94"/>
                </a:cubicBezTo>
                <a:cubicBezTo>
                  <a:pt x="279" y="74"/>
                  <a:pt x="311" y="57"/>
                  <a:pt x="345" y="43"/>
                </a:cubicBezTo>
                <a:cubicBezTo>
                  <a:pt x="379" y="29"/>
                  <a:pt x="414" y="18"/>
                  <a:pt x="449" y="11"/>
                </a:cubicBezTo>
                <a:cubicBezTo>
                  <a:pt x="485" y="4"/>
                  <a:pt x="522" y="0"/>
                  <a:pt x="558" y="0"/>
                </a:cubicBezTo>
                <a:cubicBezTo>
                  <a:pt x="595" y="0"/>
                  <a:pt x="631" y="4"/>
                  <a:pt x="667" y="11"/>
                </a:cubicBezTo>
                <a:cubicBezTo>
                  <a:pt x="703" y="18"/>
                  <a:pt x="738" y="29"/>
                  <a:pt x="771" y="43"/>
                </a:cubicBezTo>
                <a:cubicBezTo>
                  <a:pt x="805" y="57"/>
                  <a:pt x="837" y="74"/>
                  <a:pt x="868" y="94"/>
                </a:cubicBezTo>
                <a:cubicBezTo>
                  <a:pt x="898" y="114"/>
                  <a:pt x="926" y="137"/>
                  <a:pt x="952" y="163"/>
                </a:cubicBezTo>
                <a:cubicBezTo>
                  <a:pt x="978" y="189"/>
                  <a:pt x="1001" y="217"/>
                  <a:pt x="1021" y="248"/>
                </a:cubicBezTo>
                <a:cubicBezTo>
                  <a:pt x="1042" y="278"/>
                  <a:pt x="1059" y="310"/>
                  <a:pt x="1073" y="344"/>
                </a:cubicBezTo>
                <a:cubicBezTo>
                  <a:pt x="1087" y="378"/>
                  <a:pt x="1097" y="413"/>
                  <a:pt x="1105" y="449"/>
                </a:cubicBezTo>
                <a:cubicBezTo>
                  <a:pt x="1112" y="484"/>
                  <a:pt x="1115" y="521"/>
                  <a:pt x="1115" y="557"/>
                </a:cubicBezTo>
                <a:lnTo>
                  <a:pt x="1115" y="650"/>
                </a:lnTo>
                <a:cubicBezTo>
                  <a:pt x="1115" y="687"/>
                  <a:pt x="1112" y="723"/>
                  <a:pt x="1105" y="759"/>
                </a:cubicBezTo>
                <a:cubicBezTo>
                  <a:pt x="1097" y="796"/>
                  <a:pt x="1087" y="830"/>
                  <a:pt x="1073" y="864"/>
                </a:cubicBezTo>
                <a:cubicBezTo>
                  <a:pt x="1059" y="898"/>
                  <a:pt x="1042" y="930"/>
                  <a:pt x="1021" y="961"/>
                </a:cubicBezTo>
                <a:cubicBezTo>
                  <a:pt x="1001" y="991"/>
                  <a:pt x="978" y="1019"/>
                  <a:pt x="952" y="1045"/>
                </a:cubicBezTo>
                <a:cubicBezTo>
                  <a:pt x="926" y="1071"/>
                  <a:pt x="898" y="1094"/>
                  <a:pt x="868" y="1114"/>
                </a:cubicBezTo>
                <a:cubicBezTo>
                  <a:pt x="837" y="1135"/>
                  <a:pt x="805" y="1152"/>
                  <a:pt x="771" y="1166"/>
                </a:cubicBezTo>
                <a:cubicBezTo>
                  <a:pt x="738" y="1180"/>
                  <a:pt x="703" y="1190"/>
                  <a:pt x="667" y="1197"/>
                </a:cubicBezTo>
                <a:cubicBezTo>
                  <a:pt x="631" y="1205"/>
                  <a:pt x="595" y="1208"/>
                  <a:pt x="558" y="1208"/>
                </a:cubicBezTo>
                <a:cubicBezTo>
                  <a:pt x="522" y="1208"/>
                  <a:pt x="485" y="1205"/>
                  <a:pt x="449" y="1197"/>
                </a:cubicBezTo>
                <a:cubicBezTo>
                  <a:pt x="414" y="1190"/>
                  <a:pt x="379" y="1180"/>
                  <a:pt x="345" y="1166"/>
                </a:cubicBezTo>
                <a:cubicBezTo>
                  <a:pt x="311" y="1152"/>
                  <a:pt x="279" y="1135"/>
                  <a:pt x="249" y="1114"/>
                </a:cubicBezTo>
                <a:cubicBezTo>
                  <a:pt x="218" y="1094"/>
                  <a:pt x="190" y="1071"/>
                  <a:pt x="164" y="1045"/>
                </a:cubicBezTo>
                <a:cubicBezTo>
                  <a:pt x="138" y="1019"/>
                  <a:pt x="115" y="991"/>
                  <a:pt x="95" y="961"/>
                </a:cubicBezTo>
                <a:cubicBezTo>
                  <a:pt x="74" y="930"/>
                  <a:pt x="56" y="898"/>
                  <a:pt x="42" y="864"/>
                </a:cubicBezTo>
                <a:cubicBezTo>
                  <a:pt x="28" y="830"/>
                  <a:pt x="18" y="796"/>
                  <a:pt x="11" y="759"/>
                </a:cubicBezTo>
                <a:cubicBezTo>
                  <a:pt x="4" y="723"/>
                  <a:pt x="0" y="687"/>
                  <a:pt x="0" y="650"/>
                </a:cubicBezTo>
                <a:close/>
              </a:path>
            </a:pathLst>
          </a:custGeom>
          <a:solidFill>
            <a:srgbClr val="4C1D95"/>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263" name="图片 262"/>
          <p:cNvPicPr/>
          <p:nvPr/>
        </p:nvPicPr>
        <p:blipFill>
          <a:blip r:embed="rId3"/>
          <a:stretch/>
        </p:blipFill>
        <p:spPr>
          <a:xfrm>
            <a:off x="668520" y="1771560"/>
            <a:ext cx="200160" cy="200160"/>
          </a:xfrm>
          <a:prstGeom prst="rect">
            <a:avLst/>
          </a:prstGeom>
          <a:noFill/>
          <a:ln w="0">
            <a:noFill/>
          </a:ln>
        </p:spPr>
      </p:pic>
      <p:sp>
        <p:nvSpPr>
          <p:cNvPr id="264" name="文本框 263"/>
          <p:cNvSpPr txBox="1"/>
          <p:nvPr/>
        </p:nvSpPr>
        <p:spPr>
          <a:xfrm>
            <a:off x="6266880" y="1050840"/>
            <a:ext cx="2180160" cy="212400"/>
          </a:xfrm>
          <a:prstGeom prst="rect">
            <a:avLst/>
          </a:prstGeom>
          <a:noFill/>
          <a:ln w="0">
            <a:noFill/>
          </a:ln>
        </p:spPr>
        <p:txBody>
          <a:bodyPr wrap="none" lIns="0" tIns="0" rIns="0" bIns="0" anchor="t">
            <a:spAutoFit/>
          </a:bodyPr>
          <a:lstStyle/>
          <a:p>
            <a:r>
              <a:rPr lang="zh-CN" sz="1320" b="0" u="none" strike="noStrike">
                <a:solidFill>
                  <a:srgbClr val="BFDBFE"/>
                </a:solidFill>
                <a:effectLst/>
                <a:uFillTx/>
                <a:latin typeface="WenQuanYiZenHei"/>
                <a:ea typeface="WenQuanYiZenHei"/>
              </a:rPr>
              <a:t>知识库提供高质量数据基础。</a:t>
            </a:r>
            <a:endParaRPr lang="en-US" sz="1320" b="0" u="none" strike="noStrike">
              <a:solidFill>
                <a:srgbClr val="000000"/>
              </a:solidFill>
              <a:effectLst/>
              <a:uFillTx/>
              <a:latin typeface="Times New Roman"/>
            </a:endParaRPr>
          </a:p>
        </p:txBody>
      </p:sp>
      <p:sp>
        <p:nvSpPr>
          <p:cNvPr id="265" name="文本框 264"/>
          <p:cNvSpPr txBox="1"/>
          <p:nvPr/>
        </p:nvSpPr>
        <p:spPr>
          <a:xfrm>
            <a:off x="1103040" y="1685880"/>
            <a:ext cx="1006560" cy="212400"/>
          </a:xfrm>
          <a:prstGeom prst="rect">
            <a:avLst/>
          </a:prstGeom>
          <a:noFill/>
          <a:ln w="0">
            <a:noFill/>
          </a:ln>
        </p:spPr>
        <p:txBody>
          <a:bodyPr wrap="none" lIns="0" tIns="0" rIns="0" bIns="0" anchor="t">
            <a:spAutoFit/>
          </a:bodyPr>
          <a:lstStyle/>
          <a:p>
            <a:r>
              <a:rPr lang="zh-CN" sz="1320" b="0" u="none" strike="noStrike">
                <a:solidFill>
                  <a:srgbClr val="FFFFFF"/>
                </a:solidFill>
                <a:effectLst/>
                <a:uFillTx/>
                <a:latin typeface="WenQuanYiZenHei"/>
                <a:ea typeface="WenQuanYiZenHei"/>
              </a:rPr>
              <a:t>去除重复数据</a:t>
            </a:r>
            <a:endParaRPr lang="en-US" sz="1320" b="0" u="none" strike="noStrike">
              <a:solidFill>
                <a:srgbClr val="000000"/>
              </a:solidFill>
              <a:effectLst/>
              <a:uFillTx/>
              <a:latin typeface="Times New Roman"/>
            </a:endParaRPr>
          </a:p>
        </p:txBody>
      </p:sp>
      <p:sp>
        <p:nvSpPr>
          <p:cNvPr id="266" name="任意多边形 265"/>
          <p:cNvSpPr/>
          <p:nvPr/>
        </p:nvSpPr>
        <p:spPr>
          <a:xfrm>
            <a:off x="5916240" y="1972080"/>
            <a:ext cx="1270800" cy="150840"/>
          </a:xfrm>
          <a:custGeom>
            <a:avLst/>
            <a:gdLst/>
            <a:ahLst/>
            <a:cxnLst/>
            <a:rect l="0" t="0" r="r" b="b"/>
            <a:pathLst>
              <a:path w="3530" h="419">
                <a:moveTo>
                  <a:pt x="0" y="326"/>
                </a:moveTo>
                <a:lnTo>
                  <a:pt x="0" y="93"/>
                </a:lnTo>
                <a:cubicBezTo>
                  <a:pt x="0" y="80"/>
                  <a:pt x="3" y="68"/>
                  <a:pt x="7" y="57"/>
                </a:cubicBezTo>
                <a:cubicBezTo>
                  <a:pt x="12" y="46"/>
                  <a:pt x="19" y="36"/>
                  <a:pt x="28" y="27"/>
                </a:cubicBezTo>
                <a:cubicBezTo>
                  <a:pt x="36" y="18"/>
                  <a:pt x="46" y="12"/>
                  <a:pt x="58" y="7"/>
                </a:cubicBezTo>
                <a:cubicBezTo>
                  <a:pt x="69" y="2"/>
                  <a:pt x="81" y="0"/>
                  <a:pt x="93" y="0"/>
                </a:cubicBezTo>
                <a:lnTo>
                  <a:pt x="3437" y="0"/>
                </a:lnTo>
                <a:cubicBezTo>
                  <a:pt x="3449" y="0"/>
                  <a:pt x="3461" y="2"/>
                  <a:pt x="3472" y="7"/>
                </a:cubicBezTo>
                <a:cubicBezTo>
                  <a:pt x="3484" y="12"/>
                  <a:pt x="3494" y="18"/>
                  <a:pt x="3503" y="27"/>
                </a:cubicBezTo>
                <a:cubicBezTo>
                  <a:pt x="3511" y="36"/>
                  <a:pt x="3518" y="46"/>
                  <a:pt x="3523" y="57"/>
                </a:cubicBezTo>
                <a:cubicBezTo>
                  <a:pt x="3527" y="68"/>
                  <a:pt x="3530" y="80"/>
                  <a:pt x="3530" y="93"/>
                </a:cubicBezTo>
                <a:lnTo>
                  <a:pt x="3530" y="326"/>
                </a:lnTo>
                <a:cubicBezTo>
                  <a:pt x="3530" y="338"/>
                  <a:pt x="3527" y="350"/>
                  <a:pt x="3523" y="361"/>
                </a:cubicBezTo>
                <a:cubicBezTo>
                  <a:pt x="3518" y="373"/>
                  <a:pt x="3511" y="383"/>
                  <a:pt x="3503" y="391"/>
                </a:cubicBezTo>
                <a:cubicBezTo>
                  <a:pt x="3494" y="400"/>
                  <a:pt x="3484" y="407"/>
                  <a:pt x="3472" y="412"/>
                </a:cubicBezTo>
                <a:cubicBezTo>
                  <a:pt x="3461" y="416"/>
                  <a:pt x="3449" y="419"/>
                  <a:pt x="3437" y="419"/>
                </a:cubicBezTo>
                <a:lnTo>
                  <a:pt x="93" y="419"/>
                </a:lnTo>
                <a:cubicBezTo>
                  <a:pt x="81" y="419"/>
                  <a:pt x="69" y="416"/>
                  <a:pt x="58" y="412"/>
                </a:cubicBezTo>
                <a:cubicBezTo>
                  <a:pt x="46" y="407"/>
                  <a:pt x="36" y="400"/>
                  <a:pt x="28" y="391"/>
                </a:cubicBezTo>
                <a:cubicBezTo>
                  <a:pt x="19" y="383"/>
                  <a:pt x="12" y="373"/>
                  <a:pt x="7" y="361"/>
                </a:cubicBezTo>
                <a:cubicBezTo>
                  <a:pt x="3" y="350"/>
                  <a:pt x="0" y="338"/>
                  <a:pt x="0" y="326"/>
                </a:cubicBezTo>
                <a:close/>
              </a:path>
            </a:pathLst>
          </a:custGeom>
          <a:solidFill>
            <a:srgbClr val="1F2937"/>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267" name="文本框 266"/>
          <p:cNvSpPr txBox="1"/>
          <p:nvPr/>
        </p:nvSpPr>
        <p:spPr>
          <a:xfrm>
            <a:off x="1103040" y="1951920"/>
            <a:ext cx="482868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识别并删除文本中的重复内容和冗余信息，提升数据的唯一性和价值密度。可使用</a:t>
            </a:r>
            <a:endParaRPr lang="en-US" sz="1050" b="0" u="none" strike="noStrike">
              <a:solidFill>
                <a:srgbClr val="000000"/>
              </a:solidFill>
              <a:effectLst/>
              <a:uFillTx/>
              <a:latin typeface="Times New Roman"/>
            </a:endParaRPr>
          </a:p>
        </p:txBody>
      </p:sp>
      <p:sp>
        <p:nvSpPr>
          <p:cNvPr id="268" name="任意多边形 267"/>
          <p:cNvSpPr/>
          <p:nvPr/>
        </p:nvSpPr>
        <p:spPr>
          <a:xfrm>
            <a:off x="1604160" y="718560"/>
            <a:ext cx="50760" cy="50400"/>
          </a:xfrm>
          <a:custGeom>
            <a:avLst/>
            <a:gdLst/>
            <a:ahLst/>
            <a:cxnLst/>
            <a:rect l="0" t="0" r="r" b="b"/>
            <a:pathLst>
              <a:path w="141" h="140">
                <a:moveTo>
                  <a:pt x="141" y="70"/>
                </a:moveTo>
                <a:cubicBezTo>
                  <a:pt x="141" y="80"/>
                  <a:pt x="139" y="89"/>
                  <a:pt x="135" y="97"/>
                </a:cubicBezTo>
                <a:cubicBezTo>
                  <a:pt x="132" y="106"/>
                  <a:pt x="127" y="113"/>
                  <a:pt x="120" y="120"/>
                </a:cubicBezTo>
                <a:cubicBezTo>
                  <a:pt x="114" y="126"/>
                  <a:pt x="106" y="131"/>
                  <a:pt x="98" y="135"/>
                </a:cubicBezTo>
                <a:cubicBezTo>
                  <a:pt x="89" y="138"/>
                  <a:pt x="80" y="140"/>
                  <a:pt x="71" y="140"/>
                </a:cubicBezTo>
                <a:cubicBezTo>
                  <a:pt x="61" y="140"/>
                  <a:pt x="52" y="138"/>
                  <a:pt x="43" y="135"/>
                </a:cubicBezTo>
                <a:cubicBezTo>
                  <a:pt x="35" y="131"/>
                  <a:pt x="27" y="126"/>
                  <a:pt x="21" y="120"/>
                </a:cubicBezTo>
                <a:cubicBezTo>
                  <a:pt x="14" y="113"/>
                  <a:pt x="9" y="106"/>
                  <a:pt x="6" y="97"/>
                </a:cubicBezTo>
                <a:cubicBezTo>
                  <a:pt x="2" y="89"/>
                  <a:pt x="0" y="80"/>
                  <a:pt x="0" y="70"/>
                </a:cubicBezTo>
                <a:cubicBezTo>
                  <a:pt x="0" y="61"/>
                  <a:pt x="2" y="52"/>
                  <a:pt x="6" y="44"/>
                </a:cubicBezTo>
                <a:cubicBezTo>
                  <a:pt x="9" y="35"/>
                  <a:pt x="14" y="28"/>
                  <a:pt x="21" y="21"/>
                </a:cubicBezTo>
                <a:cubicBezTo>
                  <a:pt x="27" y="14"/>
                  <a:pt x="35" y="9"/>
                  <a:pt x="43" y="5"/>
                </a:cubicBezTo>
                <a:cubicBezTo>
                  <a:pt x="52" y="2"/>
                  <a:pt x="61" y="0"/>
                  <a:pt x="71" y="0"/>
                </a:cubicBezTo>
                <a:cubicBezTo>
                  <a:pt x="80" y="0"/>
                  <a:pt x="89" y="2"/>
                  <a:pt x="98" y="5"/>
                </a:cubicBezTo>
                <a:cubicBezTo>
                  <a:pt x="106" y="9"/>
                  <a:pt x="114" y="14"/>
                  <a:pt x="120" y="21"/>
                </a:cubicBezTo>
                <a:cubicBezTo>
                  <a:pt x="127" y="28"/>
                  <a:pt x="132" y="35"/>
                  <a:pt x="135" y="44"/>
                </a:cubicBezTo>
                <a:cubicBezTo>
                  <a:pt x="139" y="52"/>
                  <a:pt x="141" y="61"/>
                  <a:pt x="141" y="70"/>
                </a:cubicBezTo>
                <a:close/>
              </a:path>
            </a:pathLst>
          </a:custGeom>
          <a:solidFill>
            <a:srgbClr val="FFFFFF">
              <a:alpha val="5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269" name="任意多边形 268"/>
          <p:cNvSpPr/>
          <p:nvPr/>
        </p:nvSpPr>
        <p:spPr>
          <a:xfrm>
            <a:off x="8557200" y="1805040"/>
            <a:ext cx="50400" cy="50400"/>
          </a:xfrm>
          <a:custGeom>
            <a:avLst/>
            <a:gdLst/>
            <a:ahLst/>
            <a:cxnLst/>
            <a:rect l="0" t="0" r="r" b="b"/>
            <a:pathLst>
              <a:path w="140" h="140">
                <a:moveTo>
                  <a:pt x="140" y="70"/>
                </a:moveTo>
                <a:cubicBezTo>
                  <a:pt x="140" y="79"/>
                  <a:pt x="138" y="88"/>
                  <a:pt x="135" y="97"/>
                </a:cubicBezTo>
                <a:cubicBezTo>
                  <a:pt x="131" y="105"/>
                  <a:pt x="126" y="113"/>
                  <a:pt x="120" y="119"/>
                </a:cubicBezTo>
                <a:cubicBezTo>
                  <a:pt x="113" y="126"/>
                  <a:pt x="105" y="131"/>
                  <a:pt x="97" y="134"/>
                </a:cubicBezTo>
                <a:cubicBezTo>
                  <a:pt x="88" y="138"/>
                  <a:pt x="80" y="140"/>
                  <a:pt x="70" y="140"/>
                </a:cubicBezTo>
                <a:cubicBezTo>
                  <a:pt x="60" y="140"/>
                  <a:pt x="51" y="138"/>
                  <a:pt x="43" y="134"/>
                </a:cubicBezTo>
                <a:cubicBezTo>
                  <a:pt x="34" y="131"/>
                  <a:pt x="27" y="126"/>
                  <a:pt x="20" y="119"/>
                </a:cubicBezTo>
                <a:cubicBezTo>
                  <a:pt x="14" y="113"/>
                  <a:pt x="9" y="105"/>
                  <a:pt x="5" y="97"/>
                </a:cubicBezTo>
                <a:cubicBezTo>
                  <a:pt x="1" y="88"/>
                  <a:pt x="0" y="79"/>
                  <a:pt x="0" y="70"/>
                </a:cubicBezTo>
                <a:cubicBezTo>
                  <a:pt x="0" y="61"/>
                  <a:pt x="1" y="51"/>
                  <a:pt x="5" y="43"/>
                </a:cubicBezTo>
                <a:cubicBezTo>
                  <a:pt x="9" y="34"/>
                  <a:pt x="14" y="26"/>
                  <a:pt x="20" y="20"/>
                </a:cubicBezTo>
                <a:cubicBezTo>
                  <a:pt x="27" y="13"/>
                  <a:pt x="34" y="8"/>
                  <a:pt x="43" y="5"/>
                </a:cubicBezTo>
                <a:cubicBezTo>
                  <a:pt x="51" y="1"/>
                  <a:pt x="60" y="0"/>
                  <a:pt x="70" y="0"/>
                </a:cubicBezTo>
                <a:cubicBezTo>
                  <a:pt x="80" y="0"/>
                  <a:pt x="88" y="1"/>
                  <a:pt x="97" y="5"/>
                </a:cubicBezTo>
                <a:cubicBezTo>
                  <a:pt x="105" y="8"/>
                  <a:pt x="113" y="13"/>
                  <a:pt x="120" y="20"/>
                </a:cubicBezTo>
                <a:cubicBezTo>
                  <a:pt x="126" y="26"/>
                  <a:pt x="131" y="34"/>
                  <a:pt x="135" y="43"/>
                </a:cubicBezTo>
                <a:cubicBezTo>
                  <a:pt x="138" y="51"/>
                  <a:pt x="140" y="61"/>
                  <a:pt x="140" y="70"/>
                </a:cubicBezTo>
                <a:close/>
              </a:path>
            </a:pathLst>
          </a:custGeom>
          <a:solidFill>
            <a:srgbClr val="FFFFFF">
              <a:alpha val="5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270" name="任意多边形 269"/>
          <p:cNvSpPr/>
          <p:nvPr/>
        </p:nvSpPr>
        <p:spPr>
          <a:xfrm>
            <a:off x="2674080" y="4211640"/>
            <a:ext cx="50400" cy="50400"/>
          </a:xfrm>
          <a:custGeom>
            <a:avLst/>
            <a:gdLst/>
            <a:ahLst/>
            <a:cxnLst/>
            <a:rect l="0" t="0" r="r" b="b"/>
            <a:pathLst>
              <a:path w="140" h="140">
                <a:moveTo>
                  <a:pt x="140" y="71"/>
                </a:moveTo>
                <a:cubicBezTo>
                  <a:pt x="140" y="80"/>
                  <a:pt x="138" y="89"/>
                  <a:pt x="135" y="97"/>
                </a:cubicBezTo>
                <a:cubicBezTo>
                  <a:pt x="131" y="106"/>
                  <a:pt x="126" y="113"/>
                  <a:pt x="120" y="120"/>
                </a:cubicBezTo>
                <a:cubicBezTo>
                  <a:pt x="113" y="126"/>
                  <a:pt x="105" y="131"/>
                  <a:pt x="97" y="135"/>
                </a:cubicBezTo>
                <a:cubicBezTo>
                  <a:pt x="88" y="138"/>
                  <a:pt x="80" y="140"/>
                  <a:pt x="70" y="140"/>
                </a:cubicBezTo>
                <a:cubicBezTo>
                  <a:pt x="61" y="140"/>
                  <a:pt x="52" y="138"/>
                  <a:pt x="44" y="135"/>
                </a:cubicBezTo>
                <a:cubicBezTo>
                  <a:pt x="35" y="131"/>
                  <a:pt x="28" y="126"/>
                  <a:pt x="21" y="120"/>
                </a:cubicBezTo>
                <a:cubicBezTo>
                  <a:pt x="15" y="113"/>
                  <a:pt x="10" y="106"/>
                  <a:pt x="5" y="97"/>
                </a:cubicBezTo>
                <a:cubicBezTo>
                  <a:pt x="1" y="89"/>
                  <a:pt x="0" y="80"/>
                  <a:pt x="0" y="71"/>
                </a:cubicBezTo>
                <a:cubicBezTo>
                  <a:pt x="0" y="61"/>
                  <a:pt x="1" y="52"/>
                  <a:pt x="5" y="43"/>
                </a:cubicBezTo>
                <a:cubicBezTo>
                  <a:pt x="10" y="34"/>
                  <a:pt x="15" y="27"/>
                  <a:pt x="21" y="20"/>
                </a:cubicBezTo>
                <a:cubicBezTo>
                  <a:pt x="28" y="14"/>
                  <a:pt x="35" y="9"/>
                  <a:pt x="44" y="5"/>
                </a:cubicBezTo>
                <a:cubicBezTo>
                  <a:pt x="52" y="2"/>
                  <a:pt x="61" y="0"/>
                  <a:pt x="70" y="0"/>
                </a:cubicBezTo>
                <a:cubicBezTo>
                  <a:pt x="80" y="0"/>
                  <a:pt x="88" y="2"/>
                  <a:pt x="97" y="5"/>
                </a:cubicBezTo>
                <a:cubicBezTo>
                  <a:pt x="105" y="9"/>
                  <a:pt x="113" y="14"/>
                  <a:pt x="120" y="20"/>
                </a:cubicBezTo>
                <a:cubicBezTo>
                  <a:pt x="126" y="27"/>
                  <a:pt x="131" y="34"/>
                  <a:pt x="135" y="43"/>
                </a:cubicBezTo>
                <a:cubicBezTo>
                  <a:pt x="138" y="52"/>
                  <a:pt x="140" y="61"/>
                  <a:pt x="140" y="71"/>
                </a:cubicBezTo>
                <a:close/>
              </a:path>
            </a:pathLst>
          </a:custGeom>
          <a:solidFill>
            <a:srgbClr val="FFFFFF">
              <a:alpha val="5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271" name="任意多边形 270"/>
          <p:cNvSpPr/>
          <p:nvPr/>
        </p:nvSpPr>
        <p:spPr>
          <a:xfrm>
            <a:off x="9626760" y="3610080"/>
            <a:ext cx="50400" cy="50400"/>
          </a:xfrm>
          <a:custGeom>
            <a:avLst/>
            <a:gdLst/>
            <a:ahLst/>
            <a:cxnLst/>
            <a:rect l="0" t="0" r="r" b="b"/>
            <a:pathLst>
              <a:path w="140" h="140">
                <a:moveTo>
                  <a:pt x="140" y="70"/>
                </a:moveTo>
                <a:cubicBezTo>
                  <a:pt x="140" y="79"/>
                  <a:pt x="138" y="88"/>
                  <a:pt x="135" y="97"/>
                </a:cubicBezTo>
                <a:cubicBezTo>
                  <a:pt x="131" y="105"/>
                  <a:pt x="126" y="113"/>
                  <a:pt x="120" y="119"/>
                </a:cubicBezTo>
                <a:cubicBezTo>
                  <a:pt x="113" y="126"/>
                  <a:pt x="106" y="131"/>
                  <a:pt x="97" y="135"/>
                </a:cubicBezTo>
                <a:cubicBezTo>
                  <a:pt x="89" y="138"/>
                  <a:pt x="80" y="140"/>
                  <a:pt x="71" y="140"/>
                </a:cubicBezTo>
                <a:cubicBezTo>
                  <a:pt x="61" y="140"/>
                  <a:pt x="52" y="138"/>
                  <a:pt x="44" y="135"/>
                </a:cubicBezTo>
                <a:cubicBezTo>
                  <a:pt x="35" y="131"/>
                  <a:pt x="28" y="126"/>
                  <a:pt x="21" y="119"/>
                </a:cubicBezTo>
                <a:cubicBezTo>
                  <a:pt x="14" y="113"/>
                  <a:pt x="9" y="105"/>
                  <a:pt x="5" y="97"/>
                </a:cubicBezTo>
                <a:cubicBezTo>
                  <a:pt x="2" y="88"/>
                  <a:pt x="0" y="79"/>
                  <a:pt x="0" y="70"/>
                </a:cubicBezTo>
                <a:cubicBezTo>
                  <a:pt x="0" y="61"/>
                  <a:pt x="2" y="52"/>
                  <a:pt x="5" y="43"/>
                </a:cubicBezTo>
                <a:cubicBezTo>
                  <a:pt x="9" y="34"/>
                  <a:pt x="14" y="26"/>
                  <a:pt x="21" y="20"/>
                </a:cubicBezTo>
                <a:cubicBezTo>
                  <a:pt x="28" y="13"/>
                  <a:pt x="35" y="8"/>
                  <a:pt x="44" y="5"/>
                </a:cubicBezTo>
                <a:cubicBezTo>
                  <a:pt x="52" y="1"/>
                  <a:pt x="61" y="0"/>
                  <a:pt x="71" y="0"/>
                </a:cubicBezTo>
                <a:cubicBezTo>
                  <a:pt x="80" y="0"/>
                  <a:pt x="89" y="1"/>
                  <a:pt x="97" y="5"/>
                </a:cubicBezTo>
                <a:cubicBezTo>
                  <a:pt x="106" y="8"/>
                  <a:pt x="113" y="13"/>
                  <a:pt x="120" y="20"/>
                </a:cubicBezTo>
                <a:cubicBezTo>
                  <a:pt x="126" y="26"/>
                  <a:pt x="131" y="34"/>
                  <a:pt x="135" y="43"/>
                </a:cubicBezTo>
                <a:cubicBezTo>
                  <a:pt x="138" y="52"/>
                  <a:pt x="140" y="61"/>
                  <a:pt x="140" y="70"/>
                </a:cubicBezTo>
                <a:close/>
              </a:path>
            </a:pathLst>
          </a:custGeom>
          <a:solidFill>
            <a:srgbClr val="FFFFFF">
              <a:alpha val="5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272" name="任意多边形 271"/>
          <p:cNvSpPr/>
          <p:nvPr/>
        </p:nvSpPr>
        <p:spPr>
          <a:xfrm>
            <a:off x="5348160" y="2707560"/>
            <a:ext cx="50400" cy="50400"/>
          </a:xfrm>
          <a:custGeom>
            <a:avLst/>
            <a:gdLst/>
            <a:ahLst/>
            <a:cxnLst/>
            <a:rect l="0" t="0" r="r" b="b"/>
            <a:pathLst>
              <a:path w="140" h="140">
                <a:moveTo>
                  <a:pt x="140" y="70"/>
                </a:moveTo>
                <a:cubicBezTo>
                  <a:pt x="140" y="79"/>
                  <a:pt x="138" y="88"/>
                  <a:pt x="135" y="97"/>
                </a:cubicBezTo>
                <a:cubicBezTo>
                  <a:pt x="131" y="105"/>
                  <a:pt x="126" y="113"/>
                  <a:pt x="120" y="119"/>
                </a:cubicBezTo>
                <a:cubicBezTo>
                  <a:pt x="113" y="126"/>
                  <a:pt x="106" y="131"/>
                  <a:pt x="97" y="135"/>
                </a:cubicBezTo>
                <a:cubicBezTo>
                  <a:pt x="89" y="138"/>
                  <a:pt x="79" y="140"/>
                  <a:pt x="69" y="140"/>
                </a:cubicBezTo>
                <a:cubicBezTo>
                  <a:pt x="60" y="140"/>
                  <a:pt x="51" y="138"/>
                  <a:pt x="43" y="135"/>
                </a:cubicBezTo>
                <a:cubicBezTo>
                  <a:pt x="34" y="131"/>
                  <a:pt x="27" y="126"/>
                  <a:pt x="20" y="119"/>
                </a:cubicBezTo>
                <a:cubicBezTo>
                  <a:pt x="14" y="113"/>
                  <a:pt x="9" y="105"/>
                  <a:pt x="5" y="97"/>
                </a:cubicBezTo>
                <a:cubicBezTo>
                  <a:pt x="2" y="88"/>
                  <a:pt x="0" y="79"/>
                  <a:pt x="0" y="70"/>
                </a:cubicBezTo>
                <a:cubicBezTo>
                  <a:pt x="0" y="61"/>
                  <a:pt x="2" y="51"/>
                  <a:pt x="5" y="43"/>
                </a:cubicBezTo>
                <a:cubicBezTo>
                  <a:pt x="9" y="34"/>
                  <a:pt x="14" y="26"/>
                  <a:pt x="20" y="20"/>
                </a:cubicBezTo>
                <a:cubicBezTo>
                  <a:pt x="27" y="13"/>
                  <a:pt x="34" y="8"/>
                  <a:pt x="43" y="5"/>
                </a:cubicBezTo>
                <a:cubicBezTo>
                  <a:pt x="51" y="1"/>
                  <a:pt x="60" y="0"/>
                  <a:pt x="69" y="0"/>
                </a:cubicBezTo>
                <a:cubicBezTo>
                  <a:pt x="79" y="0"/>
                  <a:pt x="89" y="1"/>
                  <a:pt x="97" y="5"/>
                </a:cubicBezTo>
                <a:cubicBezTo>
                  <a:pt x="106" y="8"/>
                  <a:pt x="113" y="13"/>
                  <a:pt x="120" y="20"/>
                </a:cubicBezTo>
                <a:cubicBezTo>
                  <a:pt x="126" y="26"/>
                  <a:pt x="131" y="34"/>
                  <a:pt x="135" y="43"/>
                </a:cubicBezTo>
                <a:cubicBezTo>
                  <a:pt x="138" y="51"/>
                  <a:pt x="140" y="61"/>
                  <a:pt x="140" y="70"/>
                </a:cubicBezTo>
                <a:close/>
              </a:path>
            </a:pathLst>
          </a:custGeom>
          <a:solidFill>
            <a:srgbClr val="FFFFFF">
              <a:alpha val="5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273" name="任意多边形 272"/>
          <p:cNvSpPr/>
          <p:nvPr/>
        </p:nvSpPr>
        <p:spPr>
          <a:xfrm>
            <a:off x="3743640" y="5114160"/>
            <a:ext cx="50400" cy="50400"/>
          </a:xfrm>
          <a:custGeom>
            <a:avLst/>
            <a:gdLst/>
            <a:ahLst/>
            <a:cxnLst/>
            <a:rect l="0" t="0" r="r" b="b"/>
            <a:pathLst>
              <a:path w="140" h="140">
                <a:moveTo>
                  <a:pt x="140" y="71"/>
                </a:moveTo>
                <a:cubicBezTo>
                  <a:pt x="140" y="80"/>
                  <a:pt x="138" y="89"/>
                  <a:pt x="135" y="97"/>
                </a:cubicBezTo>
                <a:cubicBezTo>
                  <a:pt x="131" y="106"/>
                  <a:pt x="126" y="113"/>
                  <a:pt x="120" y="120"/>
                </a:cubicBezTo>
                <a:cubicBezTo>
                  <a:pt x="113" y="126"/>
                  <a:pt x="106" y="131"/>
                  <a:pt x="97" y="135"/>
                </a:cubicBezTo>
                <a:cubicBezTo>
                  <a:pt x="88" y="138"/>
                  <a:pt x="79" y="140"/>
                  <a:pt x="70" y="140"/>
                </a:cubicBezTo>
                <a:cubicBezTo>
                  <a:pt x="60" y="140"/>
                  <a:pt x="51" y="138"/>
                  <a:pt x="43" y="135"/>
                </a:cubicBezTo>
                <a:cubicBezTo>
                  <a:pt x="34" y="131"/>
                  <a:pt x="27" y="126"/>
                  <a:pt x="20" y="120"/>
                </a:cubicBezTo>
                <a:cubicBezTo>
                  <a:pt x="14" y="113"/>
                  <a:pt x="9" y="106"/>
                  <a:pt x="5" y="97"/>
                </a:cubicBezTo>
                <a:cubicBezTo>
                  <a:pt x="2" y="89"/>
                  <a:pt x="0" y="80"/>
                  <a:pt x="0" y="71"/>
                </a:cubicBezTo>
                <a:cubicBezTo>
                  <a:pt x="0" y="61"/>
                  <a:pt x="2" y="52"/>
                  <a:pt x="5" y="44"/>
                </a:cubicBezTo>
                <a:cubicBezTo>
                  <a:pt x="9" y="34"/>
                  <a:pt x="14" y="27"/>
                  <a:pt x="20" y="20"/>
                </a:cubicBezTo>
                <a:cubicBezTo>
                  <a:pt x="27" y="14"/>
                  <a:pt x="34" y="9"/>
                  <a:pt x="43" y="5"/>
                </a:cubicBezTo>
                <a:cubicBezTo>
                  <a:pt x="51" y="2"/>
                  <a:pt x="60" y="0"/>
                  <a:pt x="70" y="0"/>
                </a:cubicBezTo>
                <a:cubicBezTo>
                  <a:pt x="79" y="0"/>
                  <a:pt x="88" y="2"/>
                  <a:pt x="97" y="5"/>
                </a:cubicBezTo>
                <a:cubicBezTo>
                  <a:pt x="106" y="9"/>
                  <a:pt x="113" y="14"/>
                  <a:pt x="120" y="20"/>
                </a:cubicBezTo>
                <a:cubicBezTo>
                  <a:pt x="126" y="27"/>
                  <a:pt x="131" y="34"/>
                  <a:pt x="135" y="44"/>
                </a:cubicBezTo>
                <a:cubicBezTo>
                  <a:pt x="138" y="52"/>
                  <a:pt x="140" y="61"/>
                  <a:pt x="140" y="71"/>
                </a:cubicBezTo>
                <a:close/>
              </a:path>
            </a:pathLst>
          </a:custGeom>
          <a:solidFill>
            <a:srgbClr val="FFFFFF">
              <a:alpha val="5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274" name="文本框 273"/>
          <p:cNvSpPr txBox="1"/>
          <p:nvPr/>
        </p:nvSpPr>
        <p:spPr>
          <a:xfrm>
            <a:off x="5950080" y="1969560"/>
            <a:ext cx="1207800" cy="151200"/>
          </a:xfrm>
          <a:prstGeom prst="rect">
            <a:avLst/>
          </a:prstGeom>
          <a:noFill/>
          <a:ln w="0">
            <a:noFill/>
          </a:ln>
        </p:spPr>
        <p:txBody>
          <a:bodyPr wrap="none" lIns="0" tIns="0" rIns="0" bIns="0" anchor="t">
            <a:spAutoFit/>
          </a:bodyPr>
          <a:lstStyle/>
          <a:p>
            <a:r>
              <a:rPr lang="en-US" sz="1050" b="0" u="none" strike="noStrike">
                <a:solidFill>
                  <a:srgbClr val="D1D5DB"/>
                </a:solidFill>
                <a:effectLst/>
                <a:uFillTx/>
                <a:latin typeface="Courier New"/>
                <a:ea typeface="Courier New"/>
              </a:rPr>
              <a:t>dict.fromkeys()</a:t>
            </a:r>
            <a:endParaRPr lang="en-US" sz="1050" b="0" u="none" strike="noStrike">
              <a:solidFill>
                <a:srgbClr val="000000"/>
              </a:solidFill>
              <a:effectLst/>
              <a:uFillTx/>
              <a:latin typeface="Times New Roman"/>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p15="http://schemas.microsoft.com/office/powerpoint/2012/main" xmlns="">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5" name="图片 274"/>
          <p:cNvPicPr/>
          <p:nvPr/>
        </p:nvPicPr>
        <p:blipFill>
          <a:blip r:embed="rId2"/>
          <a:stretch/>
        </p:blipFill>
        <p:spPr>
          <a:xfrm>
            <a:off x="0" y="0"/>
            <a:ext cx="10696320" cy="6016320"/>
          </a:xfrm>
          <a:prstGeom prst="rect">
            <a:avLst/>
          </a:prstGeom>
          <a:noFill/>
          <a:ln w="0">
            <a:noFill/>
          </a:ln>
        </p:spPr>
      </p:pic>
      <p:sp>
        <p:nvSpPr>
          <p:cNvPr id="276" name="任意多边形 275"/>
          <p:cNvSpPr/>
          <p:nvPr/>
        </p:nvSpPr>
        <p:spPr>
          <a:xfrm>
            <a:off x="401040" y="802080"/>
            <a:ext cx="668880" cy="33840"/>
          </a:xfrm>
          <a:custGeom>
            <a:avLst/>
            <a:gdLst/>
            <a:ahLst/>
            <a:cxnLst/>
            <a:rect l="0" t="0" r="r" b="b"/>
            <a:pathLst>
              <a:path w="1858" h="94">
                <a:moveTo>
                  <a:pt x="0" y="0"/>
                </a:moveTo>
                <a:lnTo>
                  <a:pt x="1858" y="0"/>
                </a:lnTo>
                <a:lnTo>
                  <a:pt x="1858" y="94"/>
                </a:lnTo>
                <a:lnTo>
                  <a:pt x="0" y="94"/>
                </a:lnTo>
                <a:lnTo>
                  <a:pt x="0" y="0"/>
                </a:lnTo>
                <a:close/>
              </a:path>
            </a:pathLst>
          </a:custGeom>
          <a:solidFill>
            <a:srgbClr val="A78BFA"/>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277" name="文本框 276"/>
          <p:cNvSpPr txBox="1"/>
          <p:nvPr/>
        </p:nvSpPr>
        <p:spPr>
          <a:xfrm>
            <a:off x="401040" y="378720"/>
            <a:ext cx="2402640" cy="378360"/>
          </a:xfrm>
          <a:prstGeom prst="rect">
            <a:avLst/>
          </a:prstGeom>
          <a:noFill/>
          <a:ln w="0">
            <a:noFill/>
          </a:ln>
        </p:spPr>
        <p:txBody>
          <a:bodyPr wrap="none" lIns="0" tIns="0" rIns="0" bIns="0" anchor="t">
            <a:spAutoFit/>
          </a:bodyPr>
          <a:lstStyle/>
          <a:p>
            <a:r>
              <a:rPr lang="zh-CN" sz="2370" b="0" u="none" strike="noStrike">
                <a:solidFill>
                  <a:srgbClr val="FFFFFF"/>
                </a:solidFill>
                <a:effectLst/>
                <a:uFillTx/>
                <a:latin typeface="WenQuanYiZenHei"/>
                <a:ea typeface="WenQuanYiZenHei"/>
              </a:rPr>
              <a:t>数据清洗代码示例</a:t>
            </a:r>
            <a:endParaRPr lang="en-US" sz="2370" b="0" u="none" strike="noStrike">
              <a:solidFill>
                <a:srgbClr val="000000"/>
              </a:solidFill>
              <a:effectLst/>
              <a:uFillTx/>
              <a:latin typeface="Times New Roman"/>
            </a:endParaRPr>
          </a:p>
        </p:txBody>
      </p:sp>
      <p:sp>
        <p:nvSpPr>
          <p:cNvPr id="278" name="文本框 277"/>
          <p:cNvSpPr txBox="1"/>
          <p:nvPr/>
        </p:nvSpPr>
        <p:spPr>
          <a:xfrm>
            <a:off x="401040" y="1063800"/>
            <a:ext cx="523800" cy="175680"/>
          </a:xfrm>
          <a:prstGeom prst="rect">
            <a:avLst/>
          </a:prstGeom>
          <a:noFill/>
          <a:ln w="0">
            <a:noFill/>
          </a:ln>
        </p:spPr>
        <p:txBody>
          <a:bodyPr wrap="none" lIns="0" tIns="0" rIns="0" bIns="0" anchor="t">
            <a:spAutoFit/>
          </a:bodyPr>
          <a:lstStyle/>
          <a:p>
            <a:r>
              <a:rPr lang="en-US" sz="1180" b="0" u="none" strike="noStrike">
                <a:solidFill>
                  <a:srgbClr val="BFDBFE"/>
                </a:solidFill>
                <a:effectLst/>
                <a:uFillTx/>
                <a:latin typeface="DejaVuSans"/>
                <a:ea typeface="DejaVuSans"/>
              </a:rPr>
              <a:t>Python</a:t>
            </a:r>
            <a:endParaRPr lang="en-US" sz="1180" b="0" u="none" strike="noStrike">
              <a:solidFill>
                <a:srgbClr val="000000"/>
              </a:solidFill>
              <a:effectLst/>
              <a:uFillTx/>
              <a:latin typeface="Times New Roman"/>
            </a:endParaRPr>
          </a:p>
        </p:txBody>
      </p:sp>
      <p:sp>
        <p:nvSpPr>
          <p:cNvPr id="279" name="文本框 278"/>
          <p:cNvSpPr txBox="1"/>
          <p:nvPr/>
        </p:nvSpPr>
        <p:spPr>
          <a:xfrm>
            <a:off x="922680" y="1058400"/>
            <a:ext cx="2414880" cy="189360"/>
          </a:xfrm>
          <a:prstGeom prst="rect">
            <a:avLst/>
          </a:prstGeom>
          <a:noFill/>
          <a:ln w="0">
            <a:noFill/>
          </a:ln>
        </p:spPr>
        <p:txBody>
          <a:bodyPr wrap="none" lIns="0" tIns="0" rIns="0" bIns="0" anchor="t">
            <a:spAutoFit/>
          </a:bodyPr>
          <a:lstStyle/>
          <a:p>
            <a:r>
              <a:rPr lang="zh-CN" sz="1180" b="0" u="none" strike="noStrike">
                <a:solidFill>
                  <a:srgbClr val="BFDBFE"/>
                </a:solidFill>
                <a:effectLst/>
                <a:uFillTx/>
                <a:latin typeface="WenQuanYiZenHei"/>
                <a:ea typeface="WenQuanYiZenHei"/>
              </a:rPr>
              <a:t>实现数据清洗的关键步骤，包括去除</a:t>
            </a:r>
            <a:endParaRPr lang="en-US" sz="1180" b="0" u="none" strike="noStrike">
              <a:solidFill>
                <a:srgbClr val="000000"/>
              </a:solidFill>
              <a:effectLst/>
              <a:uFillTx/>
              <a:latin typeface="Times New Roman"/>
            </a:endParaRPr>
          </a:p>
        </p:txBody>
      </p:sp>
      <p:sp>
        <p:nvSpPr>
          <p:cNvPr id="280" name="文本框 279"/>
          <p:cNvSpPr txBox="1"/>
          <p:nvPr/>
        </p:nvSpPr>
        <p:spPr>
          <a:xfrm>
            <a:off x="3329280" y="1063800"/>
            <a:ext cx="420480" cy="175680"/>
          </a:xfrm>
          <a:prstGeom prst="rect">
            <a:avLst/>
          </a:prstGeom>
          <a:noFill/>
          <a:ln w="0">
            <a:noFill/>
          </a:ln>
        </p:spPr>
        <p:txBody>
          <a:bodyPr wrap="none" lIns="0" tIns="0" rIns="0" bIns="0" anchor="t">
            <a:spAutoFit/>
          </a:bodyPr>
          <a:lstStyle/>
          <a:p>
            <a:r>
              <a:rPr lang="en-US" sz="1180" b="0" u="none" strike="noStrike">
                <a:solidFill>
                  <a:srgbClr val="BFDBFE"/>
                </a:solidFill>
                <a:effectLst/>
                <a:uFillTx/>
                <a:latin typeface="DejaVuSans"/>
                <a:ea typeface="DejaVuSans"/>
              </a:rPr>
              <a:t>HTML</a:t>
            </a:r>
            <a:endParaRPr lang="en-US" sz="1180" b="0" u="none" strike="noStrike">
              <a:solidFill>
                <a:srgbClr val="000000"/>
              </a:solidFill>
              <a:effectLst/>
              <a:uFillTx/>
              <a:latin typeface="Times New Roman"/>
            </a:endParaRPr>
          </a:p>
        </p:txBody>
      </p:sp>
      <p:sp>
        <p:nvSpPr>
          <p:cNvPr id="281" name="任意多边形 280"/>
          <p:cNvSpPr/>
          <p:nvPr/>
        </p:nvSpPr>
        <p:spPr>
          <a:xfrm>
            <a:off x="401040" y="1403640"/>
            <a:ext cx="4847040" cy="1604880"/>
          </a:xfrm>
          <a:custGeom>
            <a:avLst/>
            <a:gdLst/>
            <a:ahLst/>
            <a:cxnLst/>
            <a:rect l="0" t="0" r="r" b="b"/>
            <a:pathLst>
              <a:path w="13464" h="4458">
                <a:moveTo>
                  <a:pt x="0" y="4272"/>
                </a:moveTo>
                <a:lnTo>
                  <a:pt x="0" y="186"/>
                </a:lnTo>
                <a:cubicBezTo>
                  <a:pt x="0" y="174"/>
                  <a:pt x="1" y="162"/>
                  <a:pt x="3" y="150"/>
                </a:cubicBezTo>
                <a:cubicBezTo>
                  <a:pt x="6" y="138"/>
                  <a:pt x="9" y="126"/>
                  <a:pt x="14" y="115"/>
                </a:cubicBezTo>
                <a:cubicBezTo>
                  <a:pt x="19" y="104"/>
                  <a:pt x="24" y="93"/>
                  <a:pt x="31" y="83"/>
                </a:cubicBezTo>
                <a:cubicBezTo>
                  <a:pt x="38" y="73"/>
                  <a:pt x="45" y="63"/>
                  <a:pt x="54" y="55"/>
                </a:cubicBezTo>
                <a:cubicBezTo>
                  <a:pt x="63" y="46"/>
                  <a:pt x="72" y="38"/>
                  <a:pt x="82" y="32"/>
                </a:cubicBezTo>
                <a:cubicBezTo>
                  <a:pt x="92" y="25"/>
                  <a:pt x="103" y="19"/>
                  <a:pt x="114" y="14"/>
                </a:cubicBezTo>
                <a:cubicBezTo>
                  <a:pt x="126" y="10"/>
                  <a:pt x="137" y="6"/>
                  <a:pt x="149" y="4"/>
                </a:cubicBezTo>
                <a:cubicBezTo>
                  <a:pt x="161" y="1"/>
                  <a:pt x="173" y="0"/>
                  <a:pt x="185" y="0"/>
                </a:cubicBezTo>
                <a:lnTo>
                  <a:pt x="13279" y="0"/>
                </a:lnTo>
                <a:cubicBezTo>
                  <a:pt x="13291" y="0"/>
                  <a:pt x="13303" y="1"/>
                  <a:pt x="13315" y="4"/>
                </a:cubicBezTo>
                <a:cubicBezTo>
                  <a:pt x="13327" y="6"/>
                  <a:pt x="13338" y="10"/>
                  <a:pt x="13350" y="14"/>
                </a:cubicBezTo>
                <a:cubicBezTo>
                  <a:pt x="13361" y="19"/>
                  <a:pt x="13372" y="25"/>
                  <a:pt x="13382" y="32"/>
                </a:cubicBezTo>
                <a:cubicBezTo>
                  <a:pt x="13392" y="38"/>
                  <a:pt x="13401" y="46"/>
                  <a:pt x="13410" y="55"/>
                </a:cubicBezTo>
                <a:cubicBezTo>
                  <a:pt x="13419" y="63"/>
                  <a:pt x="13426" y="73"/>
                  <a:pt x="13433" y="83"/>
                </a:cubicBezTo>
                <a:cubicBezTo>
                  <a:pt x="13440" y="93"/>
                  <a:pt x="13445" y="104"/>
                  <a:pt x="13450" y="115"/>
                </a:cubicBezTo>
                <a:cubicBezTo>
                  <a:pt x="13455" y="126"/>
                  <a:pt x="13458" y="138"/>
                  <a:pt x="13461" y="150"/>
                </a:cubicBezTo>
                <a:cubicBezTo>
                  <a:pt x="13463" y="162"/>
                  <a:pt x="13464" y="174"/>
                  <a:pt x="13464" y="186"/>
                </a:cubicBezTo>
                <a:lnTo>
                  <a:pt x="13464" y="4272"/>
                </a:lnTo>
                <a:cubicBezTo>
                  <a:pt x="13464" y="4285"/>
                  <a:pt x="13463" y="4297"/>
                  <a:pt x="13461" y="4309"/>
                </a:cubicBezTo>
                <a:cubicBezTo>
                  <a:pt x="13458" y="4321"/>
                  <a:pt x="13455" y="4332"/>
                  <a:pt x="13450" y="4344"/>
                </a:cubicBezTo>
                <a:cubicBezTo>
                  <a:pt x="13445" y="4355"/>
                  <a:pt x="13440" y="4366"/>
                  <a:pt x="13433" y="4376"/>
                </a:cubicBezTo>
                <a:cubicBezTo>
                  <a:pt x="13426" y="4386"/>
                  <a:pt x="13419" y="4395"/>
                  <a:pt x="13410" y="4404"/>
                </a:cubicBezTo>
                <a:cubicBezTo>
                  <a:pt x="13401" y="4412"/>
                  <a:pt x="13392" y="4420"/>
                  <a:pt x="13382" y="4427"/>
                </a:cubicBezTo>
                <a:cubicBezTo>
                  <a:pt x="13372" y="4434"/>
                  <a:pt x="13361" y="4439"/>
                  <a:pt x="13350" y="4444"/>
                </a:cubicBezTo>
                <a:cubicBezTo>
                  <a:pt x="13338" y="4449"/>
                  <a:pt x="13327" y="4452"/>
                  <a:pt x="13315" y="4455"/>
                </a:cubicBezTo>
                <a:cubicBezTo>
                  <a:pt x="13303" y="4457"/>
                  <a:pt x="13291" y="4458"/>
                  <a:pt x="13279" y="4458"/>
                </a:cubicBezTo>
                <a:lnTo>
                  <a:pt x="185" y="4458"/>
                </a:lnTo>
                <a:cubicBezTo>
                  <a:pt x="173" y="4458"/>
                  <a:pt x="161" y="4457"/>
                  <a:pt x="149" y="4455"/>
                </a:cubicBezTo>
                <a:cubicBezTo>
                  <a:pt x="137" y="4452"/>
                  <a:pt x="126" y="4449"/>
                  <a:pt x="114" y="4444"/>
                </a:cubicBezTo>
                <a:cubicBezTo>
                  <a:pt x="103" y="4439"/>
                  <a:pt x="92" y="4434"/>
                  <a:pt x="82" y="4427"/>
                </a:cubicBezTo>
                <a:cubicBezTo>
                  <a:pt x="72" y="4420"/>
                  <a:pt x="63" y="4412"/>
                  <a:pt x="54" y="4404"/>
                </a:cubicBezTo>
                <a:cubicBezTo>
                  <a:pt x="45" y="4395"/>
                  <a:pt x="38" y="4386"/>
                  <a:pt x="31" y="4376"/>
                </a:cubicBezTo>
                <a:cubicBezTo>
                  <a:pt x="24" y="4366"/>
                  <a:pt x="19" y="4355"/>
                  <a:pt x="14" y="4344"/>
                </a:cubicBezTo>
                <a:cubicBezTo>
                  <a:pt x="9" y="4332"/>
                  <a:pt x="6" y="4321"/>
                  <a:pt x="3" y="4309"/>
                </a:cubicBezTo>
                <a:cubicBezTo>
                  <a:pt x="1" y="4297"/>
                  <a:pt x="0" y="4285"/>
                  <a:pt x="0" y="4272"/>
                </a:cubicBezTo>
                <a:close/>
              </a:path>
            </a:pathLst>
          </a:custGeom>
          <a:solidFill>
            <a:srgbClr val="FFFFFF">
              <a:alpha val="8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282" name="任意多边形 281"/>
          <p:cNvSpPr/>
          <p:nvPr/>
        </p:nvSpPr>
        <p:spPr>
          <a:xfrm>
            <a:off x="551520" y="1838160"/>
            <a:ext cx="4563000" cy="1036800"/>
          </a:xfrm>
          <a:custGeom>
            <a:avLst/>
            <a:gdLst/>
            <a:ahLst/>
            <a:cxnLst/>
            <a:rect l="0" t="0" r="r" b="b"/>
            <a:pathLst>
              <a:path w="12675" h="2880">
                <a:moveTo>
                  <a:pt x="0" y="2787"/>
                </a:moveTo>
                <a:lnTo>
                  <a:pt x="0" y="93"/>
                </a:lnTo>
                <a:cubicBezTo>
                  <a:pt x="0" y="81"/>
                  <a:pt x="1" y="69"/>
                  <a:pt x="3" y="58"/>
                </a:cubicBezTo>
                <a:cubicBezTo>
                  <a:pt x="5" y="46"/>
                  <a:pt x="9" y="36"/>
                  <a:pt x="13" y="28"/>
                </a:cubicBezTo>
                <a:cubicBezTo>
                  <a:pt x="18" y="19"/>
                  <a:pt x="23" y="12"/>
                  <a:pt x="28" y="7"/>
                </a:cubicBezTo>
                <a:cubicBezTo>
                  <a:pt x="34" y="3"/>
                  <a:pt x="40" y="0"/>
                  <a:pt x="46" y="0"/>
                </a:cubicBezTo>
                <a:lnTo>
                  <a:pt x="12582" y="0"/>
                </a:lnTo>
                <a:cubicBezTo>
                  <a:pt x="12594" y="0"/>
                  <a:pt x="12606" y="3"/>
                  <a:pt x="12618" y="7"/>
                </a:cubicBezTo>
                <a:cubicBezTo>
                  <a:pt x="12629" y="12"/>
                  <a:pt x="12639" y="19"/>
                  <a:pt x="12648" y="28"/>
                </a:cubicBezTo>
                <a:cubicBezTo>
                  <a:pt x="12656" y="36"/>
                  <a:pt x="12663" y="46"/>
                  <a:pt x="12668" y="58"/>
                </a:cubicBezTo>
                <a:cubicBezTo>
                  <a:pt x="12673" y="69"/>
                  <a:pt x="12675" y="81"/>
                  <a:pt x="12675" y="93"/>
                </a:cubicBezTo>
                <a:lnTo>
                  <a:pt x="12675" y="2787"/>
                </a:lnTo>
                <a:cubicBezTo>
                  <a:pt x="12675" y="2799"/>
                  <a:pt x="12673" y="2811"/>
                  <a:pt x="12668" y="2822"/>
                </a:cubicBezTo>
                <a:cubicBezTo>
                  <a:pt x="12663" y="2834"/>
                  <a:pt x="12656" y="2844"/>
                  <a:pt x="12648" y="2853"/>
                </a:cubicBezTo>
                <a:cubicBezTo>
                  <a:pt x="12639" y="2861"/>
                  <a:pt x="12629" y="2868"/>
                  <a:pt x="12618" y="2873"/>
                </a:cubicBezTo>
                <a:cubicBezTo>
                  <a:pt x="12606" y="2877"/>
                  <a:pt x="12594" y="2880"/>
                  <a:pt x="12582" y="2880"/>
                </a:cubicBezTo>
                <a:lnTo>
                  <a:pt x="46" y="2880"/>
                </a:lnTo>
                <a:cubicBezTo>
                  <a:pt x="40" y="2880"/>
                  <a:pt x="34" y="2877"/>
                  <a:pt x="28" y="2873"/>
                </a:cubicBezTo>
                <a:cubicBezTo>
                  <a:pt x="23" y="2868"/>
                  <a:pt x="18" y="2861"/>
                  <a:pt x="13" y="2853"/>
                </a:cubicBezTo>
                <a:cubicBezTo>
                  <a:pt x="9" y="2844"/>
                  <a:pt x="5" y="2834"/>
                  <a:pt x="3" y="2822"/>
                </a:cubicBezTo>
                <a:cubicBezTo>
                  <a:pt x="1" y="2811"/>
                  <a:pt x="0" y="2799"/>
                  <a:pt x="0" y="2787"/>
                </a:cubicBezTo>
                <a:close/>
              </a:path>
            </a:pathLst>
          </a:custGeom>
          <a:solidFill>
            <a:srgbClr val="000000">
              <a:alpha val="25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283" name="任意多边形 282"/>
          <p:cNvSpPr/>
          <p:nvPr/>
        </p:nvSpPr>
        <p:spPr>
          <a:xfrm>
            <a:off x="534600" y="1838160"/>
            <a:ext cx="33840" cy="1036800"/>
          </a:xfrm>
          <a:custGeom>
            <a:avLst/>
            <a:gdLst/>
            <a:ahLst/>
            <a:cxnLst/>
            <a:rect l="0" t="0" r="r" b="b"/>
            <a:pathLst>
              <a:path w="94" h="2880">
                <a:moveTo>
                  <a:pt x="0" y="0"/>
                </a:moveTo>
                <a:lnTo>
                  <a:pt x="94" y="0"/>
                </a:lnTo>
                <a:lnTo>
                  <a:pt x="94" y="2880"/>
                </a:lnTo>
                <a:lnTo>
                  <a:pt x="0" y="2880"/>
                </a:lnTo>
                <a:lnTo>
                  <a:pt x="0" y="0"/>
                </a:lnTo>
                <a:close/>
              </a:path>
            </a:pathLst>
          </a:custGeom>
          <a:solidFill>
            <a:srgbClr val="7E3AF2"/>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284" name="图片 283"/>
          <p:cNvPicPr/>
          <p:nvPr/>
        </p:nvPicPr>
        <p:blipFill>
          <a:blip r:embed="rId3"/>
          <a:stretch/>
        </p:blipFill>
        <p:spPr>
          <a:xfrm>
            <a:off x="534960" y="1571040"/>
            <a:ext cx="208440" cy="166680"/>
          </a:xfrm>
          <a:prstGeom prst="rect">
            <a:avLst/>
          </a:prstGeom>
          <a:noFill/>
          <a:ln w="0">
            <a:noFill/>
          </a:ln>
        </p:spPr>
      </p:pic>
      <p:sp>
        <p:nvSpPr>
          <p:cNvPr id="285" name="文本框 284"/>
          <p:cNvSpPr txBox="1"/>
          <p:nvPr/>
        </p:nvSpPr>
        <p:spPr>
          <a:xfrm>
            <a:off x="3747960" y="1058400"/>
            <a:ext cx="2565720" cy="189360"/>
          </a:xfrm>
          <a:prstGeom prst="rect">
            <a:avLst/>
          </a:prstGeom>
          <a:noFill/>
          <a:ln w="0">
            <a:noFill/>
          </a:ln>
        </p:spPr>
        <p:txBody>
          <a:bodyPr wrap="none" lIns="0" tIns="0" rIns="0" bIns="0" anchor="t">
            <a:spAutoFit/>
          </a:bodyPr>
          <a:lstStyle/>
          <a:p>
            <a:r>
              <a:rPr lang="zh-CN" sz="1180" b="0" u="none" strike="noStrike">
                <a:solidFill>
                  <a:srgbClr val="BFDBFE"/>
                </a:solidFill>
                <a:effectLst/>
                <a:uFillTx/>
                <a:latin typeface="WenQuanYiZenHei"/>
                <a:ea typeface="WenQuanYiZenHei"/>
              </a:rPr>
              <a:t>标签、特殊字符、多余空格和重复项。</a:t>
            </a:r>
            <a:endParaRPr lang="en-US" sz="1180" b="0" u="none" strike="noStrike">
              <a:solidFill>
                <a:srgbClr val="000000"/>
              </a:solidFill>
              <a:effectLst/>
              <a:uFillTx/>
              <a:latin typeface="Times New Roman"/>
            </a:endParaRPr>
          </a:p>
        </p:txBody>
      </p:sp>
      <p:sp>
        <p:nvSpPr>
          <p:cNvPr id="286" name="文本框 285"/>
          <p:cNvSpPr txBox="1"/>
          <p:nvPr/>
        </p:nvSpPr>
        <p:spPr>
          <a:xfrm>
            <a:off x="810720" y="1559880"/>
            <a:ext cx="302400" cy="189360"/>
          </a:xfrm>
          <a:prstGeom prst="rect">
            <a:avLst/>
          </a:prstGeom>
          <a:noFill/>
          <a:ln w="0">
            <a:noFill/>
          </a:ln>
        </p:spPr>
        <p:txBody>
          <a:bodyPr wrap="none" lIns="0" tIns="0" rIns="0" bIns="0" anchor="t">
            <a:spAutoFit/>
          </a:bodyPr>
          <a:lstStyle/>
          <a:p>
            <a:r>
              <a:rPr lang="zh-CN" sz="1180" b="0" u="none" strike="noStrike">
                <a:solidFill>
                  <a:srgbClr val="FFFFFF"/>
                </a:solidFill>
                <a:effectLst/>
                <a:uFillTx/>
                <a:latin typeface="WenQuanYiZenHei"/>
                <a:ea typeface="WenQuanYiZenHei"/>
              </a:rPr>
              <a:t>去除</a:t>
            </a:r>
            <a:endParaRPr lang="en-US" sz="1180" b="0" u="none" strike="noStrike">
              <a:solidFill>
                <a:srgbClr val="000000"/>
              </a:solidFill>
              <a:effectLst/>
              <a:uFillTx/>
              <a:latin typeface="Times New Roman"/>
            </a:endParaRPr>
          </a:p>
        </p:txBody>
      </p:sp>
      <p:sp>
        <p:nvSpPr>
          <p:cNvPr id="287" name="文本框 286"/>
          <p:cNvSpPr txBox="1"/>
          <p:nvPr/>
        </p:nvSpPr>
        <p:spPr>
          <a:xfrm>
            <a:off x="1111320" y="1565280"/>
            <a:ext cx="476280" cy="175680"/>
          </a:xfrm>
          <a:prstGeom prst="rect">
            <a:avLst/>
          </a:prstGeom>
          <a:noFill/>
          <a:ln w="0">
            <a:noFill/>
          </a:ln>
        </p:spPr>
        <p:txBody>
          <a:bodyPr wrap="none" lIns="0" tIns="0" rIns="0" bIns="0" anchor="t">
            <a:spAutoFit/>
          </a:bodyPr>
          <a:lstStyle/>
          <a:p>
            <a:r>
              <a:rPr lang="en-US" sz="1180" b="1" u="none" strike="noStrike">
                <a:solidFill>
                  <a:srgbClr val="FFFFFF"/>
                </a:solidFill>
                <a:effectLst/>
                <a:uFillTx/>
                <a:latin typeface="DejaVuSans"/>
                <a:ea typeface="DejaVuSans"/>
              </a:rPr>
              <a:t>HTML</a:t>
            </a:r>
            <a:endParaRPr lang="en-US" sz="1180" b="0" u="none" strike="noStrike">
              <a:solidFill>
                <a:srgbClr val="000000"/>
              </a:solidFill>
              <a:effectLst/>
              <a:uFillTx/>
              <a:latin typeface="Times New Roman"/>
            </a:endParaRPr>
          </a:p>
        </p:txBody>
      </p:sp>
      <p:sp>
        <p:nvSpPr>
          <p:cNvPr id="288" name="文本框 287"/>
          <p:cNvSpPr txBox="1"/>
          <p:nvPr/>
        </p:nvSpPr>
        <p:spPr>
          <a:xfrm>
            <a:off x="1585440" y="1559880"/>
            <a:ext cx="302400" cy="189360"/>
          </a:xfrm>
          <a:prstGeom prst="rect">
            <a:avLst/>
          </a:prstGeom>
          <a:noFill/>
          <a:ln w="0">
            <a:noFill/>
          </a:ln>
        </p:spPr>
        <p:txBody>
          <a:bodyPr wrap="none" lIns="0" tIns="0" rIns="0" bIns="0" anchor="t">
            <a:spAutoFit/>
          </a:bodyPr>
          <a:lstStyle/>
          <a:p>
            <a:r>
              <a:rPr lang="zh-CN" sz="1180" b="0" u="none" strike="noStrike">
                <a:solidFill>
                  <a:srgbClr val="FFFFFF"/>
                </a:solidFill>
                <a:effectLst/>
                <a:uFillTx/>
                <a:latin typeface="WenQuanYiZenHei"/>
                <a:ea typeface="WenQuanYiZenHei"/>
              </a:rPr>
              <a:t>标签</a:t>
            </a:r>
            <a:endParaRPr lang="en-US" sz="1180" b="0" u="none" strike="noStrike">
              <a:solidFill>
                <a:srgbClr val="000000"/>
              </a:solidFill>
              <a:effectLst/>
              <a:uFillTx/>
              <a:latin typeface="Times New Roman"/>
            </a:endParaRPr>
          </a:p>
        </p:txBody>
      </p:sp>
      <p:sp>
        <p:nvSpPr>
          <p:cNvPr id="289" name="文本框 288"/>
          <p:cNvSpPr txBox="1"/>
          <p:nvPr/>
        </p:nvSpPr>
        <p:spPr>
          <a:xfrm>
            <a:off x="668520" y="1958400"/>
            <a:ext cx="141480" cy="132840"/>
          </a:xfrm>
          <a:prstGeom prst="rect">
            <a:avLst/>
          </a:prstGeom>
          <a:noFill/>
          <a:ln w="0">
            <a:noFill/>
          </a:ln>
        </p:spPr>
        <p:txBody>
          <a:bodyPr wrap="none" lIns="0" tIns="0" rIns="0" bIns="0" anchor="t">
            <a:spAutoFit/>
          </a:bodyPr>
          <a:lstStyle/>
          <a:p>
            <a:r>
              <a:rPr lang="en-US" sz="920" b="0" u="none" strike="noStrike">
                <a:solidFill>
                  <a:srgbClr val="6272A4"/>
                </a:solidFill>
                <a:effectLst/>
                <a:uFillTx/>
                <a:latin typeface="Courier New"/>
                <a:ea typeface="Courier New"/>
              </a:rPr>
              <a:t># </a:t>
            </a:r>
            <a:endParaRPr lang="en-US" sz="920" b="0" u="none" strike="noStrike">
              <a:solidFill>
                <a:srgbClr val="000000"/>
              </a:solidFill>
              <a:effectLst/>
              <a:uFillTx/>
              <a:latin typeface="Times New Roman"/>
            </a:endParaRPr>
          </a:p>
        </p:txBody>
      </p:sp>
      <p:sp>
        <p:nvSpPr>
          <p:cNvPr id="290" name="文本框 289"/>
          <p:cNvSpPr txBox="1"/>
          <p:nvPr/>
        </p:nvSpPr>
        <p:spPr>
          <a:xfrm>
            <a:off x="808920" y="1942920"/>
            <a:ext cx="235440" cy="148320"/>
          </a:xfrm>
          <a:prstGeom prst="rect">
            <a:avLst/>
          </a:prstGeom>
          <a:noFill/>
          <a:ln w="0">
            <a:noFill/>
          </a:ln>
        </p:spPr>
        <p:txBody>
          <a:bodyPr wrap="none" lIns="0" tIns="0" rIns="0" bIns="0" anchor="t">
            <a:spAutoFit/>
          </a:bodyPr>
          <a:lstStyle/>
          <a:p>
            <a:r>
              <a:rPr lang="zh-CN" sz="920" b="0" u="none" strike="noStrike">
                <a:solidFill>
                  <a:srgbClr val="6272A4"/>
                </a:solidFill>
                <a:effectLst/>
                <a:uFillTx/>
                <a:latin typeface="WenQuanYiZenHei"/>
                <a:ea typeface="WenQuanYiZenHei"/>
              </a:rPr>
              <a:t>去除</a:t>
            </a:r>
            <a:endParaRPr lang="en-US" sz="920" b="0" u="none" strike="noStrike">
              <a:solidFill>
                <a:srgbClr val="000000"/>
              </a:solidFill>
              <a:effectLst/>
              <a:uFillTx/>
              <a:latin typeface="Times New Roman"/>
            </a:endParaRPr>
          </a:p>
        </p:txBody>
      </p:sp>
      <p:sp>
        <p:nvSpPr>
          <p:cNvPr id="291" name="文本框 290"/>
          <p:cNvSpPr txBox="1"/>
          <p:nvPr/>
        </p:nvSpPr>
        <p:spPr>
          <a:xfrm>
            <a:off x="1042920" y="1958400"/>
            <a:ext cx="282240" cy="132840"/>
          </a:xfrm>
          <a:prstGeom prst="rect">
            <a:avLst/>
          </a:prstGeom>
          <a:noFill/>
          <a:ln w="0">
            <a:noFill/>
          </a:ln>
        </p:spPr>
        <p:txBody>
          <a:bodyPr wrap="none" lIns="0" tIns="0" rIns="0" bIns="0" anchor="t">
            <a:spAutoFit/>
          </a:bodyPr>
          <a:lstStyle/>
          <a:p>
            <a:r>
              <a:rPr lang="en-US" sz="920" b="0" u="none" strike="noStrike">
                <a:solidFill>
                  <a:srgbClr val="6272A4"/>
                </a:solidFill>
                <a:effectLst/>
                <a:uFillTx/>
                <a:latin typeface="Courier New"/>
                <a:ea typeface="Courier New"/>
              </a:rPr>
              <a:t>HTML</a:t>
            </a:r>
            <a:endParaRPr lang="en-US" sz="920" b="0" u="none" strike="noStrike">
              <a:solidFill>
                <a:srgbClr val="000000"/>
              </a:solidFill>
              <a:effectLst/>
              <a:uFillTx/>
              <a:latin typeface="Times New Roman"/>
            </a:endParaRPr>
          </a:p>
        </p:txBody>
      </p:sp>
      <p:sp>
        <p:nvSpPr>
          <p:cNvPr id="292" name="文本框 291"/>
          <p:cNvSpPr txBox="1"/>
          <p:nvPr/>
        </p:nvSpPr>
        <p:spPr>
          <a:xfrm>
            <a:off x="1323720" y="1942920"/>
            <a:ext cx="235440" cy="148320"/>
          </a:xfrm>
          <a:prstGeom prst="rect">
            <a:avLst/>
          </a:prstGeom>
          <a:noFill/>
          <a:ln w="0">
            <a:noFill/>
          </a:ln>
        </p:spPr>
        <p:txBody>
          <a:bodyPr wrap="none" lIns="0" tIns="0" rIns="0" bIns="0" anchor="t">
            <a:spAutoFit/>
          </a:bodyPr>
          <a:lstStyle/>
          <a:p>
            <a:r>
              <a:rPr lang="zh-CN" sz="920" b="0" u="none" strike="noStrike">
                <a:solidFill>
                  <a:srgbClr val="6272A4"/>
                </a:solidFill>
                <a:effectLst/>
                <a:uFillTx/>
                <a:latin typeface="WenQuanYiZenHei"/>
                <a:ea typeface="WenQuanYiZenHei"/>
              </a:rPr>
              <a:t>标签</a:t>
            </a:r>
            <a:endParaRPr lang="en-US" sz="920" b="0" u="none" strike="noStrike">
              <a:solidFill>
                <a:srgbClr val="000000"/>
              </a:solidFill>
              <a:effectLst/>
              <a:uFillTx/>
              <a:latin typeface="Times New Roman"/>
            </a:endParaRPr>
          </a:p>
        </p:txBody>
      </p:sp>
      <p:sp>
        <p:nvSpPr>
          <p:cNvPr id="293" name="文本框 292"/>
          <p:cNvSpPr txBox="1"/>
          <p:nvPr/>
        </p:nvSpPr>
        <p:spPr>
          <a:xfrm>
            <a:off x="668520" y="2125440"/>
            <a:ext cx="1479600" cy="132840"/>
          </a:xfrm>
          <a:prstGeom prst="rect">
            <a:avLst/>
          </a:prstGeom>
          <a:noFill/>
          <a:ln w="0">
            <a:noFill/>
          </a:ln>
        </p:spPr>
        <p:txBody>
          <a:bodyPr wrap="none" lIns="0" tIns="0" rIns="0" bIns="0" anchor="t">
            <a:spAutoFit/>
          </a:bodyPr>
          <a:lstStyle/>
          <a:p>
            <a:r>
              <a:rPr lang="en-US" sz="920" b="0" u="none" strike="noStrike">
                <a:solidFill>
                  <a:srgbClr val="FF79C6"/>
                </a:solidFill>
                <a:effectLst/>
                <a:uFillTx/>
                <a:latin typeface="Courier New"/>
                <a:ea typeface="Courier New"/>
              </a:rPr>
              <a:t>def</a:t>
            </a:r>
            <a:r>
              <a:rPr lang="en-US" sz="920" b="0" u="none" strike="noStrike">
                <a:solidFill>
                  <a:srgbClr val="FFFFFF"/>
                </a:solidFill>
                <a:effectLst/>
                <a:uFillTx/>
                <a:latin typeface="Courier New"/>
                <a:ea typeface="Courier New"/>
              </a:rPr>
              <a:t> </a:t>
            </a:r>
            <a:r>
              <a:rPr lang="en-US" sz="920" b="0" u="none" strike="noStrike">
                <a:solidFill>
                  <a:srgbClr val="50FA7B"/>
                </a:solidFill>
                <a:effectLst/>
                <a:uFillTx/>
                <a:latin typeface="Courier New"/>
                <a:ea typeface="Courier New"/>
              </a:rPr>
              <a:t>clean_text</a:t>
            </a:r>
            <a:r>
              <a:rPr lang="en-US" sz="920" b="0" u="none" strike="noStrike">
                <a:solidFill>
                  <a:srgbClr val="FFFFFF"/>
                </a:solidFill>
                <a:effectLst/>
                <a:uFillTx/>
                <a:latin typeface="Courier New"/>
                <a:ea typeface="Courier New"/>
              </a:rPr>
              <a:t>(text):</a:t>
            </a:r>
            <a:endParaRPr lang="en-US" sz="920" b="0" u="none" strike="noStrike">
              <a:solidFill>
                <a:srgbClr val="000000"/>
              </a:solidFill>
              <a:effectLst/>
              <a:uFillTx/>
              <a:latin typeface="Times New Roman"/>
            </a:endParaRPr>
          </a:p>
        </p:txBody>
      </p:sp>
      <p:sp>
        <p:nvSpPr>
          <p:cNvPr id="294" name="文本框 293"/>
          <p:cNvSpPr txBox="1"/>
          <p:nvPr/>
        </p:nvSpPr>
        <p:spPr>
          <a:xfrm>
            <a:off x="668520" y="2292480"/>
            <a:ext cx="423000" cy="132840"/>
          </a:xfrm>
          <a:prstGeom prst="rect">
            <a:avLst/>
          </a:prstGeom>
          <a:noFill/>
          <a:ln w="0">
            <a:noFill/>
          </a:ln>
        </p:spPr>
        <p:txBody>
          <a:bodyPr wrap="none" lIns="0" tIns="0" rIns="0" bIns="0" anchor="t">
            <a:spAutoFit/>
          </a:bodyPr>
          <a:lstStyle/>
          <a:p>
            <a:r>
              <a:rPr lang="en-US" sz="920" b="0" u="none" strike="noStrike">
                <a:solidFill>
                  <a:srgbClr val="FFFFFF"/>
                </a:solidFill>
                <a:effectLst/>
                <a:uFillTx/>
                <a:latin typeface="Courier New"/>
                <a:ea typeface="Courier New"/>
              </a:rPr>
              <a:t>    </a:t>
            </a:r>
            <a:r>
              <a:rPr lang="en-US" sz="920" b="0" u="none" strike="noStrike">
                <a:solidFill>
                  <a:srgbClr val="6272A4"/>
                </a:solidFill>
                <a:effectLst/>
                <a:uFillTx/>
                <a:latin typeface="Courier New"/>
                <a:ea typeface="Courier New"/>
              </a:rPr>
              <a:t># </a:t>
            </a:r>
            <a:endParaRPr lang="en-US" sz="920" b="0" u="none" strike="noStrike">
              <a:solidFill>
                <a:srgbClr val="000000"/>
              </a:solidFill>
              <a:effectLst/>
              <a:uFillTx/>
              <a:latin typeface="Times New Roman"/>
            </a:endParaRPr>
          </a:p>
        </p:txBody>
      </p:sp>
      <p:sp>
        <p:nvSpPr>
          <p:cNvPr id="295" name="文本框 294"/>
          <p:cNvSpPr txBox="1"/>
          <p:nvPr/>
        </p:nvSpPr>
        <p:spPr>
          <a:xfrm>
            <a:off x="1089720" y="2277360"/>
            <a:ext cx="235440" cy="148320"/>
          </a:xfrm>
          <a:prstGeom prst="rect">
            <a:avLst/>
          </a:prstGeom>
          <a:noFill/>
          <a:ln w="0">
            <a:noFill/>
          </a:ln>
        </p:spPr>
        <p:txBody>
          <a:bodyPr wrap="none" lIns="0" tIns="0" rIns="0" bIns="0" anchor="t">
            <a:spAutoFit/>
          </a:bodyPr>
          <a:lstStyle/>
          <a:p>
            <a:r>
              <a:rPr lang="zh-CN" sz="920" b="0" u="none" strike="noStrike">
                <a:solidFill>
                  <a:srgbClr val="6272A4"/>
                </a:solidFill>
                <a:effectLst/>
                <a:uFillTx/>
                <a:latin typeface="WenQuanYiZenHei"/>
                <a:ea typeface="WenQuanYiZenHei"/>
              </a:rPr>
              <a:t>去除</a:t>
            </a:r>
            <a:endParaRPr lang="en-US" sz="920" b="0" u="none" strike="noStrike">
              <a:solidFill>
                <a:srgbClr val="000000"/>
              </a:solidFill>
              <a:effectLst/>
              <a:uFillTx/>
              <a:latin typeface="Times New Roman"/>
            </a:endParaRPr>
          </a:p>
        </p:txBody>
      </p:sp>
      <p:sp>
        <p:nvSpPr>
          <p:cNvPr id="296" name="文本框 295"/>
          <p:cNvSpPr txBox="1"/>
          <p:nvPr/>
        </p:nvSpPr>
        <p:spPr>
          <a:xfrm>
            <a:off x="1323720" y="2292480"/>
            <a:ext cx="282240" cy="132840"/>
          </a:xfrm>
          <a:prstGeom prst="rect">
            <a:avLst/>
          </a:prstGeom>
          <a:noFill/>
          <a:ln w="0">
            <a:noFill/>
          </a:ln>
        </p:spPr>
        <p:txBody>
          <a:bodyPr wrap="none" lIns="0" tIns="0" rIns="0" bIns="0" anchor="t">
            <a:spAutoFit/>
          </a:bodyPr>
          <a:lstStyle/>
          <a:p>
            <a:r>
              <a:rPr lang="en-US" sz="920" b="0" u="none" strike="noStrike">
                <a:solidFill>
                  <a:srgbClr val="6272A4"/>
                </a:solidFill>
                <a:effectLst/>
                <a:uFillTx/>
                <a:latin typeface="Courier New"/>
                <a:ea typeface="Courier New"/>
              </a:rPr>
              <a:t>HTML</a:t>
            </a:r>
            <a:endParaRPr lang="en-US" sz="920" b="0" u="none" strike="noStrike">
              <a:solidFill>
                <a:srgbClr val="000000"/>
              </a:solidFill>
              <a:effectLst/>
              <a:uFillTx/>
              <a:latin typeface="Times New Roman"/>
            </a:endParaRPr>
          </a:p>
        </p:txBody>
      </p:sp>
      <p:sp>
        <p:nvSpPr>
          <p:cNvPr id="297" name="文本框 296"/>
          <p:cNvSpPr txBox="1"/>
          <p:nvPr/>
        </p:nvSpPr>
        <p:spPr>
          <a:xfrm>
            <a:off x="1604520" y="2277360"/>
            <a:ext cx="235440" cy="148320"/>
          </a:xfrm>
          <a:prstGeom prst="rect">
            <a:avLst/>
          </a:prstGeom>
          <a:noFill/>
          <a:ln w="0">
            <a:noFill/>
          </a:ln>
        </p:spPr>
        <p:txBody>
          <a:bodyPr wrap="none" lIns="0" tIns="0" rIns="0" bIns="0" anchor="t">
            <a:spAutoFit/>
          </a:bodyPr>
          <a:lstStyle/>
          <a:p>
            <a:r>
              <a:rPr lang="zh-CN" sz="920" b="0" u="none" strike="noStrike">
                <a:solidFill>
                  <a:srgbClr val="6272A4"/>
                </a:solidFill>
                <a:effectLst/>
                <a:uFillTx/>
                <a:latin typeface="WenQuanYiZenHei"/>
                <a:ea typeface="WenQuanYiZenHei"/>
              </a:rPr>
              <a:t>标签</a:t>
            </a:r>
            <a:endParaRPr lang="en-US" sz="920" b="0" u="none" strike="noStrike">
              <a:solidFill>
                <a:srgbClr val="000000"/>
              </a:solidFill>
              <a:effectLst/>
              <a:uFillTx/>
              <a:latin typeface="Times New Roman"/>
            </a:endParaRPr>
          </a:p>
        </p:txBody>
      </p:sp>
      <p:sp>
        <p:nvSpPr>
          <p:cNvPr id="298" name="文本框 297"/>
          <p:cNvSpPr txBox="1"/>
          <p:nvPr/>
        </p:nvSpPr>
        <p:spPr>
          <a:xfrm>
            <a:off x="668520" y="2459520"/>
            <a:ext cx="2606040" cy="132840"/>
          </a:xfrm>
          <a:prstGeom prst="rect">
            <a:avLst/>
          </a:prstGeom>
          <a:noFill/>
          <a:ln w="0">
            <a:noFill/>
          </a:ln>
        </p:spPr>
        <p:txBody>
          <a:bodyPr wrap="none" lIns="0" tIns="0" rIns="0" bIns="0" anchor="t">
            <a:spAutoFit/>
          </a:bodyPr>
          <a:lstStyle/>
          <a:p>
            <a:r>
              <a:rPr lang="en-US" sz="920" b="0" u="none" strike="noStrike">
                <a:solidFill>
                  <a:srgbClr val="FFFFFF"/>
                </a:solidFill>
                <a:effectLst/>
                <a:uFillTx/>
                <a:latin typeface="Courier New"/>
                <a:ea typeface="Courier New"/>
              </a:rPr>
              <a:t>    text = re.</a:t>
            </a:r>
            <a:r>
              <a:rPr lang="en-US" sz="920" b="0" u="none" strike="noStrike">
                <a:solidFill>
                  <a:srgbClr val="50FA7B"/>
                </a:solidFill>
                <a:effectLst/>
                <a:uFillTx/>
                <a:latin typeface="Courier New"/>
                <a:ea typeface="Courier New"/>
              </a:rPr>
              <a:t>sub</a:t>
            </a:r>
            <a:r>
              <a:rPr lang="en-US" sz="920" b="0" u="none" strike="noStrike">
                <a:solidFill>
                  <a:srgbClr val="FFFFFF"/>
                </a:solidFill>
                <a:effectLst/>
                <a:uFillTx/>
                <a:latin typeface="Courier New"/>
                <a:ea typeface="Courier New"/>
              </a:rPr>
              <a:t>(r</a:t>
            </a:r>
            <a:r>
              <a:rPr lang="en-US" sz="920" b="0" u="none" strike="noStrike">
                <a:solidFill>
                  <a:srgbClr val="F1FA8C"/>
                </a:solidFill>
                <a:effectLst/>
                <a:uFillTx/>
                <a:latin typeface="Courier New"/>
                <a:ea typeface="Courier New"/>
              </a:rPr>
              <a:t>'&lt;.*?&gt;'</a:t>
            </a:r>
            <a:r>
              <a:rPr lang="en-US" sz="920" b="0" u="none" strike="noStrike">
                <a:solidFill>
                  <a:srgbClr val="FFFFFF"/>
                </a:solidFill>
                <a:effectLst/>
                <a:uFillTx/>
                <a:latin typeface="Courier New"/>
                <a:ea typeface="Courier New"/>
              </a:rPr>
              <a:t>, </a:t>
            </a:r>
            <a:r>
              <a:rPr lang="en-US" sz="920" b="0" u="none" strike="noStrike">
                <a:solidFill>
                  <a:srgbClr val="F1FA8C"/>
                </a:solidFill>
                <a:effectLst/>
                <a:uFillTx/>
                <a:latin typeface="Courier New"/>
                <a:ea typeface="Courier New"/>
              </a:rPr>
              <a:t>''</a:t>
            </a:r>
            <a:r>
              <a:rPr lang="en-US" sz="920" b="0" u="none" strike="noStrike">
                <a:solidFill>
                  <a:srgbClr val="FFFFFF"/>
                </a:solidFill>
                <a:effectLst/>
                <a:uFillTx/>
                <a:latin typeface="Courier New"/>
                <a:ea typeface="Courier New"/>
              </a:rPr>
              <a:t>, text)</a:t>
            </a:r>
            <a:endParaRPr lang="en-US" sz="920" b="0" u="none" strike="noStrike">
              <a:solidFill>
                <a:srgbClr val="000000"/>
              </a:solidFill>
              <a:effectLst/>
              <a:uFillTx/>
              <a:latin typeface="Times New Roman"/>
            </a:endParaRPr>
          </a:p>
        </p:txBody>
      </p:sp>
      <p:sp>
        <p:nvSpPr>
          <p:cNvPr id="299" name="文本框 298"/>
          <p:cNvSpPr txBox="1"/>
          <p:nvPr/>
        </p:nvSpPr>
        <p:spPr>
          <a:xfrm>
            <a:off x="668520" y="2626920"/>
            <a:ext cx="1056960" cy="132840"/>
          </a:xfrm>
          <a:prstGeom prst="rect">
            <a:avLst/>
          </a:prstGeom>
          <a:noFill/>
          <a:ln w="0">
            <a:noFill/>
          </a:ln>
        </p:spPr>
        <p:txBody>
          <a:bodyPr wrap="none" lIns="0" tIns="0" rIns="0" bIns="0" anchor="t">
            <a:spAutoFit/>
          </a:bodyPr>
          <a:lstStyle/>
          <a:p>
            <a:r>
              <a:rPr lang="en-US" sz="920" b="0" u="none" strike="noStrike">
                <a:solidFill>
                  <a:srgbClr val="FFFFFF"/>
                </a:solidFill>
                <a:effectLst/>
                <a:uFillTx/>
                <a:latin typeface="Courier New"/>
                <a:ea typeface="Courier New"/>
              </a:rPr>
              <a:t>    </a:t>
            </a:r>
            <a:r>
              <a:rPr lang="en-US" sz="920" b="0" u="none" strike="noStrike">
                <a:solidFill>
                  <a:srgbClr val="FF79C6"/>
                </a:solidFill>
                <a:effectLst/>
                <a:uFillTx/>
                <a:latin typeface="Courier New"/>
                <a:ea typeface="Courier New"/>
              </a:rPr>
              <a:t>return</a:t>
            </a:r>
            <a:r>
              <a:rPr lang="en-US" sz="920" b="0" u="none" strike="noStrike">
                <a:solidFill>
                  <a:srgbClr val="FFFFFF"/>
                </a:solidFill>
                <a:effectLst/>
                <a:uFillTx/>
                <a:latin typeface="Courier New"/>
                <a:ea typeface="Courier New"/>
              </a:rPr>
              <a:t> text</a:t>
            </a:r>
            <a:endParaRPr lang="en-US" sz="920" b="0" u="none" strike="noStrike">
              <a:solidFill>
                <a:srgbClr val="000000"/>
              </a:solidFill>
              <a:effectLst/>
              <a:uFillTx/>
              <a:latin typeface="Times New Roman"/>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p15="http://schemas.microsoft.com/office/powerpoint/2012/main" xmlns="">
      <p:transitio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0" name="图片 299"/>
          <p:cNvPicPr/>
          <p:nvPr/>
        </p:nvPicPr>
        <p:blipFill>
          <a:blip r:embed="rId2"/>
          <a:stretch/>
        </p:blipFill>
        <p:spPr>
          <a:xfrm>
            <a:off x="0" y="0"/>
            <a:ext cx="10696320" cy="6016320"/>
          </a:xfrm>
          <a:prstGeom prst="rect">
            <a:avLst/>
          </a:prstGeom>
          <a:noFill/>
          <a:ln w="0">
            <a:noFill/>
          </a:ln>
        </p:spPr>
      </p:pic>
      <p:sp>
        <p:nvSpPr>
          <p:cNvPr id="301" name="任意多边形 300"/>
          <p:cNvSpPr/>
          <p:nvPr/>
        </p:nvSpPr>
        <p:spPr>
          <a:xfrm>
            <a:off x="401040" y="802080"/>
            <a:ext cx="668880" cy="33840"/>
          </a:xfrm>
          <a:custGeom>
            <a:avLst/>
            <a:gdLst/>
            <a:ahLst/>
            <a:cxnLst/>
            <a:rect l="0" t="0" r="r" b="b"/>
            <a:pathLst>
              <a:path w="1858" h="94">
                <a:moveTo>
                  <a:pt x="0" y="0"/>
                </a:moveTo>
                <a:lnTo>
                  <a:pt x="1858" y="0"/>
                </a:lnTo>
                <a:lnTo>
                  <a:pt x="1858" y="94"/>
                </a:lnTo>
                <a:lnTo>
                  <a:pt x="0" y="94"/>
                </a:lnTo>
                <a:lnTo>
                  <a:pt x="0" y="0"/>
                </a:lnTo>
                <a:close/>
              </a:path>
            </a:pathLst>
          </a:custGeom>
          <a:solidFill>
            <a:srgbClr val="A78BFA"/>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302" name="任意多边形 301"/>
          <p:cNvSpPr/>
          <p:nvPr/>
        </p:nvSpPr>
        <p:spPr>
          <a:xfrm>
            <a:off x="401040" y="1036080"/>
            <a:ext cx="4003200" cy="4111920"/>
          </a:xfrm>
          <a:custGeom>
            <a:avLst/>
            <a:gdLst/>
            <a:ahLst/>
            <a:cxnLst/>
            <a:rect l="0" t="0" r="r" b="b"/>
            <a:pathLst>
              <a:path w="11120" h="11422">
                <a:moveTo>
                  <a:pt x="0" y="11236"/>
                </a:moveTo>
                <a:lnTo>
                  <a:pt x="0" y="186"/>
                </a:lnTo>
                <a:cubicBezTo>
                  <a:pt x="0" y="173"/>
                  <a:pt x="1" y="161"/>
                  <a:pt x="3" y="149"/>
                </a:cubicBezTo>
                <a:cubicBezTo>
                  <a:pt x="6" y="137"/>
                  <a:pt x="9" y="126"/>
                  <a:pt x="14" y="115"/>
                </a:cubicBezTo>
                <a:cubicBezTo>
                  <a:pt x="19" y="103"/>
                  <a:pt x="24" y="93"/>
                  <a:pt x="31" y="82"/>
                </a:cubicBezTo>
                <a:cubicBezTo>
                  <a:pt x="38" y="72"/>
                  <a:pt x="45" y="63"/>
                  <a:pt x="54" y="54"/>
                </a:cubicBezTo>
                <a:cubicBezTo>
                  <a:pt x="63" y="46"/>
                  <a:pt x="72" y="38"/>
                  <a:pt x="82" y="31"/>
                </a:cubicBezTo>
                <a:cubicBezTo>
                  <a:pt x="92" y="24"/>
                  <a:pt x="103" y="19"/>
                  <a:pt x="114" y="14"/>
                </a:cubicBezTo>
                <a:cubicBezTo>
                  <a:pt x="126" y="9"/>
                  <a:pt x="137" y="6"/>
                  <a:pt x="149" y="3"/>
                </a:cubicBezTo>
                <a:cubicBezTo>
                  <a:pt x="161" y="1"/>
                  <a:pt x="173" y="0"/>
                  <a:pt x="185" y="0"/>
                </a:cubicBezTo>
                <a:lnTo>
                  <a:pt x="10934" y="0"/>
                </a:lnTo>
                <a:cubicBezTo>
                  <a:pt x="10946" y="0"/>
                  <a:pt x="10958" y="1"/>
                  <a:pt x="10970" y="3"/>
                </a:cubicBezTo>
                <a:cubicBezTo>
                  <a:pt x="10982" y="6"/>
                  <a:pt x="10994" y="9"/>
                  <a:pt x="11005" y="14"/>
                </a:cubicBezTo>
                <a:cubicBezTo>
                  <a:pt x="11016" y="19"/>
                  <a:pt x="11027" y="24"/>
                  <a:pt x="11037" y="31"/>
                </a:cubicBezTo>
                <a:cubicBezTo>
                  <a:pt x="11047" y="38"/>
                  <a:pt x="11057" y="46"/>
                  <a:pt x="11065" y="54"/>
                </a:cubicBezTo>
                <a:cubicBezTo>
                  <a:pt x="11074" y="63"/>
                  <a:pt x="11082" y="72"/>
                  <a:pt x="11088" y="82"/>
                </a:cubicBezTo>
                <a:cubicBezTo>
                  <a:pt x="11095" y="93"/>
                  <a:pt x="11101" y="103"/>
                  <a:pt x="11106" y="115"/>
                </a:cubicBezTo>
                <a:cubicBezTo>
                  <a:pt x="11110" y="126"/>
                  <a:pt x="11114" y="137"/>
                  <a:pt x="11116" y="149"/>
                </a:cubicBezTo>
                <a:cubicBezTo>
                  <a:pt x="11119" y="161"/>
                  <a:pt x="11120" y="173"/>
                  <a:pt x="11120" y="186"/>
                </a:cubicBezTo>
                <a:lnTo>
                  <a:pt x="11120" y="11236"/>
                </a:lnTo>
                <a:cubicBezTo>
                  <a:pt x="11120" y="11248"/>
                  <a:pt x="11119" y="11260"/>
                  <a:pt x="11116" y="11272"/>
                </a:cubicBezTo>
                <a:cubicBezTo>
                  <a:pt x="11114" y="11284"/>
                  <a:pt x="11110" y="11296"/>
                  <a:pt x="11106" y="11307"/>
                </a:cubicBezTo>
                <a:cubicBezTo>
                  <a:pt x="11101" y="11318"/>
                  <a:pt x="11095" y="11329"/>
                  <a:pt x="11088" y="11339"/>
                </a:cubicBezTo>
                <a:cubicBezTo>
                  <a:pt x="11082" y="11349"/>
                  <a:pt x="11074" y="11359"/>
                  <a:pt x="11065" y="11367"/>
                </a:cubicBezTo>
                <a:cubicBezTo>
                  <a:pt x="11057" y="11376"/>
                  <a:pt x="11047" y="11384"/>
                  <a:pt x="11037" y="11390"/>
                </a:cubicBezTo>
                <a:cubicBezTo>
                  <a:pt x="11027" y="11397"/>
                  <a:pt x="11016" y="11403"/>
                  <a:pt x="11005" y="11408"/>
                </a:cubicBezTo>
                <a:cubicBezTo>
                  <a:pt x="10994" y="11412"/>
                  <a:pt x="10982" y="11416"/>
                  <a:pt x="10970" y="11418"/>
                </a:cubicBezTo>
                <a:cubicBezTo>
                  <a:pt x="10958" y="11421"/>
                  <a:pt x="10946" y="11422"/>
                  <a:pt x="10934" y="11422"/>
                </a:cubicBezTo>
                <a:lnTo>
                  <a:pt x="185" y="11422"/>
                </a:lnTo>
                <a:cubicBezTo>
                  <a:pt x="173" y="11422"/>
                  <a:pt x="161" y="11421"/>
                  <a:pt x="149" y="11418"/>
                </a:cubicBezTo>
                <a:cubicBezTo>
                  <a:pt x="137" y="11416"/>
                  <a:pt x="126" y="11412"/>
                  <a:pt x="114" y="11408"/>
                </a:cubicBezTo>
                <a:cubicBezTo>
                  <a:pt x="103" y="11403"/>
                  <a:pt x="92" y="11397"/>
                  <a:pt x="82" y="11390"/>
                </a:cubicBezTo>
                <a:cubicBezTo>
                  <a:pt x="72" y="11384"/>
                  <a:pt x="63" y="11376"/>
                  <a:pt x="54" y="11367"/>
                </a:cubicBezTo>
                <a:cubicBezTo>
                  <a:pt x="45" y="11359"/>
                  <a:pt x="38" y="11349"/>
                  <a:pt x="31" y="11339"/>
                </a:cubicBezTo>
                <a:cubicBezTo>
                  <a:pt x="24" y="11329"/>
                  <a:pt x="19" y="11318"/>
                  <a:pt x="14" y="11307"/>
                </a:cubicBezTo>
                <a:cubicBezTo>
                  <a:pt x="9" y="11296"/>
                  <a:pt x="6" y="11284"/>
                  <a:pt x="3" y="11272"/>
                </a:cubicBezTo>
                <a:cubicBezTo>
                  <a:pt x="1" y="11260"/>
                  <a:pt x="0" y="11248"/>
                  <a:pt x="0" y="11236"/>
                </a:cubicBezTo>
                <a:close/>
              </a:path>
            </a:pathLst>
          </a:custGeom>
          <a:solidFill>
            <a:srgbClr val="FFFFFF">
              <a:alpha val="8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303" name="图片 302"/>
          <p:cNvPicPr/>
          <p:nvPr/>
        </p:nvPicPr>
        <p:blipFill>
          <a:blip r:embed="rId3"/>
          <a:stretch/>
        </p:blipFill>
        <p:spPr>
          <a:xfrm>
            <a:off x="568080" y="1220040"/>
            <a:ext cx="150120" cy="200160"/>
          </a:xfrm>
          <a:prstGeom prst="rect">
            <a:avLst/>
          </a:prstGeom>
          <a:noFill/>
          <a:ln w="0">
            <a:noFill/>
          </a:ln>
        </p:spPr>
      </p:pic>
      <p:sp>
        <p:nvSpPr>
          <p:cNvPr id="304" name="文本框 303"/>
          <p:cNvSpPr txBox="1"/>
          <p:nvPr/>
        </p:nvSpPr>
        <p:spPr>
          <a:xfrm>
            <a:off x="401040" y="378720"/>
            <a:ext cx="2102400" cy="378360"/>
          </a:xfrm>
          <a:prstGeom prst="rect">
            <a:avLst/>
          </a:prstGeom>
          <a:noFill/>
          <a:ln w="0">
            <a:noFill/>
          </a:ln>
        </p:spPr>
        <p:txBody>
          <a:bodyPr wrap="none" lIns="0" tIns="0" rIns="0" bIns="0" anchor="t">
            <a:spAutoFit/>
          </a:bodyPr>
          <a:lstStyle/>
          <a:p>
            <a:r>
              <a:rPr lang="zh-CN" sz="2370" b="0" u="none" strike="noStrike">
                <a:solidFill>
                  <a:srgbClr val="FFFFFF"/>
                </a:solidFill>
                <a:effectLst/>
                <a:uFillTx/>
                <a:latin typeface="WenQuanYiZenHei"/>
                <a:ea typeface="WenQuanYiZenHei"/>
              </a:rPr>
              <a:t>数据标注与分类</a:t>
            </a:r>
            <a:endParaRPr lang="en-US" sz="2370" b="0" u="none" strike="noStrike">
              <a:solidFill>
                <a:srgbClr val="000000"/>
              </a:solidFill>
              <a:effectLst/>
              <a:uFillTx/>
              <a:latin typeface="Times New Roman"/>
            </a:endParaRPr>
          </a:p>
        </p:txBody>
      </p:sp>
      <p:pic>
        <p:nvPicPr>
          <p:cNvPr id="305" name="图片 304"/>
          <p:cNvPicPr/>
          <p:nvPr/>
        </p:nvPicPr>
        <p:blipFill>
          <a:blip r:embed="rId4"/>
          <a:stretch/>
        </p:blipFill>
        <p:spPr>
          <a:xfrm>
            <a:off x="568080" y="1571040"/>
            <a:ext cx="133200" cy="133200"/>
          </a:xfrm>
          <a:prstGeom prst="rect">
            <a:avLst/>
          </a:prstGeom>
          <a:noFill/>
          <a:ln w="0">
            <a:noFill/>
          </a:ln>
        </p:spPr>
      </p:pic>
      <p:sp>
        <p:nvSpPr>
          <p:cNvPr id="306" name="文本框 305"/>
          <p:cNvSpPr txBox="1"/>
          <p:nvPr/>
        </p:nvSpPr>
        <p:spPr>
          <a:xfrm>
            <a:off x="819000" y="1217880"/>
            <a:ext cx="1509480" cy="212400"/>
          </a:xfrm>
          <a:prstGeom prst="rect">
            <a:avLst/>
          </a:prstGeom>
          <a:noFill/>
          <a:ln w="0">
            <a:noFill/>
          </a:ln>
        </p:spPr>
        <p:txBody>
          <a:bodyPr wrap="none" lIns="0" tIns="0" rIns="0" bIns="0" anchor="t">
            <a:spAutoFit/>
          </a:bodyPr>
          <a:lstStyle/>
          <a:p>
            <a:r>
              <a:rPr lang="zh-CN" sz="1320" b="0" u="none" strike="noStrike">
                <a:solidFill>
                  <a:srgbClr val="FFFFFF"/>
                </a:solidFill>
                <a:effectLst/>
                <a:uFillTx/>
                <a:latin typeface="WenQuanYiZenHei"/>
                <a:ea typeface="WenQuanYiZenHei"/>
              </a:rPr>
              <a:t>标注与分类的重要性</a:t>
            </a:r>
            <a:endParaRPr lang="en-US" sz="1320" b="0" u="none" strike="noStrike">
              <a:solidFill>
                <a:srgbClr val="000000"/>
              </a:solidFill>
              <a:effectLst/>
              <a:uFillTx/>
              <a:latin typeface="Times New Roman"/>
            </a:endParaRPr>
          </a:p>
        </p:txBody>
      </p:sp>
      <p:sp>
        <p:nvSpPr>
          <p:cNvPr id="307" name="文本框 306"/>
          <p:cNvSpPr txBox="1"/>
          <p:nvPr/>
        </p:nvSpPr>
        <p:spPr>
          <a:xfrm>
            <a:off x="768960" y="1550880"/>
            <a:ext cx="335340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为数据提供结构化信息，使检索模块能够更快速、精准地</a:t>
            </a:r>
            <a:endParaRPr lang="en-US" sz="1050" b="0" u="none" strike="noStrike">
              <a:solidFill>
                <a:srgbClr val="000000"/>
              </a:solidFill>
              <a:effectLst/>
              <a:uFillTx/>
              <a:latin typeface="Times New Roman"/>
            </a:endParaRPr>
          </a:p>
        </p:txBody>
      </p:sp>
      <p:pic>
        <p:nvPicPr>
          <p:cNvPr id="308" name="图片 307"/>
          <p:cNvPicPr/>
          <p:nvPr/>
        </p:nvPicPr>
        <p:blipFill>
          <a:blip r:embed="rId4"/>
          <a:stretch/>
        </p:blipFill>
        <p:spPr>
          <a:xfrm>
            <a:off x="568080" y="2072520"/>
            <a:ext cx="133200" cy="133200"/>
          </a:xfrm>
          <a:prstGeom prst="rect">
            <a:avLst/>
          </a:prstGeom>
          <a:noFill/>
          <a:ln w="0">
            <a:noFill/>
          </a:ln>
        </p:spPr>
      </p:pic>
      <p:sp>
        <p:nvSpPr>
          <p:cNvPr id="309" name="文本框 308"/>
          <p:cNvSpPr txBox="1"/>
          <p:nvPr/>
        </p:nvSpPr>
        <p:spPr>
          <a:xfrm>
            <a:off x="768960" y="1751400"/>
            <a:ext cx="80532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匹配相关内容</a:t>
            </a:r>
            <a:endParaRPr lang="en-US" sz="1050" b="0" u="none" strike="noStrike">
              <a:solidFill>
                <a:srgbClr val="000000"/>
              </a:solidFill>
              <a:effectLst/>
              <a:uFillTx/>
              <a:latin typeface="Times New Roman"/>
            </a:endParaRPr>
          </a:p>
        </p:txBody>
      </p:sp>
      <p:pic>
        <p:nvPicPr>
          <p:cNvPr id="310" name="图片 309"/>
          <p:cNvPicPr/>
          <p:nvPr/>
        </p:nvPicPr>
        <p:blipFill>
          <a:blip r:embed="rId4"/>
          <a:stretch/>
        </p:blipFill>
        <p:spPr>
          <a:xfrm>
            <a:off x="568080" y="2373480"/>
            <a:ext cx="133200" cy="133200"/>
          </a:xfrm>
          <a:prstGeom prst="rect">
            <a:avLst/>
          </a:prstGeom>
          <a:noFill/>
          <a:ln w="0">
            <a:noFill/>
          </a:ln>
        </p:spPr>
      </p:pic>
      <p:sp>
        <p:nvSpPr>
          <p:cNvPr id="311" name="文本框 310"/>
          <p:cNvSpPr txBox="1"/>
          <p:nvPr/>
        </p:nvSpPr>
        <p:spPr>
          <a:xfrm>
            <a:off x="768960" y="2052360"/>
            <a:ext cx="321948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帮助模型理解数据的上下文和类别，提供更相关的内容</a:t>
            </a:r>
            <a:endParaRPr lang="en-US" sz="1050" b="0" u="none" strike="noStrike">
              <a:solidFill>
                <a:srgbClr val="000000"/>
              </a:solidFill>
              <a:effectLst/>
              <a:uFillTx/>
              <a:latin typeface="Times New Roman"/>
            </a:endParaRPr>
          </a:p>
        </p:txBody>
      </p:sp>
      <p:sp>
        <p:nvSpPr>
          <p:cNvPr id="312" name="文本框 311"/>
          <p:cNvSpPr txBox="1"/>
          <p:nvPr/>
        </p:nvSpPr>
        <p:spPr>
          <a:xfrm>
            <a:off x="768960" y="2353320"/>
            <a:ext cx="335340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提升检索效率，为后续的嵌入生成和向量化检索提供清晰</a:t>
            </a:r>
            <a:endParaRPr lang="en-US" sz="1050" b="0" u="none" strike="noStrike">
              <a:solidFill>
                <a:srgbClr val="000000"/>
              </a:solidFill>
              <a:effectLst/>
              <a:uFillTx/>
              <a:latin typeface="Times New Roman"/>
            </a:endParaRPr>
          </a:p>
        </p:txBody>
      </p:sp>
      <p:pic>
        <p:nvPicPr>
          <p:cNvPr id="313" name="图片 312"/>
          <p:cNvPicPr/>
          <p:nvPr/>
        </p:nvPicPr>
        <p:blipFill>
          <a:blip r:embed="rId4"/>
          <a:stretch/>
        </p:blipFill>
        <p:spPr>
          <a:xfrm>
            <a:off x="568080" y="2874600"/>
            <a:ext cx="133200" cy="133200"/>
          </a:xfrm>
          <a:prstGeom prst="rect">
            <a:avLst/>
          </a:prstGeom>
          <a:noFill/>
          <a:ln w="0">
            <a:noFill/>
          </a:ln>
        </p:spPr>
      </p:pic>
      <p:sp>
        <p:nvSpPr>
          <p:cNvPr id="314" name="文本框 313"/>
          <p:cNvSpPr txBox="1"/>
          <p:nvPr/>
        </p:nvSpPr>
        <p:spPr>
          <a:xfrm>
            <a:off x="768960" y="2553840"/>
            <a:ext cx="67140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的语义基础</a:t>
            </a:r>
            <a:endParaRPr lang="en-US" sz="1050" b="0" u="none" strike="noStrike">
              <a:solidFill>
                <a:srgbClr val="000000"/>
              </a:solidFill>
              <a:effectLst/>
              <a:uFillTx/>
              <a:latin typeface="Times New Roman"/>
            </a:endParaRPr>
          </a:p>
        </p:txBody>
      </p:sp>
      <p:sp>
        <p:nvSpPr>
          <p:cNvPr id="315" name="文本框 314"/>
          <p:cNvSpPr txBox="1"/>
          <p:nvPr/>
        </p:nvSpPr>
        <p:spPr>
          <a:xfrm>
            <a:off x="768960" y="2854440"/>
            <a:ext cx="335340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通过明确的分类与标注，提高生成模型回答用户查询时的</a:t>
            </a:r>
            <a:endParaRPr lang="en-US" sz="1050" b="0" u="none" strike="noStrike">
              <a:solidFill>
                <a:srgbClr val="000000"/>
              </a:solidFill>
              <a:effectLst/>
              <a:uFillTx/>
              <a:latin typeface="Times New Roman"/>
            </a:endParaRPr>
          </a:p>
        </p:txBody>
      </p:sp>
      <p:sp>
        <p:nvSpPr>
          <p:cNvPr id="316" name="任意多边形 315"/>
          <p:cNvSpPr/>
          <p:nvPr/>
        </p:nvSpPr>
        <p:spPr>
          <a:xfrm>
            <a:off x="4604400" y="1036080"/>
            <a:ext cx="5691240" cy="2808360"/>
          </a:xfrm>
          <a:custGeom>
            <a:avLst/>
            <a:gdLst/>
            <a:ahLst/>
            <a:cxnLst/>
            <a:rect l="0" t="0" r="r" b="b"/>
            <a:pathLst>
              <a:path w="15809" h="7801">
                <a:moveTo>
                  <a:pt x="0" y="7615"/>
                </a:moveTo>
                <a:lnTo>
                  <a:pt x="0" y="186"/>
                </a:lnTo>
                <a:cubicBezTo>
                  <a:pt x="0" y="173"/>
                  <a:pt x="1" y="161"/>
                  <a:pt x="3" y="149"/>
                </a:cubicBezTo>
                <a:cubicBezTo>
                  <a:pt x="6" y="137"/>
                  <a:pt x="9" y="126"/>
                  <a:pt x="14" y="115"/>
                </a:cubicBezTo>
                <a:cubicBezTo>
                  <a:pt x="19" y="103"/>
                  <a:pt x="24" y="93"/>
                  <a:pt x="31" y="82"/>
                </a:cubicBezTo>
                <a:cubicBezTo>
                  <a:pt x="38" y="72"/>
                  <a:pt x="46" y="63"/>
                  <a:pt x="54" y="54"/>
                </a:cubicBezTo>
                <a:cubicBezTo>
                  <a:pt x="63" y="46"/>
                  <a:pt x="72" y="38"/>
                  <a:pt x="82" y="31"/>
                </a:cubicBezTo>
                <a:cubicBezTo>
                  <a:pt x="93" y="24"/>
                  <a:pt x="103" y="19"/>
                  <a:pt x="115" y="14"/>
                </a:cubicBezTo>
                <a:cubicBezTo>
                  <a:pt x="126" y="9"/>
                  <a:pt x="137" y="6"/>
                  <a:pt x="149" y="3"/>
                </a:cubicBezTo>
                <a:cubicBezTo>
                  <a:pt x="161" y="1"/>
                  <a:pt x="173" y="0"/>
                  <a:pt x="186" y="0"/>
                </a:cubicBezTo>
                <a:lnTo>
                  <a:pt x="15623" y="0"/>
                </a:lnTo>
                <a:cubicBezTo>
                  <a:pt x="15635" y="0"/>
                  <a:pt x="15648" y="1"/>
                  <a:pt x="15660" y="3"/>
                </a:cubicBezTo>
                <a:cubicBezTo>
                  <a:pt x="15671" y="6"/>
                  <a:pt x="15683" y="9"/>
                  <a:pt x="15694" y="14"/>
                </a:cubicBezTo>
                <a:cubicBezTo>
                  <a:pt x="15706" y="19"/>
                  <a:pt x="15716" y="24"/>
                  <a:pt x="15726" y="31"/>
                </a:cubicBezTo>
                <a:cubicBezTo>
                  <a:pt x="15737" y="38"/>
                  <a:pt x="15746" y="46"/>
                  <a:pt x="15755" y="54"/>
                </a:cubicBezTo>
                <a:cubicBezTo>
                  <a:pt x="15763" y="63"/>
                  <a:pt x="15771" y="72"/>
                  <a:pt x="15778" y="82"/>
                </a:cubicBezTo>
                <a:cubicBezTo>
                  <a:pt x="15784" y="93"/>
                  <a:pt x="15790" y="103"/>
                  <a:pt x="15795" y="115"/>
                </a:cubicBezTo>
                <a:cubicBezTo>
                  <a:pt x="15800" y="126"/>
                  <a:pt x="15803" y="137"/>
                  <a:pt x="15805" y="149"/>
                </a:cubicBezTo>
                <a:cubicBezTo>
                  <a:pt x="15808" y="161"/>
                  <a:pt x="15809" y="173"/>
                  <a:pt x="15809" y="186"/>
                </a:cubicBezTo>
                <a:lnTo>
                  <a:pt x="15809" y="7615"/>
                </a:lnTo>
                <a:cubicBezTo>
                  <a:pt x="15809" y="7627"/>
                  <a:pt x="15808" y="7639"/>
                  <a:pt x="15805" y="7651"/>
                </a:cubicBezTo>
                <a:cubicBezTo>
                  <a:pt x="15803" y="7663"/>
                  <a:pt x="15800" y="7675"/>
                  <a:pt x="15795" y="7686"/>
                </a:cubicBezTo>
                <a:cubicBezTo>
                  <a:pt x="15790" y="7697"/>
                  <a:pt x="15784" y="7708"/>
                  <a:pt x="15778" y="7718"/>
                </a:cubicBezTo>
                <a:cubicBezTo>
                  <a:pt x="15771" y="7728"/>
                  <a:pt x="15763" y="7737"/>
                  <a:pt x="15755" y="7746"/>
                </a:cubicBezTo>
                <a:cubicBezTo>
                  <a:pt x="15746" y="7755"/>
                  <a:pt x="15737" y="7762"/>
                  <a:pt x="15726" y="7769"/>
                </a:cubicBezTo>
                <a:cubicBezTo>
                  <a:pt x="15716" y="7776"/>
                  <a:pt x="15706" y="7782"/>
                  <a:pt x="15694" y="7786"/>
                </a:cubicBezTo>
                <a:cubicBezTo>
                  <a:pt x="15683" y="7791"/>
                  <a:pt x="15671" y="7795"/>
                  <a:pt x="15660" y="7797"/>
                </a:cubicBezTo>
                <a:cubicBezTo>
                  <a:pt x="15648" y="7799"/>
                  <a:pt x="15635" y="7801"/>
                  <a:pt x="15623" y="7801"/>
                </a:cubicBezTo>
                <a:lnTo>
                  <a:pt x="186" y="7801"/>
                </a:lnTo>
                <a:cubicBezTo>
                  <a:pt x="173" y="7801"/>
                  <a:pt x="161" y="7799"/>
                  <a:pt x="149" y="7797"/>
                </a:cubicBezTo>
                <a:cubicBezTo>
                  <a:pt x="137" y="7795"/>
                  <a:pt x="126" y="7791"/>
                  <a:pt x="115" y="7786"/>
                </a:cubicBezTo>
                <a:cubicBezTo>
                  <a:pt x="103" y="7782"/>
                  <a:pt x="93" y="7776"/>
                  <a:pt x="82" y="7769"/>
                </a:cubicBezTo>
                <a:cubicBezTo>
                  <a:pt x="72" y="7762"/>
                  <a:pt x="63" y="7755"/>
                  <a:pt x="54" y="7746"/>
                </a:cubicBezTo>
                <a:cubicBezTo>
                  <a:pt x="46" y="7737"/>
                  <a:pt x="38" y="7728"/>
                  <a:pt x="31" y="7718"/>
                </a:cubicBezTo>
                <a:cubicBezTo>
                  <a:pt x="24" y="7708"/>
                  <a:pt x="19" y="7697"/>
                  <a:pt x="14" y="7686"/>
                </a:cubicBezTo>
                <a:cubicBezTo>
                  <a:pt x="9" y="7675"/>
                  <a:pt x="6" y="7663"/>
                  <a:pt x="3" y="7651"/>
                </a:cubicBezTo>
                <a:cubicBezTo>
                  <a:pt x="1" y="7639"/>
                  <a:pt x="0" y="7627"/>
                  <a:pt x="0" y="7615"/>
                </a:cubicBezTo>
                <a:close/>
              </a:path>
            </a:pathLst>
          </a:custGeom>
          <a:solidFill>
            <a:srgbClr val="FFFFFF">
              <a:alpha val="8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317" name="任意多边形 316"/>
          <p:cNvSpPr/>
          <p:nvPr/>
        </p:nvSpPr>
        <p:spPr>
          <a:xfrm>
            <a:off x="4604400" y="4011120"/>
            <a:ext cx="5691240" cy="1069920"/>
          </a:xfrm>
          <a:custGeom>
            <a:avLst/>
            <a:gdLst/>
            <a:ahLst/>
            <a:cxnLst/>
            <a:rect l="0" t="0" r="r" b="b"/>
            <a:pathLst>
              <a:path w="15809" h="2972">
                <a:moveTo>
                  <a:pt x="0" y="2786"/>
                </a:moveTo>
                <a:lnTo>
                  <a:pt x="0" y="185"/>
                </a:lnTo>
                <a:cubicBezTo>
                  <a:pt x="0" y="173"/>
                  <a:pt x="1" y="161"/>
                  <a:pt x="3" y="149"/>
                </a:cubicBezTo>
                <a:cubicBezTo>
                  <a:pt x="6" y="137"/>
                  <a:pt x="9" y="126"/>
                  <a:pt x="14" y="114"/>
                </a:cubicBezTo>
                <a:cubicBezTo>
                  <a:pt x="19" y="103"/>
                  <a:pt x="24" y="92"/>
                  <a:pt x="31" y="82"/>
                </a:cubicBezTo>
                <a:cubicBezTo>
                  <a:pt x="38" y="72"/>
                  <a:pt x="46" y="63"/>
                  <a:pt x="54" y="54"/>
                </a:cubicBezTo>
                <a:cubicBezTo>
                  <a:pt x="63" y="46"/>
                  <a:pt x="72" y="38"/>
                  <a:pt x="82" y="31"/>
                </a:cubicBezTo>
                <a:cubicBezTo>
                  <a:pt x="93" y="24"/>
                  <a:pt x="103" y="19"/>
                  <a:pt x="115" y="14"/>
                </a:cubicBezTo>
                <a:cubicBezTo>
                  <a:pt x="126" y="9"/>
                  <a:pt x="137" y="6"/>
                  <a:pt x="149" y="3"/>
                </a:cubicBezTo>
                <a:cubicBezTo>
                  <a:pt x="161" y="1"/>
                  <a:pt x="173" y="0"/>
                  <a:pt x="186" y="0"/>
                </a:cubicBezTo>
                <a:lnTo>
                  <a:pt x="15623" y="0"/>
                </a:lnTo>
                <a:cubicBezTo>
                  <a:pt x="15635" y="0"/>
                  <a:pt x="15648" y="1"/>
                  <a:pt x="15660" y="3"/>
                </a:cubicBezTo>
                <a:cubicBezTo>
                  <a:pt x="15671" y="6"/>
                  <a:pt x="15683" y="9"/>
                  <a:pt x="15694" y="14"/>
                </a:cubicBezTo>
                <a:cubicBezTo>
                  <a:pt x="15706" y="19"/>
                  <a:pt x="15716" y="24"/>
                  <a:pt x="15726" y="31"/>
                </a:cubicBezTo>
                <a:cubicBezTo>
                  <a:pt x="15737" y="38"/>
                  <a:pt x="15746" y="46"/>
                  <a:pt x="15755" y="54"/>
                </a:cubicBezTo>
                <a:cubicBezTo>
                  <a:pt x="15763" y="63"/>
                  <a:pt x="15771" y="72"/>
                  <a:pt x="15778" y="82"/>
                </a:cubicBezTo>
                <a:cubicBezTo>
                  <a:pt x="15784" y="92"/>
                  <a:pt x="15790" y="103"/>
                  <a:pt x="15795" y="114"/>
                </a:cubicBezTo>
                <a:cubicBezTo>
                  <a:pt x="15800" y="126"/>
                  <a:pt x="15803" y="137"/>
                  <a:pt x="15805" y="149"/>
                </a:cubicBezTo>
                <a:cubicBezTo>
                  <a:pt x="15808" y="161"/>
                  <a:pt x="15809" y="173"/>
                  <a:pt x="15809" y="185"/>
                </a:cubicBezTo>
                <a:lnTo>
                  <a:pt x="15809" y="2786"/>
                </a:lnTo>
                <a:cubicBezTo>
                  <a:pt x="15809" y="2799"/>
                  <a:pt x="15808" y="2811"/>
                  <a:pt x="15805" y="2823"/>
                </a:cubicBezTo>
                <a:cubicBezTo>
                  <a:pt x="15803" y="2835"/>
                  <a:pt x="15800" y="2846"/>
                  <a:pt x="15795" y="2857"/>
                </a:cubicBezTo>
                <a:cubicBezTo>
                  <a:pt x="15790" y="2869"/>
                  <a:pt x="15784" y="2879"/>
                  <a:pt x="15778" y="2890"/>
                </a:cubicBezTo>
                <a:cubicBezTo>
                  <a:pt x="15771" y="2900"/>
                  <a:pt x="15763" y="2909"/>
                  <a:pt x="15755" y="2918"/>
                </a:cubicBezTo>
                <a:cubicBezTo>
                  <a:pt x="15746" y="2926"/>
                  <a:pt x="15737" y="2934"/>
                  <a:pt x="15726" y="2941"/>
                </a:cubicBezTo>
                <a:cubicBezTo>
                  <a:pt x="15716" y="2948"/>
                  <a:pt x="15706" y="2953"/>
                  <a:pt x="15694" y="2958"/>
                </a:cubicBezTo>
                <a:cubicBezTo>
                  <a:pt x="15683" y="2963"/>
                  <a:pt x="15671" y="2966"/>
                  <a:pt x="15660" y="2968"/>
                </a:cubicBezTo>
                <a:cubicBezTo>
                  <a:pt x="15648" y="2971"/>
                  <a:pt x="15635" y="2972"/>
                  <a:pt x="15623" y="2972"/>
                </a:cubicBezTo>
                <a:lnTo>
                  <a:pt x="186" y="2972"/>
                </a:lnTo>
                <a:cubicBezTo>
                  <a:pt x="173" y="2972"/>
                  <a:pt x="161" y="2971"/>
                  <a:pt x="149" y="2968"/>
                </a:cubicBezTo>
                <a:cubicBezTo>
                  <a:pt x="137" y="2966"/>
                  <a:pt x="126" y="2963"/>
                  <a:pt x="115" y="2958"/>
                </a:cubicBezTo>
                <a:cubicBezTo>
                  <a:pt x="103" y="2953"/>
                  <a:pt x="93" y="2948"/>
                  <a:pt x="82" y="2941"/>
                </a:cubicBezTo>
                <a:cubicBezTo>
                  <a:pt x="72" y="2934"/>
                  <a:pt x="63" y="2926"/>
                  <a:pt x="54" y="2918"/>
                </a:cubicBezTo>
                <a:cubicBezTo>
                  <a:pt x="46" y="2909"/>
                  <a:pt x="38" y="2900"/>
                  <a:pt x="31" y="2890"/>
                </a:cubicBezTo>
                <a:cubicBezTo>
                  <a:pt x="24" y="2879"/>
                  <a:pt x="19" y="2869"/>
                  <a:pt x="14" y="2857"/>
                </a:cubicBezTo>
                <a:cubicBezTo>
                  <a:pt x="9" y="2846"/>
                  <a:pt x="6" y="2835"/>
                  <a:pt x="3" y="2823"/>
                </a:cubicBezTo>
                <a:cubicBezTo>
                  <a:pt x="1" y="2811"/>
                  <a:pt x="0" y="2799"/>
                  <a:pt x="0" y="2786"/>
                </a:cubicBezTo>
                <a:close/>
              </a:path>
            </a:pathLst>
          </a:custGeom>
          <a:solidFill>
            <a:srgbClr val="FFFFFF">
              <a:alpha val="8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318" name="图片 317"/>
          <p:cNvPicPr/>
          <p:nvPr/>
        </p:nvPicPr>
        <p:blipFill>
          <a:blip r:embed="rId5"/>
          <a:stretch/>
        </p:blipFill>
        <p:spPr>
          <a:xfrm>
            <a:off x="4771800" y="1236960"/>
            <a:ext cx="166680" cy="166680"/>
          </a:xfrm>
          <a:prstGeom prst="rect">
            <a:avLst/>
          </a:prstGeom>
          <a:noFill/>
          <a:ln w="0">
            <a:noFill/>
          </a:ln>
        </p:spPr>
      </p:pic>
      <p:sp>
        <p:nvSpPr>
          <p:cNvPr id="319" name="文本框 318"/>
          <p:cNvSpPr txBox="1"/>
          <p:nvPr/>
        </p:nvSpPr>
        <p:spPr>
          <a:xfrm>
            <a:off x="768960" y="3055320"/>
            <a:ext cx="40320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准确性</a:t>
            </a:r>
            <a:endParaRPr lang="en-US" sz="1050" b="0" u="none" strike="noStrike">
              <a:solidFill>
                <a:srgbClr val="000000"/>
              </a:solidFill>
              <a:effectLst/>
              <a:uFillTx/>
              <a:latin typeface="Times New Roman"/>
            </a:endParaRPr>
          </a:p>
        </p:txBody>
      </p:sp>
      <p:sp>
        <p:nvSpPr>
          <p:cNvPr id="320" name="任意多边形 319"/>
          <p:cNvSpPr/>
          <p:nvPr/>
        </p:nvSpPr>
        <p:spPr>
          <a:xfrm>
            <a:off x="4905360" y="1537560"/>
            <a:ext cx="668880" cy="668880"/>
          </a:xfrm>
          <a:custGeom>
            <a:avLst/>
            <a:gdLst/>
            <a:ahLst/>
            <a:cxnLst/>
            <a:rect l="0" t="0" r="r" b="b"/>
            <a:pathLst>
              <a:path w="1858" h="1858">
                <a:moveTo>
                  <a:pt x="0" y="1672"/>
                </a:moveTo>
                <a:lnTo>
                  <a:pt x="0" y="185"/>
                </a:lnTo>
                <a:cubicBezTo>
                  <a:pt x="0" y="173"/>
                  <a:pt x="1" y="161"/>
                  <a:pt x="3" y="149"/>
                </a:cubicBezTo>
                <a:cubicBezTo>
                  <a:pt x="6" y="137"/>
                  <a:pt x="9" y="126"/>
                  <a:pt x="14" y="114"/>
                </a:cubicBezTo>
                <a:cubicBezTo>
                  <a:pt x="18" y="103"/>
                  <a:pt x="24" y="92"/>
                  <a:pt x="31" y="82"/>
                </a:cubicBezTo>
                <a:cubicBezTo>
                  <a:pt x="38" y="72"/>
                  <a:pt x="45" y="63"/>
                  <a:pt x="54" y="54"/>
                </a:cubicBezTo>
                <a:cubicBezTo>
                  <a:pt x="63" y="45"/>
                  <a:pt x="72" y="38"/>
                  <a:pt x="82" y="31"/>
                </a:cubicBezTo>
                <a:cubicBezTo>
                  <a:pt x="92" y="24"/>
                  <a:pt x="103" y="19"/>
                  <a:pt x="114" y="14"/>
                </a:cubicBezTo>
                <a:cubicBezTo>
                  <a:pt x="125" y="9"/>
                  <a:pt x="137" y="6"/>
                  <a:pt x="149" y="3"/>
                </a:cubicBezTo>
                <a:cubicBezTo>
                  <a:pt x="161" y="1"/>
                  <a:pt x="173" y="0"/>
                  <a:pt x="185" y="0"/>
                </a:cubicBezTo>
                <a:lnTo>
                  <a:pt x="1672" y="0"/>
                </a:lnTo>
                <a:cubicBezTo>
                  <a:pt x="1684" y="0"/>
                  <a:pt x="1696" y="1"/>
                  <a:pt x="1708" y="3"/>
                </a:cubicBezTo>
                <a:cubicBezTo>
                  <a:pt x="1720" y="6"/>
                  <a:pt x="1732" y="9"/>
                  <a:pt x="1743" y="14"/>
                </a:cubicBezTo>
                <a:cubicBezTo>
                  <a:pt x="1754" y="19"/>
                  <a:pt x="1765" y="24"/>
                  <a:pt x="1775" y="31"/>
                </a:cubicBezTo>
                <a:cubicBezTo>
                  <a:pt x="1785" y="38"/>
                  <a:pt x="1795" y="45"/>
                  <a:pt x="1803" y="54"/>
                </a:cubicBezTo>
                <a:cubicBezTo>
                  <a:pt x="1812" y="63"/>
                  <a:pt x="1820" y="72"/>
                  <a:pt x="1826" y="82"/>
                </a:cubicBezTo>
                <a:cubicBezTo>
                  <a:pt x="1833" y="92"/>
                  <a:pt x="1839" y="103"/>
                  <a:pt x="1843" y="114"/>
                </a:cubicBezTo>
                <a:cubicBezTo>
                  <a:pt x="1848" y="126"/>
                  <a:pt x="1852" y="137"/>
                  <a:pt x="1854" y="149"/>
                </a:cubicBezTo>
                <a:cubicBezTo>
                  <a:pt x="1856" y="161"/>
                  <a:pt x="1858" y="173"/>
                  <a:pt x="1858" y="185"/>
                </a:cubicBezTo>
                <a:lnTo>
                  <a:pt x="1858" y="1672"/>
                </a:lnTo>
                <a:cubicBezTo>
                  <a:pt x="1858" y="1684"/>
                  <a:pt x="1856" y="1696"/>
                  <a:pt x="1854" y="1708"/>
                </a:cubicBezTo>
                <a:cubicBezTo>
                  <a:pt x="1852" y="1720"/>
                  <a:pt x="1848" y="1732"/>
                  <a:pt x="1843" y="1743"/>
                </a:cubicBezTo>
                <a:cubicBezTo>
                  <a:pt x="1839" y="1754"/>
                  <a:pt x="1833" y="1765"/>
                  <a:pt x="1826" y="1775"/>
                </a:cubicBezTo>
                <a:cubicBezTo>
                  <a:pt x="1820" y="1785"/>
                  <a:pt x="1812" y="1795"/>
                  <a:pt x="1803" y="1803"/>
                </a:cubicBezTo>
                <a:cubicBezTo>
                  <a:pt x="1795" y="1812"/>
                  <a:pt x="1785" y="1820"/>
                  <a:pt x="1775" y="1826"/>
                </a:cubicBezTo>
                <a:cubicBezTo>
                  <a:pt x="1765" y="1833"/>
                  <a:pt x="1754" y="1839"/>
                  <a:pt x="1743" y="1844"/>
                </a:cubicBezTo>
                <a:cubicBezTo>
                  <a:pt x="1732" y="1848"/>
                  <a:pt x="1720" y="1852"/>
                  <a:pt x="1708" y="1854"/>
                </a:cubicBezTo>
                <a:cubicBezTo>
                  <a:pt x="1696" y="1857"/>
                  <a:pt x="1684" y="1858"/>
                  <a:pt x="1672" y="1858"/>
                </a:cubicBezTo>
                <a:lnTo>
                  <a:pt x="185" y="1858"/>
                </a:lnTo>
                <a:cubicBezTo>
                  <a:pt x="173" y="1858"/>
                  <a:pt x="161" y="1857"/>
                  <a:pt x="149" y="1854"/>
                </a:cubicBezTo>
                <a:cubicBezTo>
                  <a:pt x="137" y="1852"/>
                  <a:pt x="125" y="1848"/>
                  <a:pt x="114" y="1844"/>
                </a:cubicBezTo>
                <a:cubicBezTo>
                  <a:pt x="103" y="1839"/>
                  <a:pt x="92" y="1833"/>
                  <a:pt x="82" y="1826"/>
                </a:cubicBezTo>
                <a:cubicBezTo>
                  <a:pt x="72" y="1820"/>
                  <a:pt x="63" y="1812"/>
                  <a:pt x="54" y="1803"/>
                </a:cubicBezTo>
                <a:cubicBezTo>
                  <a:pt x="45" y="1795"/>
                  <a:pt x="38" y="1785"/>
                  <a:pt x="31" y="1775"/>
                </a:cubicBezTo>
                <a:cubicBezTo>
                  <a:pt x="24" y="1765"/>
                  <a:pt x="18" y="1754"/>
                  <a:pt x="14" y="1743"/>
                </a:cubicBezTo>
                <a:cubicBezTo>
                  <a:pt x="9" y="1732"/>
                  <a:pt x="6" y="1720"/>
                  <a:pt x="3" y="1708"/>
                </a:cubicBezTo>
                <a:cubicBezTo>
                  <a:pt x="1" y="1696"/>
                  <a:pt x="0" y="1684"/>
                  <a:pt x="0" y="1672"/>
                </a:cubicBezTo>
                <a:close/>
              </a:path>
            </a:pathLst>
          </a:custGeom>
          <a:solidFill>
            <a:srgbClr val="1E3A8A">
              <a:alpha val="5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321" name="图片 320"/>
          <p:cNvPicPr/>
          <p:nvPr/>
        </p:nvPicPr>
        <p:blipFill>
          <a:blip r:embed="rId6"/>
          <a:stretch/>
        </p:blipFill>
        <p:spPr>
          <a:xfrm>
            <a:off x="5147640" y="1746720"/>
            <a:ext cx="191880" cy="250200"/>
          </a:xfrm>
          <a:prstGeom prst="rect">
            <a:avLst/>
          </a:prstGeom>
          <a:noFill/>
          <a:ln w="0">
            <a:noFill/>
          </a:ln>
        </p:spPr>
      </p:pic>
      <p:sp>
        <p:nvSpPr>
          <p:cNvPr id="322" name="文本框 321"/>
          <p:cNvSpPr txBox="1"/>
          <p:nvPr/>
        </p:nvSpPr>
        <p:spPr>
          <a:xfrm>
            <a:off x="5041800" y="1217880"/>
            <a:ext cx="1509480" cy="212400"/>
          </a:xfrm>
          <a:prstGeom prst="rect">
            <a:avLst/>
          </a:prstGeom>
          <a:noFill/>
          <a:ln w="0">
            <a:noFill/>
          </a:ln>
        </p:spPr>
        <p:txBody>
          <a:bodyPr wrap="none" lIns="0" tIns="0" rIns="0" bIns="0" anchor="t">
            <a:spAutoFit/>
          </a:bodyPr>
          <a:lstStyle/>
          <a:p>
            <a:r>
              <a:rPr lang="zh-CN" sz="1320" b="0" u="none" strike="noStrike">
                <a:solidFill>
                  <a:srgbClr val="FFFFFF"/>
                </a:solidFill>
                <a:effectLst/>
                <a:uFillTx/>
                <a:latin typeface="WenQuanYiZenHei"/>
                <a:ea typeface="WenQuanYiZenHei"/>
              </a:rPr>
              <a:t>数据标注与分类方法</a:t>
            </a:r>
            <a:endParaRPr lang="en-US" sz="1320" b="0" u="none" strike="noStrike">
              <a:solidFill>
                <a:srgbClr val="000000"/>
              </a:solidFill>
              <a:effectLst/>
              <a:uFillTx/>
              <a:latin typeface="Times New Roman"/>
            </a:endParaRPr>
          </a:p>
        </p:txBody>
      </p:sp>
      <p:sp>
        <p:nvSpPr>
          <p:cNvPr id="323" name="任意多边形 322"/>
          <p:cNvSpPr/>
          <p:nvPr/>
        </p:nvSpPr>
        <p:spPr>
          <a:xfrm>
            <a:off x="7119720" y="1537560"/>
            <a:ext cx="668880" cy="668880"/>
          </a:xfrm>
          <a:custGeom>
            <a:avLst/>
            <a:gdLst/>
            <a:ahLst/>
            <a:cxnLst/>
            <a:rect l="0" t="0" r="r" b="b"/>
            <a:pathLst>
              <a:path w="1858" h="1858">
                <a:moveTo>
                  <a:pt x="0" y="1672"/>
                </a:moveTo>
                <a:lnTo>
                  <a:pt x="0" y="185"/>
                </a:lnTo>
                <a:cubicBezTo>
                  <a:pt x="0" y="173"/>
                  <a:pt x="1" y="161"/>
                  <a:pt x="4" y="149"/>
                </a:cubicBezTo>
                <a:cubicBezTo>
                  <a:pt x="6" y="137"/>
                  <a:pt x="9" y="126"/>
                  <a:pt x="14" y="114"/>
                </a:cubicBezTo>
                <a:cubicBezTo>
                  <a:pt x="19" y="103"/>
                  <a:pt x="25" y="92"/>
                  <a:pt x="31" y="82"/>
                </a:cubicBezTo>
                <a:cubicBezTo>
                  <a:pt x="38" y="72"/>
                  <a:pt x="46" y="63"/>
                  <a:pt x="54" y="54"/>
                </a:cubicBezTo>
                <a:cubicBezTo>
                  <a:pt x="63" y="45"/>
                  <a:pt x="72" y="38"/>
                  <a:pt x="83" y="31"/>
                </a:cubicBezTo>
                <a:cubicBezTo>
                  <a:pt x="93" y="24"/>
                  <a:pt x="103" y="19"/>
                  <a:pt x="115" y="14"/>
                </a:cubicBezTo>
                <a:cubicBezTo>
                  <a:pt x="126" y="9"/>
                  <a:pt x="138" y="6"/>
                  <a:pt x="149" y="3"/>
                </a:cubicBezTo>
                <a:cubicBezTo>
                  <a:pt x="161" y="1"/>
                  <a:pt x="174" y="0"/>
                  <a:pt x="186" y="0"/>
                </a:cubicBezTo>
                <a:lnTo>
                  <a:pt x="1672" y="0"/>
                </a:lnTo>
                <a:cubicBezTo>
                  <a:pt x="1685" y="0"/>
                  <a:pt x="1697" y="1"/>
                  <a:pt x="1709" y="3"/>
                </a:cubicBezTo>
                <a:cubicBezTo>
                  <a:pt x="1721" y="6"/>
                  <a:pt x="1732" y="9"/>
                  <a:pt x="1743" y="14"/>
                </a:cubicBezTo>
                <a:cubicBezTo>
                  <a:pt x="1755" y="19"/>
                  <a:pt x="1765" y="24"/>
                  <a:pt x="1776" y="31"/>
                </a:cubicBezTo>
                <a:cubicBezTo>
                  <a:pt x="1786" y="38"/>
                  <a:pt x="1795" y="45"/>
                  <a:pt x="1804" y="54"/>
                </a:cubicBezTo>
                <a:cubicBezTo>
                  <a:pt x="1812" y="63"/>
                  <a:pt x="1820" y="72"/>
                  <a:pt x="1827" y="82"/>
                </a:cubicBezTo>
                <a:cubicBezTo>
                  <a:pt x="1834" y="92"/>
                  <a:pt x="1839" y="103"/>
                  <a:pt x="1844" y="114"/>
                </a:cubicBezTo>
                <a:cubicBezTo>
                  <a:pt x="1849" y="126"/>
                  <a:pt x="1852" y="137"/>
                  <a:pt x="1854" y="149"/>
                </a:cubicBezTo>
                <a:cubicBezTo>
                  <a:pt x="1857" y="161"/>
                  <a:pt x="1858" y="173"/>
                  <a:pt x="1858" y="185"/>
                </a:cubicBezTo>
                <a:lnTo>
                  <a:pt x="1858" y="1672"/>
                </a:lnTo>
                <a:cubicBezTo>
                  <a:pt x="1858" y="1684"/>
                  <a:pt x="1857" y="1696"/>
                  <a:pt x="1854" y="1708"/>
                </a:cubicBezTo>
                <a:cubicBezTo>
                  <a:pt x="1852" y="1720"/>
                  <a:pt x="1849" y="1732"/>
                  <a:pt x="1844" y="1743"/>
                </a:cubicBezTo>
                <a:cubicBezTo>
                  <a:pt x="1839" y="1754"/>
                  <a:pt x="1834" y="1765"/>
                  <a:pt x="1827" y="1775"/>
                </a:cubicBezTo>
                <a:cubicBezTo>
                  <a:pt x="1820" y="1785"/>
                  <a:pt x="1812" y="1795"/>
                  <a:pt x="1804" y="1803"/>
                </a:cubicBezTo>
                <a:cubicBezTo>
                  <a:pt x="1795" y="1812"/>
                  <a:pt x="1786" y="1820"/>
                  <a:pt x="1776" y="1826"/>
                </a:cubicBezTo>
                <a:cubicBezTo>
                  <a:pt x="1765" y="1833"/>
                  <a:pt x="1755" y="1839"/>
                  <a:pt x="1743" y="1844"/>
                </a:cubicBezTo>
                <a:cubicBezTo>
                  <a:pt x="1732" y="1848"/>
                  <a:pt x="1721" y="1852"/>
                  <a:pt x="1709" y="1854"/>
                </a:cubicBezTo>
                <a:cubicBezTo>
                  <a:pt x="1697" y="1857"/>
                  <a:pt x="1685" y="1858"/>
                  <a:pt x="1672" y="1858"/>
                </a:cubicBezTo>
                <a:lnTo>
                  <a:pt x="186" y="1858"/>
                </a:lnTo>
                <a:cubicBezTo>
                  <a:pt x="174" y="1858"/>
                  <a:pt x="161" y="1857"/>
                  <a:pt x="149" y="1854"/>
                </a:cubicBezTo>
                <a:cubicBezTo>
                  <a:pt x="138" y="1852"/>
                  <a:pt x="126" y="1848"/>
                  <a:pt x="115" y="1844"/>
                </a:cubicBezTo>
                <a:cubicBezTo>
                  <a:pt x="103" y="1839"/>
                  <a:pt x="93" y="1833"/>
                  <a:pt x="83" y="1826"/>
                </a:cubicBezTo>
                <a:cubicBezTo>
                  <a:pt x="72" y="1820"/>
                  <a:pt x="63" y="1812"/>
                  <a:pt x="54" y="1803"/>
                </a:cubicBezTo>
                <a:cubicBezTo>
                  <a:pt x="46" y="1795"/>
                  <a:pt x="38" y="1785"/>
                  <a:pt x="31" y="1775"/>
                </a:cubicBezTo>
                <a:cubicBezTo>
                  <a:pt x="25" y="1765"/>
                  <a:pt x="19" y="1754"/>
                  <a:pt x="14" y="1743"/>
                </a:cubicBezTo>
                <a:cubicBezTo>
                  <a:pt x="9" y="1732"/>
                  <a:pt x="6" y="1720"/>
                  <a:pt x="4" y="1708"/>
                </a:cubicBezTo>
                <a:cubicBezTo>
                  <a:pt x="1" y="1696"/>
                  <a:pt x="0" y="1684"/>
                  <a:pt x="0" y="1672"/>
                </a:cubicBezTo>
                <a:close/>
              </a:path>
            </a:pathLst>
          </a:custGeom>
          <a:solidFill>
            <a:srgbClr val="4C1D95">
              <a:alpha val="5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324" name="图片 323"/>
          <p:cNvPicPr/>
          <p:nvPr/>
        </p:nvPicPr>
        <p:blipFill>
          <a:blip r:embed="rId7"/>
          <a:stretch/>
        </p:blipFill>
        <p:spPr>
          <a:xfrm>
            <a:off x="7295400" y="1746720"/>
            <a:ext cx="317160" cy="250200"/>
          </a:xfrm>
          <a:prstGeom prst="rect">
            <a:avLst/>
          </a:prstGeom>
          <a:noFill/>
          <a:ln w="0">
            <a:noFill/>
          </a:ln>
        </p:spPr>
      </p:pic>
      <p:sp>
        <p:nvSpPr>
          <p:cNvPr id="325" name="文本框 324"/>
          <p:cNvSpPr txBox="1"/>
          <p:nvPr/>
        </p:nvSpPr>
        <p:spPr>
          <a:xfrm>
            <a:off x="5008320" y="2285640"/>
            <a:ext cx="47016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原始数据</a:t>
            </a:r>
            <a:endParaRPr lang="en-US" sz="920" b="0" u="none" strike="noStrike">
              <a:solidFill>
                <a:srgbClr val="000000"/>
              </a:solidFill>
              <a:effectLst/>
              <a:uFillTx/>
              <a:latin typeface="Times New Roman"/>
            </a:endParaRPr>
          </a:p>
        </p:txBody>
      </p:sp>
      <p:sp>
        <p:nvSpPr>
          <p:cNvPr id="326" name="任意多边形 325"/>
          <p:cNvSpPr/>
          <p:nvPr/>
        </p:nvSpPr>
        <p:spPr>
          <a:xfrm>
            <a:off x="9325800" y="1537560"/>
            <a:ext cx="668880" cy="668880"/>
          </a:xfrm>
          <a:custGeom>
            <a:avLst/>
            <a:gdLst/>
            <a:ahLst/>
            <a:cxnLst/>
            <a:rect l="0" t="0" r="r" b="b"/>
            <a:pathLst>
              <a:path w="1858" h="1858">
                <a:moveTo>
                  <a:pt x="0" y="1672"/>
                </a:moveTo>
                <a:lnTo>
                  <a:pt x="0" y="185"/>
                </a:lnTo>
                <a:cubicBezTo>
                  <a:pt x="0" y="173"/>
                  <a:pt x="1" y="161"/>
                  <a:pt x="4" y="149"/>
                </a:cubicBezTo>
                <a:cubicBezTo>
                  <a:pt x="6" y="137"/>
                  <a:pt x="10" y="126"/>
                  <a:pt x="14" y="114"/>
                </a:cubicBezTo>
                <a:cubicBezTo>
                  <a:pt x="19" y="103"/>
                  <a:pt x="25" y="92"/>
                  <a:pt x="32" y="82"/>
                </a:cubicBezTo>
                <a:cubicBezTo>
                  <a:pt x="38" y="72"/>
                  <a:pt x="46" y="63"/>
                  <a:pt x="55" y="54"/>
                </a:cubicBezTo>
                <a:cubicBezTo>
                  <a:pt x="63" y="45"/>
                  <a:pt x="73" y="38"/>
                  <a:pt x="83" y="31"/>
                </a:cubicBezTo>
                <a:cubicBezTo>
                  <a:pt x="93" y="24"/>
                  <a:pt x="104" y="19"/>
                  <a:pt x="115" y="14"/>
                </a:cubicBezTo>
                <a:cubicBezTo>
                  <a:pt x="126" y="9"/>
                  <a:pt x="138" y="6"/>
                  <a:pt x="150" y="3"/>
                </a:cubicBezTo>
                <a:cubicBezTo>
                  <a:pt x="162" y="1"/>
                  <a:pt x="174" y="0"/>
                  <a:pt x="186" y="0"/>
                </a:cubicBezTo>
                <a:lnTo>
                  <a:pt x="1673" y="0"/>
                </a:lnTo>
                <a:cubicBezTo>
                  <a:pt x="1685" y="0"/>
                  <a:pt x="1697" y="1"/>
                  <a:pt x="1709" y="3"/>
                </a:cubicBezTo>
                <a:cubicBezTo>
                  <a:pt x="1721" y="6"/>
                  <a:pt x="1732" y="9"/>
                  <a:pt x="1744" y="14"/>
                </a:cubicBezTo>
                <a:cubicBezTo>
                  <a:pt x="1755" y="19"/>
                  <a:pt x="1766" y="24"/>
                  <a:pt x="1776" y="31"/>
                </a:cubicBezTo>
                <a:cubicBezTo>
                  <a:pt x="1786" y="38"/>
                  <a:pt x="1795" y="45"/>
                  <a:pt x="1804" y="54"/>
                </a:cubicBezTo>
                <a:cubicBezTo>
                  <a:pt x="1813" y="63"/>
                  <a:pt x="1820" y="72"/>
                  <a:pt x="1827" y="82"/>
                </a:cubicBezTo>
                <a:cubicBezTo>
                  <a:pt x="1834" y="92"/>
                  <a:pt x="1840" y="103"/>
                  <a:pt x="1844" y="114"/>
                </a:cubicBezTo>
                <a:cubicBezTo>
                  <a:pt x="1849" y="126"/>
                  <a:pt x="1852" y="137"/>
                  <a:pt x="1855" y="149"/>
                </a:cubicBezTo>
                <a:cubicBezTo>
                  <a:pt x="1857" y="161"/>
                  <a:pt x="1858" y="173"/>
                  <a:pt x="1858" y="185"/>
                </a:cubicBezTo>
                <a:lnTo>
                  <a:pt x="1858" y="1672"/>
                </a:lnTo>
                <a:cubicBezTo>
                  <a:pt x="1858" y="1684"/>
                  <a:pt x="1857" y="1696"/>
                  <a:pt x="1855" y="1708"/>
                </a:cubicBezTo>
                <a:cubicBezTo>
                  <a:pt x="1852" y="1720"/>
                  <a:pt x="1849" y="1732"/>
                  <a:pt x="1844" y="1743"/>
                </a:cubicBezTo>
                <a:cubicBezTo>
                  <a:pt x="1840" y="1754"/>
                  <a:pt x="1834" y="1765"/>
                  <a:pt x="1827" y="1775"/>
                </a:cubicBezTo>
                <a:cubicBezTo>
                  <a:pt x="1820" y="1785"/>
                  <a:pt x="1813" y="1795"/>
                  <a:pt x="1804" y="1803"/>
                </a:cubicBezTo>
                <a:cubicBezTo>
                  <a:pt x="1795" y="1812"/>
                  <a:pt x="1786" y="1820"/>
                  <a:pt x="1776" y="1826"/>
                </a:cubicBezTo>
                <a:cubicBezTo>
                  <a:pt x="1766" y="1833"/>
                  <a:pt x="1755" y="1839"/>
                  <a:pt x="1744" y="1844"/>
                </a:cubicBezTo>
                <a:cubicBezTo>
                  <a:pt x="1732" y="1848"/>
                  <a:pt x="1721" y="1852"/>
                  <a:pt x="1709" y="1854"/>
                </a:cubicBezTo>
                <a:cubicBezTo>
                  <a:pt x="1697" y="1857"/>
                  <a:pt x="1685" y="1858"/>
                  <a:pt x="1673" y="1858"/>
                </a:cubicBezTo>
                <a:lnTo>
                  <a:pt x="186" y="1858"/>
                </a:lnTo>
                <a:cubicBezTo>
                  <a:pt x="174" y="1858"/>
                  <a:pt x="162" y="1857"/>
                  <a:pt x="150" y="1854"/>
                </a:cubicBezTo>
                <a:cubicBezTo>
                  <a:pt x="138" y="1852"/>
                  <a:pt x="126" y="1848"/>
                  <a:pt x="115" y="1844"/>
                </a:cubicBezTo>
                <a:cubicBezTo>
                  <a:pt x="104" y="1839"/>
                  <a:pt x="93" y="1833"/>
                  <a:pt x="83" y="1826"/>
                </a:cubicBezTo>
                <a:cubicBezTo>
                  <a:pt x="73" y="1820"/>
                  <a:pt x="63" y="1812"/>
                  <a:pt x="55" y="1803"/>
                </a:cubicBezTo>
                <a:cubicBezTo>
                  <a:pt x="46" y="1795"/>
                  <a:pt x="38" y="1785"/>
                  <a:pt x="32" y="1775"/>
                </a:cubicBezTo>
                <a:cubicBezTo>
                  <a:pt x="25" y="1765"/>
                  <a:pt x="19" y="1754"/>
                  <a:pt x="14" y="1743"/>
                </a:cubicBezTo>
                <a:cubicBezTo>
                  <a:pt x="10" y="1732"/>
                  <a:pt x="6" y="1720"/>
                  <a:pt x="4" y="1708"/>
                </a:cubicBezTo>
                <a:cubicBezTo>
                  <a:pt x="1" y="1696"/>
                  <a:pt x="0" y="1684"/>
                  <a:pt x="0" y="1672"/>
                </a:cubicBezTo>
                <a:close/>
              </a:path>
            </a:pathLst>
          </a:custGeom>
          <a:solidFill>
            <a:srgbClr val="064E3B">
              <a:alpha val="5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327" name="图片 326"/>
          <p:cNvPicPr/>
          <p:nvPr/>
        </p:nvPicPr>
        <p:blipFill>
          <a:blip r:embed="rId8"/>
          <a:stretch/>
        </p:blipFill>
        <p:spPr>
          <a:xfrm>
            <a:off x="9551880" y="1746720"/>
            <a:ext cx="217080" cy="250200"/>
          </a:xfrm>
          <a:prstGeom prst="rect">
            <a:avLst/>
          </a:prstGeom>
          <a:noFill/>
          <a:ln w="0">
            <a:noFill/>
          </a:ln>
        </p:spPr>
      </p:pic>
      <p:sp>
        <p:nvSpPr>
          <p:cNvPr id="328" name="文本框 327"/>
          <p:cNvSpPr txBox="1"/>
          <p:nvPr/>
        </p:nvSpPr>
        <p:spPr>
          <a:xfrm>
            <a:off x="7158600" y="2285640"/>
            <a:ext cx="58752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标注与分类</a:t>
            </a:r>
            <a:endParaRPr lang="en-US" sz="920" b="0" u="none" strike="noStrike">
              <a:solidFill>
                <a:srgbClr val="000000"/>
              </a:solidFill>
              <a:effectLst/>
              <a:uFillTx/>
              <a:latin typeface="Times New Roman"/>
            </a:endParaRPr>
          </a:p>
        </p:txBody>
      </p:sp>
      <p:sp>
        <p:nvSpPr>
          <p:cNvPr id="329" name="任意多边形 328"/>
          <p:cNvSpPr/>
          <p:nvPr/>
        </p:nvSpPr>
        <p:spPr>
          <a:xfrm>
            <a:off x="4771440" y="2640600"/>
            <a:ext cx="2632680" cy="1036440"/>
          </a:xfrm>
          <a:custGeom>
            <a:avLst/>
            <a:gdLst/>
            <a:ahLst/>
            <a:cxnLst/>
            <a:rect l="0" t="0" r="r" b="b"/>
            <a:pathLst>
              <a:path w="7313" h="2879">
                <a:moveTo>
                  <a:pt x="0" y="2693"/>
                </a:moveTo>
                <a:lnTo>
                  <a:pt x="0" y="186"/>
                </a:lnTo>
                <a:cubicBezTo>
                  <a:pt x="0" y="173"/>
                  <a:pt x="1" y="161"/>
                  <a:pt x="4" y="149"/>
                </a:cubicBezTo>
                <a:cubicBezTo>
                  <a:pt x="6" y="137"/>
                  <a:pt x="10" y="126"/>
                  <a:pt x="14" y="114"/>
                </a:cubicBezTo>
                <a:cubicBezTo>
                  <a:pt x="19" y="103"/>
                  <a:pt x="25" y="92"/>
                  <a:pt x="31" y="82"/>
                </a:cubicBezTo>
                <a:cubicBezTo>
                  <a:pt x="38" y="72"/>
                  <a:pt x="46" y="63"/>
                  <a:pt x="55" y="54"/>
                </a:cubicBezTo>
                <a:cubicBezTo>
                  <a:pt x="63" y="46"/>
                  <a:pt x="73" y="38"/>
                  <a:pt x="83" y="31"/>
                </a:cubicBezTo>
                <a:cubicBezTo>
                  <a:pt x="93" y="24"/>
                  <a:pt x="104" y="19"/>
                  <a:pt x="115" y="14"/>
                </a:cubicBezTo>
                <a:cubicBezTo>
                  <a:pt x="126" y="9"/>
                  <a:pt x="138" y="6"/>
                  <a:pt x="150" y="3"/>
                </a:cubicBezTo>
                <a:cubicBezTo>
                  <a:pt x="162" y="1"/>
                  <a:pt x="174" y="0"/>
                  <a:pt x="186" y="0"/>
                </a:cubicBezTo>
                <a:lnTo>
                  <a:pt x="7128" y="0"/>
                </a:lnTo>
                <a:cubicBezTo>
                  <a:pt x="7140" y="0"/>
                  <a:pt x="7152" y="1"/>
                  <a:pt x="7164" y="3"/>
                </a:cubicBezTo>
                <a:cubicBezTo>
                  <a:pt x="7176" y="6"/>
                  <a:pt x="7187" y="9"/>
                  <a:pt x="7199" y="14"/>
                </a:cubicBezTo>
                <a:cubicBezTo>
                  <a:pt x="7210" y="19"/>
                  <a:pt x="7221" y="24"/>
                  <a:pt x="7231" y="31"/>
                </a:cubicBezTo>
                <a:cubicBezTo>
                  <a:pt x="7241" y="38"/>
                  <a:pt x="7250" y="46"/>
                  <a:pt x="7259" y="54"/>
                </a:cubicBezTo>
                <a:cubicBezTo>
                  <a:pt x="7267" y="63"/>
                  <a:pt x="7275" y="72"/>
                  <a:pt x="7282" y="82"/>
                </a:cubicBezTo>
                <a:cubicBezTo>
                  <a:pt x="7289" y="92"/>
                  <a:pt x="7294" y="103"/>
                  <a:pt x="7299" y="114"/>
                </a:cubicBezTo>
                <a:cubicBezTo>
                  <a:pt x="7304" y="126"/>
                  <a:pt x="7307" y="137"/>
                  <a:pt x="7310" y="149"/>
                </a:cubicBezTo>
                <a:cubicBezTo>
                  <a:pt x="7312" y="161"/>
                  <a:pt x="7313" y="173"/>
                  <a:pt x="7313" y="186"/>
                </a:cubicBezTo>
                <a:lnTo>
                  <a:pt x="7313" y="2693"/>
                </a:lnTo>
                <a:cubicBezTo>
                  <a:pt x="7313" y="2705"/>
                  <a:pt x="7312" y="2717"/>
                  <a:pt x="7310" y="2729"/>
                </a:cubicBezTo>
                <a:cubicBezTo>
                  <a:pt x="7307" y="2742"/>
                  <a:pt x="7304" y="2753"/>
                  <a:pt x="7299" y="2765"/>
                </a:cubicBezTo>
                <a:cubicBezTo>
                  <a:pt x="7294" y="2776"/>
                  <a:pt x="7289" y="2787"/>
                  <a:pt x="7282" y="2797"/>
                </a:cubicBezTo>
                <a:cubicBezTo>
                  <a:pt x="7275" y="2807"/>
                  <a:pt x="7267" y="2816"/>
                  <a:pt x="7259" y="2825"/>
                </a:cubicBezTo>
                <a:cubicBezTo>
                  <a:pt x="7250" y="2833"/>
                  <a:pt x="7241" y="2841"/>
                  <a:pt x="7231" y="2848"/>
                </a:cubicBezTo>
                <a:cubicBezTo>
                  <a:pt x="7221" y="2855"/>
                  <a:pt x="7210" y="2860"/>
                  <a:pt x="7199" y="2865"/>
                </a:cubicBezTo>
                <a:cubicBezTo>
                  <a:pt x="7187" y="2870"/>
                  <a:pt x="7176" y="2873"/>
                  <a:pt x="7164" y="2876"/>
                </a:cubicBezTo>
                <a:cubicBezTo>
                  <a:pt x="7152" y="2878"/>
                  <a:pt x="7140" y="2879"/>
                  <a:pt x="7128" y="2879"/>
                </a:cubicBezTo>
                <a:lnTo>
                  <a:pt x="186" y="2879"/>
                </a:lnTo>
                <a:cubicBezTo>
                  <a:pt x="174" y="2879"/>
                  <a:pt x="162" y="2878"/>
                  <a:pt x="150" y="2876"/>
                </a:cubicBezTo>
                <a:cubicBezTo>
                  <a:pt x="138" y="2873"/>
                  <a:pt x="126" y="2870"/>
                  <a:pt x="115" y="2865"/>
                </a:cubicBezTo>
                <a:cubicBezTo>
                  <a:pt x="104" y="2860"/>
                  <a:pt x="93" y="2855"/>
                  <a:pt x="83" y="2848"/>
                </a:cubicBezTo>
                <a:cubicBezTo>
                  <a:pt x="73" y="2841"/>
                  <a:pt x="63" y="2833"/>
                  <a:pt x="55" y="2825"/>
                </a:cubicBezTo>
                <a:cubicBezTo>
                  <a:pt x="46" y="2816"/>
                  <a:pt x="38" y="2807"/>
                  <a:pt x="31" y="2797"/>
                </a:cubicBezTo>
                <a:cubicBezTo>
                  <a:pt x="25" y="2787"/>
                  <a:pt x="19" y="2776"/>
                  <a:pt x="14" y="2765"/>
                </a:cubicBezTo>
                <a:cubicBezTo>
                  <a:pt x="10" y="2753"/>
                  <a:pt x="6" y="2742"/>
                  <a:pt x="4" y="2729"/>
                </a:cubicBezTo>
                <a:cubicBezTo>
                  <a:pt x="1" y="2717"/>
                  <a:pt x="0" y="2705"/>
                  <a:pt x="0" y="2693"/>
                </a:cubicBezTo>
                <a:close/>
              </a:path>
            </a:pathLst>
          </a:custGeom>
          <a:solidFill>
            <a:srgbClr val="1F2937">
              <a:alpha val="3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330" name="图片 329"/>
          <p:cNvPicPr/>
          <p:nvPr/>
        </p:nvPicPr>
        <p:blipFill>
          <a:blip r:embed="rId9"/>
          <a:stretch/>
        </p:blipFill>
        <p:spPr>
          <a:xfrm>
            <a:off x="4871880" y="2774520"/>
            <a:ext cx="116640" cy="133200"/>
          </a:xfrm>
          <a:prstGeom prst="rect">
            <a:avLst/>
          </a:prstGeom>
          <a:noFill/>
          <a:ln w="0">
            <a:noFill/>
          </a:ln>
        </p:spPr>
      </p:pic>
      <p:sp>
        <p:nvSpPr>
          <p:cNvPr id="331" name="文本框 330"/>
          <p:cNvSpPr txBox="1"/>
          <p:nvPr/>
        </p:nvSpPr>
        <p:spPr>
          <a:xfrm>
            <a:off x="9367560" y="2285640"/>
            <a:ext cx="58752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结构化数据</a:t>
            </a:r>
            <a:endParaRPr lang="en-US" sz="920" b="0" u="none" strike="noStrike">
              <a:solidFill>
                <a:srgbClr val="000000"/>
              </a:solidFill>
              <a:effectLst/>
              <a:uFillTx/>
              <a:latin typeface="Times New Roman"/>
            </a:endParaRPr>
          </a:p>
        </p:txBody>
      </p:sp>
      <p:pic>
        <p:nvPicPr>
          <p:cNvPr id="332" name="图片 331"/>
          <p:cNvPicPr/>
          <p:nvPr/>
        </p:nvPicPr>
        <p:blipFill>
          <a:blip r:embed="rId10"/>
          <a:stretch/>
        </p:blipFill>
        <p:spPr>
          <a:xfrm>
            <a:off x="5072400" y="3042000"/>
            <a:ext cx="49680" cy="100080"/>
          </a:xfrm>
          <a:prstGeom prst="rect">
            <a:avLst/>
          </a:prstGeom>
          <a:noFill/>
          <a:ln w="0">
            <a:noFill/>
          </a:ln>
        </p:spPr>
      </p:pic>
      <p:sp>
        <p:nvSpPr>
          <p:cNvPr id="333" name="文本框 332"/>
          <p:cNvSpPr txBox="1"/>
          <p:nvPr/>
        </p:nvSpPr>
        <p:spPr>
          <a:xfrm>
            <a:off x="5058720" y="2754360"/>
            <a:ext cx="537120" cy="169560"/>
          </a:xfrm>
          <a:prstGeom prst="rect">
            <a:avLst/>
          </a:prstGeom>
          <a:noFill/>
          <a:ln w="0">
            <a:noFill/>
          </a:ln>
        </p:spPr>
        <p:txBody>
          <a:bodyPr wrap="none" lIns="0" tIns="0" rIns="0" bIns="0" anchor="t">
            <a:spAutoFit/>
          </a:bodyPr>
          <a:lstStyle/>
          <a:p>
            <a:r>
              <a:rPr lang="zh-CN" sz="1050" b="0" u="none" strike="noStrike">
                <a:solidFill>
                  <a:srgbClr val="93C5FD"/>
                </a:solidFill>
                <a:effectLst/>
                <a:uFillTx/>
                <a:latin typeface="WenQuanYiZenHei"/>
                <a:ea typeface="WenQuanYiZenHei"/>
              </a:rPr>
              <a:t>标注类型</a:t>
            </a:r>
            <a:endParaRPr lang="en-US" sz="1050" b="0" u="none" strike="noStrike">
              <a:solidFill>
                <a:srgbClr val="000000"/>
              </a:solidFill>
              <a:effectLst/>
              <a:uFillTx/>
              <a:latin typeface="Times New Roman"/>
            </a:endParaRPr>
          </a:p>
        </p:txBody>
      </p:sp>
      <p:sp>
        <p:nvSpPr>
          <p:cNvPr id="334" name="文本框 333"/>
          <p:cNvSpPr txBox="1"/>
          <p:nvPr/>
        </p:nvSpPr>
        <p:spPr>
          <a:xfrm>
            <a:off x="5192280" y="3021120"/>
            <a:ext cx="47016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主题标签</a:t>
            </a:r>
            <a:endParaRPr lang="en-US" sz="920" b="0" u="none" strike="noStrike">
              <a:solidFill>
                <a:srgbClr val="000000"/>
              </a:solidFill>
              <a:effectLst/>
              <a:uFillTx/>
              <a:latin typeface="Times New Roman"/>
            </a:endParaRPr>
          </a:p>
        </p:txBody>
      </p:sp>
      <p:sp>
        <p:nvSpPr>
          <p:cNvPr id="335" name="文本框 334"/>
          <p:cNvSpPr txBox="1"/>
          <p:nvPr/>
        </p:nvSpPr>
        <p:spPr>
          <a:xfrm>
            <a:off x="5660280" y="3025080"/>
            <a:ext cx="116640" cy="136080"/>
          </a:xfrm>
          <a:prstGeom prst="rect">
            <a:avLst/>
          </a:prstGeom>
          <a:noFill/>
          <a:ln w="0">
            <a:noFill/>
          </a:ln>
        </p:spPr>
        <p:txBody>
          <a:bodyPr wrap="none" lIns="0" tIns="0" rIns="0" bIns="0" anchor="t">
            <a:spAutoFit/>
          </a:bodyPr>
          <a:lstStyle/>
          <a:p>
            <a:r>
              <a:rPr lang="en-US" sz="920" b="0" u="none" strike="noStrike">
                <a:solidFill>
                  <a:srgbClr val="D1D5DB"/>
                </a:solidFill>
                <a:effectLst/>
                <a:uFillTx/>
                <a:latin typeface="DejaVuSans"/>
                <a:ea typeface="DejaVuSans"/>
              </a:rPr>
              <a:t> (</a:t>
            </a:r>
            <a:endParaRPr lang="en-US" sz="920" b="0" u="none" strike="noStrike">
              <a:solidFill>
                <a:srgbClr val="000000"/>
              </a:solidFill>
              <a:effectLst/>
              <a:uFillTx/>
              <a:latin typeface="Times New Roman"/>
            </a:endParaRPr>
          </a:p>
        </p:txBody>
      </p:sp>
      <p:sp>
        <p:nvSpPr>
          <p:cNvPr id="336" name="文本框 335"/>
          <p:cNvSpPr txBox="1"/>
          <p:nvPr/>
        </p:nvSpPr>
        <p:spPr>
          <a:xfrm>
            <a:off x="5743080" y="3021120"/>
            <a:ext cx="129168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如：数据分析、深度学习</a:t>
            </a:r>
            <a:endParaRPr lang="en-US" sz="920" b="0" u="none" strike="noStrike">
              <a:solidFill>
                <a:srgbClr val="000000"/>
              </a:solidFill>
              <a:effectLst/>
              <a:uFillTx/>
              <a:latin typeface="Times New Roman"/>
            </a:endParaRPr>
          </a:p>
        </p:txBody>
      </p:sp>
      <p:pic>
        <p:nvPicPr>
          <p:cNvPr id="337" name="图片 336"/>
          <p:cNvPicPr/>
          <p:nvPr/>
        </p:nvPicPr>
        <p:blipFill>
          <a:blip r:embed="rId10"/>
          <a:stretch/>
        </p:blipFill>
        <p:spPr>
          <a:xfrm>
            <a:off x="5072400" y="3242520"/>
            <a:ext cx="49680" cy="100080"/>
          </a:xfrm>
          <a:prstGeom prst="rect">
            <a:avLst/>
          </a:prstGeom>
          <a:noFill/>
          <a:ln w="0">
            <a:noFill/>
          </a:ln>
        </p:spPr>
      </p:pic>
      <p:sp>
        <p:nvSpPr>
          <p:cNvPr id="338" name="文本框 337"/>
          <p:cNvSpPr txBox="1"/>
          <p:nvPr/>
        </p:nvSpPr>
        <p:spPr>
          <a:xfrm>
            <a:off x="7030080" y="3025080"/>
            <a:ext cx="116640" cy="136080"/>
          </a:xfrm>
          <a:prstGeom prst="rect">
            <a:avLst/>
          </a:prstGeom>
          <a:noFill/>
          <a:ln w="0">
            <a:noFill/>
          </a:ln>
        </p:spPr>
        <p:txBody>
          <a:bodyPr wrap="none" lIns="0" tIns="0" rIns="0" bIns="0" anchor="t">
            <a:spAutoFit/>
          </a:bodyPr>
          <a:lstStyle/>
          <a:p>
            <a:r>
              <a:rPr lang="en-US" sz="920" b="0" u="none" strike="noStrike">
                <a:solidFill>
                  <a:srgbClr val="D1D5DB"/>
                </a:solidFill>
                <a:effectLst/>
                <a:uFillTx/>
                <a:latin typeface="DejaVuSans"/>
                <a:ea typeface="DejaVuSans"/>
              </a:rPr>
              <a:t>)</a:t>
            </a:r>
            <a:endParaRPr lang="en-US" sz="920" b="0" u="none" strike="noStrike">
              <a:solidFill>
                <a:srgbClr val="000000"/>
              </a:solidFill>
              <a:effectLst/>
              <a:uFillTx/>
              <a:latin typeface="Times New Roman"/>
            </a:endParaRPr>
          </a:p>
        </p:txBody>
      </p:sp>
      <p:sp>
        <p:nvSpPr>
          <p:cNvPr id="339" name="文本框 338"/>
          <p:cNvSpPr txBox="1"/>
          <p:nvPr/>
        </p:nvSpPr>
        <p:spPr>
          <a:xfrm>
            <a:off x="5192280" y="3221640"/>
            <a:ext cx="35280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元数据</a:t>
            </a:r>
            <a:endParaRPr lang="en-US" sz="920" b="0" u="none" strike="noStrike">
              <a:solidFill>
                <a:srgbClr val="000000"/>
              </a:solidFill>
              <a:effectLst/>
              <a:uFillTx/>
              <a:latin typeface="Times New Roman"/>
            </a:endParaRPr>
          </a:p>
        </p:txBody>
      </p:sp>
      <p:sp>
        <p:nvSpPr>
          <p:cNvPr id="340" name="文本框 339"/>
          <p:cNvSpPr txBox="1"/>
          <p:nvPr/>
        </p:nvSpPr>
        <p:spPr>
          <a:xfrm>
            <a:off x="5543280" y="3225600"/>
            <a:ext cx="116640" cy="136080"/>
          </a:xfrm>
          <a:prstGeom prst="rect">
            <a:avLst/>
          </a:prstGeom>
          <a:noFill/>
          <a:ln w="0">
            <a:noFill/>
          </a:ln>
        </p:spPr>
        <p:txBody>
          <a:bodyPr wrap="none" lIns="0" tIns="0" rIns="0" bIns="0" anchor="t">
            <a:spAutoFit/>
          </a:bodyPr>
          <a:lstStyle/>
          <a:p>
            <a:r>
              <a:rPr lang="en-US" sz="920" b="0" u="none" strike="noStrike">
                <a:solidFill>
                  <a:srgbClr val="D1D5DB"/>
                </a:solidFill>
                <a:effectLst/>
                <a:uFillTx/>
                <a:latin typeface="DejaVuSans"/>
                <a:ea typeface="DejaVuSans"/>
              </a:rPr>
              <a:t> (</a:t>
            </a:r>
            <a:endParaRPr lang="en-US" sz="920" b="0" u="none" strike="noStrike">
              <a:solidFill>
                <a:srgbClr val="000000"/>
              </a:solidFill>
              <a:effectLst/>
              <a:uFillTx/>
              <a:latin typeface="Times New Roman"/>
            </a:endParaRPr>
          </a:p>
        </p:txBody>
      </p:sp>
      <p:sp>
        <p:nvSpPr>
          <p:cNvPr id="341" name="文本框 340"/>
          <p:cNvSpPr txBox="1"/>
          <p:nvPr/>
        </p:nvSpPr>
        <p:spPr>
          <a:xfrm>
            <a:off x="5626080" y="3221640"/>
            <a:ext cx="129168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如：词数、是否包含代码</a:t>
            </a:r>
            <a:endParaRPr lang="en-US" sz="920" b="0" u="none" strike="noStrike">
              <a:solidFill>
                <a:srgbClr val="000000"/>
              </a:solidFill>
              <a:effectLst/>
              <a:uFillTx/>
              <a:latin typeface="Times New Roman"/>
            </a:endParaRPr>
          </a:p>
        </p:txBody>
      </p:sp>
      <p:pic>
        <p:nvPicPr>
          <p:cNvPr id="342" name="图片 341"/>
          <p:cNvPicPr/>
          <p:nvPr/>
        </p:nvPicPr>
        <p:blipFill>
          <a:blip r:embed="rId10"/>
          <a:stretch/>
        </p:blipFill>
        <p:spPr>
          <a:xfrm>
            <a:off x="5072400" y="3443040"/>
            <a:ext cx="49680" cy="100080"/>
          </a:xfrm>
          <a:prstGeom prst="rect">
            <a:avLst/>
          </a:prstGeom>
          <a:noFill/>
          <a:ln w="0">
            <a:noFill/>
          </a:ln>
        </p:spPr>
      </p:pic>
      <p:sp>
        <p:nvSpPr>
          <p:cNvPr id="343" name="文本框 342"/>
          <p:cNvSpPr txBox="1"/>
          <p:nvPr/>
        </p:nvSpPr>
        <p:spPr>
          <a:xfrm>
            <a:off x="6913080" y="3225600"/>
            <a:ext cx="116640" cy="136080"/>
          </a:xfrm>
          <a:prstGeom prst="rect">
            <a:avLst/>
          </a:prstGeom>
          <a:noFill/>
          <a:ln w="0">
            <a:noFill/>
          </a:ln>
        </p:spPr>
        <p:txBody>
          <a:bodyPr wrap="none" lIns="0" tIns="0" rIns="0" bIns="0" anchor="t">
            <a:spAutoFit/>
          </a:bodyPr>
          <a:lstStyle/>
          <a:p>
            <a:r>
              <a:rPr lang="en-US" sz="920" b="0" u="none" strike="noStrike">
                <a:solidFill>
                  <a:srgbClr val="D1D5DB"/>
                </a:solidFill>
                <a:effectLst/>
                <a:uFillTx/>
                <a:latin typeface="DejaVuSans"/>
                <a:ea typeface="DejaVuSans"/>
              </a:rPr>
              <a:t>)</a:t>
            </a:r>
            <a:endParaRPr lang="en-US" sz="920" b="0" u="none" strike="noStrike">
              <a:solidFill>
                <a:srgbClr val="000000"/>
              </a:solidFill>
              <a:effectLst/>
              <a:uFillTx/>
              <a:latin typeface="Times New Roman"/>
            </a:endParaRPr>
          </a:p>
        </p:txBody>
      </p:sp>
      <p:sp>
        <p:nvSpPr>
          <p:cNvPr id="344" name="文本框 343"/>
          <p:cNvSpPr txBox="1"/>
          <p:nvPr/>
        </p:nvSpPr>
        <p:spPr>
          <a:xfrm>
            <a:off x="5192280" y="3422160"/>
            <a:ext cx="58752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多标签标注</a:t>
            </a:r>
            <a:endParaRPr lang="en-US" sz="920" b="0" u="none" strike="noStrike">
              <a:solidFill>
                <a:srgbClr val="000000"/>
              </a:solidFill>
              <a:effectLst/>
              <a:uFillTx/>
              <a:latin typeface="Times New Roman"/>
            </a:endParaRPr>
          </a:p>
        </p:txBody>
      </p:sp>
      <p:sp>
        <p:nvSpPr>
          <p:cNvPr id="345" name="文本框 344"/>
          <p:cNvSpPr txBox="1"/>
          <p:nvPr/>
        </p:nvSpPr>
        <p:spPr>
          <a:xfrm>
            <a:off x="5777280" y="3426480"/>
            <a:ext cx="116640" cy="136080"/>
          </a:xfrm>
          <a:prstGeom prst="rect">
            <a:avLst/>
          </a:prstGeom>
          <a:noFill/>
          <a:ln w="0">
            <a:noFill/>
          </a:ln>
        </p:spPr>
        <p:txBody>
          <a:bodyPr wrap="none" lIns="0" tIns="0" rIns="0" bIns="0" anchor="t">
            <a:spAutoFit/>
          </a:bodyPr>
          <a:lstStyle/>
          <a:p>
            <a:r>
              <a:rPr lang="en-US" sz="920" b="0" u="none" strike="noStrike">
                <a:solidFill>
                  <a:srgbClr val="D1D5DB"/>
                </a:solidFill>
                <a:effectLst/>
                <a:uFillTx/>
                <a:latin typeface="DejaVuSans"/>
                <a:ea typeface="DejaVuSans"/>
              </a:rPr>
              <a:t> (</a:t>
            </a:r>
            <a:endParaRPr lang="en-US" sz="920" b="0" u="none" strike="noStrike">
              <a:solidFill>
                <a:srgbClr val="000000"/>
              </a:solidFill>
              <a:effectLst/>
              <a:uFillTx/>
              <a:latin typeface="Times New Roman"/>
            </a:endParaRPr>
          </a:p>
        </p:txBody>
      </p:sp>
      <p:sp>
        <p:nvSpPr>
          <p:cNvPr id="346" name="文本框 345"/>
          <p:cNvSpPr txBox="1"/>
          <p:nvPr/>
        </p:nvSpPr>
        <p:spPr>
          <a:xfrm>
            <a:off x="5860080" y="3422160"/>
            <a:ext cx="82224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增强多层次检索</a:t>
            </a:r>
            <a:endParaRPr lang="en-US" sz="920" b="0" u="none" strike="noStrike">
              <a:solidFill>
                <a:srgbClr val="000000"/>
              </a:solidFill>
              <a:effectLst/>
              <a:uFillTx/>
              <a:latin typeface="Times New Roman"/>
            </a:endParaRPr>
          </a:p>
        </p:txBody>
      </p:sp>
      <p:sp>
        <p:nvSpPr>
          <p:cNvPr id="347" name="任意多边形 346"/>
          <p:cNvSpPr/>
          <p:nvPr/>
        </p:nvSpPr>
        <p:spPr>
          <a:xfrm>
            <a:off x="7504200" y="2640600"/>
            <a:ext cx="2624400" cy="1036440"/>
          </a:xfrm>
          <a:custGeom>
            <a:avLst/>
            <a:gdLst/>
            <a:ahLst/>
            <a:cxnLst/>
            <a:rect l="0" t="0" r="r" b="b"/>
            <a:pathLst>
              <a:path w="7290" h="2879">
                <a:moveTo>
                  <a:pt x="0" y="2693"/>
                </a:moveTo>
                <a:lnTo>
                  <a:pt x="0" y="186"/>
                </a:lnTo>
                <a:cubicBezTo>
                  <a:pt x="0" y="173"/>
                  <a:pt x="1" y="161"/>
                  <a:pt x="3" y="149"/>
                </a:cubicBezTo>
                <a:cubicBezTo>
                  <a:pt x="6" y="137"/>
                  <a:pt x="9" y="126"/>
                  <a:pt x="14" y="114"/>
                </a:cubicBezTo>
                <a:cubicBezTo>
                  <a:pt x="19" y="103"/>
                  <a:pt x="24" y="92"/>
                  <a:pt x="31" y="82"/>
                </a:cubicBezTo>
                <a:cubicBezTo>
                  <a:pt x="38" y="72"/>
                  <a:pt x="46" y="63"/>
                  <a:pt x="54" y="54"/>
                </a:cubicBezTo>
                <a:cubicBezTo>
                  <a:pt x="63" y="46"/>
                  <a:pt x="72" y="38"/>
                  <a:pt x="82" y="31"/>
                </a:cubicBezTo>
                <a:cubicBezTo>
                  <a:pt x="92" y="24"/>
                  <a:pt x="103" y="19"/>
                  <a:pt x="114" y="14"/>
                </a:cubicBezTo>
                <a:cubicBezTo>
                  <a:pt x="126" y="9"/>
                  <a:pt x="137" y="6"/>
                  <a:pt x="149" y="3"/>
                </a:cubicBezTo>
                <a:cubicBezTo>
                  <a:pt x="161" y="1"/>
                  <a:pt x="173" y="0"/>
                  <a:pt x="186" y="0"/>
                </a:cubicBezTo>
                <a:lnTo>
                  <a:pt x="7104" y="0"/>
                </a:lnTo>
                <a:cubicBezTo>
                  <a:pt x="7116" y="0"/>
                  <a:pt x="7128" y="1"/>
                  <a:pt x="7140" y="3"/>
                </a:cubicBezTo>
                <a:cubicBezTo>
                  <a:pt x="7152" y="6"/>
                  <a:pt x="7164" y="9"/>
                  <a:pt x="7175" y="14"/>
                </a:cubicBezTo>
                <a:cubicBezTo>
                  <a:pt x="7186" y="19"/>
                  <a:pt x="7197" y="24"/>
                  <a:pt x="7207" y="31"/>
                </a:cubicBezTo>
                <a:cubicBezTo>
                  <a:pt x="7217" y="38"/>
                  <a:pt x="7227" y="46"/>
                  <a:pt x="7235" y="54"/>
                </a:cubicBezTo>
                <a:cubicBezTo>
                  <a:pt x="7244" y="63"/>
                  <a:pt x="7252" y="72"/>
                  <a:pt x="7258" y="82"/>
                </a:cubicBezTo>
                <a:cubicBezTo>
                  <a:pt x="7265" y="92"/>
                  <a:pt x="7271" y="103"/>
                  <a:pt x="7276" y="114"/>
                </a:cubicBezTo>
                <a:cubicBezTo>
                  <a:pt x="7280" y="126"/>
                  <a:pt x="7284" y="137"/>
                  <a:pt x="7286" y="149"/>
                </a:cubicBezTo>
                <a:cubicBezTo>
                  <a:pt x="7289" y="161"/>
                  <a:pt x="7290" y="173"/>
                  <a:pt x="7290" y="186"/>
                </a:cubicBezTo>
                <a:lnTo>
                  <a:pt x="7290" y="2693"/>
                </a:lnTo>
                <a:cubicBezTo>
                  <a:pt x="7290" y="2705"/>
                  <a:pt x="7289" y="2717"/>
                  <a:pt x="7286" y="2729"/>
                </a:cubicBezTo>
                <a:cubicBezTo>
                  <a:pt x="7284" y="2742"/>
                  <a:pt x="7280" y="2753"/>
                  <a:pt x="7276" y="2765"/>
                </a:cubicBezTo>
                <a:cubicBezTo>
                  <a:pt x="7271" y="2776"/>
                  <a:pt x="7265" y="2787"/>
                  <a:pt x="7258" y="2797"/>
                </a:cubicBezTo>
                <a:cubicBezTo>
                  <a:pt x="7252" y="2807"/>
                  <a:pt x="7244" y="2816"/>
                  <a:pt x="7235" y="2825"/>
                </a:cubicBezTo>
                <a:cubicBezTo>
                  <a:pt x="7227" y="2833"/>
                  <a:pt x="7217" y="2841"/>
                  <a:pt x="7207" y="2848"/>
                </a:cubicBezTo>
                <a:cubicBezTo>
                  <a:pt x="7197" y="2855"/>
                  <a:pt x="7186" y="2860"/>
                  <a:pt x="7175" y="2865"/>
                </a:cubicBezTo>
                <a:cubicBezTo>
                  <a:pt x="7164" y="2870"/>
                  <a:pt x="7152" y="2873"/>
                  <a:pt x="7140" y="2876"/>
                </a:cubicBezTo>
                <a:cubicBezTo>
                  <a:pt x="7128" y="2878"/>
                  <a:pt x="7116" y="2879"/>
                  <a:pt x="7104" y="2879"/>
                </a:cubicBezTo>
                <a:lnTo>
                  <a:pt x="186" y="2879"/>
                </a:lnTo>
                <a:cubicBezTo>
                  <a:pt x="173" y="2879"/>
                  <a:pt x="161" y="2878"/>
                  <a:pt x="149" y="2876"/>
                </a:cubicBezTo>
                <a:cubicBezTo>
                  <a:pt x="137" y="2873"/>
                  <a:pt x="126" y="2870"/>
                  <a:pt x="114" y="2865"/>
                </a:cubicBezTo>
                <a:cubicBezTo>
                  <a:pt x="103" y="2860"/>
                  <a:pt x="92" y="2855"/>
                  <a:pt x="82" y="2848"/>
                </a:cubicBezTo>
                <a:cubicBezTo>
                  <a:pt x="72" y="2841"/>
                  <a:pt x="63" y="2833"/>
                  <a:pt x="54" y="2825"/>
                </a:cubicBezTo>
                <a:cubicBezTo>
                  <a:pt x="46" y="2816"/>
                  <a:pt x="38" y="2807"/>
                  <a:pt x="31" y="2797"/>
                </a:cubicBezTo>
                <a:cubicBezTo>
                  <a:pt x="24" y="2787"/>
                  <a:pt x="19" y="2776"/>
                  <a:pt x="14" y="2765"/>
                </a:cubicBezTo>
                <a:cubicBezTo>
                  <a:pt x="9" y="2753"/>
                  <a:pt x="6" y="2742"/>
                  <a:pt x="3" y="2729"/>
                </a:cubicBezTo>
                <a:cubicBezTo>
                  <a:pt x="1" y="2717"/>
                  <a:pt x="0" y="2705"/>
                  <a:pt x="0" y="2693"/>
                </a:cubicBezTo>
                <a:close/>
              </a:path>
            </a:pathLst>
          </a:custGeom>
          <a:solidFill>
            <a:srgbClr val="1F2937">
              <a:alpha val="3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348" name="图片 347"/>
          <p:cNvPicPr/>
          <p:nvPr/>
        </p:nvPicPr>
        <p:blipFill>
          <a:blip r:embed="rId11"/>
          <a:stretch/>
        </p:blipFill>
        <p:spPr>
          <a:xfrm>
            <a:off x="7604640" y="2774520"/>
            <a:ext cx="150120" cy="133200"/>
          </a:xfrm>
          <a:prstGeom prst="rect">
            <a:avLst/>
          </a:prstGeom>
          <a:noFill/>
          <a:ln w="0">
            <a:noFill/>
          </a:ln>
        </p:spPr>
      </p:pic>
      <p:sp>
        <p:nvSpPr>
          <p:cNvPr id="349" name="文本框 348"/>
          <p:cNvSpPr txBox="1"/>
          <p:nvPr/>
        </p:nvSpPr>
        <p:spPr>
          <a:xfrm>
            <a:off x="6679080" y="3426480"/>
            <a:ext cx="116640" cy="136080"/>
          </a:xfrm>
          <a:prstGeom prst="rect">
            <a:avLst/>
          </a:prstGeom>
          <a:noFill/>
          <a:ln w="0">
            <a:noFill/>
          </a:ln>
        </p:spPr>
        <p:txBody>
          <a:bodyPr wrap="none" lIns="0" tIns="0" rIns="0" bIns="0" anchor="t">
            <a:spAutoFit/>
          </a:bodyPr>
          <a:lstStyle/>
          <a:p>
            <a:r>
              <a:rPr lang="en-US" sz="920" b="0" u="none" strike="noStrike">
                <a:solidFill>
                  <a:srgbClr val="D1D5DB"/>
                </a:solidFill>
                <a:effectLst/>
                <a:uFillTx/>
                <a:latin typeface="DejaVuSans"/>
                <a:ea typeface="DejaVuSans"/>
              </a:rPr>
              <a:t>)</a:t>
            </a:r>
            <a:endParaRPr lang="en-US" sz="920" b="0" u="none" strike="noStrike">
              <a:solidFill>
                <a:srgbClr val="000000"/>
              </a:solidFill>
              <a:effectLst/>
              <a:uFillTx/>
              <a:latin typeface="Times New Roman"/>
            </a:endParaRPr>
          </a:p>
        </p:txBody>
      </p:sp>
      <p:pic>
        <p:nvPicPr>
          <p:cNvPr id="350" name="图片 349"/>
          <p:cNvPicPr/>
          <p:nvPr/>
        </p:nvPicPr>
        <p:blipFill>
          <a:blip r:embed="rId12"/>
          <a:stretch/>
        </p:blipFill>
        <p:spPr>
          <a:xfrm>
            <a:off x="7805160" y="3042000"/>
            <a:ext cx="49680" cy="100080"/>
          </a:xfrm>
          <a:prstGeom prst="rect">
            <a:avLst/>
          </a:prstGeom>
          <a:noFill/>
          <a:ln w="0">
            <a:noFill/>
          </a:ln>
        </p:spPr>
      </p:pic>
      <p:sp>
        <p:nvSpPr>
          <p:cNvPr id="351" name="文本框 350"/>
          <p:cNvSpPr txBox="1"/>
          <p:nvPr/>
        </p:nvSpPr>
        <p:spPr>
          <a:xfrm>
            <a:off x="7818840" y="2754360"/>
            <a:ext cx="537120" cy="169560"/>
          </a:xfrm>
          <a:prstGeom prst="rect">
            <a:avLst/>
          </a:prstGeom>
          <a:noFill/>
          <a:ln w="0">
            <a:noFill/>
          </a:ln>
        </p:spPr>
        <p:txBody>
          <a:bodyPr wrap="none" lIns="0" tIns="0" rIns="0" bIns="0" anchor="t">
            <a:spAutoFit/>
          </a:bodyPr>
          <a:lstStyle/>
          <a:p>
            <a:r>
              <a:rPr lang="zh-CN" sz="1050" b="0" u="none" strike="noStrike">
                <a:solidFill>
                  <a:srgbClr val="C4B5FD"/>
                </a:solidFill>
                <a:effectLst/>
                <a:uFillTx/>
                <a:latin typeface="WenQuanYiZenHei"/>
                <a:ea typeface="WenQuanYiZenHei"/>
              </a:rPr>
              <a:t>分类方法</a:t>
            </a:r>
            <a:endParaRPr lang="en-US" sz="1050" b="0" u="none" strike="noStrike">
              <a:solidFill>
                <a:srgbClr val="000000"/>
              </a:solidFill>
              <a:effectLst/>
              <a:uFillTx/>
              <a:latin typeface="Times New Roman"/>
            </a:endParaRPr>
          </a:p>
        </p:txBody>
      </p:sp>
      <p:pic>
        <p:nvPicPr>
          <p:cNvPr id="352" name="图片 351"/>
          <p:cNvPicPr/>
          <p:nvPr/>
        </p:nvPicPr>
        <p:blipFill>
          <a:blip r:embed="rId12"/>
          <a:stretch/>
        </p:blipFill>
        <p:spPr>
          <a:xfrm>
            <a:off x="7805160" y="3242520"/>
            <a:ext cx="49680" cy="100080"/>
          </a:xfrm>
          <a:prstGeom prst="rect">
            <a:avLst/>
          </a:prstGeom>
          <a:noFill/>
          <a:ln w="0">
            <a:noFill/>
          </a:ln>
        </p:spPr>
      </p:pic>
      <p:sp>
        <p:nvSpPr>
          <p:cNvPr id="353" name="文本框 352"/>
          <p:cNvSpPr txBox="1"/>
          <p:nvPr/>
        </p:nvSpPr>
        <p:spPr>
          <a:xfrm>
            <a:off x="7919280" y="3021120"/>
            <a:ext cx="117432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基于关键词的自动分类</a:t>
            </a:r>
            <a:endParaRPr lang="en-US" sz="920" b="0" u="none" strike="noStrike">
              <a:solidFill>
                <a:srgbClr val="000000"/>
              </a:solidFill>
              <a:effectLst/>
              <a:uFillTx/>
              <a:latin typeface="Times New Roman"/>
            </a:endParaRPr>
          </a:p>
        </p:txBody>
      </p:sp>
      <p:sp>
        <p:nvSpPr>
          <p:cNvPr id="354" name="文本框 353"/>
          <p:cNvSpPr txBox="1"/>
          <p:nvPr/>
        </p:nvSpPr>
        <p:spPr>
          <a:xfrm>
            <a:off x="7919280" y="3221640"/>
            <a:ext cx="58752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层次化分类</a:t>
            </a:r>
            <a:endParaRPr lang="en-US" sz="920" b="0" u="none" strike="noStrike">
              <a:solidFill>
                <a:srgbClr val="000000"/>
              </a:solidFill>
              <a:effectLst/>
              <a:uFillTx/>
              <a:latin typeface="Times New Roman"/>
            </a:endParaRPr>
          </a:p>
        </p:txBody>
      </p:sp>
      <p:sp>
        <p:nvSpPr>
          <p:cNvPr id="355" name="文本框 354"/>
          <p:cNvSpPr txBox="1"/>
          <p:nvPr/>
        </p:nvSpPr>
        <p:spPr>
          <a:xfrm>
            <a:off x="8504280" y="3225600"/>
            <a:ext cx="116640" cy="136080"/>
          </a:xfrm>
          <a:prstGeom prst="rect">
            <a:avLst/>
          </a:prstGeom>
          <a:noFill/>
          <a:ln w="0">
            <a:noFill/>
          </a:ln>
        </p:spPr>
        <p:txBody>
          <a:bodyPr wrap="none" lIns="0" tIns="0" rIns="0" bIns="0" anchor="t">
            <a:spAutoFit/>
          </a:bodyPr>
          <a:lstStyle/>
          <a:p>
            <a:r>
              <a:rPr lang="en-US" sz="920" b="0" u="none" strike="noStrike">
                <a:solidFill>
                  <a:srgbClr val="D1D5DB"/>
                </a:solidFill>
                <a:effectLst/>
                <a:uFillTx/>
                <a:latin typeface="DejaVuSans"/>
                <a:ea typeface="DejaVuSans"/>
              </a:rPr>
              <a:t> (</a:t>
            </a:r>
            <a:endParaRPr lang="en-US" sz="920" b="0" u="none" strike="noStrike">
              <a:solidFill>
                <a:srgbClr val="000000"/>
              </a:solidFill>
              <a:effectLst/>
              <a:uFillTx/>
              <a:latin typeface="Times New Roman"/>
            </a:endParaRPr>
          </a:p>
        </p:txBody>
      </p:sp>
      <p:sp>
        <p:nvSpPr>
          <p:cNvPr id="356" name="文本框 355"/>
          <p:cNvSpPr txBox="1"/>
          <p:nvPr/>
        </p:nvSpPr>
        <p:spPr>
          <a:xfrm>
            <a:off x="8587080" y="3221640"/>
            <a:ext cx="82224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主类别和子类别</a:t>
            </a:r>
            <a:endParaRPr lang="en-US" sz="920" b="0" u="none" strike="noStrike">
              <a:solidFill>
                <a:srgbClr val="000000"/>
              </a:solidFill>
              <a:effectLst/>
              <a:uFillTx/>
              <a:latin typeface="Times New Roman"/>
            </a:endParaRPr>
          </a:p>
        </p:txBody>
      </p:sp>
      <p:pic>
        <p:nvPicPr>
          <p:cNvPr id="357" name="图片 356"/>
          <p:cNvPicPr/>
          <p:nvPr/>
        </p:nvPicPr>
        <p:blipFill>
          <a:blip r:embed="rId12"/>
          <a:stretch/>
        </p:blipFill>
        <p:spPr>
          <a:xfrm>
            <a:off x="7805160" y="3443040"/>
            <a:ext cx="49680" cy="100080"/>
          </a:xfrm>
          <a:prstGeom prst="rect">
            <a:avLst/>
          </a:prstGeom>
          <a:noFill/>
          <a:ln w="0">
            <a:noFill/>
          </a:ln>
        </p:spPr>
      </p:pic>
      <p:sp>
        <p:nvSpPr>
          <p:cNvPr id="358" name="文本框 357"/>
          <p:cNvSpPr txBox="1"/>
          <p:nvPr/>
        </p:nvSpPr>
        <p:spPr>
          <a:xfrm>
            <a:off x="9406080" y="3225600"/>
            <a:ext cx="116640" cy="136080"/>
          </a:xfrm>
          <a:prstGeom prst="rect">
            <a:avLst/>
          </a:prstGeom>
          <a:noFill/>
          <a:ln w="0">
            <a:noFill/>
          </a:ln>
        </p:spPr>
        <p:txBody>
          <a:bodyPr wrap="none" lIns="0" tIns="0" rIns="0" bIns="0" anchor="t">
            <a:spAutoFit/>
          </a:bodyPr>
          <a:lstStyle/>
          <a:p>
            <a:r>
              <a:rPr lang="en-US" sz="920" b="0" u="none" strike="noStrike">
                <a:solidFill>
                  <a:srgbClr val="D1D5DB"/>
                </a:solidFill>
                <a:effectLst/>
                <a:uFillTx/>
                <a:latin typeface="DejaVuSans"/>
                <a:ea typeface="DejaVuSans"/>
              </a:rPr>
              <a:t>)</a:t>
            </a:r>
            <a:endParaRPr lang="en-US" sz="920" b="0" u="none" strike="noStrike">
              <a:solidFill>
                <a:srgbClr val="000000"/>
              </a:solidFill>
              <a:effectLst/>
              <a:uFillTx/>
              <a:latin typeface="Times New Roman"/>
            </a:endParaRPr>
          </a:p>
        </p:txBody>
      </p:sp>
      <p:pic>
        <p:nvPicPr>
          <p:cNvPr id="359" name="图片 358"/>
          <p:cNvPicPr/>
          <p:nvPr/>
        </p:nvPicPr>
        <p:blipFill>
          <a:blip r:embed="rId13"/>
          <a:stretch/>
        </p:blipFill>
        <p:spPr>
          <a:xfrm>
            <a:off x="4738320" y="4195080"/>
            <a:ext cx="150120" cy="133200"/>
          </a:xfrm>
          <a:prstGeom prst="rect">
            <a:avLst/>
          </a:prstGeom>
          <a:noFill/>
          <a:ln w="0">
            <a:noFill/>
          </a:ln>
        </p:spPr>
      </p:pic>
      <p:sp>
        <p:nvSpPr>
          <p:cNvPr id="360" name="文本框 359"/>
          <p:cNvSpPr txBox="1"/>
          <p:nvPr/>
        </p:nvSpPr>
        <p:spPr>
          <a:xfrm>
            <a:off x="7919280" y="3422160"/>
            <a:ext cx="152640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使用正则表达式进行模式匹配</a:t>
            </a:r>
            <a:endParaRPr lang="en-US" sz="920" b="0" u="none" strike="noStrike">
              <a:solidFill>
                <a:srgbClr val="000000"/>
              </a:solidFill>
              <a:effectLst/>
              <a:uFillTx/>
              <a:latin typeface="Times New Roman"/>
            </a:endParaRPr>
          </a:p>
        </p:txBody>
      </p:sp>
      <p:sp>
        <p:nvSpPr>
          <p:cNvPr id="361" name="文本框 360"/>
          <p:cNvSpPr txBox="1"/>
          <p:nvPr/>
        </p:nvSpPr>
        <p:spPr>
          <a:xfrm>
            <a:off x="4958280" y="4167360"/>
            <a:ext cx="1207800" cy="189360"/>
          </a:xfrm>
          <a:prstGeom prst="rect">
            <a:avLst/>
          </a:prstGeom>
          <a:noFill/>
          <a:ln w="0">
            <a:noFill/>
          </a:ln>
        </p:spPr>
        <p:txBody>
          <a:bodyPr wrap="none" lIns="0" tIns="0" rIns="0" bIns="0" anchor="t">
            <a:spAutoFit/>
          </a:bodyPr>
          <a:lstStyle/>
          <a:p>
            <a:r>
              <a:rPr lang="zh-CN" sz="1180" b="0" u="none" strike="noStrike">
                <a:solidFill>
                  <a:srgbClr val="FFFFFF"/>
                </a:solidFill>
                <a:effectLst/>
                <a:uFillTx/>
                <a:latin typeface="WenQuanYiZenHei"/>
                <a:ea typeface="WenQuanYiZenHei"/>
              </a:rPr>
              <a:t>标注与分类的效果</a:t>
            </a:r>
            <a:endParaRPr lang="en-US" sz="1180" b="0" u="none" strike="noStrike">
              <a:solidFill>
                <a:srgbClr val="000000"/>
              </a:solidFill>
              <a:effectLst/>
              <a:uFillTx/>
              <a:latin typeface="Times New Roman"/>
            </a:endParaRPr>
          </a:p>
        </p:txBody>
      </p:sp>
      <p:sp>
        <p:nvSpPr>
          <p:cNvPr id="362" name="文本框 361"/>
          <p:cNvSpPr txBox="1"/>
          <p:nvPr/>
        </p:nvSpPr>
        <p:spPr>
          <a:xfrm>
            <a:off x="4740840" y="4458600"/>
            <a:ext cx="316908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通过标注与分类，数据更具结构性和可检索性，构建了高效的</a:t>
            </a:r>
            <a:endParaRPr lang="en-US" sz="920" b="0" u="none" strike="noStrike">
              <a:solidFill>
                <a:srgbClr val="000000"/>
              </a:solidFill>
              <a:effectLst/>
              <a:uFillTx/>
              <a:latin typeface="Times New Roman"/>
            </a:endParaRPr>
          </a:p>
        </p:txBody>
      </p:sp>
      <p:sp>
        <p:nvSpPr>
          <p:cNvPr id="363" name="文本框 362"/>
          <p:cNvSpPr txBox="1"/>
          <p:nvPr/>
        </p:nvSpPr>
        <p:spPr>
          <a:xfrm>
            <a:off x="7899840" y="4462560"/>
            <a:ext cx="253440" cy="136080"/>
          </a:xfrm>
          <a:prstGeom prst="rect">
            <a:avLst/>
          </a:prstGeom>
          <a:noFill/>
          <a:ln w="0">
            <a:noFill/>
          </a:ln>
        </p:spPr>
        <p:txBody>
          <a:bodyPr wrap="none" lIns="0" tIns="0" rIns="0" bIns="0" anchor="t">
            <a:spAutoFit/>
          </a:bodyPr>
          <a:lstStyle/>
          <a:p>
            <a:r>
              <a:rPr lang="en-US" sz="920" b="0" u="none" strike="noStrike">
                <a:solidFill>
                  <a:srgbClr val="D1D5DB"/>
                </a:solidFill>
                <a:effectLst/>
                <a:uFillTx/>
                <a:latin typeface="DejaVuSans"/>
                <a:ea typeface="DejaVuSans"/>
              </a:rPr>
              <a:t>RAG</a:t>
            </a:r>
            <a:endParaRPr lang="en-US" sz="920" b="0" u="none" strike="noStrike">
              <a:solidFill>
                <a:srgbClr val="000000"/>
              </a:solidFill>
              <a:effectLst/>
              <a:uFillTx/>
              <a:latin typeface="Times New Roman"/>
            </a:endParaRPr>
          </a:p>
        </p:txBody>
      </p:sp>
      <p:sp>
        <p:nvSpPr>
          <p:cNvPr id="364" name="文本框 363"/>
          <p:cNvSpPr txBox="1"/>
          <p:nvPr/>
        </p:nvSpPr>
        <p:spPr>
          <a:xfrm>
            <a:off x="8145000" y="4458600"/>
            <a:ext cx="199548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知识库基础。多标签标注能提升数据精</a:t>
            </a:r>
            <a:endParaRPr lang="en-US" sz="920" b="0" u="none" strike="noStrike">
              <a:solidFill>
                <a:srgbClr val="000000"/>
              </a:solidFill>
              <a:effectLst/>
              <a:uFillTx/>
              <a:latin typeface="Times New Roman"/>
            </a:endParaRPr>
          </a:p>
        </p:txBody>
      </p:sp>
      <p:sp>
        <p:nvSpPr>
          <p:cNvPr id="365" name="文本框 364"/>
          <p:cNvSpPr txBox="1"/>
          <p:nvPr/>
        </p:nvSpPr>
        <p:spPr>
          <a:xfrm>
            <a:off x="4740840" y="4625640"/>
            <a:ext cx="35280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准度，</a:t>
            </a:r>
            <a:endParaRPr lang="en-US" sz="920" b="0" u="none" strike="noStrike">
              <a:solidFill>
                <a:srgbClr val="000000"/>
              </a:solidFill>
              <a:effectLst/>
              <a:uFillTx/>
              <a:latin typeface="Times New Roman"/>
            </a:endParaRPr>
          </a:p>
        </p:txBody>
      </p:sp>
      <p:sp>
        <p:nvSpPr>
          <p:cNvPr id="366" name="文本框 365"/>
          <p:cNvSpPr txBox="1"/>
          <p:nvPr/>
        </p:nvSpPr>
        <p:spPr>
          <a:xfrm>
            <a:off x="5091840" y="4629600"/>
            <a:ext cx="116640" cy="136080"/>
          </a:xfrm>
          <a:prstGeom prst="rect">
            <a:avLst/>
          </a:prstGeom>
          <a:noFill/>
          <a:ln w="0">
            <a:noFill/>
          </a:ln>
        </p:spPr>
        <p:txBody>
          <a:bodyPr wrap="none" lIns="0" tIns="0" rIns="0" bIns="0" anchor="t">
            <a:spAutoFit/>
          </a:bodyPr>
          <a:lstStyle/>
          <a:p>
            <a:r>
              <a:rPr lang="en-US" sz="920" b="0" u="none" strike="noStrike">
                <a:solidFill>
                  <a:srgbClr val="D1D5DB"/>
                </a:solidFill>
                <a:effectLst/>
                <a:uFillTx/>
                <a:latin typeface="DejaVuSans"/>
                <a:ea typeface="DejaVuSans"/>
              </a:rPr>
              <a:t> </a:t>
            </a:r>
            <a:endParaRPr lang="en-US" sz="920" b="0" u="none" strike="noStrike">
              <a:solidFill>
                <a:srgbClr val="000000"/>
              </a:solidFill>
              <a:effectLst/>
              <a:uFillTx/>
              <a:latin typeface="Times New Roman"/>
            </a:endParaRPr>
          </a:p>
        </p:txBody>
      </p:sp>
      <p:sp>
        <p:nvSpPr>
          <p:cNvPr id="367" name="文本框 366"/>
          <p:cNvSpPr txBox="1"/>
          <p:nvPr/>
        </p:nvSpPr>
        <p:spPr>
          <a:xfrm>
            <a:off x="5129280" y="4625640"/>
            <a:ext cx="504684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便于在多层次检索中应用。元数据生成为数据提供额外的上下文信息，提高数据的可检索性和关联</a:t>
            </a:r>
            <a:endParaRPr lang="en-US" sz="920" b="0" u="none" strike="noStrike">
              <a:solidFill>
                <a:srgbClr val="000000"/>
              </a:solidFill>
              <a:effectLst/>
              <a:uFillTx/>
              <a:latin typeface="Times New Roman"/>
            </a:endParaRPr>
          </a:p>
        </p:txBody>
      </p:sp>
      <p:pic>
        <p:nvPicPr>
          <p:cNvPr id="368" name="图片 367"/>
          <p:cNvPicPr/>
          <p:nvPr/>
        </p:nvPicPr>
        <p:blipFill>
          <a:blip r:embed="rId14"/>
          <a:stretch/>
        </p:blipFill>
        <p:spPr>
          <a:xfrm>
            <a:off x="401040" y="5373360"/>
            <a:ext cx="100080" cy="116640"/>
          </a:xfrm>
          <a:prstGeom prst="rect">
            <a:avLst/>
          </a:prstGeom>
          <a:noFill/>
          <a:ln w="0">
            <a:noFill/>
          </a:ln>
        </p:spPr>
      </p:pic>
      <p:sp>
        <p:nvSpPr>
          <p:cNvPr id="369" name="文本框 368"/>
          <p:cNvSpPr txBox="1"/>
          <p:nvPr/>
        </p:nvSpPr>
        <p:spPr>
          <a:xfrm>
            <a:off x="4740840" y="4792680"/>
            <a:ext cx="293436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度，便于后续在模型中实现更加精准的查询和内容生成。</a:t>
            </a:r>
            <a:endParaRPr lang="en-US" sz="920" b="0" u="none" strike="noStrike">
              <a:solidFill>
                <a:srgbClr val="000000"/>
              </a:solidFill>
              <a:effectLst/>
              <a:uFillTx/>
              <a:latin typeface="Times New Roman"/>
            </a:endParaRPr>
          </a:p>
        </p:txBody>
      </p:sp>
      <p:sp>
        <p:nvSpPr>
          <p:cNvPr id="370" name="文本框 369"/>
          <p:cNvSpPr txBox="1"/>
          <p:nvPr/>
        </p:nvSpPr>
        <p:spPr>
          <a:xfrm>
            <a:off x="534960" y="5365080"/>
            <a:ext cx="116640" cy="136080"/>
          </a:xfrm>
          <a:prstGeom prst="rect">
            <a:avLst/>
          </a:prstGeom>
          <a:noFill/>
          <a:ln w="0">
            <a:noFill/>
          </a:ln>
        </p:spPr>
        <p:txBody>
          <a:bodyPr wrap="none" lIns="0" tIns="0" rIns="0" bIns="0" anchor="t">
            <a:spAutoFit/>
          </a:bodyPr>
          <a:lstStyle/>
          <a:p>
            <a:r>
              <a:rPr lang="en-US" sz="920" b="0" u="none" strike="noStrike">
                <a:solidFill>
                  <a:srgbClr val="9CA3AF"/>
                </a:solidFill>
                <a:effectLst/>
                <a:uFillTx/>
                <a:latin typeface="DejaVuSans"/>
                <a:ea typeface="DejaVuSans"/>
              </a:rPr>
              <a:t> </a:t>
            </a:r>
            <a:endParaRPr lang="en-US" sz="920" b="0" u="none" strike="noStrike">
              <a:solidFill>
                <a:srgbClr val="000000"/>
              </a:solidFill>
              <a:effectLst/>
              <a:uFillTx/>
              <a:latin typeface="Times New Roman"/>
            </a:endParaRPr>
          </a:p>
        </p:txBody>
      </p:sp>
      <p:sp>
        <p:nvSpPr>
          <p:cNvPr id="371" name="文本框 370"/>
          <p:cNvSpPr txBox="1"/>
          <p:nvPr/>
        </p:nvSpPr>
        <p:spPr>
          <a:xfrm>
            <a:off x="572040" y="5361120"/>
            <a:ext cx="118080" cy="148320"/>
          </a:xfrm>
          <a:prstGeom prst="rect">
            <a:avLst/>
          </a:prstGeom>
          <a:noFill/>
          <a:ln w="0">
            <a:noFill/>
          </a:ln>
        </p:spPr>
        <p:txBody>
          <a:bodyPr wrap="none" lIns="0" tIns="0" rIns="0" bIns="0" anchor="t">
            <a:spAutoFit/>
          </a:bodyPr>
          <a:lstStyle/>
          <a:p>
            <a:r>
              <a:rPr lang="zh-CN" sz="920" b="0" u="none" strike="noStrike">
                <a:solidFill>
                  <a:srgbClr val="9CA3AF"/>
                </a:solidFill>
                <a:effectLst/>
                <a:uFillTx/>
                <a:latin typeface="WenQuanYiZenHei"/>
                <a:ea typeface="WenQuanYiZenHei"/>
              </a:rPr>
              <a:t>第</a:t>
            </a:r>
            <a:endParaRPr lang="en-US" sz="920" b="0" u="none" strike="noStrike">
              <a:solidFill>
                <a:srgbClr val="000000"/>
              </a:solidFill>
              <a:effectLst/>
              <a:uFillTx/>
              <a:latin typeface="Times New Roman"/>
            </a:endParaRPr>
          </a:p>
        </p:txBody>
      </p:sp>
      <p:sp>
        <p:nvSpPr>
          <p:cNvPr id="372" name="文本框 371"/>
          <p:cNvSpPr txBox="1"/>
          <p:nvPr/>
        </p:nvSpPr>
        <p:spPr>
          <a:xfrm>
            <a:off x="689040" y="5365080"/>
            <a:ext cx="116640" cy="136080"/>
          </a:xfrm>
          <a:prstGeom prst="rect">
            <a:avLst/>
          </a:prstGeom>
          <a:noFill/>
          <a:ln w="0">
            <a:noFill/>
          </a:ln>
        </p:spPr>
        <p:txBody>
          <a:bodyPr wrap="none" lIns="0" tIns="0" rIns="0" bIns="0" anchor="t">
            <a:spAutoFit/>
          </a:bodyPr>
          <a:lstStyle/>
          <a:p>
            <a:r>
              <a:rPr lang="en-US" sz="920" b="0" u="none" strike="noStrike">
                <a:solidFill>
                  <a:srgbClr val="9CA3AF"/>
                </a:solidFill>
                <a:effectLst/>
                <a:uFillTx/>
                <a:latin typeface="DejaVuSans"/>
                <a:ea typeface="DejaVuSans"/>
              </a:rPr>
              <a:t>7</a:t>
            </a:r>
            <a:endParaRPr lang="en-US" sz="920" b="0" u="none" strike="noStrike">
              <a:solidFill>
                <a:srgbClr val="000000"/>
              </a:solidFill>
              <a:effectLst/>
              <a:uFillTx/>
              <a:latin typeface="Times New Roman"/>
            </a:endParaRPr>
          </a:p>
        </p:txBody>
      </p:sp>
      <p:sp>
        <p:nvSpPr>
          <p:cNvPr id="373" name="文本框 372"/>
          <p:cNvSpPr txBox="1"/>
          <p:nvPr/>
        </p:nvSpPr>
        <p:spPr>
          <a:xfrm>
            <a:off x="763560" y="5361120"/>
            <a:ext cx="1291680" cy="148320"/>
          </a:xfrm>
          <a:prstGeom prst="rect">
            <a:avLst/>
          </a:prstGeom>
          <a:noFill/>
          <a:ln w="0">
            <a:noFill/>
          </a:ln>
        </p:spPr>
        <p:txBody>
          <a:bodyPr wrap="none" lIns="0" tIns="0" rIns="0" bIns="0" anchor="t">
            <a:spAutoFit/>
          </a:bodyPr>
          <a:lstStyle/>
          <a:p>
            <a:r>
              <a:rPr lang="zh-CN" sz="920" b="0" u="none" strike="noStrike">
                <a:solidFill>
                  <a:srgbClr val="9CA3AF"/>
                </a:solidFill>
                <a:effectLst/>
                <a:uFillTx/>
                <a:latin typeface="WenQuanYiZenHei"/>
                <a:ea typeface="WenQuanYiZenHei"/>
              </a:rPr>
              <a:t>章：构建检索向量数据库</a:t>
            </a:r>
            <a:endParaRPr lang="en-US" sz="920" b="0" u="none" strike="noStrike">
              <a:solidFill>
                <a:srgbClr val="000000"/>
              </a:solidFill>
              <a:effectLst/>
              <a:uFillTx/>
              <a:latin typeface="Times New Roman"/>
            </a:endParaRPr>
          </a:p>
        </p:txBody>
      </p:sp>
      <p:sp>
        <p:nvSpPr>
          <p:cNvPr id="374" name="任意多边形 373"/>
          <p:cNvSpPr/>
          <p:nvPr/>
        </p:nvSpPr>
        <p:spPr>
          <a:xfrm>
            <a:off x="401040" y="5582160"/>
            <a:ext cx="9894600" cy="33840"/>
          </a:xfrm>
          <a:custGeom>
            <a:avLst/>
            <a:gdLst/>
            <a:ahLst/>
            <a:cxnLst/>
            <a:rect l="0" t="0" r="r" b="b"/>
            <a:pathLst>
              <a:path w="27485" h="94">
                <a:moveTo>
                  <a:pt x="0" y="0"/>
                </a:moveTo>
                <a:lnTo>
                  <a:pt x="27485" y="0"/>
                </a:lnTo>
                <a:lnTo>
                  <a:pt x="27485" y="94"/>
                </a:lnTo>
                <a:lnTo>
                  <a:pt x="0" y="94"/>
                </a:lnTo>
                <a:lnTo>
                  <a:pt x="0" y="0"/>
                </a:lnTo>
                <a:close/>
              </a:path>
            </a:pathLst>
          </a:custGeom>
          <a:solidFill>
            <a:srgbClr val="FFFFFF">
              <a:alpha val="2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375" name="任意多边形 374"/>
          <p:cNvSpPr/>
          <p:nvPr/>
        </p:nvSpPr>
        <p:spPr>
          <a:xfrm>
            <a:off x="401040" y="5582160"/>
            <a:ext cx="4621680" cy="33840"/>
          </a:xfrm>
          <a:custGeom>
            <a:avLst/>
            <a:gdLst/>
            <a:ahLst/>
            <a:cxnLst/>
            <a:rect l="0" t="0" r="r" b="b"/>
            <a:pathLst>
              <a:path w="12838" h="94">
                <a:moveTo>
                  <a:pt x="0" y="0"/>
                </a:moveTo>
                <a:lnTo>
                  <a:pt x="12838" y="0"/>
                </a:lnTo>
                <a:lnTo>
                  <a:pt x="12838" y="94"/>
                </a:lnTo>
                <a:lnTo>
                  <a:pt x="0" y="94"/>
                </a:lnTo>
                <a:lnTo>
                  <a:pt x="0" y="0"/>
                </a:lnTo>
                <a:close/>
              </a:path>
            </a:pathLst>
          </a:custGeom>
          <a:solidFill>
            <a:srgbClr val="7E3AF2"/>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376" name="任意多边形 375"/>
          <p:cNvSpPr/>
          <p:nvPr/>
        </p:nvSpPr>
        <p:spPr>
          <a:xfrm>
            <a:off x="1069560" y="902520"/>
            <a:ext cx="50400" cy="50400"/>
          </a:xfrm>
          <a:custGeom>
            <a:avLst/>
            <a:gdLst/>
            <a:ahLst/>
            <a:cxnLst/>
            <a:rect l="0" t="0" r="r" b="b"/>
            <a:pathLst>
              <a:path w="140" h="140">
                <a:moveTo>
                  <a:pt x="140" y="70"/>
                </a:moveTo>
                <a:cubicBezTo>
                  <a:pt x="140" y="79"/>
                  <a:pt x="138" y="88"/>
                  <a:pt x="135" y="97"/>
                </a:cubicBezTo>
                <a:cubicBezTo>
                  <a:pt x="131" y="105"/>
                  <a:pt x="126" y="113"/>
                  <a:pt x="120" y="119"/>
                </a:cubicBezTo>
                <a:cubicBezTo>
                  <a:pt x="113" y="126"/>
                  <a:pt x="106" y="131"/>
                  <a:pt x="97" y="134"/>
                </a:cubicBezTo>
                <a:cubicBezTo>
                  <a:pt x="89" y="138"/>
                  <a:pt x="80" y="140"/>
                  <a:pt x="70" y="140"/>
                </a:cubicBezTo>
                <a:cubicBezTo>
                  <a:pt x="61" y="140"/>
                  <a:pt x="52" y="138"/>
                  <a:pt x="44" y="134"/>
                </a:cubicBezTo>
                <a:cubicBezTo>
                  <a:pt x="35" y="131"/>
                  <a:pt x="28" y="126"/>
                  <a:pt x="21" y="119"/>
                </a:cubicBezTo>
                <a:cubicBezTo>
                  <a:pt x="14" y="113"/>
                  <a:pt x="9" y="105"/>
                  <a:pt x="5" y="97"/>
                </a:cubicBezTo>
                <a:cubicBezTo>
                  <a:pt x="2" y="88"/>
                  <a:pt x="0" y="79"/>
                  <a:pt x="0" y="70"/>
                </a:cubicBezTo>
                <a:cubicBezTo>
                  <a:pt x="0" y="60"/>
                  <a:pt x="2" y="51"/>
                  <a:pt x="5" y="42"/>
                </a:cubicBezTo>
                <a:cubicBezTo>
                  <a:pt x="9" y="34"/>
                  <a:pt x="14" y="26"/>
                  <a:pt x="21" y="20"/>
                </a:cubicBezTo>
                <a:cubicBezTo>
                  <a:pt x="28" y="13"/>
                  <a:pt x="35" y="8"/>
                  <a:pt x="44" y="5"/>
                </a:cubicBezTo>
                <a:cubicBezTo>
                  <a:pt x="52" y="1"/>
                  <a:pt x="61" y="0"/>
                  <a:pt x="70" y="0"/>
                </a:cubicBezTo>
                <a:cubicBezTo>
                  <a:pt x="80" y="0"/>
                  <a:pt x="89" y="1"/>
                  <a:pt x="97" y="5"/>
                </a:cubicBezTo>
                <a:cubicBezTo>
                  <a:pt x="106" y="8"/>
                  <a:pt x="113" y="13"/>
                  <a:pt x="120" y="20"/>
                </a:cubicBezTo>
                <a:cubicBezTo>
                  <a:pt x="126" y="26"/>
                  <a:pt x="131" y="34"/>
                  <a:pt x="135" y="42"/>
                </a:cubicBezTo>
                <a:cubicBezTo>
                  <a:pt x="138" y="51"/>
                  <a:pt x="140" y="60"/>
                  <a:pt x="140" y="70"/>
                </a:cubicBezTo>
                <a:close/>
              </a:path>
            </a:pathLst>
          </a:custGeom>
          <a:solidFill>
            <a:srgbClr val="FFFFFF">
              <a:alpha val="5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377" name="任意多边形 376"/>
          <p:cNvSpPr/>
          <p:nvPr/>
        </p:nvSpPr>
        <p:spPr>
          <a:xfrm>
            <a:off x="9091800" y="1504080"/>
            <a:ext cx="50760" cy="50400"/>
          </a:xfrm>
          <a:custGeom>
            <a:avLst/>
            <a:gdLst/>
            <a:ahLst/>
            <a:cxnLst/>
            <a:rect l="0" t="0" r="r" b="b"/>
            <a:pathLst>
              <a:path w="141" h="140">
                <a:moveTo>
                  <a:pt x="141" y="70"/>
                </a:moveTo>
                <a:cubicBezTo>
                  <a:pt x="141" y="80"/>
                  <a:pt x="139" y="89"/>
                  <a:pt x="135" y="97"/>
                </a:cubicBezTo>
                <a:cubicBezTo>
                  <a:pt x="132" y="106"/>
                  <a:pt x="127" y="113"/>
                  <a:pt x="120" y="120"/>
                </a:cubicBezTo>
                <a:cubicBezTo>
                  <a:pt x="114" y="126"/>
                  <a:pt x="105" y="131"/>
                  <a:pt x="97" y="135"/>
                </a:cubicBezTo>
                <a:cubicBezTo>
                  <a:pt x="88" y="138"/>
                  <a:pt x="79" y="140"/>
                  <a:pt x="70" y="140"/>
                </a:cubicBezTo>
                <a:cubicBezTo>
                  <a:pt x="61" y="140"/>
                  <a:pt x="52" y="138"/>
                  <a:pt x="43" y="135"/>
                </a:cubicBezTo>
                <a:cubicBezTo>
                  <a:pt x="35" y="131"/>
                  <a:pt x="27" y="126"/>
                  <a:pt x="21" y="120"/>
                </a:cubicBezTo>
                <a:cubicBezTo>
                  <a:pt x="14" y="113"/>
                  <a:pt x="9" y="106"/>
                  <a:pt x="6" y="97"/>
                </a:cubicBezTo>
                <a:cubicBezTo>
                  <a:pt x="2" y="89"/>
                  <a:pt x="0" y="80"/>
                  <a:pt x="0" y="70"/>
                </a:cubicBezTo>
                <a:cubicBezTo>
                  <a:pt x="0" y="60"/>
                  <a:pt x="2" y="51"/>
                  <a:pt x="6" y="43"/>
                </a:cubicBezTo>
                <a:cubicBezTo>
                  <a:pt x="9" y="34"/>
                  <a:pt x="14" y="27"/>
                  <a:pt x="21" y="20"/>
                </a:cubicBezTo>
                <a:cubicBezTo>
                  <a:pt x="27" y="14"/>
                  <a:pt x="35" y="9"/>
                  <a:pt x="43" y="5"/>
                </a:cubicBezTo>
                <a:cubicBezTo>
                  <a:pt x="52" y="2"/>
                  <a:pt x="61" y="0"/>
                  <a:pt x="70" y="0"/>
                </a:cubicBezTo>
                <a:cubicBezTo>
                  <a:pt x="79" y="0"/>
                  <a:pt x="88" y="2"/>
                  <a:pt x="97" y="5"/>
                </a:cubicBezTo>
                <a:cubicBezTo>
                  <a:pt x="105" y="9"/>
                  <a:pt x="114" y="14"/>
                  <a:pt x="120" y="20"/>
                </a:cubicBezTo>
                <a:cubicBezTo>
                  <a:pt x="127" y="27"/>
                  <a:pt x="132" y="34"/>
                  <a:pt x="135" y="43"/>
                </a:cubicBezTo>
                <a:cubicBezTo>
                  <a:pt x="139" y="51"/>
                  <a:pt x="141" y="60"/>
                  <a:pt x="141" y="70"/>
                </a:cubicBezTo>
                <a:close/>
              </a:path>
            </a:pathLst>
          </a:custGeom>
          <a:solidFill>
            <a:srgbClr val="FFFFFF">
              <a:alpha val="5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378" name="任意多边形 377"/>
          <p:cNvSpPr/>
          <p:nvPr/>
        </p:nvSpPr>
        <p:spPr>
          <a:xfrm>
            <a:off x="2139120" y="3910680"/>
            <a:ext cx="50400" cy="50400"/>
          </a:xfrm>
          <a:custGeom>
            <a:avLst/>
            <a:gdLst/>
            <a:ahLst/>
            <a:cxnLst/>
            <a:rect l="0" t="0" r="r" b="b"/>
            <a:pathLst>
              <a:path w="140" h="140">
                <a:moveTo>
                  <a:pt x="140" y="71"/>
                </a:moveTo>
                <a:cubicBezTo>
                  <a:pt x="140" y="80"/>
                  <a:pt x="139" y="89"/>
                  <a:pt x="135" y="97"/>
                </a:cubicBezTo>
                <a:cubicBezTo>
                  <a:pt x="131" y="106"/>
                  <a:pt x="126" y="114"/>
                  <a:pt x="120" y="120"/>
                </a:cubicBezTo>
                <a:cubicBezTo>
                  <a:pt x="113" y="127"/>
                  <a:pt x="106" y="132"/>
                  <a:pt x="96" y="135"/>
                </a:cubicBezTo>
                <a:cubicBezTo>
                  <a:pt x="88" y="139"/>
                  <a:pt x="79" y="140"/>
                  <a:pt x="70" y="140"/>
                </a:cubicBezTo>
                <a:cubicBezTo>
                  <a:pt x="60" y="140"/>
                  <a:pt x="52" y="139"/>
                  <a:pt x="43" y="135"/>
                </a:cubicBezTo>
                <a:cubicBezTo>
                  <a:pt x="34" y="132"/>
                  <a:pt x="27" y="127"/>
                  <a:pt x="20" y="120"/>
                </a:cubicBezTo>
                <a:cubicBezTo>
                  <a:pt x="14" y="114"/>
                  <a:pt x="9" y="106"/>
                  <a:pt x="5" y="97"/>
                </a:cubicBezTo>
                <a:cubicBezTo>
                  <a:pt x="2" y="89"/>
                  <a:pt x="0" y="80"/>
                  <a:pt x="0" y="71"/>
                </a:cubicBezTo>
                <a:cubicBezTo>
                  <a:pt x="0" y="62"/>
                  <a:pt x="2" y="53"/>
                  <a:pt x="5" y="43"/>
                </a:cubicBezTo>
                <a:cubicBezTo>
                  <a:pt x="9" y="35"/>
                  <a:pt x="14" y="27"/>
                  <a:pt x="20" y="21"/>
                </a:cubicBezTo>
                <a:cubicBezTo>
                  <a:pt x="27" y="14"/>
                  <a:pt x="34" y="9"/>
                  <a:pt x="43" y="6"/>
                </a:cubicBezTo>
                <a:cubicBezTo>
                  <a:pt x="52" y="2"/>
                  <a:pt x="60" y="0"/>
                  <a:pt x="70" y="0"/>
                </a:cubicBezTo>
                <a:cubicBezTo>
                  <a:pt x="79" y="0"/>
                  <a:pt x="88" y="2"/>
                  <a:pt x="96" y="6"/>
                </a:cubicBezTo>
                <a:cubicBezTo>
                  <a:pt x="106" y="9"/>
                  <a:pt x="113" y="14"/>
                  <a:pt x="120" y="21"/>
                </a:cubicBezTo>
                <a:cubicBezTo>
                  <a:pt x="126" y="27"/>
                  <a:pt x="131" y="35"/>
                  <a:pt x="135" y="43"/>
                </a:cubicBezTo>
                <a:cubicBezTo>
                  <a:pt x="139" y="53"/>
                  <a:pt x="140" y="62"/>
                  <a:pt x="140" y="71"/>
                </a:cubicBezTo>
                <a:close/>
              </a:path>
            </a:pathLst>
          </a:custGeom>
          <a:solidFill>
            <a:srgbClr val="FFFFFF">
              <a:alpha val="5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379" name="任意多边形 378"/>
          <p:cNvSpPr/>
          <p:nvPr/>
        </p:nvSpPr>
        <p:spPr>
          <a:xfrm>
            <a:off x="9626760" y="4512600"/>
            <a:ext cx="50400" cy="50400"/>
          </a:xfrm>
          <a:custGeom>
            <a:avLst/>
            <a:gdLst/>
            <a:ahLst/>
            <a:cxnLst/>
            <a:rect l="0" t="0" r="r" b="b"/>
            <a:pathLst>
              <a:path w="140" h="140">
                <a:moveTo>
                  <a:pt x="140" y="70"/>
                </a:moveTo>
                <a:cubicBezTo>
                  <a:pt x="140" y="79"/>
                  <a:pt x="138" y="88"/>
                  <a:pt x="135" y="97"/>
                </a:cubicBezTo>
                <a:cubicBezTo>
                  <a:pt x="131" y="105"/>
                  <a:pt x="126" y="113"/>
                  <a:pt x="120" y="119"/>
                </a:cubicBezTo>
                <a:cubicBezTo>
                  <a:pt x="113" y="126"/>
                  <a:pt x="106" y="131"/>
                  <a:pt x="97" y="135"/>
                </a:cubicBezTo>
                <a:cubicBezTo>
                  <a:pt x="89" y="138"/>
                  <a:pt x="80" y="140"/>
                  <a:pt x="71" y="140"/>
                </a:cubicBezTo>
                <a:cubicBezTo>
                  <a:pt x="61" y="140"/>
                  <a:pt x="52" y="138"/>
                  <a:pt x="44" y="135"/>
                </a:cubicBezTo>
                <a:cubicBezTo>
                  <a:pt x="35" y="131"/>
                  <a:pt x="28" y="126"/>
                  <a:pt x="21" y="119"/>
                </a:cubicBezTo>
                <a:cubicBezTo>
                  <a:pt x="14" y="113"/>
                  <a:pt x="9" y="105"/>
                  <a:pt x="5" y="97"/>
                </a:cubicBezTo>
                <a:cubicBezTo>
                  <a:pt x="2" y="88"/>
                  <a:pt x="0" y="79"/>
                  <a:pt x="0" y="70"/>
                </a:cubicBezTo>
                <a:cubicBezTo>
                  <a:pt x="0" y="61"/>
                  <a:pt x="2" y="52"/>
                  <a:pt x="5" y="43"/>
                </a:cubicBezTo>
                <a:cubicBezTo>
                  <a:pt x="9" y="34"/>
                  <a:pt x="14" y="26"/>
                  <a:pt x="21" y="20"/>
                </a:cubicBezTo>
                <a:cubicBezTo>
                  <a:pt x="28" y="13"/>
                  <a:pt x="35" y="8"/>
                  <a:pt x="44" y="5"/>
                </a:cubicBezTo>
                <a:cubicBezTo>
                  <a:pt x="52" y="1"/>
                  <a:pt x="61" y="0"/>
                  <a:pt x="71" y="0"/>
                </a:cubicBezTo>
                <a:cubicBezTo>
                  <a:pt x="80" y="0"/>
                  <a:pt x="89" y="1"/>
                  <a:pt x="97" y="5"/>
                </a:cubicBezTo>
                <a:cubicBezTo>
                  <a:pt x="106" y="8"/>
                  <a:pt x="113" y="13"/>
                  <a:pt x="120" y="20"/>
                </a:cubicBezTo>
                <a:cubicBezTo>
                  <a:pt x="126" y="26"/>
                  <a:pt x="131" y="34"/>
                  <a:pt x="135" y="43"/>
                </a:cubicBezTo>
                <a:cubicBezTo>
                  <a:pt x="138" y="52"/>
                  <a:pt x="140" y="61"/>
                  <a:pt x="140" y="70"/>
                </a:cubicBezTo>
                <a:close/>
              </a:path>
            </a:pathLst>
          </a:custGeom>
          <a:solidFill>
            <a:srgbClr val="FFFFFF">
              <a:alpha val="5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380" name="任意多边形 379"/>
          <p:cNvSpPr/>
          <p:nvPr/>
        </p:nvSpPr>
        <p:spPr>
          <a:xfrm>
            <a:off x="6417720" y="2406600"/>
            <a:ext cx="50400" cy="50400"/>
          </a:xfrm>
          <a:custGeom>
            <a:avLst/>
            <a:gdLst/>
            <a:ahLst/>
            <a:cxnLst/>
            <a:rect l="0" t="0" r="r" b="b"/>
            <a:pathLst>
              <a:path w="140" h="140">
                <a:moveTo>
                  <a:pt x="140" y="70"/>
                </a:moveTo>
                <a:cubicBezTo>
                  <a:pt x="140" y="80"/>
                  <a:pt x="139" y="89"/>
                  <a:pt x="135" y="97"/>
                </a:cubicBezTo>
                <a:cubicBezTo>
                  <a:pt x="132" y="106"/>
                  <a:pt x="127" y="113"/>
                  <a:pt x="120" y="120"/>
                </a:cubicBezTo>
                <a:cubicBezTo>
                  <a:pt x="113" y="126"/>
                  <a:pt x="106" y="131"/>
                  <a:pt x="97" y="135"/>
                </a:cubicBezTo>
                <a:cubicBezTo>
                  <a:pt x="89" y="138"/>
                  <a:pt x="80" y="140"/>
                  <a:pt x="71" y="140"/>
                </a:cubicBezTo>
                <a:cubicBezTo>
                  <a:pt x="62" y="140"/>
                  <a:pt x="53" y="138"/>
                  <a:pt x="44" y="135"/>
                </a:cubicBezTo>
                <a:cubicBezTo>
                  <a:pt x="36" y="131"/>
                  <a:pt x="27" y="126"/>
                  <a:pt x="21" y="120"/>
                </a:cubicBezTo>
                <a:cubicBezTo>
                  <a:pt x="14" y="113"/>
                  <a:pt x="9" y="106"/>
                  <a:pt x="5" y="97"/>
                </a:cubicBezTo>
                <a:cubicBezTo>
                  <a:pt x="2" y="89"/>
                  <a:pt x="0" y="80"/>
                  <a:pt x="0" y="70"/>
                </a:cubicBezTo>
                <a:cubicBezTo>
                  <a:pt x="0" y="61"/>
                  <a:pt x="2" y="51"/>
                  <a:pt x="5" y="43"/>
                </a:cubicBezTo>
                <a:cubicBezTo>
                  <a:pt x="9" y="34"/>
                  <a:pt x="14" y="27"/>
                  <a:pt x="21" y="20"/>
                </a:cubicBezTo>
                <a:cubicBezTo>
                  <a:pt x="27" y="14"/>
                  <a:pt x="36" y="9"/>
                  <a:pt x="44" y="5"/>
                </a:cubicBezTo>
                <a:cubicBezTo>
                  <a:pt x="53" y="2"/>
                  <a:pt x="62" y="0"/>
                  <a:pt x="71" y="0"/>
                </a:cubicBezTo>
                <a:cubicBezTo>
                  <a:pt x="80" y="0"/>
                  <a:pt x="89" y="2"/>
                  <a:pt x="97" y="5"/>
                </a:cubicBezTo>
                <a:cubicBezTo>
                  <a:pt x="106" y="9"/>
                  <a:pt x="113" y="14"/>
                  <a:pt x="120" y="20"/>
                </a:cubicBezTo>
                <a:cubicBezTo>
                  <a:pt x="127" y="27"/>
                  <a:pt x="132" y="34"/>
                  <a:pt x="135" y="43"/>
                </a:cubicBezTo>
                <a:cubicBezTo>
                  <a:pt x="139" y="51"/>
                  <a:pt x="140" y="61"/>
                  <a:pt x="140" y="70"/>
                </a:cubicBezTo>
                <a:close/>
              </a:path>
            </a:pathLst>
          </a:custGeom>
          <a:solidFill>
            <a:srgbClr val="FFFFFF">
              <a:alpha val="5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381" name="任意多边形 380"/>
          <p:cNvSpPr/>
          <p:nvPr/>
        </p:nvSpPr>
        <p:spPr>
          <a:xfrm>
            <a:off x="4278600" y="5114160"/>
            <a:ext cx="50400" cy="50400"/>
          </a:xfrm>
          <a:custGeom>
            <a:avLst/>
            <a:gdLst/>
            <a:ahLst/>
            <a:cxnLst/>
            <a:rect l="0" t="0" r="r" b="b"/>
            <a:pathLst>
              <a:path w="140" h="140">
                <a:moveTo>
                  <a:pt x="140" y="71"/>
                </a:moveTo>
                <a:cubicBezTo>
                  <a:pt x="140" y="80"/>
                  <a:pt x="137" y="89"/>
                  <a:pt x="134" y="97"/>
                </a:cubicBezTo>
                <a:cubicBezTo>
                  <a:pt x="130" y="106"/>
                  <a:pt x="125" y="113"/>
                  <a:pt x="118" y="120"/>
                </a:cubicBezTo>
                <a:cubicBezTo>
                  <a:pt x="112" y="126"/>
                  <a:pt x="104" y="131"/>
                  <a:pt x="96" y="135"/>
                </a:cubicBezTo>
                <a:cubicBezTo>
                  <a:pt x="87" y="138"/>
                  <a:pt x="78" y="140"/>
                  <a:pt x="69" y="140"/>
                </a:cubicBezTo>
                <a:cubicBezTo>
                  <a:pt x="60" y="140"/>
                  <a:pt x="51" y="138"/>
                  <a:pt x="43" y="135"/>
                </a:cubicBezTo>
                <a:cubicBezTo>
                  <a:pt x="34" y="131"/>
                  <a:pt x="27" y="126"/>
                  <a:pt x="20" y="120"/>
                </a:cubicBezTo>
                <a:cubicBezTo>
                  <a:pt x="13" y="113"/>
                  <a:pt x="8" y="106"/>
                  <a:pt x="5" y="97"/>
                </a:cubicBezTo>
                <a:cubicBezTo>
                  <a:pt x="1" y="89"/>
                  <a:pt x="0" y="80"/>
                  <a:pt x="0" y="71"/>
                </a:cubicBezTo>
                <a:cubicBezTo>
                  <a:pt x="0" y="61"/>
                  <a:pt x="1" y="52"/>
                  <a:pt x="5" y="44"/>
                </a:cubicBezTo>
                <a:cubicBezTo>
                  <a:pt x="8" y="34"/>
                  <a:pt x="13" y="27"/>
                  <a:pt x="20" y="20"/>
                </a:cubicBezTo>
                <a:cubicBezTo>
                  <a:pt x="27" y="14"/>
                  <a:pt x="34" y="9"/>
                  <a:pt x="43" y="5"/>
                </a:cubicBezTo>
                <a:cubicBezTo>
                  <a:pt x="51" y="2"/>
                  <a:pt x="60" y="0"/>
                  <a:pt x="69" y="0"/>
                </a:cubicBezTo>
                <a:cubicBezTo>
                  <a:pt x="78" y="0"/>
                  <a:pt x="87" y="2"/>
                  <a:pt x="96" y="5"/>
                </a:cubicBezTo>
                <a:cubicBezTo>
                  <a:pt x="104" y="9"/>
                  <a:pt x="112" y="14"/>
                  <a:pt x="118" y="20"/>
                </a:cubicBezTo>
                <a:cubicBezTo>
                  <a:pt x="125" y="27"/>
                  <a:pt x="130" y="34"/>
                  <a:pt x="134" y="44"/>
                </a:cubicBezTo>
                <a:cubicBezTo>
                  <a:pt x="137" y="52"/>
                  <a:pt x="140" y="61"/>
                  <a:pt x="140" y="71"/>
                </a:cubicBezTo>
                <a:close/>
              </a:path>
            </a:pathLst>
          </a:custGeom>
          <a:solidFill>
            <a:srgbClr val="FFFFFF">
              <a:alpha val="5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382" name="任意多边形 381"/>
          <p:cNvSpPr/>
          <p:nvPr/>
        </p:nvSpPr>
        <p:spPr>
          <a:xfrm>
            <a:off x="5941440" y="1980360"/>
            <a:ext cx="802440" cy="16920"/>
          </a:xfrm>
          <a:custGeom>
            <a:avLst/>
            <a:gdLst/>
            <a:ahLst/>
            <a:cxnLst/>
            <a:rect l="0" t="0" r="r" b="b"/>
            <a:pathLst>
              <a:path w="2229" h="47">
                <a:moveTo>
                  <a:pt x="0" y="0"/>
                </a:moveTo>
                <a:lnTo>
                  <a:pt x="2229" y="0"/>
                </a:lnTo>
                <a:lnTo>
                  <a:pt x="2229" y="47"/>
                </a:lnTo>
                <a:lnTo>
                  <a:pt x="0" y="47"/>
                </a:lnTo>
                <a:lnTo>
                  <a:pt x="0" y="0"/>
                </a:lnTo>
                <a:close/>
              </a:path>
            </a:pathLst>
          </a:custGeom>
          <a:solidFill>
            <a:srgbClr val="7E3AF2">
              <a:alpha val="7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383" name="任意多边形 382"/>
          <p:cNvSpPr/>
          <p:nvPr/>
        </p:nvSpPr>
        <p:spPr>
          <a:xfrm>
            <a:off x="6743520" y="1946880"/>
            <a:ext cx="84240" cy="83880"/>
          </a:xfrm>
          <a:custGeom>
            <a:avLst/>
            <a:gdLst/>
            <a:ahLst/>
            <a:cxnLst/>
            <a:rect l="0" t="0" r="r" b="b"/>
            <a:pathLst>
              <a:path w="234" h="233">
                <a:moveTo>
                  <a:pt x="0" y="0"/>
                </a:moveTo>
                <a:lnTo>
                  <a:pt x="0" y="233"/>
                </a:lnTo>
                <a:lnTo>
                  <a:pt x="234" y="117"/>
                </a:lnTo>
                <a:lnTo>
                  <a:pt x="0" y="0"/>
                </a:lnTo>
                <a:close/>
              </a:path>
            </a:pathLst>
          </a:custGeom>
          <a:solidFill>
            <a:srgbClr val="7E3AF2">
              <a:alpha val="7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384" name="任意多边形 383"/>
          <p:cNvSpPr/>
          <p:nvPr/>
        </p:nvSpPr>
        <p:spPr>
          <a:xfrm>
            <a:off x="8155800" y="1980360"/>
            <a:ext cx="802800" cy="16920"/>
          </a:xfrm>
          <a:custGeom>
            <a:avLst/>
            <a:gdLst/>
            <a:ahLst/>
            <a:cxnLst/>
            <a:rect l="0" t="0" r="r" b="b"/>
            <a:pathLst>
              <a:path w="2230" h="47">
                <a:moveTo>
                  <a:pt x="0" y="0"/>
                </a:moveTo>
                <a:lnTo>
                  <a:pt x="2230" y="0"/>
                </a:lnTo>
                <a:lnTo>
                  <a:pt x="2230" y="47"/>
                </a:lnTo>
                <a:lnTo>
                  <a:pt x="0" y="47"/>
                </a:lnTo>
                <a:lnTo>
                  <a:pt x="0" y="0"/>
                </a:lnTo>
                <a:close/>
              </a:path>
            </a:pathLst>
          </a:custGeom>
          <a:solidFill>
            <a:srgbClr val="7E3AF2">
              <a:alpha val="7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385" name="任意多边形 384"/>
          <p:cNvSpPr/>
          <p:nvPr/>
        </p:nvSpPr>
        <p:spPr>
          <a:xfrm>
            <a:off x="8958240" y="1946880"/>
            <a:ext cx="83880" cy="83880"/>
          </a:xfrm>
          <a:custGeom>
            <a:avLst/>
            <a:gdLst/>
            <a:ahLst/>
            <a:cxnLst/>
            <a:rect l="0" t="0" r="r" b="b"/>
            <a:pathLst>
              <a:path w="233" h="233">
                <a:moveTo>
                  <a:pt x="0" y="0"/>
                </a:moveTo>
                <a:lnTo>
                  <a:pt x="0" y="233"/>
                </a:lnTo>
                <a:lnTo>
                  <a:pt x="233" y="117"/>
                </a:lnTo>
                <a:lnTo>
                  <a:pt x="0" y="0"/>
                </a:lnTo>
                <a:close/>
              </a:path>
            </a:pathLst>
          </a:custGeom>
          <a:solidFill>
            <a:srgbClr val="7E3AF2">
              <a:alpha val="7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386" name="文本框 385"/>
          <p:cNvSpPr txBox="1"/>
          <p:nvPr/>
        </p:nvSpPr>
        <p:spPr>
          <a:xfrm>
            <a:off x="10032480" y="5365080"/>
            <a:ext cx="264240" cy="136080"/>
          </a:xfrm>
          <a:prstGeom prst="rect">
            <a:avLst/>
          </a:prstGeom>
          <a:noFill/>
          <a:ln w="0">
            <a:noFill/>
          </a:ln>
        </p:spPr>
        <p:txBody>
          <a:bodyPr wrap="none" lIns="0" tIns="0" rIns="0" bIns="0" anchor="t">
            <a:spAutoFit/>
          </a:bodyPr>
          <a:lstStyle/>
          <a:p>
            <a:r>
              <a:rPr lang="en-US" sz="920" b="0" u="none" strike="noStrike">
                <a:solidFill>
                  <a:srgbClr val="9CA3AF"/>
                </a:solidFill>
                <a:effectLst/>
                <a:uFillTx/>
                <a:latin typeface="DejaVuSans"/>
                <a:ea typeface="DejaVuSans"/>
              </a:rPr>
              <a:t>7/15</a:t>
            </a:r>
            <a:endParaRPr lang="en-US" sz="920" b="0" u="none" strike="noStrike">
              <a:solidFill>
                <a:srgbClr val="000000"/>
              </a:solidFill>
              <a:effectLst/>
              <a:uFillTx/>
              <a:latin typeface="Times New Roman"/>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p15="http://schemas.microsoft.com/office/powerpoint/2012/main" xmlns="">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7" name="图片 386"/>
          <p:cNvPicPr/>
          <p:nvPr/>
        </p:nvPicPr>
        <p:blipFill>
          <a:blip r:embed="rId2"/>
          <a:stretch/>
        </p:blipFill>
        <p:spPr>
          <a:xfrm>
            <a:off x="0" y="0"/>
            <a:ext cx="10696320" cy="11523600"/>
          </a:xfrm>
          <a:prstGeom prst="rect">
            <a:avLst/>
          </a:prstGeom>
          <a:noFill/>
          <a:ln w="0">
            <a:noFill/>
          </a:ln>
        </p:spPr>
      </p:pic>
      <p:sp>
        <p:nvSpPr>
          <p:cNvPr id="388" name="任意多边形 387"/>
          <p:cNvSpPr/>
          <p:nvPr/>
        </p:nvSpPr>
        <p:spPr>
          <a:xfrm>
            <a:off x="401040" y="802080"/>
            <a:ext cx="668880" cy="33840"/>
          </a:xfrm>
          <a:custGeom>
            <a:avLst/>
            <a:gdLst/>
            <a:ahLst/>
            <a:cxnLst/>
            <a:rect l="0" t="0" r="r" b="b"/>
            <a:pathLst>
              <a:path w="1858" h="94">
                <a:moveTo>
                  <a:pt x="0" y="0"/>
                </a:moveTo>
                <a:lnTo>
                  <a:pt x="1858" y="0"/>
                </a:lnTo>
                <a:lnTo>
                  <a:pt x="1858" y="94"/>
                </a:lnTo>
                <a:lnTo>
                  <a:pt x="0" y="94"/>
                </a:lnTo>
                <a:lnTo>
                  <a:pt x="0" y="0"/>
                </a:lnTo>
                <a:close/>
              </a:path>
            </a:pathLst>
          </a:custGeom>
          <a:solidFill>
            <a:srgbClr val="A78BFA"/>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389" name="任意多边形 388"/>
          <p:cNvSpPr/>
          <p:nvPr/>
        </p:nvSpPr>
        <p:spPr>
          <a:xfrm>
            <a:off x="401040" y="1036080"/>
            <a:ext cx="4003200" cy="3777480"/>
          </a:xfrm>
          <a:custGeom>
            <a:avLst/>
            <a:gdLst/>
            <a:ahLst/>
            <a:cxnLst/>
            <a:rect l="0" t="0" r="r" b="b"/>
            <a:pathLst>
              <a:path w="11120" h="10493">
                <a:moveTo>
                  <a:pt x="0" y="10308"/>
                </a:moveTo>
                <a:lnTo>
                  <a:pt x="0" y="186"/>
                </a:lnTo>
                <a:cubicBezTo>
                  <a:pt x="0" y="173"/>
                  <a:pt x="1" y="161"/>
                  <a:pt x="3" y="149"/>
                </a:cubicBezTo>
                <a:cubicBezTo>
                  <a:pt x="6" y="137"/>
                  <a:pt x="9" y="126"/>
                  <a:pt x="14" y="115"/>
                </a:cubicBezTo>
                <a:cubicBezTo>
                  <a:pt x="19" y="103"/>
                  <a:pt x="24" y="93"/>
                  <a:pt x="31" y="82"/>
                </a:cubicBezTo>
                <a:cubicBezTo>
                  <a:pt x="38" y="72"/>
                  <a:pt x="45" y="63"/>
                  <a:pt x="54" y="54"/>
                </a:cubicBezTo>
                <a:cubicBezTo>
                  <a:pt x="63" y="46"/>
                  <a:pt x="72" y="38"/>
                  <a:pt x="82" y="31"/>
                </a:cubicBezTo>
                <a:cubicBezTo>
                  <a:pt x="92" y="24"/>
                  <a:pt x="103" y="19"/>
                  <a:pt x="114" y="14"/>
                </a:cubicBezTo>
                <a:cubicBezTo>
                  <a:pt x="126" y="9"/>
                  <a:pt x="137" y="6"/>
                  <a:pt x="149" y="3"/>
                </a:cubicBezTo>
                <a:cubicBezTo>
                  <a:pt x="161" y="1"/>
                  <a:pt x="173" y="0"/>
                  <a:pt x="185" y="0"/>
                </a:cubicBezTo>
                <a:lnTo>
                  <a:pt x="10934" y="0"/>
                </a:lnTo>
                <a:cubicBezTo>
                  <a:pt x="10946" y="0"/>
                  <a:pt x="10958" y="1"/>
                  <a:pt x="10970" y="3"/>
                </a:cubicBezTo>
                <a:cubicBezTo>
                  <a:pt x="10982" y="6"/>
                  <a:pt x="10994" y="9"/>
                  <a:pt x="11005" y="14"/>
                </a:cubicBezTo>
                <a:cubicBezTo>
                  <a:pt x="11016" y="19"/>
                  <a:pt x="11027" y="24"/>
                  <a:pt x="11037" y="31"/>
                </a:cubicBezTo>
                <a:cubicBezTo>
                  <a:pt x="11047" y="38"/>
                  <a:pt x="11057" y="46"/>
                  <a:pt x="11065" y="54"/>
                </a:cubicBezTo>
                <a:cubicBezTo>
                  <a:pt x="11074" y="63"/>
                  <a:pt x="11082" y="72"/>
                  <a:pt x="11088" y="82"/>
                </a:cubicBezTo>
                <a:cubicBezTo>
                  <a:pt x="11095" y="93"/>
                  <a:pt x="11101" y="103"/>
                  <a:pt x="11106" y="115"/>
                </a:cubicBezTo>
                <a:cubicBezTo>
                  <a:pt x="11110" y="126"/>
                  <a:pt x="11114" y="137"/>
                  <a:pt x="11116" y="149"/>
                </a:cubicBezTo>
                <a:cubicBezTo>
                  <a:pt x="11119" y="161"/>
                  <a:pt x="11120" y="173"/>
                  <a:pt x="11120" y="186"/>
                </a:cubicBezTo>
                <a:lnTo>
                  <a:pt x="11120" y="10308"/>
                </a:lnTo>
                <a:cubicBezTo>
                  <a:pt x="11120" y="10320"/>
                  <a:pt x="11119" y="10332"/>
                  <a:pt x="11116" y="10344"/>
                </a:cubicBezTo>
                <a:cubicBezTo>
                  <a:pt x="11114" y="10356"/>
                  <a:pt x="11110" y="10367"/>
                  <a:pt x="11106" y="10379"/>
                </a:cubicBezTo>
                <a:cubicBezTo>
                  <a:pt x="11101" y="10390"/>
                  <a:pt x="11095" y="10401"/>
                  <a:pt x="11088" y="10411"/>
                </a:cubicBezTo>
                <a:cubicBezTo>
                  <a:pt x="11082" y="10421"/>
                  <a:pt x="11074" y="10430"/>
                  <a:pt x="11065" y="10439"/>
                </a:cubicBezTo>
                <a:cubicBezTo>
                  <a:pt x="11057" y="10447"/>
                  <a:pt x="11047" y="10455"/>
                  <a:pt x="11037" y="10462"/>
                </a:cubicBezTo>
                <a:cubicBezTo>
                  <a:pt x="11027" y="10469"/>
                  <a:pt x="11016" y="10474"/>
                  <a:pt x="11005" y="10479"/>
                </a:cubicBezTo>
                <a:cubicBezTo>
                  <a:pt x="10994" y="10484"/>
                  <a:pt x="10982" y="10487"/>
                  <a:pt x="10970" y="10490"/>
                </a:cubicBezTo>
                <a:cubicBezTo>
                  <a:pt x="10958" y="10492"/>
                  <a:pt x="10946" y="10493"/>
                  <a:pt x="10934" y="10493"/>
                </a:cubicBezTo>
                <a:lnTo>
                  <a:pt x="185" y="10493"/>
                </a:lnTo>
                <a:cubicBezTo>
                  <a:pt x="173" y="10493"/>
                  <a:pt x="161" y="10492"/>
                  <a:pt x="149" y="10490"/>
                </a:cubicBezTo>
                <a:cubicBezTo>
                  <a:pt x="137" y="10487"/>
                  <a:pt x="126" y="10484"/>
                  <a:pt x="114" y="10479"/>
                </a:cubicBezTo>
                <a:cubicBezTo>
                  <a:pt x="103" y="10474"/>
                  <a:pt x="92" y="10469"/>
                  <a:pt x="82" y="10462"/>
                </a:cubicBezTo>
                <a:cubicBezTo>
                  <a:pt x="72" y="10455"/>
                  <a:pt x="63" y="10447"/>
                  <a:pt x="54" y="10439"/>
                </a:cubicBezTo>
                <a:cubicBezTo>
                  <a:pt x="45" y="10430"/>
                  <a:pt x="38" y="10421"/>
                  <a:pt x="31" y="10411"/>
                </a:cubicBezTo>
                <a:cubicBezTo>
                  <a:pt x="24" y="10401"/>
                  <a:pt x="19" y="10390"/>
                  <a:pt x="14" y="10379"/>
                </a:cubicBezTo>
                <a:cubicBezTo>
                  <a:pt x="9" y="10367"/>
                  <a:pt x="6" y="10356"/>
                  <a:pt x="3" y="10344"/>
                </a:cubicBezTo>
                <a:cubicBezTo>
                  <a:pt x="1" y="10332"/>
                  <a:pt x="0" y="10320"/>
                  <a:pt x="0" y="10308"/>
                </a:cubicBezTo>
                <a:close/>
              </a:path>
            </a:pathLst>
          </a:custGeom>
          <a:solidFill>
            <a:srgbClr val="1E3A8A">
              <a:alpha val="2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390" name="图片 389"/>
          <p:cNvPicPr/>
          <p:nvPr/>
        </p:nvPicPr>
        <p:blipFill>
          <a:blip r:embed="rId3"/>
          <a:stretch/>
        </p:blipFill>
        <p:spPr>
          <a:xfrm>
            <a:off x="534960" y="1203480"/>
            <a:ext cx="166680" cy="166680"/>
          </a:xfrm>
          <a:prstGeom prst="rect">
            <a:avLst/>
          </a:prstGeom>
          <a:noFill/>
          <a:ln w="0">
            <a:noFill/>
          </a:ln>
        </p:spPr>
      </p:pic>
      <p:sp>
        <p:nvSpPr>
          <p:cNvPr id="391" name="文本框 390"/>
          <p:cNvSpPr txBox="1"/>
          <p:nvPr/>
        </p:nvSpPr>
        <p:spPr>
          <a:xfrm>
            <a:off x="401040" y="378720"/>
            <a:ext cx="3603600" cy="378360"/>
          </a:xfrm>
          <a:prstGeom prst="rect">
            <a:avLst/>
          </a:prstGeom>
          <a:noFill/>
          <a:ln w="0">
            <a:noFill/>
          </a:ln>
        </p:spPr>
        <p:txBody>
          <a:bodyPr wrap="none" lIns="0" tIns="0" rIns="0" bIns="0" anchor="t">
            <a:spAutoFit/>
          </a:bodyPr>
          <a:lstStyle/>
          <a:p>
            <a:r>
              <a:rPr lang="zh-CN" sz="2370" b="0" u="none" strike="noStrike">
                <a:solidFill>
                  <a:srgbClr val="FFFFFF"/>
                </a:solidFill>
                <a:effectLst/>
                <a:uFillTx/>
                <a:latin typeface="WenQuanYiZenHei"/>
                <a:ea typeface="WenQuanYiZenHei"/>
              </a:rPr>
              <a:t>自动化数据标注与分类示例</a:t>
            </a:r>
            <a:endParaRPr lang="en-US" sz="2370" b="0" u="none" strike="noStrike">
              <a:solidFill>
                <a:srgbClr val="000000"/>
              </a:solidFill>
              <a:effectLst/>
              <a:uFillTx/>
              <a:latin typeface="Times New Roman"/>
            </a:endParaRPr>
          </a:p>
        </p:txBody>
      </p:sp>
      <p:sp>
        <p:nvSpPr>
          <p:cNvPr id="392" name="任意多边形 391"/>
          <p:cNvSpPr/>
          <p:nvPr/>
        </p:nvSpPr>
        <p:spPr>
          <a:xfrm>
            <a:off x="4620960" y="1337040"/>
            <a:ext cx="5674680" cy="3376440"/>
          </a:xfrm>
          <a:custGeom>
            <a:avLst/>
            <a:gdLst/>
            <a:ahLst/>
            <a:cxnLst/>
            <a:rect l="0" t="0" r="r" b="b"/>
            <a:pathLst>
              <a:path w="15763" h="9379">
                <a:moveTo>
                  <a:pt x="0" y="9193"/>
                </a:moveTo>
                <a:lnTo>
                  <a:pt x="0" y="185"/>
                </a:lnTo>
                <a:cubicBezTo>
                  <a:pt x="0" y="173"/>
                  <a:pt x="1" y="161"/>
                  <a:pt x="3" y="149"/>
                </a:cubicBezTo>
                <a:cubicBezTo>
                  <a:pt x="5" y="137"/>
                  <a:pt x="7" y="125"/>
                  <a:pt x="11" y="114"/>
                </a:cubicBezTo>
                <a:cubicBezTo>
                  <a:pt x="14" y="103"/>
                  <a:pt x="19" y="92"/>
                  <a:pt x="24" y="82"/>
                </a:cubicBezTo>
                <a:cubicBezTo>
                  <a:pt x="29" y="72"/>
                  <a:pt x="35" y="63"/>
                  <a:pt x="41" y="54"/>
                </a:cubicBezTo>
                <a:cubicBezTo>
                  <a:pt x="48" y="45"/>
                  <a:pt x="55" y="38"/>
                  <a:pt x="62" y="31"/>
                </a:cubicBezTo>
                <a:cubicBezTo>
                  <a:pt x="70" y="24"/>
                  <a:pt x="78" y="18"/>
                  <a:pt x="86" y="14"/>
                </a:cubicBezTo>
                <a:cubicBezTo>
                  <a:pt x="95" y="9"/>
                  <a:pt x="103" y="6"/>
                  <a:pt x="112" y="3"/>
                </a:cubicBezTo>
                <a:cubicBezTo>
                  <a:pt x="121" y="1"/>
                  <a:pt x="130" y="0"/>
                  <a:pt x="140" y="0"/>
                </a:cubicBezTo>
                <a:lnTo>
                  <a:pt x="15577" y="0"/>
                </a:lnTo>
                <a:cubicBezTo>
                  <a:pt x="15589" y="0"/>
                  <a:pt x="15602" y="1"/>
                  <a:pt x="15614" y="3"/>
                </a:cubicBezTo>
                <a:cubicBezTo>
                  <a:pt x="15625" y="6"/>
                  <a:pt x="15637" y="9"/>
                  <a:pt x="15648" y="14"/>
                </a:cubicBezTo>
                <a:cubicBezTo>
                  <a:pt x="15660" y="18"/>
                  <a:pt x="15670" y="24"/>
                  <a:pt x="15680" y="31"/>
                </a:cubicBezTo>
                <a:cubicBezTo>
                  <a:pt x="15691" y="38"/>
                  <a:pt x="15700" y="45"/>
                  <a:pt x="15709" y="54"/>
                </a:cubicBezTo>
                <a:cubicBezTo>
                  <a:pt x="15717" y="63"/>
                  <a:pt x="15725" y="72"/>
                  <a:pt x="15732" y="82"/>
                </a:cubicBezTo>
                <a:cubicBezTo>
                  <a:pt x="15738" y="92"/>
                  <a:pt x="15744" y="103"/>
                  <a:pt x="15749" y="114"/>
                </a:cubicBezTo>
                <a:cubicBezTo>
                  <a:pt x="15754" y="125"/>
                  <a:pt x="15757" y="137"/>
                  <a:pt x="15759" y="149"/>
                </a:cubicBezTo>
                <a:cubicBezTo>
                  <a:pt x="15762" y="161"/>
                  <a:pt x="15763" y="173"/>
                  <a:pt x="15763" y="185"/>
                </a:cubicBezTo>
                <a:lnTo>
                  <a:pt x="15763" y="9193"/>
                </a:lnTo>
                <a:cubicBezTo>
                  <a:pt x="15763" y="9205"/>
                  <a:pt x="15762" y="9217"/>
                  <a:pt x="15759" y="9229"/>
                </a:cubicBezTo>
                <a:cubicBezTo>
                  <a:pt x="15757" y="9241"/>
                  <a:pt x="15754" y="9253"/>
                  <a:pt x="15749" y="9264"/>
                </a:cubicBezTo>
                <a:cubicBezTo>
                  <a:pt x="15744" y="9275"/>
                  <a:pt x="15738" y="9286"/>
                  <a:pt x="15732" y="9296"/>
                </a:cubicBezTo>
                <a:cubicBezTo>
                  <a:pt x="15725" y="9306"/>
                  <a:pt x="15717" y="9316"/>
                  <a:pt x="15709" y="9324"/>
                </a:cubicBezTo>
                <a:cubicBezTo>
                  <a:pt x="15700" y="9333"/>
                  <a:pt x="15691" y="9341"/>
                  <a:pt x="15680" y="9347"/>
                </a:cubicBezTo>
                <a:cubicBezTo>
                  <a:pt x="15670" y="9354"/>
                  <a:pt x="15660" y="9360"/>
                  <a:pt x="15648" y="9365"/>
                </a:cubicBezTo>
                <a:cubicBezTo>
                  <a:pt x="15637" y="9369"/>
                  <a:pt x="15625" y="9373"/>
                  <a:pt x="15614" y="9375"/>
                </a:cubicBezTo>
                <a:cubicBezTo>
                  <a:pt x="15602" y="9377"/>
                  <a:pt x="15589" y="9379"/>
                  <a:pt x="15577" y="9379"/>
                </a:cubicBezTo>
                <a:lnTo>
                  <a:pt x="140" y="9379"/>
                </a:lnTo>
                <a:cubicBezTo>
                  <a:pt x="130" y="9379"/>
                  <a:pt x="121" y="9377"/>
                  <a:pt x="112" y="9375"/>
                </a:cubicBezTo>
                <a:cubicBezTo>
                  <a:pt x="103" y="9373"/>
                  <a:pt x="95" y="9369"/>
                  <a:pt x="86" y="9365"/>
                </a:cubicBezTo>
                <a:cubicBezTo>
                  <a:pt x="78" y="9360"/>
                  <a:pt x="70" y="9354"/>
                  <a:pt x="62" y="9347"/>
                </a:cubicBezTo>
                <a:cubicBezTo>
                  <a:pt x="55" y="9341"/>
                  <a:pt x="48" y="9333"/>
                  <a:pt x="41" y="9324"/>
                </a:cubicBezTo>
                <a:cubicBezTo>
                  <a:pt x="35" y="9316"/>
                  <a:pt x="29" y="9306"/>
                  <a:pt x="24" y="9296"/>
                </a:cubicBezTo>
                <a:cubicBezTo>
                  <a:pt x="19" y="9286"/>
                  <a:pt x="14" y="9275"/>
                  <a:pt x="11" y="9264"/>
                </a:cubicBezTo>
                <a:cubicBezTo>
                  <a:pt x="7" y="9253"/>
                  <a:pt x="5" y="9241"/>
                  <a:pt x="3" y="9229"/>
                </a:cubicBezTo>
                <a:cubicBezTo>
                  <a:pt x="1" y="9217"/>
                  <a:pt x="0" y="9205"/>
                  <a:pt x="0" y="9193"/>
                </a:cubicBezTo>
                <a:close/>
              </a:path>
            </a:pathLst>
          </a:custGeom>
          <a:solidFill>
            <a:srgbClr val="000000">
              <a:alpha val="3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393" name="任意多边形 392"/>
          <p:cNvSpPr/>
          <p:nvPr/>
        </p:nvSpPr>
        <p:spPr>
          <a:xfrm>
            <a:off x="4604400" y="1337040"/>
            <a:ext cx="67320" cy="3376440"/>
          </a:xfrm>
          <a:custGeom>
            <a:avLst/>
            <a:gdLst/>
            <a:ahLst/>
            <a:cxnLst/>
            <a:rect l="0" t="0" r="r" b="b"/>
            <a:pathLst>
              <a:path w="187" h="9379">
                <a:moveTo>
                  <a:pt x="0" y="0"/>
                </a:moveTo>
                <a:lnTo>
                  <a:pt x="187" y="0"/>
                </a:lnTo>
                <a:lnTo>
                  <a:pt x="187" y="9379"/>
                </a:lnTo>
                <a:lnTo>
                  <a:pt x="0" y="9379"/>
                </a:lnTo>
                <a:lnTo>
                  <a:pt x="0" y="0"/>
                </a:lnTo>
                <a:close/>
              </a:path>
            </a:pathLst>
          </a:custGeom>
          <a:solidFill>
            <a:srgbClr val="7E3AF2"/>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394" name="图片 393"/>
          <p:cNvPicPr/>
          <p:nvPr/>
        </p:nvPicPr>
        <p:blipFill>
          <a:blip r:embed="rId4"/>
          <a:stretch/>
        </p:blipFill>
        <p:spPr>
          <a:xfrm>
            <a:off x="4604400" y="1077840"/>
            <a:ext cx="166680" cy="150120"/>
          </a:xfrm>
          <a:prstGeom prst="rect">
            <a:avLst/>
          </a:prstGeom>
          <a:noFill/>
          <a:ln w="0">
            <a:noFill/>
          </a:ln>
        </p:spPr>
      </p:pic>
      <p:sp>
        <p:nvSpPr>
          <p:cNvPr id="395" name="文本框 394"/>
          <p:cNvSpPr txBox="1"/>
          <p:nvPr/>
        </p:nvSpPr>
        <p:spPr>
          <a:xfrm>
            <a:off x="768960" y="1184400"/>
            <a:ext cx="1174320" cy="212400"/>
          </a:xfrm>
          <a:prstGeom prst="rect">
            <a:avLst/>
          </a:prstGeom>
          <a:noFill/>
          <a:ln w="0">
            <a:noFill/>
          </a:ln>
        </p:spPr>
        <p:txBody>
          <a:bodyPr wrap="none" lIns="0" tIns="0" rIns="0" bIns="0" anchor="t">
            <a:spAutoFit/>
          </a:bodyPr>
          <a:lstStyle/>
          <a:p>
            <a:r>
              <a:rPr lang="zh-CN" sz="1320" b="0" u="none" strike="noStrike">
                <a:solidFill>
                  <a:srgbClr val="FFFFFF"/>
                </a:solidFill>
                <a:effectLst/>
                <a:uFillTx/>
                <a:latin typeface="WenQuanYiZenHei"/>
                <a:ea typeface="WenQuanYiZenHei"/>
              </a:rPr>
              <a:t>标注与分类流程</a:t>
            </a:r>
            <a:endParaRPr lang="en-US" sz="1320" b="0" u="none" strike="noStrike">
              <a:solidFill>
                <a:srgbClr val="000000"/>
              </a:solidFill>
              <a:effectLst/>
              <a:uFillTx/>
              <a:latin typeface="Times New Roman"/>
            </a:endParaRPr>
          </a:p>
        </p:txBody>
      </p:sp>
      <p:sp>
        <p:nvSpPr>
          <p:cNvPr id="396" name="文本框 395"/>
          <p:cNvSpPr txBox="1"/>
          <p:nvPr/>
        </p:nvSpPr>
        <p:spPr>
          <a:xfrm>
            <a:off x="4841280" y="1058400"/>
            <a:ext cx="1358640" cy="189360"/>
          </a:xfrm>
          <a:prstGeom prst="rect">
            <a:avLst/>
          </a:prstGeom>
          <a:noFill/>
          <a:ln w="0">
            <a:noFill/>
          </a:ln>
        </p:spPr>
        <p:txBody>
          <a:bodyPr wrap="none" lIns="0" tIns="0" rIns="0" bIns="0" anchor="t">
            <a:spAutoFit/>
          </a:bodyPr>
          <a:lstStyle/>
          <a:p>
            <a:r>
              <a:rPr lang="zh-CN" sz="1180" b="0" u="none" strike="noStrike">
                <a:solidFill>
                  <a:srgbClr val="FFFFFF"/>
                </a:solidFill>
                <a:effectLst/>
                <a:uFillTx/>
                <a:latin typeface="WenQuanYiZenHei"/>
                <a:ea typeface="WenQuanYiZenHei"/>
              </a:rPr>
              <a:t>标注与分类规则定义</a:t>
            </a:r>
            <a:endParaRPr lang="en-US" sz="1180" b="0" u="none" strike="noStrike">
              <a:solidFill>
                <a:srgbClr val="000000"/>
              </a:solidFill>
              <a:effectLst/>
              <a:uFillTx/>
              <a:latin typeface="Times New Roman"/>
            </a:endParaRPr>
          </a:p>
        </p:txBody>
      </p:sp>
      <p:sp>
        <p:nvSpPr>
          <p:cNvPr id="397" name="文本框 396"/>
          <p:cNvSpPr txBox="1"/>
          <p:nvPr/>
        </p:nvSpPr>
        <p:spPr>
          <a:xfrm>
            <a:off x="4740840" y="1623960"/>
            <a:ext cx="1831680" cy="132840"/>
          </a:xfrm>
          <a:prstGeom prst="rect">
            <a:avLst/>
          </a:prstGeom>
          <a:noFill/>
          <a:ln w="0">
            <a:noFill/>
          </a:ln>
        </p:spPr>
        <p:txBody>
          <a:bodyPr wrap="none" lIns="0" tIns="0" rIns="0" bIns="0" anchor="t">
            <a:spAutoFit/>
          </a:bodyPr>
          <a:lstStyle/>
          <a:p>
            <a:r>
              <a:rPr lang="en-US" sz="920" b="0" u="none" strike="noStrike">
                <a:solidFill>
                  <a:srgbClr val="93C5FD"/>
                </a:solidFill>
                <a:effectLst/>
                <a:uFillTx/>
                <a:latin typeface="Courier New"/>
                <a:ea typeface="Courier New"/>
              </a:rPr>
              <a:t>def</a:t>
            </a:r>
            <a:r>
              <a:rPr lang="en-US" sz="920" b="0" u="none" strike="noStrike">
                <a:solidFill>
                  <a:srgbClr val="FFFFFF"/>
                </a:solidFill>
                <a:effectLst/>
                <a:uFillTx/>
                <a:latin typeface="Courier New"/>
                <a:ea typeface="Courier New"/>
              </a:rPr>
              <a:t> </a:t>
            </a:r>
            <a:r>
              <a:rPr lang="en-US" sz="920" b="0" u="none" strike="noStrike">
                <a:solidFill>
                  <a:srgbClr val="6EE7B7"/>
                </a:solidFill>
                <a:effectLst/>
                <a:uFillTx/>
                <a:latin typeface="Courier New"/>
                <a:ea typeface="Courier New"/>
              </a:rPr>
              <a:t>categorize_text</a:t>
            </a:r>
            <a:r>
              <a:rPr lang="en-US" sz="920" b="0" u="none" strike="noStrike">
                <a:solidFill>
                  <a:srgbClr val="FFFFFF"/>
                </a:solidFill>
                <a:effectLst/>
                <a:uFillTx/>
                <a:latin typeface="Courier New"/>
                <a:ea typeface="Courier New"/>
              </a:rPr>
              <a:t>(text):</a:t>
            </a:r>
            <a:endParaRPr lang="en-US" sz="920" b="0" u="none" strike="noStrike">
              <a:solidFill>
                <a:srgbClr val="000000"/>
              </a:solidFill>
              <a:effectLst/>
              <a:uFillTx/>
              <a:latin typeface="Times New Roman"/>
            </a:endParaRPr>
          </a:p>
        </p:txBody>
      </p:sp>
      <p:sp>
        <p:nvSpPr>
          <p:cNvPr id="398" name="文本框 397"/>
          <p:cNvSpPr txBox="1"/>
          <p:nvPr/>
        </p:nvSpPr>
        <p:spPr>
          <a:xfrm>
            <a:off x="4740840" y="1791000"/>
            <a:ext cx="423000" cy="132840"/>
          </a:xfrm>
          <a:prstGeom prst="rect">
            <a:avLst/>
          </a:prstGeom>
          <a:noFill/>
          <a:ln w="0">
            <a:noFill/>
          </a:ln>
        </p:spPr>
        <p:txBody>
          <a:bodyPr wrap="none" lIns="0" tIns="0" rIns="0" bIns="0" anchor="t">
            <a:spAutoFit/>
          </a:bodyPr>
          <a:lstStyle/>
          <a:p>
            <a:r>
              <a:rPr lang="en-US" sz="920" b="0" u="none" strike="noStrike">
                <a:solidFill>
                  <a:srgbClr val="FFFFFF"/>
                </a:solidFill>
                <a:effectLst/>
                <a:uFillTx/>
                <a:latin typeface="Courier New"/>
                <a:ea typeface="Courier New"/>
              </a:rPr>
              <a:t>    </a:t>
            </a:r>
            <a:r>
              <a:rPr lang="en-US" sz="920" b="0" u="none" strike="noStrike">
                <a:solidFill>
                  <a:srgbClr val="9CA3AF"/>
                </a:solidFill>
                <a:effectLst/>
                <a:uFillTx/>
                <a:latin typeface="Courier New"/>
                <a:ea typeface="Courier New"/>
              </a:rPr>
              <a:t># </a:t>
            </a:r>
            <a:endParaRPr lang="en-US" sz="920" b="0" u="none" strike="noStrike">
              <a:solidFill>
                <a:srgbClr val="000000"/>
              </a:solidFill>
              <a:effectLst/>
              <a:uFillTx/>
              <a:latin typeface="Times New Roman"/>
            </a:endParaRPr>
          </a:p>
        </p:txBody>
      </p:sp>
      <p:sp>
        <p:nvSpPr>
          <p:cNvPr id="399" name="文本框 398"/>
          <p:cNvSpPr txBox="1"/>
          <p:nvPr/>
        </p:nvSpPr>
        <p:spPr>
          <a:xfrm>
            <a:off x="5162400" y="1775880"/>
            <a:ext cx="1409040" cy="148320"/>
          </a:xfrm>
          <a:prstGeom prst="rect">
            <a:avLst/>
          </a:prstGeom>
          <a:noFill/>
          <a:ln w="0">
            <a:noFill/>
          </a:ln>
        </p:spPr>
        <p:txBody>
          <a:bodyPr wrap="none" lIns="0" tIns="0" rIns="0" bIns="0" anchor="t">
            <a:spAutoFit/>
          </a:bodyPr>
          <a:lstStyle/>
          <a:p>
            <a:r>
              <a:rPr lang="zh-CN" sz="920" b="0" u="none" strike="noStrike">
                <a:solidFill>
                  <a:srgbClr val="9CA3AF"/>
                </a:solidFill>
                <a:effectLst/>
                <a:uFillTx/>
                <a:latin typeface="WenQuanYiZenHei"/>
                <a:ea typeface="WenQuanYiZenHei"/>
              </a:rPr>
              <a:t>根据关键词对文本进行分类</a:t>
            </a:r>
            <a:endParaRPr lang="en-US" sz="920" b="0" u="none" strike="noStrike">
              <a:solidFill>
                <a:srgbClr val="000000"/>
              </a:solidFill>
              <a:effectLst/>
              <a:uFillTx/>
              <a:latin typeface="Times New Roman"/>
            </a:endParaRPr>
          </a:p>
        </p:txBody>
      </p:sp>
      <p:sp>
        <p:nvSpPr>
          <p:cNvPr id="400" name="文本框 399"/>
          <p:cNvSpPr txBox="1"/>
          <p:nvPr/>
        </p:nvSpPr>
        <p:spPr>
          <a:xfrm>
            <a:off x="4740840" y="1958400"/>
            <a:ext cx="4084920" cy="132840"/>
          </a:xfrm>
          <a:prstGeom prst="rect">
            <a:avLst/>
          </a:prstGeom>
          <a:noFill/>
          <a:ln w="0">
            <a:noFill/>
          </a:ln>
        </p:spPr>
        <p:txBody>
          <a:bodyPr wrap="none" lIns="0" tIns="0" rIns="0" bIns="0" anchor="t">
            <a:spAutoFit/>
          </a:bodyPr>
          <a:lstStyle/>
          <a:p>
            <a:r>
              <a:rPr lang="en-US" sz="920" b="0" u="none" strike="noStrike">
                <a:solidFill>
                  <a:srgbClr val="93C5FD"/>
                </a:solidFill>
                <a:effectLst/>
                <a:uFillTx/>
                <a:latin typeface="Courier New"/>
                <a:ea typeface="Courier New"/>
              </a:rPr>
              <a:t>if</a:t>
            </a:r>
            <a:r>
              <a:rPr lang="en-US" sz="920" b="0" u="none" strike="noStrike">
                <a:solidFill>
                  <a:srgbClr val="FFFFFF"/>
                </a:solidFill>
                <a:effectLst/>
                <a:uFillTx/>
                <a:latin typeface="Courier New"/>
                <a:ea typeface="Courier New"/>
              </a:rPr>
              <a:t> re.search(r'Python|Pandas|NumPy', text, re.IGNORECASE):</a:t>
            </a:r>
            <a:endParaRPr lang="en-US" sz="920" b="0" u="none" strike="noStrike">
              <a:solidFill>
                <a:srgbClr val="000000"/>
              </a:solidFill>
              <a:effectLst/>
              <a:uFillTx/>
              <a:latin typeface="Times New Roman"/>
            </a:endParaRPr>
          </a:p>
        </p:txBody>
      </p:sp>
      <p:sp>
        <p:nvSpPr>
          <p:cNvPr id="401" name="文本框 400"/>
          <p:cNvSpPr txBox="1"/>
          <p:nvPr/>
        </p:nvSpPr>
        <p:spPr>
          <a:xfrm>
            <a:off x="4740840" y="2125440"/>
            <a:ext cx="1127520" cy="132840"/>
          </a:xfrm>
          <a:prstGeom prst="rect">
            <a:avLst/>
          </a:prstGeom>
          <a:noFill/>
          <a:ln w="0">
            <a:noFill/>
          </a:ln>
        </p:spPr>
        <p:txBody>
          <a:bodyPr wrap="none" lIns="0" tIns="0" rIns="0" bIns="0" anchor="t">
            <a:spAutoFit/>
          </a:bodyPr>
          <a:lstStyle/>
          <a:p>
            <a:r>
              <a:rPr lang="en-US" sz="920" b="0" u="none" strike="noStrike">
                <a:solidFill>
                  <a:srgbClr val="FFFFFF"/>
                </a:solidFill>
                <a:effectLst/>
                <a:uFillTx/>
                <a:latin typeface="Courier New"/>
                <a:ea typeface="Courier New"/>
              </a:rPr>
              <a:t>        </a:t>
            </a:r>
            <a:r>
              <a:rPr lang="en-US" sz="920" b="0" u="none" strike="noStrike">
                <a:solidFill>
                  <a:srgbClr val="93C5FD"/>
                </a:solidFill>
                <a:effectLst/>
                <a:uFillTx/>
                <a:latin typeface="Courier New"/>
                <a:ea typeface="Courier New"/>
              </a:rPr>
              <a:t>return</a:t>
            </a:r>
            <a:r>
              <a:rPr lang="en-US" sz="920" b="0" u="none" strike="noStrike">
                <a:solidFill>
                  <a:srgbClr val="FFFFFF"/>
                </a:solidFill>
                <a:effectLst/>
                <a:uFillTx/>
                <a:latin typeface="Courier New"/>
                <a:ea typeface="Courier New"/>
              </a:rPr>
              <a:t> '</a:t>
            </a:r>
            <a:endParaRPr lang="en-US" sz="920" b="0" u="none" strike="noStrike">
              <a:solidFill>
                <a:srgbClr val="000000"/>
              </a:solidFill>
              <a:effectLst/>
              <a:uFillTx/>
              <a:latin typeface="Times New Roman"/>
            </a:endParaRPr>
          </a:p>
        </p:txBody>
      </p:sp>
      <p:sp>
        <p:nvSpPr>
          <p:cNvPr id="402" name="文本框 401"/>
          <p:cNvSpPr txBox="1"/>
          <p:nvPr/>
        </p:nvSpPr>
        <p:spPr>
          <a:xfrm>
            <a:off x="5864400" y="2110320"/>
            <a:ext cx="822240" cy="14832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WenQuanYiZenHei"/>
                <a:ea typeface="WenQuanYiZenHei"/>
              </a:rPr>
              <a:t>数据分析与编程</a:t>
            </a:r>
            <a:endParaRPr lang="en-US" sz="920" b="0" u="none" strike="noStrike">
              <a:solidFill>
                <a:srgbClr val="000000"/>
              </a:solidFill>
              <a:effectLst/>
              <a:uFillTx/>
              <a:latin typeface="Times New Roman"/>
            </a:endParaRPr>
          </a:p>
        </p:txBody>
      </p:sp>
      <p:sp>
        <p:nvSpPr>
          <p:cNvPr id="403" name="文本框 402"/>
          <p:cNvSpPr txBox="1"/>
          <p:nvPr/>
        </p:nvSpPr>
        <p:spPr>
          <a:xfrm>
            <a:off x="6683400" y="2125440"/>
            <a:ext cx="116640" cy="132840"/>
          </a:xfrm>
          <a:prstGeom prst="rect">
            <a:avLst/>
          </a:prstGeom>
          <a:noFill/>
          <a:ln w="0">
            <a:noFill/>
          </a:ln>
        </p:spPr>
        <p:txBody>
          <a:bodyPr wrap="none" lIns="0" tIns="0" rIns="0" bIns="0" anchor="t">
            <a:spAutoFit/>
          </a:bodyPr>
          <a:lstStyle/>
          <a:p>
            <a:r>
              <a:rPr lang="en-US" sz="920" b="0" u="none" strike="noStrike">
                <a:solidFill>
                  <a:srgbClr val="FFFFFF"/>
                </a:solidFill>
                <a:effectLst/>
                <a:uFillTx/>
                <a:latin typeface="Courier New"/>
                <a:ea typeface="Courier New"/>
              </a:rPr>
              <a:t>'</a:t>
            </a:r>
            <a:endParaRPr lang="en-US" sz="920" b="0" u="none" strike="noStrike">
              <a:solidFill>
                <a:srgbClr val="000000"/>
              </a:solidFill>
              <a:effectLst/>
              <a:uFillTx/>
              <a:latin typeface="Times New Roman"/>
            </a:endParaRPr>
          </a:p>
        </p:txBody>
      </p:sp>
      <p:sp>
        <p:nvSpPr>
          <p:cNvPr id="404" name="文本框 403"/>
          <p:cNvSpPr txBox="1"/>
          <p:nvPr/>
        </p:nvSpPr>
        <p:spPr>
          <a:xfrm>
            <a:off x="4740840" y="2292480"/>
            <a:ext cx="1479240" cy="132840"/>
          </a:xfrm>
          <a:prstGeom prst="rect">
            <a:avLst/>
          </a:prstGeom>
          <a:noFill/>
          <a:ln w="0">
            <a:noFill/>
          </a:ln>
        </p:spPr>
        <p:txBody>
          <a:bodyPr wrap="none" lIns="0" tIns="0" rIns="0" bIns="0" anchor="t">
            <a:spAutoFit/>
          </a:bodyPr>
          <a:lstStyle/>
          <a:p>
            <a:r>
              <a:rPr lang="en-US" sz="920" b="0" u="none" strike="noStrike">
                <a:solidFill>
                  <a:srgbClr val="FFFFFF"/>
                </a:solidFill>
                <a:effectLst/>
                <a:uFillTx/>
                <a:latin typeface="Courier New"/>
                <a:ea typeface="Courier New"/>
              </a:rPr>
              <a:t>    </a:t>
            </a:r>
            <a:r>
              <a:rPr lang="en-US" sz="920" b="0" u="none" strike="noStrike">
                <a:solidFill>
                  <a:srgbClr val="93C5FD"/>
                </a:solidFill>
                <a:effectLst/>
                <a:uFillTx/>
                <a:latin typeface="Courier New"/>
                <a:ea typeface="Courier New"/>
              </a:rPr>
              <a:t>elif</a:t>
            </a:r>
            <a:r>
              <a:rPr lang="en-US" sz="920" b="0" u="none" strike="noStrike">
                <a:solidFill>
                  <a:srgbClr val="FFFFFF"/>
                </a:solidFill>
                <a:effectLst/>
                <a:uFillTx/>
                <a:latin typeface="Courier New"/>
                <a:ea typeface="Courier New"/>
              </a:rPr>
              <a:t> re.search(r'</a:t>
            </a:r>
            <a:endParaRPr lang="en-US" sz="920" b="0" u="none" strike="noStrike">
              <a:solidFill>
                <a:srgbClr val="000000"/>
              </a:solidFill>
              <a:effectLst/>
              <a:uFillTx/>
              <a:latin typeface="Times New Roman"/>
            </a:endParaRPr>
          </a:p>
        </p:txBody>
      </p:sp>
      <p:sp>
        <p:nvSpPr>
          <p:cNvPr id="405" name="文本框 404"/>
          <p:cNvSpPr txBox="1"/>
          <p:nvPr/>
        </p:nvSpPr>
        <p:spPr>
          <a:xfrm>
            <a:off x="6215400" y="2277360"/>
            <a:ext cx="470160" cy="14832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WenQuanYiZenHei"/>
                <a:ea typeface="WenQuanYiZenHei"/>
              </a:rPr>
              <a:t>深度学习</a:t>
            </a:r>
            <a:endParaRPr lang="en-US" sz="920" b="0" u="none" strike="noStrike">
              <a:solidFill>
                <a:srgbClr val="000000"/>
              </a:solidFill>
              <a:effectLst/>
              <a:uFillTx/>
              <a:latin typeface="Times New Roman"/>
            </a:endParaRPr>
          </a:p>
        </p:txBody>
      </p:sp>
      <p:sp>
        <p:nvSpPr>
          <p:cNvPr id="406" name="文本框 405"/>
          <p:cNvSpPr txBox="1"/>
          <p:nvPr/>
        </p:nvSpPr>
        <p:spPr>
          <a:xfrm>
            <a:off x="6683400" y="2292480"/>
            <a:ext cx="2887920" cy="132840"/>
          </a:xfrm>
          <a:prstGeom prst="rect">
            <a:avLst/>
          </a:prstGeom>
          <a:noFill/>
          <a:ln w="0">
            <a:noFill/>
          </a:ln>
        </p:spPr>
        <p:txBody>
          <a:bodyPr wrap="none" lIns="0" tIns="0" rIns="0" bIns="0" anchor="t">
            <a:spAutoFit/>
          </a:bodyPr>
          <a:lstStyle/>
          <a:p>
            <a:r>
              <a:rPr lang="en-US" sz="920" b="0" u="none" strike="noStrike">
                <a:solidFill>
                  <a:srgbClr val="FFFFFF"/>
                </a:solidFill>
                <a:effectLst/>
                <a:uFillTx/>
                <a:latin typeface="Courier New"/>
                <a:ea typeface="Courier New"/>
              </a:rPr>
              <a:t>|TensorFlow|Keras', text, re.IGNORECASE):</a:t>
            </a:r>
            <a:endParaRPr lang="en-US" sz="920" b="0" u="none" strike="noStrike">
              <a:solidFill>
                <a:srgbClr val="000000"/>
              </a:solidFill>
              <a:effectLst/>
              <a:uFillTx/>
              <a:latin typeface="Times New Roman"/>
            </a:endParaRPr>
          </a:p>
        </p:txBody>
      </p:sp>
      <p:sp>
        <p:nvSpPr>
          <p:cNvPr id="407" name="文本框 406"/>
          <p:cNvSpPr txBox="1"/>
          <p:nvPr/>
        </p:nvSpPr>
        <p:spPr>
          <a:xfrm>
            <a:off x="4740840" y="2459520"/>
            <a:ext cx="1127520" cy="132840"/>
          </a:xfrm>
          <a:prstGeom prst="rect">
            <a:avLst/>
          </a:prstGeom>
          <a:noFill/>
          <a:ln w="0">
            <a:noFill/>
          </a:ln>
        </p:spPr>
        <p:txBody>
          <a:bodyPr wrap="none" lIns="0" tIns="0" rIns="0" bIns="0" anchor="t">
            <a:spAutoFit/>
          </a:bodyPr>
          <a:lstStyle/>
          <a:p>
            <a:r>
              <a:rPr lang="en-US" sz="920" b="0" u="none" strike="noStrike">
                <a:solidFill>
                  <a:srgbClr val="FFFFFF"/>
                </a:solidFill>
                <a:effectLst/>
                <a:uFillTx/>
                <a:latin typeface="Courier New"/>
                <a:ea typeface="Courier New"/>
              </a:rPr>
              <a:t>        </a:t>
            </a:r>
            <a:r>
              <a:rPr lang="en-US" sz="920" b="0" u="none" strike="noStrike">
                <a:solidFill>
                  <a:srgbClr val="93C5FD"/>
                </a:solidFill>
                <a:effectLst/>
                <a:uFillTx/>
                <a:latin typeface="Courier New"/>
                <a:ea typeface="Courier New"/>
              </a:rPr>
              <a:t>return</a:t>
            </a:r>
            <a:r>
              <a:rPr lang="en-US" sz="920" b="0" u="none" strike="noStrike">
                <a:solidFill>
                  <a:srgbClr val="FFFFFF"/>
                </a:solidFill>
                <a:effectLst/>
                <a:uFillTx/>
                <a:latin typeface="Courier New"/>
                <a:ea typeface="Courier New"/>
              </a:rPr>
              <a:t> '</a:t>
            </a:r>
            <a:endParaRPr lang="en-US" sz="920" b="0" u="none" strike="noStrike">
              <a:solidFill>
                <a:srgbClr val="000000"/>
              </a:solidFill>
              <a:effectLst/>
              <a:uFillTx/>
              <a:latin typeface="Times New Roman"/>
            </a:endParaRPr>
          </a:p>
        </p:txBody>
      </p:sp>
      <p:sp>
        <p:nvSpPr>
          <p:cNvPr id="408" name="文本框 407"/>
          <p:cNvSpPr txBox="1"/>
          <p:nvPr/>
        </p:nvSpPr>
        <p:spPr>
          <a:xfrm>
            <a:off x="5864400" y="2444400"/>
            <a:ext cx="470160" cy="14832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WenQuanYiZenHei"/>
                <a:ea typeface="WenQuanYiZenHei"/>
              </a:rPr>
              <a:t>深度学习</a:t>
            </a:r>
            <a:endParaRPr lang="en-US" sz="920" b="0" u="none" strike="noStrike">
              <a:solidFill>
                <a:srgbClr val="000000"/>
              </a:solidFill>
              <a:effectLst/>
              <a:uFillTx/>
              <a:latin typeface="Times New Roman"/>
            </a:endParaRPr>
          </a:p>
        </p:txBody>
      </p:sp>
      <p:sp>
        <p:nvSpPr>
          <p:cNvPr id="409" name="文本框 408"/>
          <p:cNvSpPr txBox="1"/>
          <p:nvPr/>
        </p:nvSpPr>
        <p:spPr>
          <a:xfrm>
            <a:off x="6332400" y="2459520"/>
            <a:ext cx="116640" cy="132840"/>
          </a:xfrm>
          <a:prstGeom prst="rect">
            <a:avLst/>
          </a:prstGeom>
          <a:noFill/>
          <a:ln w="0">
            <a:noFill/>
          </a:ln>
        </p:spPr>
        <p:txBody>
          <a:bodyPr wrap="none" lIns="0" tIns="0" rIns="0" bIns="0" anchor="t">
            <a:spAutoFit/>
          </a:bodyPr>
          <a:lstStyle/>
          <a:p>
            <a:r>
              <a:rPr lang="en-US" sz="920" b="0" u="none" strike="noStrike">
                <a:solidFill>
                  <a:srgbClr val="FFFFFF"/>
                </a:solidFill>
                <a:effectLst/>
                <a:uFillTx/>
                <a:latin typeface="Courier New"/>
                <a:ea typeface="Courier New"/>
              </a:rPr>
              <a:t>'</a:t>
            </a:r>
            <a:endParaRPr lang="en-US" sz="920" b="0" u="none" strike="noStrike">
              <a:solidFill>
                <a:srgbClr val="000000"/>
              </a:solidFill>
              <a:effectLst/>
              <a:uFillTx/>
              <a:latin typeface="Times New Roman"/>
            </a:endParaRPr>
          </a:p>
        </p:txBody>
      </p:sp>
      <p:sp>
        <p:nvSpPr>
          <p:cNvPr id="410" name="文本框 409"/>
          <p:cNvSpPr txBox="1"/>
          <p:nvPr/>
        </p:nvSpPr>
        <p:spPr>
          <a:xfrm>
            <a:off x="4740840" y="2626920"/>
            <a:ext cx="1479240" cy="132840"/>
          </a:xfrm>
          <a:prstGeom prst="rect">
            <a:avLst/>
          </a:prstGeom>
          <a:noFill/>
          <a:ln w="0">
            <a:noFill/>
          </a:ln>
        </p:spPr>
        <p:txBody>
          <a:bodyPr wrap="none" lIns="0" tIns="0" rIns="0" bIns="0" anchor="t">
            <a:spAutoFit/>
          </a:bodyPr>
          <a:lstStyle/>
          <a:p>
            <a:r>
              <a:rPr lang="en-US" sz="920" b="0" u="none" strike="noStrike">
                <a:solidFill>
                  <a:srgbClr val="FFFFFF"/>
                </a:solidFill>
                <a:effectLst/>
                <a:uFillTx/>
                <a:latin typeface="Courier New"/>
                <a:ea typeface="Courier New"/>
              </a:rPr>
              <a:t>    </a:t>
            </a:r>
            <a:r>
              <a:rPr lang="en-US" sz="920" b="0" u="none" strike="noStrike">
                <a:solidFill>
                  <a:srgbClr val="93C5FD"/>
                </a:solidFill>
                <a:effectLst/>
                <a:uFillTx/>
                <a:latin typeface="Courier New"/>
                <a:ea typeface="Courier New"/>
              </a:rPr>
              <a:t>elif</a:t>
            </a:r>
            <a:r>
              <a:rPr lang="en-US" sz="920" b="0" u="none" strike="noStrike">
                <a:solidFill>
                  <a:srgbClr val="FFFFFF"/>
                </a:solidFill>
                <a:effectLst/>
                <a:uFillTx/>
                <a:latin typeface="Courier New"/>
                <a:ea typeface="Courier New"/>
              </a:rPr>
              <a:t> re.search(r'</a:t>
            </a:r>
            <a:endParaRPr lang="en-US" sz="920" b="0" u="none" strike="noStrike">
              <a:solidFill>
                <a:srgbClr val="000000"/>
              </a:solidFill>
              <a:effectLst/>
              <a:uFillTx/>
              <a:latin typeface="Times New Roman"/>
            </a:endParaRPr>
          </a:p>
        </p:txBody>
      </p:sp>
      <p:sp>
        <p:nvSpPr>
          <p:cNvPr id="411" name="文本框 410"/>
          <p:cNvSpPr txBox="1"/>
          <p:nvPr/>
        </p:nvSpPr>
        <p:spPr>
          <a:xfrm>
            <a:off x="6215400" y="2611440"/>
            <a:ext cx="704880" cy="14832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WenQuanYiZenHei"/>
                <a:ea typeface="WenQuanYiZenHei"/>
              </a:rPr>
              <a:t>自然语言处理</a:t>
            </a:r>
            <a:endParaRPr lang="en-US" sz="920" b="0" u="none" strike="noStrike">
              <a:solidFill>
                <a:srgbClr val="000000"/>
              </a:solidFill>
              <a:effectLst/>
              <a:uFillTx/>
              <a:latin typeface="Times New Roman"/>
            </a:endParaRPr>
          </a:p>
        </p:txBody>
      </p:sp>
      <p:sp>
        <p:nvSpPr>
          <p:cNvPr id="412" name="文本框 411"/>
          <p:cNvSpPr txBox="1"/>
          <p:nvPr/>
        </p:nvSpPr>
        <p:spPr>
          <a:xfrm>
            <a:off x="6917400" y="2626920"/>
            <a:ext cx="2747160" cy="132840"/>
          </a:xfrm>
          <a:prstGeom prst="rect">
            <a:avLst/>
          </a:prstGeom>
          <a:noFill/>
          <a:ln w="0">
            <a:noFill/>
          </a:ln>
        </p:spPr>
        <p:txBody>
          <a:bodyPr wrap="none" lIns="0" tIns="0" rIns="0" bIns="0" anchor="t">
            <a:spAutoFit/>
          </a:bodyPr>
          <a:lstStyle/>
          <a:p>
            <a:r>
              <a:rPr lang="en-US" sz="920" b="0" u="none" strike="noStrike">
                <a:solidFill>
                  <a:srgbClr val="FFFFFF"/>
                </a:solidFill>
                <a:effectLst/>
                <a:uFillTx/>
                <a:latin typeface="Courier New"/>
                <a:ea typeface="Courier New"/>
              </a:rPr>
              <a:t>|NLP|spaCy|NLTK', text, re.IGNORECASE):</a:t>
            </a:r>
            <a:endParaRPr lang="en-US" sz="920" b="0" u="none" strike="noStrike">
              <a:solidFill>
                <a:srgbClr val="000000"/>
              </a:solidFill>
              <a:effectLst/>
              <a:uFillTx/>
              <a:latin typeface="Times New Roman"/>
            </a:endParaRPr>
          </a:p>
        </p:txBody>
      </p:sp>
      <p:sp>
        <p:nvSpPr>
          <p:cNvPr id="413" name="文本框 412"/>
          <p:cNvSpPr txBox="1"/>
          <p:nvPr/>
        </p:nvSpPr>
        <p:spPr>
          <a:xfrm>
            <a:off x="4740840" y="2793960"/>
            <a:ext cx="1127520" cy="132840"/>
          </a:xfrm>
          <a:prstGeom prst="rect">
            <a:avLst/>
          </a:prstGeom>
          <a:noFill/>
          <a:ln w="0">
            <a:noFill/>
          </a:ln>
        </p:spPr>
        <p:txBody>
          <a:bodyPr wrap="none" lIns="0" tIns="0" rIns="0" bIns="0" anchor="t">
            <a:spAutoFit/>
          </a:bodyPr>
          <a:lstStyle/>
          <a:p>
            <a:r>
              <a:rPr lang="en-US" sz="920" b="0" u="none" strike="noStrike">
                <a:solidFill>
                  <a:srgbClr val="FFFFFF"/>
                </a:solidFill>
                <a:effectLst/>
                <a:uFillTx/>
                <a:latin typeface="Courier New"/>
                <a:ea typeface="Courier New"/>
              </a:rPr>
              <a:t>        </a:t>
            </a:r>
            <a:r>
              <a:rPr lang="en-US" sz="920" b="0" u="none" strike="noStrike">
                <a:solidFill>
                  <a:srgbClr val="93C5FD"/>
                </a:solidFill>
                <a:effectLst/>
                <a:uFillTx/>
                <a:latin typeface="Courier New"/>
                <a:ea typeface="Courier New"/>
              </a:rPr>
              <a:t>return</a:t>
            </a:r>
            <a:r>
              <a:rPr lang="en-US" sz="920" b="0" u="none" strike="noStrike">
                <a:solidFill>
                  <a:srgbClr val="FFFFFF"/>
                </a:solidFill>
                <a:effectLst/>
                <a:uFillTx/>
                <a:latin typeface="Courier New"/>
                <a:ea typeface="Courier New"/>
              </a:rPr>
              <a:t> '</a:t>
            </a:r>
            <a:endParaRPr lang="en-US" sz="920" b="0" u="none" strike="noStrike">
              <a:solidFill>
                <a:srgbClr val="000000"/>
              </a:solidFill>
              <a:effectLst/>
              <a:uFillTx/>
              <a:latin typeface="Times New Roman"/>
            </a:endParaRPr>
          </a:p>
        </p:txBody>
      </p:sp>
      <p:sp>
        <p:nvSpPr>
          <p:cNvPr id="414" name="文本框 413"/>
          <p:cNvSpPr txBox="1"/>
          <p:nvPr/>
        </p:nvSpPr>
        <p:spPr>
          <a:xfrm>
            <a:off x="5864400" y="2778840"/>
            <a:ext cx="704880" cy="14832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WenQuanYiZenHei"/>
                <a:ea typeface="WenQuanYiZenHei"/>
              </a:rPr>
              <a:t>自然语言处理</a:t>
            </a:r>
            <a:endParaRPr lang="en-US" sz="920" b="0" u="none" strike="noStrike">
              <a:solidFill>
                <a:srgbClr val="000000"/>
              </a:solidFill>
              <a:effectLst/>
              <a:uFillTx/>
              <a:latin typeface="Times New Roman"/>
            </a:endParaRPr>
          </a:p>
        </p:txBody>
      </p:sp>
      <p:sp>
        <p:nvSpPr>
          <p:cNvPr id="415" name="文本框 414"/>
          <p:cNvSpPr txBox="1"/>
          <p:nvPr/>
        </p:nvSpPr>
        <p:spPr>
          <a:xfrm>
            <a:off x="6566400" y="2793960"/>
            <a:ext cx="116640" cy="132840"/>
          </a:xfrm>
          <a:prstGeom prst="rect">
            <a:avLst/>
          </a:prstGeom>
          <a:noFill/>
          <a:ln w="0">
            <a:noFill/>
          </a:ln>
        </p:spPr>
        <p:txBody>
          <a:bodyPr wrap="none" lIns="0" tIns="0" rIns="0" bIns="0" anchor="t">
            <a:spAutoFit/>
          </a:bodyPr>
          <a:lstStyle/>
          <a:p>
            <a:r>
              <a:rPr lang="en-US" sz="920" b="0" u="none" strike="noStrike">
                <a:solidFill>
                  <a:srgbClr val="FFFFFF"/>
                </a:solidFill>
                <a:effectLst/>
                <a:uFillTx/>
                <a:latin typeface="Courier New"/>
                <a:ea typeface="Courier New"/>
              </a:rPr>
              <a:t>'</a:t>
            </a:r>
            <a:endParaRPr lang="en-US" sz="920" b="0" u="none" strike="noStrike">
              <a:solidFill>
                <a:srgbClr val="000000"/>
              </a:solidFill>
              <a:effectLst/>
              <a:uFillTx/>
              <a:latin typeface="Times New Roman"/>
            </a:endParaRPr>
          </a:p>
        </p:txBody>
      </p:sp>
      <p:sp>
        <p:nvSpPr>
          <p:cNvPr id="416" name="文本框 415"/>
          <p:cNvSpPr txBox="1"/>
          <p:nvPr/>
        </p:nvSpPr>
        <p:spPr>
          <a:xfrm>
            <a:off x="4740840" y="2961000"/>
            <a:ext cx="634320" cy="132840"/>
          </a:xfrm>
          <a:prstGeom prst="rect">
            <a:avLst/>
          </a:prstGeom>
          <a:noFill/>
          <a:ln w="0">
            <a:noFill/>
          </a:ln>
        </p:spPr>
        <p:txBody>
          <a:bodyPr wrap="none" lIns="0" tIns="0" rIns="0" bIns="0" anchor="t">
            <a:spAutoFit/>
          </a:bodyPr>
          <a:lstStyle/>
          <a:p>
            <a:r>
              <a:rPr lang="en-US" sz="920" b="0" u="none" strike="noStrike">
                <a:solidFill>
                  <a:srgbClr val="FFFFFF"/>
                </a:solidFill>
                <a:effectLst/>
                <a:uFillTx/>
                <a:latin typeface="Courier New"/>
                <a:ea typeface="Courier New"/>
              </a:rPr>
              <a:t>    </a:t>
            </a:r>
            <a:r>
              <a:rPr lang="en-US" sz="920" b="0" u="none" strike="noStrike">
                <a:solidFill>
                  <a:srgbClr val="9CA3AF"/>
                </a:solidFill>
                <a:effectLst/>
                <a:uFillTx/>
                <a:latin typeface="Courier New"/>
                <a:ea typeface="Courier New"/>
              </a:rPr>
              <a:t># ...</a:t>
            </a:r>
            <a:endParaRPr lang="en-US" sz="920" b="0" u="none" strike="noStrike">
              <a:solidFill>
                <a:srgbClr val="000000"/>
              </a:solidFill>
              <a:effectLst/>
              <a:uFillTx/>
              <a:latin typeface="Times New Roman"/>
            </a:endParaRPr>
          </a:p>
        </p:txBody>
      </p:sp>
      <p:sp>
        <p:nvSpPr>
          <p:cNvPr id="417" name="文本框 416"/>
          <p:cNvSpPr txBox="1"/>
          <p:nvPr/>
        </p:nvSpPr>
        <p:spPr>
          <a:xfrm>
            <a:off x="4740840" y="3128400"/>
            <a:ext cx="1479600" cy="132840"/>
          </a:xfrm>
          <a:prstGeom prst="rect">
            <a:avLst/>
          </a:prstGeom>
          <a:noFill/>
          <a:ln w="0">
            <a:noFill/>
          </a:ln>
        </p:spPr>
        <p:txBody>
          <a:bodyPr wrap="none" lIns="0" tIns="0" rIns="0" bIns="0" anchor="t">
            <a:spAutoFit/>
          </a:bodyPr>
          <a:lstStyle/>
          <a:p>
            <a:r>
              <a:rPr lang="en-US" sz="920" b="0" u="none" strike="noStrike">
                <a:solidFill>
                  <a:srgbClr val="93C5FD"/>
                </a:solidFill>
                <a:effectLst/>
                <a:uFillTx/>
                <a:latin typeface="Courier New"/>
                <a:ea typeface="Courier New"/>
              </a:rPr>
              <a:t>def</a:t>
            </a:r>
            <a:r>
              <a:rPr lang="en-US" sz="920" b="0" u="none" strike="noStrike">
                <a:solidFill>
                  <a:srgbClr val="FFFFFF"/>
                </a:solidFill>
                <a:effectLst/>
                <a:uFillTx/>
                <a:latin typeface="Courier New"/>
                <a:ea typeface="Courier New"/>
              </a:rPr>
              <a:t> </a:t>
            </a:r>
            <a:r>
              <a:rPr lang="en-US" sz="920" b="0" u="none" strike="noStrike">
                <a:solidFill>
                  <a:srgbClr val="6EE7B7"/>
                </a:solidFill>
                <a:effectLst/>
                <a:uFillTx/>
                <a:latin typeface="Courier New"/>
                <a:ea typeface="Courier New"/>
              </a:rPr>
              <a:t>label_text</a:t>
            </a:r>
            <a:r>
              <a:rPr lang="en-US" sz="920" b="0" u="none" strike="noStrike">
                <a:solidFill>
                  <a:srgbClr val="FFFFFF"/>
                </a:solidFill>
                <a:effectLst/>
                <a:uFillTx/>
                <a:latin typeface="Courier New"/>
                <a:ea typeface="Courier New"/>
              </a:rPr>
              <a:t>(text):</a:t>
            </a:r>
            <a:endParaRPr lang="en-US" sz="920" b="0" u="none" strike="noStrike">
              <a:solidFill>
                <a:srgbClr val="000000"/>
              </a:solidFill>
              <a:effectLst/>
              <a:uFillTx/>
              <a:latin typeface="Times New Roman"/>
            </a:endParaRPr>
          </a:p>
        </p:txBody>
      </p:sp>
      <p:sp>
        <p:nvSpPr>
          <p:cNvPr id="418" name="文本框 417"/>
          <p:cNvSpPr txBox="1"/>
          <p:nvPr/>
        </p:nvSpPr>
        <p:spPr>
          <a:xfrm>
            <a:off x="4740840" y="3295440"/>
            <a:ext cx="423000" cy="132840"/>
          </a:xfrm>
          <a:prstGeom prst="rect">
            <a:avLst/>
          </a:prstGeom>
          <a:noFill/>
          <a:ln w="0">
            <a:noFill/>
          </a:ln>
        </p:spPr>
        <p:txBody>
          <a:bodyPr wrap="none" lIns="0" tIns="0" rIns="0" bIns="0" anchor="t">
            <a:spAutoFit/>
          </a:bodyPr>
          <a:lstStyle/>
          <a:p>
            <a:r>
              <a:rPr lang="en-US" sz="920" b="0" u="none" strike="noStrike">
                <a:solidFill>
                  <a:srgbClr val="FFFFFF"/>
                </a:solidFill>
                <a:effectLst/>
                <a:uFillTx/>
                <a:latin typeface="Courier New"/>
                <a:ea typeface="Courier New"/>
              </a:rPr>
              <a:t>    </a:t>
            </a:r>
            <a:r>
              <a:rPr lang="en-US" sz="920" b="0" u="none" strike="noStrike">
                <a:solidFill>
                  <a:srgbClr val="9CA3AF"/>
                </a:solidFill>
                <a:effectLst/>
                <a:uFillTx/>
                <a:latin typeface="Courier New"/>
                <a:ea typeface="Courier New"/>
              </a:rPr>
              <a:t># </a:t>
            </a:r>
            <a:endParaRPr lang="en-US" sz="920" b="0" u="none" strike="noStrike">
              <a:solidFill>
                <a:srgbClr val="000000"/>
              </a:solidFill>
              <a:effectLst/>
              <a:uFillTx/>
              <a:latin typeface="Times New Roman"/>
            </a:endParaRPr>
          </a:p>
        </p:txBody>
      </p:sp>
      <p:sp>
        <p:nvSpPr>
          <p:cNvPr id="419" name="文本框 418"/>
          <p:cNvSpPr txBox="1"/>
          <p:nvPr/>
        </p:nvSpPr>
        <p:spPr>
          <a:xfrm>
            <a:off x="5162400" y="3280320"/>
            <a:ext cx="1878120" cy="148320"/>
          </a:xfrm>
          <a:prstGeom prst="rect">
            <a:avLst/>
          </a:prstGeom>
          <a:noFill/>
          <a:ln w="0">
            <a:noFill/>
          </a:ln>
        </p:spPr>
        <p:txBody>
          <a:bodyPr wrap="none" lIns="0" tIns="0" rIns="0" bIns="0" anchor="t">
            <a:spAutoFit/>
          </a:bodyPr>
          <a:lstStyle/>
          <a:p>
            <a:r>
              <a:rPr lang="zh-CN" sz="920" b="0" u="none" strike="noStrike">
                <a:solidFill>
                  <a:srgbClr val="9CA3AF"/>
                </a:solidFill>
                <a:effectLst/>
                <a:uFillTx/>
                <a:latin typeface="WenQuanYiZenHei"/>
                <a:ea typeface="WenQuanYiZenHei"/>
              </a:rPr>
              <a:t>根据特定模式对文本进行多标签标注</a:t>
            </a:r>
            <a:endParaRPr lang="en-US" sz="920" b="0" u="none" strike="noStrike">
              <a:solidFill>
                <a:srgbClr val="000000"/>
              </a:solidFill>
              <a:effectLst/>
              <a:uFillTx/>
              <a:latin typeface="Times New Roman"/>
            </a:endParaRPr>
          </a:p>
        </p:txBody>
      </p:sp>
      <p:sp>
        <p:nvSpPr>
          <p:cNvPr id="420" name="文本框 419"/>
          <p:cNvSpPr txBox="1"/>
          <p:nvPr/>
        </p:nvSpPr>
        <p:spPr>
          <a:xfrm>
            <a:off x="4740840" y="3462480"/>
            <a:ext cx="1056960" cy="132840"/>
          </a:xfrm>
          <a:prstGeom prst="rect">
            <a:avLst/>
          </a:prstGeom>
          <a:noFill/>
          <a:ln w="0">
            <a:noFill/>
          </a:ln>
        </p:spPr>
        <p:txBody>
          <a:bodyPr wrap="none" lIns="0" tIns="0" rIns="0" bIns="0" anchor="t">
            <a:spAutoFit/>
          </a:bodyPr>
          <a:lstStyle/>
          <a:p>
            <a:r>
              <a:rPr lang="en-US" sz="920" b="0" u="none" strike="noStrike">
                <a:solidFill>
                  <a:srgbClr val="FFFFFF"/>
                </a:solidFill>
                <a:effectLst/>
                <a:uFillTx/>
                <a:latin typeface="Courier New"/>
                <a:ea typeface="Courier New"/>
              </a:rPr>
              <a:t>    labels = []</a:t>
            </a:r>
            <a:endParaRPr lang="en-US" sz="920" b="0" u="none" strike="noStrike">
              <a:solidFill>
                <a:srgbClr val="000000"/>
              </a:solidFill>
              <a:effectLst/>
              <a:uFillTx/>
              <a:latin typeface="Times New Roman"/>
            </a:endParaRPr>
          </a:p>
        </p:txBody>
      </p:sp>
      <p:sp>
        <p:nvSpPr>
          <p:cNvPr id="421" name="文本框 420"/>
          <p:cNvSpPr txBox="1"/>
          <p:nvPr/>
        </p:nvSpPr>
        <p:spPr>
          <a:xfrm>
            <a:off x="4740840" y="3629520"/>
            <a:ext cx="4366440" cy="132840"/>
          </a:xfrm>
          <a:prstGeom prst="rect">
            <a:avLst/>
          </a:prstGeom>
          <a:noFill/>
          <a:ln w="0">
            <a:noFill/>
          </a:ln>
        </p:spPr>
        <p:txBody>
          <a:bodyPr wrap="none" lIns="0" tIns="0" rIns="0" bIns="0" anchor="t">
            <a:spAutoFit/>
          </a:bodyPr>
          <a:lstStyle/>
          <a:p>
            <a:r>
              <a:rPr lang="en-US" sz="920" b="0" u="none" strike="noStrike">
                <a:solidFill>
                  <a:srgbClr val="FFFFFF"/>
                </a:solidFill>
                <a:effectLst/>
                <a:uFillTx/>
                <a:latin typeface="Courier New"/>
                <a:ea typeface="Courier New"/>
              </a:rPr>
              <a:t>    </a:t>
            </a:r>
            <a:r>
              <a:rPr lang="en-US" sz="920" b="0" u="none" strike="noStrike">
                <a:solidFill>
                  <a:srgbClr val="93C5FD"/>
                </a:solidFill>
                <a:effectLst/>
                <a:uFillTx/>
                <a:latin typeface="Courier New"/>
                <a:ea typeface="Courier New"/>
              </a:rPr>
              <a:t>if</a:t>
            </a:r>
            <a:r>
              <a:rPr lang="en-US" sz="920" b="0" u="none" strike="noStrike">
                <a:solidFill>
                  <a:srgbClr val="FFFFFF"/>
                </a:solidFill>
                <a:effectLst/>
                <a:uFillTx/>
                <a:latin typeface="Courier New"/>
                <a:ea typeface="Courier New"/>
              </a:rPr>
              <a:t> re.search(r'Python|Pandas|NumPy', text, re.IGNORECASE):</a:t>
            </a:r>
            <a:endParaRPr lang="en-US" sz="920" b="0" u="none" strike="noStrike">
              <a:solidFill>
                <a:srgbClr val="000000"/>
              </a:solidFill>
              <a:effectLst/>
              <a:uFillTx/>
              <a:latin typeface="Times New Roman"/>
            </a:endParaRPr>
          </a:p>
        </p:txBody>
      </p:sp>
      <p:sp>
        <p:nvSpPr>
          <p:cNvPr id="422" name="文本框 421"/>
          <p:cNvSpPr txBox="1"/>
          <p:nvPr/>
        </p:nvSpPr>
        <p:spPr>
          <a:xfrm>
            <a:off x="4740840" y="3796920"/>
            <a:ext cx="1620360" cy="132840"/>
          </a:xfrm>
          <a:prstGeom prst="rect">
            <a:avLst/>
          </a:prstGeom>
          <a:noFill/>
          <a:ln w="0">
            <a:noFill/>
          </a:ln>
        </p:spPr>
        <p:txBody>
          <a:bodyPr wrap="none" lIns="0" tIns="0" rIns="0" bIns="0" anchor="t">
            <a:spAutoFit/>
          </a:bodyPr>
          <a:lstStyle/>
          <a:p>
            <a:r>
              <a:rPr lang="en-US" sz="920" b="0" u="none" strike="noStrike">
                <a:solidFill>
                  <a:srgbClr val="FFFFFF"/>
                </a:solidFill>
                <a:effectLst/>
                <a:uFillTx/>
                <a:latin typeface="Courier New"/>
                <a:ea typeface="Courier New"/>
              </a:rPr>
              <a:t>        labels.append('</a:t>
            </a:r>
            <a:endParaRPr lang="en-US" sz="920" b="0" u="none" strike="noStrike">
              <a:solidFill>
                <a:srgbClr val="000000"/>
              </a:solidFill>
              <a:effectLst/>
              <a:uFillTx/>
              <a:latin typeface="Times New Roman"/>
            </a:endParaRPr>
          </a:p>
        </p:txBody>
      </p:sp>
      <p:sp>
        <p:nvSpPr>
          <p:cNvPr id="423" name="文本框 422"/>
          <p:cNvSpPr txBox="1"/>
          <p:nvPr/>
        </p:nvSpPr>
        <p:spPr>
          <a:xfrm>
            <a:off x="6355800" y="3781440"/>
            <a:ext cx="470160" cy="14832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WenQuanYiZenHei"/>
                <a:ea typeface="WenQuanYiZenHei"/>
              </a:rPr>
              <a:t>数据分析</a:t>
            </a:r>
            <a:endParaRPr lang="en-US" sz="920" b="0" u="none" strike="noStrike">
              <a:solidFill>
                <a:srgbClr val="000000"/>
              </a:solidFill>
              <a:effectLst/>
              <a:uFillTx/>
              <a:latin typeface="Times New Roman"/>
            </a:endParaRPr>
          </a:p>
        </p:txBody>
      </p:sp>
      <p:sp>
        <p:nvSpPr>
          <p:cNvPr id="424" name="文本框 423"/>
          <p:cNvSpPr txBox="1"/>
          <p:nvPr/>
        </p:nvSpPr>
        <p:spPr>
          <a:xfrm>
            <a:off x="6823800" y="3796920"/>
            <a:ext cx="141480" cy="132840"/>
          </a:xfrm>
          <a:prstGeom prst="rect">
            <a:avLst/>
          </a:prstGeom>
          <a:noFill/>
          <a:ln w="0">
            <a:noFill/>
          </a:ln>
        </p:spPr>
        <p:txBody>
          <a:bodyPr wrap="none" lIns="0" tIns="0" rIns="0" bIns="0" anchor="t">
            <a:spAutoFit/>
          </a:bodyPr>
          <a:lstStyle/>
          <a:p>
            <a:r>
              <a:rPr lang="en-US" sz="920" b="0" u="none" strike="noStrike">
                <a:solidFill>
                  <a:srgbClr val="FFFFFF"/>
                </a:solidFill>
                <a:effectLst/>
                <a:uFillTx/>
                <a:latin typeface="Courier New"/>
                <a:ea typeface="Courier New"/>
              </a:rPr>
              <a:t>')</a:t>
            </a:r>
            <a:endParaRPr lang="en-US" sz="920" b="0" u="none" strike="noStrike">
              <a:solidFill>
                <a:srgbClr val="000000"/>
              </a:solidFill>
              <a:effectLst/>
              <a:uFillTx/>
              <a:latin typeface="Times New Roman"/>
            </a:endParaRPr>
          </a:p>
        </p:txBody>
      </p:sp>
      <p:sp>
        <p:nvSpPr>
          <p:cNvPr id="425" name="文本框 424"/>
          <p:cNvSpPr txBox="1"/>
          <p:nvPr/>
        </p:nvSpPr>
        <p:spPr>
          <a:xfrm>
            <a:off x="4740840" y="3963960"/>
            <a:ext cx="2535480" cy="132840"/>
          </a:xfrm>
          <a:prstGeom prst="rect">
            <a:avLst/>
          </a:prstGeom>
          <a:noFill/>
          <a:ln w="0">
            <a:noFill/>
          </a:ln>
        </p:spPr>
        <p:txBody>
          <a:bodyPr wrap="none" lIns="0" tIns="0" rIns="0" bIns="0" anchor="t">
            <a:spAutoFit/>
          </a:bodyPr>
          <a:lstStyle/>
          <a:p>
            <a:r>
              <a:rPr lang="en-US" sz="920" b="0" u="none" strike="noStrike">
                <a:solidFill>
                  <a:srgbClr val="FFFFFF"/>
                </a:solidFill>
                <a:effectLst/>
                <a:uFillTx/>
                <a:latin typeface="Courier New"/>
                <a:ea typeface="Courier New"/>
              </a:rPr>
              <a:t>    </a:t>
            </a:r>
            <a:r>
              <a:rPr lang="en-US" sz="920" b="0" u="none" strike="noStrike">
                <a:solidFill>
                  <a:srgbClr val="93C5FD"/>
                </a:solidFill>
                <a:effectLst/>
                <a:uFillTx/>
                <a:latin typeface="Courier New"/>
                <a:ea typeface="Courier New"/>
              </a:rPr>
              <a:t>if</a:t>
            </a:r>
            <a:r>
              <a:rPr lang="en-US" sz="920" b="0" u="none" strike="noStrike">
                <a:solidFill>
                  <a:srgbClr val="FFFFFF"/>
                </a:solidFill>
                <a:effectLst/>
                <a:uFillTx/>
                <a:latin typeface="Courier New"/>
                <a:ea typeface="Courier New"/>
              </a:rPr>
              <a:t> re.search(r'TensorFlow|Keras|</a:t>
            </a:r>
            <a:endParaRPr lang="en-US" sz="920" b="0" u="none" strike="noStrike">
              <a:solidFill>
                <a:srgbClr val="000000"/>
              </a:solidFill>
              <a:effectLst/>
              <a:uFillTx/>
              <a:latin typeface="Times New Roman"/>
            </a:endParaRPr>
          </a:p>
        </p:txBody>
      </p:sp>
      <p:sp>
        <p:nvSpPr>
          <p:cNvPr id="426" name="文本框 425"/>
          <p:cNvSpPr txBox="1"/>
          <p:nvPr/>
        </p:nvSpPr>
        <p:spPr>
          <a:xfrm>
            <a:off x="7268760" y="3948840"/>
            <a:ext cx="470160" cy="14832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WenQuanYiZenHei"/>
                <a:ea typeface="WenQuanYiZenHei"/>
              </a:rPr>
              <a:t>深度学习</a:t>
            </a:r>
            <a:endParaRPr lang="en-US" sz="920" b="0" u="none" strike="noStrike">
              <a:solidFill>
                <a:srgbClr val="000000"/>
              </a:solidFill>
              <a:effectLst/>
              <a:uFillTx/>
              <a:latin typeface="Times New Roman"/>
            </a:endParaRPr>
          </a:p>
        </p:txBody>
      </p:sp>
      <p:sp>
        <p:nvSpPr>
          <p:cNvPr id="427" name="文本框 426"/>
          <p:cNvSpPr txBox="1"/>
          <p:nvPr/>
        </p:nvSpPr>
        <p:spPr>
          <a:xfrm>
            <a:off x="7736400" y="3963960"/>
            <a:ext cx="1690920" cy="132840"/>
          </a:xfrm>
          <a:prstGeom prst="rect">
            <a:avLst/>
          </a:prstGeom>
          <a:noFill/>
          <a:ln w="0">
            <a:noFill/>
          </a:ln>
        </p:spPr>
        <p:txBody>
          <a:bodyPr wrap="none" lIns="0" tIns="0" rIns="0" bIns="0" anchor="t">
            <a:spAutoFit/>
          </a:bodyPr>
          <a:lstStyle/>
          <a:p>
            <a:r>
              <a:rPr lang="en-US" sz="920" b="0" u="none" strike="noStrike">
                <a:solidFill>
                  <a:srgbClr val="FFFFFF"/>
                </a:solidFill>
                <a:effectLst/>
                <a:uFillTx/>
                <a:latin typeface="Courier New"/>
                <a:ea typeface="Courier New"/>
              </a:rPr>
              <a:t>', text, re.IGNORECASE):</a:t>
            </a:r>
            <a:endParaRPr lang="en-US" sz="920" b="0" u="none" strike="noStrike">
              <a:solidFill>
                <a:srgbClr val="000000"/>
              </a:solidFill>
              <a:effectLst/>
              <a:uFillTx/>
              <a:latin typeface="Times New Roman"/>
            </a:endParaRPr>
          </a:p>
        </p:txBody>
      </p:sp>
      <p:sp>
        <p:nvSpPr>
          <p:cNvPr id="428" name="文本框 427"/>
          <p:cNvSpPr txBox="1"/>
          <p:nvPr/>
        </p:nvSpPr>
        <p:spPr>
          <a:xfrm>
            <a:off x="4740840" y="4131000"/>
            <a:ext cx="1620360" cy="132840"/>
          </a:xfrm>
          <a:prstGeom prst="rect">
            <a:avLst/>
          </a:prstGeom>
          <a:noFill/>
          <a:ln w="0">
            <a:noFill/>
          </a:ln>
        </p:spPr>
        <p:txBody>
          <a:bodyPr wrap="none" lIns="0" tIns="0" rIns="0" bIns="0" anchor="t">
            <a:spAutoFit/>
          </a:bodyPr>
          <a:lstStyle/>
          <a:p>
            <a:r>
              <a:rPr lang="en-US" sz="920" b="0" u="none" strike="noStrike">
                <a:solidFill>
                  <a:srgbClr val="FFFFFF"/>
                </a:solidFill>
                <a:effectLst/>
                <a:uFillTx/>
                <a:latin typeface="Courier New"/>
                <a:ea typeface="Courier New"/>
              </a:rPr>
              <a:t>        labels.append('</a:t>
            </a:r>
            <a:endParaRPr lang="en-US" sz="920" b="0" u="none" strike="noStrike">
              <a:solidFill>
                <a:srgbClr val="000000"/>
              </a:solidFill>
              <a:effectLst/>
              <a:uFillTx/>
              <a:latin typeface="Times New Roman"/>
            </a:endParaRPr>
          </a:p>
        </p:txBody>
      </p:sp>
      <p:sp>
        <p:nvSpPr>
          <p:cNvPr id="429" name="文本框 428"/>
          <p:cNvSpPr txBox="1"/>
          <p:nvPr/>
        </p:nvSpPr>
        <p:spPr>
          <a:xfrm>
            <a:off x="6355800" y="4115880"/>
            <a:ext cx="470160" cy="14832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WenQuanYiZenHei"/>
                <a:ea typeface="WenQuanYiZenHei"/>
              </a:rPr>
              <a:t>深度学习</a:t>
            </a:r>
            <a:endParaRPr lang="en-US" sz="920" b="0" u="none" strike="noStrike">
              <a:solidFill>
                <a:srgbClr val="000000"/>
              </a:solidFill>
              <a:effectLst/>
              <a:uFillTx/>
              <a:latin typeface="Times New Roman"/>
            </a:endParaRPr>
          </a:p>
        </p:txBody>
      </p:sp>
      <p:sp>
        <p:nvSpPr>
          <p:cNvPr id="430" name="文本框 429"/>
          <p:cNvSpPr txBox="1"/>
          <p:nvPr/>
        </p:nvSpPr>
        <p:spPr>
          <a:xfrm>
            <a:off x="6823800" y="4131000"/>
            <a:ext cx="141480" cy="132840"/>
          </a:xfrm>
          <a:prstGeom prst="rect">
            <a:avLst/>
          </a:prstGeom>
          <a:noFill/>
          <a:ln w="0">
            <a:noFill/>
          </a:ln>
        </p:spPr>
        <p:txBody>
          <a:bodyPr wrap="none" lIns="0" tIns="0" rIns="0" bIns="0" anchor="t">
            <a:spAutoFit/>
          </a:bodyPr>
          <a:lstStyle/>
          <a:p>
            <a:r>
              <a:rPr lang="en-US" sz="920" b="0" u="none" strike="noStrike">
                <a:solidFill>
                  <a:srgbClr val="FFFFFF"/>
                </a:solidFill>
                <a:effectLst/>
                <a:uFillTx/>
                <a:latin typeface="Courier New"/>
                <a:ea typeface="Courier New"/>
              </a:rPr>
              <a:t>')</a:t>
            </a:r>
            <a:endParaRPr lang="en-US" sz="920" b="0" u="none" strike="noStrike">
              <a:solidFill>
                <a:srgbClr val="000000"/>
              </a:solidFill>
              <a:effectLst/>
              <a:uFillTx/>
              <a:latin typeface="Times New Roman"/>
            </a:endParaRPr>
          </a:p>
        </p:txBody>
      </p:sp>
      <p:sp>
        <p:nvSpPr>
          <p:cNvPr id="431" name="文本框 430"/>
          <p:cNvSpPr txBox="1"/>
          <p:nvPr/>
        </p:nvSpPr>
        <p:spPr>
          <a:xfrm>
            <a:off x="4740840" y="4298040"/>
            <a:ext cx="634320" cy="132840"/>
          </a:xfrm>
          <a:prstGeom prst="rect">
            <a:avLst/>
          </a:prstGeom>
          <a:noFill/>
          <a:ln w="0">
            <a:noFill/>
          </a:ln>
        </p:spPr>
        <p:txBody>
          <a:bodyPr wrap="none" lIns="0" tIns="0" rIns="0" bIns="0" anchor="t">
            <a:spAutoFit/>
          </a:bodyPr>
          <a:lstStyle/>
          <a:p>
            <a:r>
              <a:rPr lang="en-US" sz="920" b="0" u="none" strike="noStrike">
                <a:solidFill>
                  <a:srgbClr val="FFFFFF"/>
                </a:solidFill>
                <a:effectLst/>
                <a:uFillTx/>
                <a:latin typeface="Courier New"/>
                <a:ea typeface="Courier New"/>
              </a:rPr>
              <a:t>    </a:t>
            </a:r>
            <a:r>
              <a:rPr lang="en-US" sz="920" b="0" u="none" strike="noStrike">
                <a:solidFill>
                  <a:srgbClr val="9CA3AF"/>
                </a:solidFill>
                <a:effectLst/>
                <a:uFillTx/>
                <a:latin typeface="Courier New"/>
                <a:ea typeface="Courier New"/>
              </a:rPr>
              <a:t># ...</a:t>
            </a:r>
            <a:endParaRPr lang="en-US" sz="920" b="0" u="none" strike="noStrike">
              <a:solidFill>
                <a:srgbClr val="000000"/>
              </a:solidFill>
              <a:effectLst/>
              <a:uFillTx/>
              <a:latin typeface="Times New Roman"/>
            </a:endParaRPr>
          </a:p>
        </p:txBody>
      </p:sp>
      <p:sp>
        <p:nvSpPr>
          <p:cNvPr id="432" name="任意多边形 431"/>
          <p:cNvSpPr/>
          <p:nvPr/>
        </p:nvSpPr>
        <p:spPr>
          <a:xfrm>
            <a:off x="4580100" y="4931640"/>
            <a:ext cx="5674680" cy="2707920"/>
          </a:xfrm>
          <a:custGeom>
            <a:avLst/>
            <a:gdLst/>
            <a:ahLst/>
            <a:cxnLst/>
            <a:rect l="0" t="0" r="r" b="b"/>
            <a:pathLst>
              <a:path w="15763" h="7522">
                <a:moveTo>
                  <a:pt x="0" y="7336"/>
                </a:moveTo>
                <a:lnTo>
                  <a:pt x="0" y="186"/>
                </a:lnTo>
                <a:cubicBezTo>
                  <a:pt x="0" y="174"/>
                  <a:pt x="1" y="162"/>
                  <a:pt x="3" y="150"/>
                </a:cubicBezTo>
                <a:cubicBezTo>
                  <a:pt x="5" y="138"/>
                  <a:pt x="7" y="126"/>
                  <a:pt x="11" y="115"/>
                </a:cubicBezTo>
                <a:cubicBezTo>
                  <a:pt x="14" y="104"/>
                  <a:pt x="19" y="93"/>
                  <a:pt x="24" y="83"/>
                </a:cubicBezTo>
                <a:cubicBezTo>
                  <a:pt x="29" y="73"/>
                  <a:pt x="35" y="63"/>
                  <a:pt x="41" y="55"/>
                </a:cubicBezTo>
                <a:cubicBezTo>
                  <a:pt x="48" y="46"/>
                  <a:pt x="55" y="38"/>
                  <a:pt x="62" y="31"/>
                </a:cubicBezTo>
                <a:cubicBezTo>
                  <a:pt x="70" y="25"/>
                  <a:pt x="78" y="19"/>
                  <a:pt x="86" y="14"/>
                </a:cubicBezTo>
                <a:cubicBezTo>
                  <a:pt x="95" y="10"/>
                  <a:pt x="103" y="6"/>
                  <a:pt x="112" y="4"/>
                </a:cubicBezTo>
                <a:cubicBezTo>
                  <a:pt x="121" y="1"/>
                  <a:pt x="130" y="0"/>
                  <a:pt x="140" y="0"/>
                </a:cubicBezTo>
                <a:lnTo>
                  <a:pt x="15577" y="0"/>
                </a:lnTo>
                <a:cubicBezTo>
                  <a:pt x="15589" y="0"/>
                  <a:pt x="15602" y="1"/>
                  <a:pt x="15614" y="4"/>
                </a:cubicBezTo>
                <a:cubicBezTo>
                  <a:pt x="15625" y="6"/>
                  <a:pt x="15637" y="10"/>
                  <a:pt x="15648" y="14"/>
                </a:cubicBezTo>
                <a:cubicBezTo>
                  <a:pt x="15660" y="19"/>
                  <a:pt x="15670" y="25"/>
                  <a:pt x="15680" y="31"/>
                </a:cubicBezTo>
                <a:cubicBezTo>
                  <a:pt x="15691" y="38"/>
                  <a:pt x="15700" y="46"/>
                  <a:pt x="15709" y="55"/>
                </a:cubicBezTo>
                <a:cubicBezTo>
                  <a:pt x="15717" y="63"/>
                  <a:pt x="15725" y="73"/>
                  <a:pt x="15732" y="83"/>
                </a:cubicBezTo>
                <a:cubicBezTo>
                  <a:pt x="15738" y="93"/>
                  <a:pt x="15744" y="104"/>
                  <a:pt x="15749" y="115"/>
                </a:cubicBezTo>
                <a:cubicBezTo>
                  <a:pt x="15754" y="126"/>
                  <a:pt x="15757" y="138"/>
                  <a:pt x="15759" y="150"/>
                </a:cubicBezTo>
                <a:cubicBezTo>
                  <a:pt x="15762" y="162"/>
                  <a:pt x="15763" y="174"/>
                  <a:pt x="15763" y="186"/>
                </a:cubicBezTo>
                <a:lnTo>
                  <a:pt x="15763" y="7336"/>
                </a:lnTo>
                <a:cubicBezTo>
                  <a:pt x="15763" y="7349"/>
                  <a:pt x="15762" y="7361"/>
                  <a:pt x="15759" y="7373"/>
                </a:cubicBezTo>
                <a:cubicBezTo>
                  <a:pt x="15757" y="7385"/>
                  <a:pt x="15754" y="7396"/>
                  <a:pt x="15749" y="7408"/>
                </a:cubicBezTo>
                <a:cubicBezTo>
                  <a:pt x="15744" y="7419"/>
                  <a:pt x="15738" y="7430"/>
                  <a:pt x="15732" y="7440"/>
                </a:cubicBezTo>
                <a:cubicBezTo>
                  <a:pt x="15725" y="7450"/>
                  <a:pt x="15717" y="7459"/>
                  <a:pt x="15709" y="7468"/>
                </a:cubicBezTo>
                <a:cubicBezTo>
                  <a:pt x="15700" y="7476"/>
                  <a:pt x="15691" y="7484"/>
                  <a:pt x="15680" y="7491"/>
                </a:cubicBezTo>
                <a:cubicBezTo>
                  <a:pt x="15670" y="7498"/>
                  <a:pt x="15660" y="7503"/>
                  <a:pt x="15648" y="7508"/>
                </a:cubicBezTo>
                <a:cubicBezTo>
                  <a:pt x="15637" y="7513"/>
                  <a:pt x="15625" y="7516"/>
                  <a:pt x="15614" y="7519"/>
                </a:cubicBezTo>
                <a:cubicBezTo>
                  <a:pt x="15602" y="7521"/>
                  <a:pt x="15589" y="7522"/>
                  <a:pt x="15577" y="7522"/>
                </a:cubicBezTo>
                <a:lnTo>
                  <a:pt x="140" y="7522"/>
                </a:lnTo>
                <a:cubicBezTo>
                  <a:pt x="130" y="7522"/>
                  <a:pt x="121" y="7521"/>
                  <a:pt x="112" y="7519"/>
                </a:cubicBezTo>
                <a:cubicBezTo>
                  <a:pt x="103" y="7516"/>
                  <a:pt x="95" y="7513"/>
                  <a:pt x="86" y="7508"/>
                </a:cubicBezTo>
                <a:cubicBezTo>
                  <a:pt x="78" y="7503"/>
                  <a:pt x="70" y="7498"/>
                  <a:pt x="62" y="7491"/>
                </a:cubicBezTo>
                <a:cubicBezTo>
                  <a:pt x="55" y="7484"/>
                  <a:pt x="48" y="7476"/>
                  <a:pt x="41" y="7468"/>
                </a:cubicBezTo>
                <a:cubicBezTo>
                  <a:pt x="35" y="7459"/>
                  <a:pt x="29" y="7450"/>
                  <a:pt x="24" y="7440"/>
                </a:cubicBezTo>
                <a:cubicBezTo>
                  <a:pt x="19" y="7430"/>
                  <a:pt x="14" y="7419"/>
                  <a:pt x="11" y="7408"/>
                </a:cubicBezTo>
                <a:cubicBezTo>
                  <a:pt x="7" y="7396"/>
                  <a:pt x="5" y="7385"/>
                  <a:pt x="3" y="7373"/>
                </a:cubicBezTo>
                <a:cubicBezTo>
                  <a:pt x="1" y="7361"/>
                  <a:pt x="0" y="7349"/>
                  <a:pt x="0" y="7336"/>
                </a:cubicBezTo>
                <a:close/>
              </a:path>
            </a:pathLst>
          </a:custGeom>
          <a:solidFill>
            <a:srgbClr val="000000">
              <a:alpha val="3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433" name="任意多边形 432"/>
          <p:cNvSpPr/>
          <p:nvPr/>
        </p:nvSpPr>
        <p:spPr>
          <a:xfrm>
            <a:off x="4604400" y="5281200"/>
            <a:ext cx="67320" cy="2707920"/>
          </a:xfrm>
          <a:custGeom>
            <a:avLst/>
            <a:gdLst/>
            <a:ahLst/>
            <a:cxnLst/>
            <a:rect l="0" t="0" r="r" b="b"/>
            <a:pathLst>
              <a:path w="187" h="7522">
                <a:moveTo>
                  <a:pt x="0" y="0"/>
                </a:moveTo>
                <a:lnTo>
                  <a:pt x="187" y="0"/>
                </a:lnTo>
                <a:lnTo>
                  <a:pt x="187" y="7522"/>
                </a:lnTo>
                <a:lnTo>
                  <a:pt x="0" y="7522"/>
                </a:lnTo>
                <a:lnTo>
                  <a:pt x="0" y="0"/>
                </a:lnTo>
                <a:close/>
              </a:path>
            </a:pathLst>
          </a:custGeom>
          <a:solidFill>
            <a:srgbClr val="7E3AF2"/>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434" name="图片 433"/>
          <p:cNvPicPr/>
          <p:nvPr/>
        </p:nvPicPr>
        <p:blipFill>
          <a:blip r:embed="rId5"/>
          <a:stretch/>
        </p:blipFill>
        <p:spPr>
          <a:xfrm>
            <a:off x="4604400" y="5022360"/>
            <a:ext cx="191880" cy="150120"/>
          </a:xfrm>
          <a:prstGeom prst="rect">
            <a:avLst/>
          </a:prstGeom>
          <a:noFill/>
          <a:ln w="0">
            <a:noFill/>
          </a:ln>
        </p:spPr>
      </p:pic>
      <p:sp>
        <p:nvSpPr>
          <p:cNvPr id="435" name="文本框 434"/>
          <p:cNvSpPr txBox="1"/>
          <p:nvPr/>
        </p:nvSpPr>
        <p:spPr>
          <a:xfrm>
            <a:off x="4740840" y="4465440"/>
            <a:ext cx="1690920" cy="132840"/>
          </a:xfrm>
          <a:prstGeom prst="rect">
            <a:avLst/>
          </a:prstGeom>
          <a:noFill/>
          <a:ln w="0">
            <a:noFill/>
          </a:ln>
        </p:spPr>
        <p:txBody>
          <a:bodyPr wrap="none" lIns="0" tIns="0" rIns="0" bIns="0" anchor="t">
            <a:spAutoFit/>
          </a:bodyPr>
          <a:lstStyle/>
          <a:p>
            <a:r>
              <a:rPr lang="en-US" sz="920" b="0" u="none" strike="noStrike">
                <a:solidFill>
                  <a:srgbClr val="93C5FD"/>
                </a:solidFill>
                <a:effectLst/>
                <a:uFillTx/>
                <a:latin typeface="Courier New"/>
                <a:ea typeface="Courier New"/>
              </a:rPr>
              <a:t>return</a:t>
            </a:r>
            <a:r>
              <a:rPr lang="en-US" sz="920" b="0" u="none" strike="noStrike">
                <a:solidFill>
                  <a:srgbClr val="FFFFFF"/>
                </a:solidFill>
                <a:effectLst/>
                <a:uFillTx/>
                <a:latin typeface="Courier New"/>
                <a:ea typeface="Courier New"/>
              </a:rPr>
              <a:t> ', '.join(labels)</a:t>
            </a:r>
            <a:endParaRPr lang="en-US" sz="920" b="0" u="none" strike="noStrike">
              <a:solidFill>
                <a:srgbClr val="000000"/>
              </a:solidFill>
              <a:effectLst/>
              <a:uFillTx/>
              <a:latin typeface="Times New Roman"/>
            </a:endParaRPr>
          </a:p>
        </p:txBody>
      </p:sp>
      <p:sp>
        <p:nvSpPr>
          <p:cNvPr id="436" name="文本框 435"/>
          <p:cNvSpPr txBox="1"/>
          <p:nvPr/>
        </p:nvSpPr>
        <p:spPr>
          <a:xfrm>
            <a:off x="4866480" y="5002920"/>
            <a:ext cx="1509480" cy="189360"/>
          </a:xfrm>
          <a:prstGeom prst="rect">
            <a:avLst/>
          </a:prstGeom>
          <a:noFill/>
          <a:ln w="0">
            <a:noFill/>
          </a:ln>
        </p:spPr>
        <p:txBody>
          <a:bodyPr wrap="none" lIns="0" tIns="0" rIns="0" bIns="0" anchor="t">
            <a:spAutoFit/>
          </a:bodyPr>
          <a:lstStyle/>
          <a:p>
            <a:r>
              <a:rPr lang="zh-CN" sz="1180" b="0" u="none" strike="noStrike">
                <a:solidFill>
                  <a:srgbClr val="FFFFFF"/>
                </a:solidFill>
                <a:effectLst/>
                <a:uFillTx/>
                <a:latin typeface="WenQuanYiZenHei"/>
                <a:ea typeface="WenQuanYiZenHei"/>
              </a:rPr>
              <a:t>应用规则与生成元数据</a:t>
            </a:r>
            <a:endParaRPr lang="en-US" sz="1180" b="0" u="none" strike="noStrike">
              <a:solidFill>
                <a:srgbClr val="000000"/>
              </a:solidFill>
              <a:effectLst/>
              <a:uFillTx/>
              <a:latin typeface="Times New Roman"/>
            </a:endParaRPr>
          </a:p>
        </p:txBody>
      </p:sp>
      <p:sp>
        <p:nvSpPr>
          <p:cNvPr id="437" name="文本框 436"/>
          <p:cNvSpPr txBox="1"/>
          <p:nvPr/>
        </p:nvSpPr>
        <p:spPr>
          <a:xfrm>
            <a:off x="4740840" y="5568480"/>
            <a:ext cx="141480" cy="132840"/>
          </a:xfrm>
          <a:prstGeom prst="rect">
            <a:avLst/>
          </a:prstGeom>
          <a:noFill/>
          <a:ln w="0">
            <a:noFill/>
          </a:ln>
        </p:spPr>
        <p:txBody>
          <a:bodyPr wrap="none" lIns="0" tIns="0" rIns="0" bIns="0" anchor="t">
            <a:spAutoFit/>
          </a:bodyPr>
          <a:lstStyle/>
          <a:p>
            <a:r>
              <a:rPr lang="en-US" sz="920" b="0" u="none" strike="noStrike">
                <a:solidFill>
                  <a:srgbClr val="9CA3AF"/>
                </a:solidFill>
                <a:effectLst/>
                <a:uFillTx/>
                <a:latin typeface="Courier New"/>
                <a:ea typeface="Courier New"/>
              </a:rPr>
              <a:t># </a:t>
            </a:r>
            <a:endParaRPr lang="en-US" sz="920" b="0" u="none" strike="noStrike">
              <a:solidFill>
                <a:srgbClr val="000000"/>
              </a:solidFill>
              <a:effectLst/>
              <a:uFillTx/>
              <a:latin typeface="Times New Roman"/>
            </a:endParaRPr>
          </a:p>
        </p:txBody>
      </p:sp>
      <p:sp>
        <p:nvSpPr>
          <p:cNvPr id="438" name="文本框 437"/>
          <p:cNvSpPr txBox="1"/>
          <p:nvPr/>
        </p:nvSpPr>
        <p:spPr>
          <a:xfrm>
            <a:off x="4881240" y="5553000"/>
            <a:ext cx="822240" cy="148320"/>
          </a:xfrm>
          <a:prstGeom prst="rect">
            <a:avLst/>
          </a:prstGeom>
          <a:noFill/>
          <a:ln w="0">
            <a:noFill/>
          </a:ln>
        </p:spPr>
        <p:txBody>
          <a:bodyPr wrap="none" lIns="0" tIns="0" rIns="0" bIns="0" anchor="t">
            <a:spAutoFit/>
          </a:bodyPr>
          <a:lstStyle/>
          <a:p>
            <a:r>
              <a:rPr lang="zh-CN" sz="920" b="0" u="none" strike="noStrike">
                <a:solidFill>
                  <a:srgbClr val="9CA3AF"/>
                </a:solidFill>
                <a:effectLst/>
                <a:uFillTx/>
                <a:latin typeface="WenQuanYiZenHei"/>
                <a:ea typeface="WenQuanYiZenHei"/>
              </a:rPr>
              <a:t>应用标注和分类</a:t>
            </a:r>
            <a:endParaRPr lang="en-US" sz="920" b="0" u="none" strike="noStrike">
              <a:solidFill>
                <a:srgbClr val="000000"/>
              </a:solidFill>
              <a:effectLst/>
              <a:uFillTx/>
              <a:latin typeface="Times New Roman"/>
            </a:endParaRPr>
          </a:p>
        </p:txBody>
      </p:sp>
      <p:sp>
        <p:nvSpPr>
          <p:cNvPr id="439" name="文本框 438"/>
          <p:cNvSpPr txBox="1"/>
          <p:nvPr/>
        </p:nvSpPr>
        <p:spPr>
          <a:xfrm>
            <a:off x="4740840" y="5735520"/>
            <a:ext cx="3521880" cy="132840"/>
          </a:xfrm>
          <a:prstGeom prst="rect">
            <a:avLst/>
          </a:prstGeom>
          <a:noFill/>
          <a:ln w="0">
            <a:noFill/>
          </a:ln>
        </p:spPr>
        <p:txBody>
          <a:bodyPr wrap="none" lIns="0" tIns="0" rIns="0" bIns="0" anchor="t">
            <a:spAutoFit/>
          </a:bodyPr>
          <a:lstStyle/>
          <a:p>
            <a:r>
              <a:rPr lang="en-US" sz="920" b="0" u="none" strike="noStrike">
                <a:solidFill>
                  <a:srgbClr val="FFFFFF"/>
                </a:solidFill>
                <a:effectLst/>
                <a:uFillTx/>
                <a:latin typeface="Courier New"/>
                <a:ea typeface="Courier New"/>
              </a:rPr>
              <a:t>df['category'] = df['text'].apply(categorize_text)</a:t>
            </a:r>
            <a:endParaRPr lang="en-US" sz="920" b="0" u="none" strike="noStrike">
              <a:solidFill>
                <a:srgbClr val="000000"/>
              </a:solidFill>
              <a:effectLst/>
              <a:uFillTx/>
              <a:latin typeface="Times New Roman"/>
            </a:endParaRPr>
          </a:p>
        </p:txBody>
      </p:sp>
      <p:sp>
        <p:nvSpPr>
          <p:cNvPr id="440" name="文本框 439"/>
          <p:cNvSpPr txBox="1"/>
          <p:nvPr/>
        </p:nvSpPr>
        <p:spPr>
          <a:xfrm>
            <a:off x="4740840" y="5902560"/>
            <a:ext cx="3028680" cy="132840"/>
          </a:xfrm>
          <a:prstGeom prst="rect">
            <a:avLst/>
          </a:prstGeom>
          <a:noFill/>
          <a:ln w="0">
            <a:noFill/>
          </a:ln>
        </p:spPr>
        <p:txBody>
          <a:bodyPr wrap="none" lIns="0" tIns="0" rIns="0" bIns="0" anchor="t">
            <a:spAutoFit/>
          </a:bodyPr>
          <a:lstStyle/>
          <a:p>
            <a:r>
              <a:rPr lang="en-US" sz="920" b="0" u="none" strike="noStrike">
                <a:solidFill>
                  <a:srgbClr val="FFFFFF"/>
                </a:solidFill>
                <a:effectLst/>
                <a:uFillTx/>
                <a:latin typeface="Courier New"/>
                <a:ea typeface="Courier New"/>
              </a:rPr>
              <a:t>df['labels'] = df['text'].apply(label_text)</a:t>
            </a:r>
            <a:endParaRPr lang="en-US" sz="920" b="0" u="none" strike="noStrike">
              <a:solidFill>
                <a:srgbClr val="000000"/>
              </a:solidFill>
              <a:effectLst/>
              <a:uFillTx/>
              <a:latin typeface="Times New Roman"/>
            </a:endParaRPr>
          </a:p>
        </p:txBody>
      </p:sp>
      <p:sp>
        <p:nvSpPr>
          <p:cNvPr id="441" name="文本框 440"/>
          <p:cNvSpPr txBox="1"/>
          <p:nvPr/>
        </p:nvSpPr>
        <p:spPr>
          <a:xfrm>
            <a:off x="4740840" y="6237000"/>
            <a:ext cx="141480" cy="132840"/>
          </a:xfrm>
          <a:prstGeom prst="rect">
            <a:avLst/>
          </a:prstGeom>
          <a:noFill/>
          <a:ln w="0">
            <a:noFill/>
          </a:ln>
        </p:spPr>
        <p:txBody>
          <a:bodyPr wrap="none" lIns="0" tIns="0" rIns="0" bIns="0" anchor="t">
            <a:spAutoFit/>
          </a:bodyPr>
          <a:lstStyle/>
          <a:p>
            <a:r>
              <a:rPr lang="en-US" sz="920" b="0" u="none" strike="noStrike">
                <a:solidFill>
                  <a:srgbClr val="9CA3AF"/>
                </a:solidFill>
                <a:effectLst/>
                <a:uFillTx/>
                <a:latin typeface="Courier New"/>
                <a:ea typeface="Courier New"/>
              </a:rPr>
              <a:t># </a:t>
            </a:r>
            <a:endParaRPr lang="en-US" sz="920" b="0" u="none" strike="noStrike">
              <a:solidFill>
                <a:srgbClr val="000000"/>
              </a:solidFill>
              <a:effectLst/>
              <a:uFillTx/>
              <a:latin typeface="Times New Roman"/>
            </a:endParaRPr>
          </a:p>
        </p:txBody>
      </p:sp>
      <p:sp>
        <p:nvSpPr>
          <p:cNvPr id="442" name="文本框 441"/>
          <p:cNvSpPr txBox="1"/>
          <p:nvPr/>
        </p:nvSpPr>
        <p:spPr>
          <a:xfrm>
            <a:off x="4881240" y="6221880"/>
            <a:ext cx="587520" cy="148320"/>
          </a:xfrm>
          <a:prstGeom prst="rect">
            <a:avLst/>
          </a:prstGeom>
          <a:noFill/>
          <a:ln w="0">
            <a:noFill/>
          </a:ln>
        </p:spPr>
        <p:txBody>
          <a:bodyPr wrap="none" lIns="0" tIns="0" rIns="0" bIns="0" anchor="t">
            <a:spAutoFit/>
          </a:bodyPr>
          <a:lstStyle/>
          <a:p>
            <a:r>
              <a:rPr lang="zh-CN" sz="920" b="0" u="none" strike="noStrike">
                <a:solidFill>
                  <a:srgbClr val="9CA3AF"/>
                </a:solidFill>
                <a:effectLst/>
                <a:uFillTx/>
                <a:latin typeface="WenQuanYiZenHei"/>
                <a:ea typeface="WenQuanYiZenHei"/>
              </a:rPr>
              <a:t>生成元数据</a:t>
            </a:r>
            <a:endParaRPr lang="en-US" sz="920" b="0" u="none" strike="noStrike">
              <a:solidFill>
                <a:srgbClr val="000000"/>
              </a:solidFill>
              <a:effectLst/>
              <a:uFillTx/>
              <a:latin typeface="Times New Roman"/>
            </a:endParaRPr>
          </a:p>
        </p:txBody>
      </p:sp>
      <p:sp>
        <p:nvSpPr>
          <p:cNvPr id="443" name="文本框 442"/>
          <p:cNvSpPr txBox="1"/>
          <p:nvPr/>
        </p:nvSpPr>
        <p:spPr>
          <a:xfrm>
            <a:off x="4740840" y="6404040"/>
            <a:ext cx="1972440" cy="132840"/>
          </a:xfrm>
          <a:prstGeom prst="rect">
            <a:avLst/>
          </a:prstGeom>
          <a:noFill/>
          <a:ln w="0">
            <a:noFill/>
          </a:ln>
        </p:spPr>
        <p:txBody>
          <a:bodyPr wrap="none" lIns="0" tIns="0" rIns="0" bIns="0" anchor="t">
            <a:spAutoFit/>
          </a:bodyPr>
          <a:lstStyle/>
          <a:p>
            <a:r>
              <a:rPr lang="en-US" sz="920" b="0" u="none" strike="noStrike">
                <a:solidFill>
                  <a:srgbClr val="93C5FD"/>
                </a:solidFill>
                <a:effectLst/>
                <a:uFillTx/>
                <a:latin typeface="Courier New"/>
                <a:ea typeface="Courier New"/>
              </a:rPr>
              <a:t>def</a:t>
            </a:r>
            <a:r>
              <a:rPr lang="en-US" sz="920" b="0" u="none" strike="noStrike">
                <a:solidFill>
                  <a:srgbClr val="FFFFFF"/>
                </a:solidFill>
                <a:effectLst/>
                <a:uFillTx/>
                <a:latin typeface="Courier New"/>
                <a:ea typeface="Courier New"/>
              </a:rPr>
              <a:t> </a:t>
            </a:r>
            <a:r>
              <a:rPr lang="en-US" sz="920" b="0" u="none" strike="noStrike">
                <a:solidFill>
                  <a:srgbClr val="6EE7B7"/>
                </a:solidFill>
                <a:effectLst/>
                <a:uFillTx/>
                <a:latin typeface="Courier New"/>
                <a:ea typeface="Courier New"/>
              </a:rPr>
              <a:t>generate_metadata</a:t>
            </a:r>
            <a:r>
              <a:rPr lang="en-US" sz="920" b="0" u="none" strike="noStrike">
                <a:solidFill>
                  <a:srgbClr val="FFFFFF"/>
                </a:solidFill>
                <a:effectLst/>
                <a:uFillTx/>
                <a:latin typeface="Courier New"/>
                <a:ea typeface="Courier New"/>
              </a:rPr>
              <a:t>(text):</a:t>
            </a:r>
            <a:endParaRPr lang="en-US" sz="920" b="0" u="none" strike="noStrike">
              <a:solidFill>
                <a:srgbClr val="000000"/>
              </a:solidFill>
              <a:effectLst/>
              <a:uFillTx/>
              <a:latin typeface="Times New Roman"/>
            </a:endParaRPr>
          </a:p>
        </p:txBody>
      </p:sp>
      <p:sp>
        <p:nvSpPr>
          <p:cNvPr id="444" name="文本框 443"/>
          <p:cNvSpPr txBox="1"/>
          <p:nvPr/>
        </p:nvSpPr>
        <p:spPr>
          <a:xfrm>
            <a:off x="4740840" y="6571080"/>
            <a:ext cx="2395080" cy="132840"/>
          </a:xfrm>
          <a:prstGeom prst="rect">
            <a:avLst/>
          </a:prstGeom>
          <a:noFill/>
          <a:ln w="0">
            <a:noFill/>
          </a:ln>
        </p:spPr>
        <p:txBody>
          <a:bodyPr wrap="none" lIns="0" tIns="0" rIns="0" bIns="0" anchor="t">
            <a:spAutoFit/>
          </a:bodyPr>
          <a:lstStyle/>
          <a:p>
            <a:r>
              <a:rPr lang="en-US" sz="920" b="0" u="none" strike="noStrike">
                <a:solidFill>
                  <a:srgbClr val="FFFFFF"/>
                </a:solidFill>
                <a:effectLst/>
                <a:uFillTx/>
                <a:latin typeface="Courier New"/>
                <a:ea typeface="Courier New"/>
              </a:rPr>
              <a:t>    word_count = len(text.split())</a:t>
            </a:r>
            <a:endParaRPr lang="en-US" sz="920" b="0" u="none" strike="noStrike">
              <a:solidFill>
                <a:srgbClr val="000000"/>
              </a:solidFill>
              <a:effectLst/>
              <a:uFillTx/>
              <a:latin typeface="Times New Roman"/>
            </a:endParaRPr>
          </a:p>
        </p:txBody>
      </p:sp>
      <p:sp>
        <p:nvSpPr>
          <p:cNvPr id="445" name="文本框 444"/>
          <p:cNvSpPr txBox="1"/>
          <p:nvPr/>
        </p:nvSpPr>
        <p:spPr>
          <a:xfrm>
            <a:off x="4740840" y="6738480"/>
            <a:ext cx="1479600" cy="132840"/>
          </a:xfrm>
          <a:prstGeom prst="rect">
            <a:avLst/>
          </a:prstGeom>
          <a:noFill/>
          <a:ln w="0">
            <a:noFill/>
          </a:ln>
        </p:spPr>
        <p:txBody>
          <a:bodyPr wrap="none" lIns="0" tIns="0" rIns="0" bIns="0" anchor="t">
            <a:spAutoFit/>
          </a:bodyPr>
          <a:lstStyle/>
          <a:p>
            <a:r>
              <a:rPr lang="en-US" sz="920" b="0" u="none" strike="noStrike">
                <a:solidFill>
                  <a:srgbClr val="FFFFFF"/>
                </a:solidFill>
                <a:effectLst/>
                <a:uFillTx/>
                <a:latin typeface="Courier New"/>
                <a:ea typeface="Courier New"/>
              </a:rPr>
              <a:t>    contains_code = '</a:t>
            </a:r>
            <a:endParaRPr lang="en-US" sz="920" b="0" u="none" strike="noStrike">
              <a:solidFill>
                <a:srgbClr val="000000"/>
              </a:solidFill>
              <a:effectLst/>
              <a:uFillTx/>
              <a:latin typeface="Times New Roman"/>
            </a:endParaRPr>
          </a:p>
        </p:txBody>
      </p:sp>
      <p:sp>
        <p:nvSpPr>
          <p:cNvPr id="446" name="文本框 445"/>
          <p:cNvSpPr txBox="1"/>
          <p:nvPr/>
        </p:nvSpPr>
        <p:spPr>
          <a:xfrm>
            <a:off x="6215400" y="6723000"/>
            <a:ext cx="235440" cy="14832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WenQuanYiZenHei"/>
                <a:ea typeface="WenQuanYiZenHei"/>
              </a:rPr>
              <a:t>代码</a:t>
            </a:r>
            <a:endParaRPr lang="en-US" sz="920" b="0" u="none" strike="noStrike">
              <a:solidFill>
                <a:srgbClr val="000000"/>
              </a:solidFill>
              <a:effectLst/>
              <a:uFillTx/>
              <a:latin typeface="Times New Roman"/>
            </a:endParaRPr>
          </a:p>
        </p:txBody>
      </p:sp>
      <p:sp>
        <p:nvSpPr>
          <p:cNvPr id="447" name="文本框 446"/>
          <p:cNvSpPr txBox="1"/>
          <p:nvPr/>
        </p:nvSpPr>
        <p:spPr>
          <a:xfrm>
            <a:off x="6449400" y="6738480"/>
            <a:ext cx="634680" cy="132840"/>
          </a:xfrm>
          <a:prstGeom prst="rect">
            <a:avLst/>
          </a:prstGeom>
          <a:noFill/>
          <a:ln w="0">
            <a:noFill/>
          </a:ln>
        </p:spPr>
        <p:txBody>
          <a:bodyPr wrap="none" lIns="0" tIns="0" rIns="0" bIns="0" anchor="t">
            <a:spAutoFit/>
          </a:bodyPr>
          <a:lstStyle/>
          <a:p>
            <a:r>
              <a:rPr lang="en-US" sz="920" b="0" u="none" strike="noStrike">
                <a:solidFill>
                  <a:srgbClr val="FFFFFF"/>
                </a:solidFill>
                <a:effectLst/>
                <a:uFillTx/>
                <a:latin typeface="Courier New"/>
                <a:ea typeface="Courier New"/>
              </a:rPr>
              <a:t>' in text</a:t>
            </a:r>
            <a:endParaRPr lang="en-US" sz="920" b="0" u="none" strike="noStrike">
              <a:solidFill>
                <a:srgbClr val="000000"/>
              </a:solidFill>
              <a:effectLst/>
              <a:uFillTx/>
              <a:latin typeface="Times New Roman"/>
            </a:endParaRPr>
          </a:p>
        </p:txBody>
      </p:sp>
      <p:sp>
        <p:nvSpPr>
          <p:cNvPr id="448" name="文本框 447"/>
          <p:cNvSpPr txBox="1"/>
          <p:nvPr/>
        </p:nvSpPr>
        <p:spPr>
          <a:xfrm>
            <a:off x="4740840" y="6905520"/>
            <a:ext cx="845640" cy="132840"/>
          </a:xfrm>
          <a:prstGeom prst="rect">
            <a:avLst/>
          </a:prstGeom>
          <a:noFill/>
          <a:ln w="0">
            <a:noFill/>
          </a:ln>
        </p:spPr>
        <p:txBody>
          <a:bodyPr wrap="none" lIns="0" tIns="0" rIns="0" bIns="0" anchor="t">
            <a:spAutoFit/>
          </a:bodyPr>
          <a:lstStyle/>
          <a:p>
            <a:r>
              <a:rPr lang="en-US" sz="920" b="0" u="none" strike="noStrike">
                <a:solidFill>
                  <a:srgbClr val="FFFFFF"/>
                </a:solidFill>
                <a:effectLst/>
                <a:uFillTx/>
                <a:latin typeface="Courier New"/>
                <a:ea typeface="Courier New"/>
              </a:rPr>
              <a:t>    </a:t>
            </a:r>
            <a:r>
              <a:rPr lang="en-US" sz="920" b="0" u="none" strike="noStrike">
                <a:solidFill>
                  <a:srgbClr val="93C5FD"/>
                </a:solidFill>
                <a:effectLst/>
                <a:uFillTx/>
                <a:latin typeface="Courier New"/>
                <a:ea typeface="Courier New"/>
              </a:rPr>
              <a:t>return</a:t>
            </a:r>
            <a:r>
              <a:rPr lang="en-US" sz="920" b="0" u="none" strike="noStrike">
                <a:solidFill>
                  <a:srgbClr val="FFFFFF"/>
                </a:solidFill>
                <a:effectLst/>
                <a:uFillTx/>
                <a:latin typeface="Courier New"/>
                <a:ea typeface="Courier New"/>
              </a:rPr>
              <a:t> {</a:t>
            </a:r>
            <a:endParaRPr lang="en-US" sz="920" b="0" u="none" strike="noStrike">
              <a:solidFill>
                <a:srgbClr val="000000"/>
              </a:solidFill>
              <a:effectLst/>
              <a:uFillTx/>
              <a:latin typeface="Times New Roman"/>
            </a:endParaRPr>
          </a:p>
        </p:txBody>
      </p:sp>
      <p:sp>
        <p:nvSpPr>
          <p:cNvPr id="449" name="文本框 448"/>
          <p:cNvSpPr txBox="1"/>
          <p:nvPr/>
        </p:nvSpPr>
        <p:spPr>
          <a:xfrm>
            <a:off x="4740840" y="7072560"/>
            <a:ext cx="2395080" cy="132840"/>
          </a:xfrm>
          <a:prstGeom prst="rect">
            <a:avLst/>
          </a:prstGeom>
          <a:noFill/>
          <a:ln w="0">
            <a:noFill/>
          </a:ln>
        </p:spPr>
        <p:txBody>
          <a:bodyPr wrap="none" lIns="0" tIns="0" rIns="0" bIns="0" anchor="t">
            <a:spAutoFit/>
          </a:bodyPr>
          <a:lstStyle/>
          <a:p>
            <a:r>
              <a:rPr lang="en-US" sz="920" b="0" u="none" strike="noStrike">
                <a:solidFill>
                  <a:srgbClr val="FFFFFF"/>
                </a:solidFill>
                <a:effectLst/>
                <a:uFillTx/>
                <a:latin typeface="Courier New"/>
                <a:ea typeface="Courier New"/>
              </a:rPr>
              <a:t>        'word_count': word_count, </a:t>
            </a:r>
            <a:endParaRPr lang="en-US" sz="920" b="0" u="none" strike="noStrike">
              <a:solidFill>
                <a:srgbClr val="000000"/>
              </a:solidFill>
              <a:effectLst/>
              <a:uFillTx/>
              <a:latin typeface="Times New Roman"/>
            </a:endParaRPr>
          </a:p>
        </p:txBody>
      </p:sp>
      <p:sp>
        <p:nvSpPr>
          <p:cNvPr id="450" name="文本框 449"/>
          <p:cNvSpPr txBox="1"/>
          <p:nvPr/>
        </p:nvSpPr>
        <p:spPr>
          <a:xfrm>
            <a:off x="4740840" y="7239600"/>
            <a:ext cx="2676600" cy="132840"/>
          </a:xfrm>
          <a:prstGeom prst="rect">
            <a:avLst/>
          </a:prstGeom>
          <a:noFill/>
          <a:ln w="0">
            <a:noFill/>
          </a:ln>
        </p:spPr>
        <p:txBody>
          <a:bodyPr wrap="none" lIns="0" tIns="0" rIns="0" bIns="0" anchor="t">
            <a:spAutoFit/>
          </a:bodyPr>
          <a:lstStyle/>
          <a:p>
            <a:r>
              <a:rPr lang="en-US" sz="920" b="0" u="none" strike="noStrike">
                <a:solidFill>
                  <a:srgbClr val="FFFFFF"/>
                </a:solidFill>
                <a:effectLst/>
                <a:uFillTx/>
                <a:latin typeface="Courier New"/>
                <a:ea typeface="Courier New"/>
              </a:rPr>
              <a:t>        'contains_code': contains_code</a:t>
            </a:r>
            <a:endParaRPr lang="en-US" sz="920" b="0" u="none" strike="noStrike">
              <a:solidFill>
                <a:srgbClr val="000000"/>
              </a:solidFill>
              <a:effectLst/>
              <a:uFillTx/>
              <a:latin typeface="Times New Roman"/>
            </a:endParaRPr>
          </a:p>
        </p:txBody>
      </p:sp>
      <p:sp>
        <p:nvSpPr>
          <p:cNvPr id="451" name="文本框 450"/>
          <p:cNvSpPr txBox="1"/>
          <p:nvPr/>
        </p:nvSpPr>
        <p:spPr>
          <a:xfrm>
            <a:off x="4740840" y="7407000"/>
            <a:ext cx="352800" cy="132840"/>
          </a:xfrm>
          <a:prstGeom prst="rect">
            <a:avLst/>
          </a:prstGeom>
          <a:noFill/>
          <a:ln w="0">
            <a:noFill/>
          </a:ln>
        </p:spPr>
        <p:txBody>
          <a:bodyPr wrap="none" lIns="0" tIns="0" rIns="0" bIns="0" anchor="t">
            <a:spAutoFit/>
          </a:bodyPr>
          <a:lstStyle/>
          <a:p>
            <a:r>
              <a:rPr lang="en-US" sz="920" b="0" u="none" strike="noStrike">
                <a:solidFill>
                  <a:srgbClr val="FFFFFF"/>
                </a:solidFill>
                <a:effectLst/>
                <a:uFillTx/>
                <a:latin typeface="Courier New"/>
                <a:ea typeface="Courier New"/>
              </a:rPr>
              <a:t>    }</a:t>
            </a:r>
            <a:endParaRPr lang="en-US" sz="920" b="0" u="none" strike="noStrike">
              <a:solidFill>
                <a:srgbClr val="000000"/>
              </a:solidFill>
              <a:effectLst/>
              <a:uFillTx/>
              <a:latin typeface="Times New Roman"/>
            </a:endParaRPr>
          </a:p>
        </p:txBody>
      </p:sp>
      <p:sp>
        <p:nvSpPr>
          <p:cNvPr id="452" name="任意多边形 451"/>
          <p:cNvSpPr/>
          <p:nvPr/>
        </p:nvSpPr>
        <p:spPr>
          <a:xfrm>
            <a:off x="4604400" y="8423280"/>
            <a:ext cx="5691240" cy="1429560"/>
          </a:xfrm>
          <a:custGeom>
            <a:avLst/>
            <a:gdLst/>
            <a:ahLst/>
            <a:cxnLst/>
            <a:rect l="0" t="0" r="r" b="b"/>
            <a:pathLst>
              <a:path w="15809" h="3971">
                <a:moveTo>
                  <a:pt x="0" y="3785"/>
                </a:moveTo>
                <a:lnTo>
                  <a:pt x="0" y="186"/>
                </a:lnTo>
                <a:cubicBezTo>
                  <a:pt x="0" y="174"/>
                  <a:pt x="1" y="162"/>
                  <a:pt x="3" y="150"/>
                </a:cubicBezTo>
                <a:cubicBezTo>
                  <a:pt x="6" y="138"/>
                  <a:pt x="9" y="126"/>
                  <a:pt x="14" y="115"/>
                </a:cubicBezTo>
                <a:cubicBezTo>
                  <a:pt x="19" y="104"/>
                  <a:pt x="24" y="93"/>
                  <a:pt x="31" y="83"/>
                </a:cubicBezTo>
                <a:cubicBezTo>
                  <a:pt x="38" y="73"/>
                  <a:pt x="46" y="63"/>
                  <a:pt x="54" y="55"/>
                </a:cubicBezTo>
                <a:cubicBezTo>
                  <a:pt x="63" y="46"/>
                  <a:pt x="72" y="38"/>
                  <a:pt x="82" y="32"/>
                </a:cubicBezTo>
                <a:cubicBezTo>
                  <a:pt x="93" y="25"/>
                  <a:pt x="103" y="19"/>
                  <a:pt x="115" y="14"/>
                </a:cubicBezTo>
                <a:cubicBezTo>
                  <a:pt x="126" y="10"/>
                  <a:pt x="137" y="6"/>
                  <a:pt x="149" y="4"/>
                </a:cubicBezTo>
                <a:cubicBezTo>
                  <a:pt x="161" y="1"/>
                  <a:pt x="173" y="0"/>
                  <a:pt x="186" y="0"/>
                </a:cubicBezTo>
                <a:lnTo>
                  <a:pt x="15623" y="0"/>
                </a:lnTo>
                <a:cubicBezTo>
                  <a:pt x="15635" y="0"/>
                  <a:pt x="15648" y="1"/>
                  <a:pt x="15660" y="4"/>
                </a:cubicBezTo>
                <a:cubicBezTo>
                  <a:pt x="15671" y="6"/>
                  <a:pt x="15683" y="10"/>
                  <a:pt x="15694" y="14"/>
                </a:cubicBezTo>
                <a:cubicBezTo>
                  <a:pt x="15706" y="19"/>
                  <a:pt x="15716" y="25"/>
                  <a:pt x="15726" y="32"/>
                </a:cubicBezTo>
                <a:cubicBezTo>
                  <a:pt x="15737" y="38"/>
                  <a:pt x="15746" y="46"/>
                  <a:pt x="15755" y="55"/>
                </a:cubicBezTo>
                <a:cubicBezTo>
                  <a:pt x="15763" y="63"/>
                  <a:pt x="15771" y="73"/>
                  <a:pt x="15778" y="83"/>
                </a:cubicBezTo>
                <a:cubicBezTo>
                  <a:pt x="15784" y="93"/>
                  <a:pt x="15790" y="104"/>
                  <a:pt x="15795" y="115"/>
                </a:cubicBezTo>
                <a:cubicBezTo>
                  <a:pt x="15800" y="126"/>
                  <a:pt x="15803" y="138"/>
                  <a:pt x="15805" y="150"/>
                </a:cubicBezTo>
                <a:cubicBezTo>
                  <a:pt x="15808" y="162"/>
                  <a:pt x="15809" y="174"/>
                  <a:pt x="15809" y="186"/>
                </a:cubicBezTo>
                <a:lnTo>
                  <a:pt x="15809" y="3785"/>
                </a:lnTo>
                <a:cubicBezTo>
                  <a:pt x="15809" y="3797"/>
                  <a:pt x="15808" y="3809"/>
                  <a:pt x="15805" y="3821"/>
                </a:cubicBezTo>
                <a:cubicBezTo>
                  <a:pt x="15803" y="3833"/>
                  <a:pt x="15800" y="3845"/>
                  <a:pt x="15795" y="3856"/>
                </a:cubicBezTo>
                <a:cubicBezTo>
                  <a:pt x="15790" y="3867"/>
                  <a:pt x="15784" y="3878"/>
                  <a:pt x="15778" y="3888"/>
                </a:cubicBezTo>
                <a:cubicBezTo>
                  <a:pt x="15771" y="3898"/>
                  <a:pt x="15763" y="3908"/>
                  <a:pt x="15755" y="3916"/>
                </a:cubicBezTo>
                <a:cubicBezTo>
                  <a:pt x="15746" y="3925"/>
                  <a:pt x="15737" y="3933"/>
                  <a:pt x="15726" y="3939"/>
                </a:cubicBezTo>
                <a:cubicBezTo>
                  <a:pt x="15716" y="3946"/>
                  <a:pt x="15706" y="3952"/>
                  <a:pt x="15694" y="3957"/>
                </a:cubicBezTo>
                <a:cubicBezTo>
                  <a:pt x="15683" y="3961"/>
                  <a:pt x="15671" y="3965"/>
                  <a:pt x="15660" y="3967"/>
                </a:cubicBezTo>
                <a:cubicBezTo>
                  <a:pt x="15648" y="3969"/>
                  <a:pt x="15635" y="3971"/>
                  <a:pt x="15623" y="3971"/>
                </a:cubicBezTo>
                <a:lnTo>
                  <a:pt x="186" y="3971"/>
                </a:lnTo>
                <a:cubicBezTo>
                  <a:pt x="173" y="3971"/>
                  <a:pt x="161" y="3969"/>
                  <a:pt x="149" y="3967"/>
                </a:cubicBezTo>
                <a:cubicBezTo>
                  <a:pt x="137" y="3965"/>
                  <a:pt x="126" y="3961"/>
                  <a:pt x="115" y="3957"/>
                </a:cubicBezTo>
                <a:cubicBezTo>
                  <a:pt x="103" y="3952"/>
                  <a:pt x="93" y="3946"/>
                  <a:pt x="82" y="3939"/>
                </a:cubicBezTo>
                <a:cubicBezTo>
                  <a:pt x="72" y="3933"/>
                  <a:pt x="63" y="3925"/>
                  <a:pt x="54" y="3916"/>
                </a:cubicBezTo>
                <a:cubicBezTo>
                  <a:pt x="46" y="3908"/>
                  <a:pt x="38" y="3898"/>
                  <a:pt x="31" y="3888"/>
                </a:cubicBezTo>
                <a:cubicBezTo>
                  <a:pt x="24" y="3878"/>
                  <a:pt x="19" y="3867"/>
                  <a:pt x="14" y="3856"/>
                </a:cubicBezTo>
                <a:cubicBezTo>
                  <a:pt x="9" y="3845"/>
                  <a:pt x="6" y="3833"/>
                  <a:pt x="3" y="3821"/>
                </a:cubicBezTo>
                <a:cubicBezTo>
                  <a:pt x="1" y="3809"/>
                  <a:pt x="0" y="3797"/>
                  <a:pt x="0" y="3785"/>
                </a:cubicBezTo>
                <a:close/>
              </a:path>
            </a:pathLst>
          </a:custGeom>
          <a:solidFill>
            <a:srgbClr val="1F2937">
              <a:alpha val="2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453" name="任意多边形 452"/>
          <p:cNvSpPr/>
          <p:nvPr/>
        </p:nvSpPr>
        <p:spPr>
          <a:xfrm>
            <a:off x="4704480" y="8824320"/>
            <a:ext cx="3401640" cy="9000"/>
          </a:xfrm>
          <a:custGeom>
            <a:avLst/>
            <a:gdLst/>
            <a:ahLst/>
            <a:cxnLst/>
            <a:rect l="0" t="0" r="r" b="b"/>
            <a:pathLst>
              <a:path w="9449" h="25">
                <a:moveTo>
                  <a:pt x="0" y="0"/>
                </a:moveTo>
                <a:lnTo>
                  <a:pt x="9449" y="0"/>
                </a:lnTo>
                <a:lnTo>
                  <a:pt x="9449" y="25"/>
                </a:lnTo>
                <a:lnTo>
                  <a:pt x="0" y="25"/>
                </a:lnTo>
                <a:lnTo>
                  <a:pt x="0" y="0"/>
                </a:lnTo>
                <a:close/>
              </a:path>
            </a:pathLst>
          </a:custGeom>
          <a:solidFill>
            <a:srgbClr val="4B5563"/>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454" name="任意多边形 453"/>
          <p:cNvSpPr/>
          <p:nvPr/>
        </p:nvSpPr>
        <p:spPr>
          <a:xfrm>
            <a:off x="8105760" y="8824320"/>
            <a:ext cx="1128600" cy="9000"/>
          </a:xfrm>
          <a:custGeom>
            <a:avLst/>
            <a:gdLst/>
            <a:ahLst/>
            <a:cxnLst/>
            <a:rect l="0" t="0" r="r" b="b"/>
            <a:pathLst>
              <a:path w="3135" h="25">
                <a:moveTo>
                  <a:pt x="0" y="0"/>
                </a:moveTo>
                <a:lnTo>
                  <a:pt x="3135" y="0"/>
                </a:lnTo>
                <a:lnTo>
                  <a:pt x="3135" y="25"/>
                </a:lnTo>
                <a:lnTo>
                  <a:pt x="0" y="25"/>
                </a:lnTo>
                <a:lnTo>
                  <a:pt x="0" y="0"/>
                </a:lnTo>
                <a:close/>
              </a:path>
            </a:pathLst>
          </a:custGeom>
          <a:solidFill>
            <a:srgbClr val="4B5563"/>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455" name="任意多边形 454"/>
          <p:cNvSpPr/>
          <p:nvPr/>
        </p:nvSpPr>
        <p:spPr>
          <a:xfrm>
            <a:off x="9234000" y="8824320"/>
            <a:ext cx="961200" cy="9000"/>
          </a:xfrm>
          <a:custGeom>
            <a:avLst/>
            <a:gdLst/>
            <a:ahLst/>
            <a:cxnLst/>
            <a:rect l="0" t="0" r="r" b="b"/>
            <a:pathLst>
              <a:path w="2670" h="25">
                <a:moveTo>
                  <a:pt x="0" y="0"/>
                </a:moveTo>
                <a:lnTo>
                  <a:pt x="2670" y="0"/>
                </a:lnTo>
                <a:lnTo>
                  <a:pt x="2670" y="25"/>
                </a:lnTo>
                <a:lnTo>
                  <a:pt x="0" y="25"/>
                </a:lnTo>
                <a:lnTo>
                  <a:pt x="0" y="0"/>
                </a:lnTo>
                <a:close/>
              </a:path>
            </a:pathLst>
          </a:custGeom>
          <a:solidFill>
            <a:srgbClr val="4B5563"/>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456" name="任意多边形 455"/>
          <p:cNvSpPr/>
          <p:nvPr/>
        </p:nvSpPr>
        <p:spPr>
          <a:xfrm>
            <a:off x="4704480" y="9133560"/>
            <a:ext cx="3401640" cy="9000"/>
          </a:xfrm>
          <a:custGeom>
            <a:avLst/>
            <a:gdLst/>
            <a:ahLst/>
            <a:cxnLst/>
            <a:rect l="0" t="0" r="r" b="b"/>
            <a:pathLst>
              <a:path w="9449" h="25">
                <a:moveTo>
                  <a:pt x="0" y="0"/>
                </a:moveTo>
                <a:lnTo>
                  <a:pt x="9449" y="0"/>
                </a:lnTo>
                <a:lnTo>
                  <a:pt x="9449" y="25"/>
                </a:lnTo>
                <a:lnTo>
                  <a:pt x="0" y="25"/>
                </a:lnTo>
                <a:lnTo>
                  <a:pt x="0" y="0"/>
                </a:lnTo>
                <a:close/>
              </a:path>
            </a:pathLst>
          </a:custGeom>
          <a:solidFill>
            <a:srgbClr val="374151"/>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457" name="任意多边形 456"/>
          <p:cNvSpPr/>
          <p:nvPr/>
        </p:nvSpPr>
        <p:spPr>
          <a:xfrm>
            <a:off x="8105760" y="9133560"/>
            <a:ext cx="1128600" cy="9000"/>
          </a:xfrm>
          <a:custGeom>
            <a:avLst/>
            <a:gdLst/>
            <a:ahLst/>
            <a:cxnLst/>
            <a:rect l="0" t="0" r="r" b="b"/>
            <a:pathLst>
              <a:path w="3135" h="25">
                <a:moveTo>
                  <a:pt x="0" y="0"/>
                </a:moveTo>
                <a:lnTo>
                  <a:pt x="3135" y="0"/>
                </a:lnTo>
                <a:lnTo>
                  <a:pt x="3135" y="25"/>
                </a:lnTo>
                <a:lnTo>
                  <a:pt x="0" y="25"/>
                </a:lnTo>
                <a:lnTo>
                  <a:pt x="0" y="0"/>
                </a:lnTo>
                <a:close/>
              </a:path>
            </a:pathLst>
          </a:custGeom>
          <a:solidFill>
            <a:srgbClr val="374151"/>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458" name="任意多边形 457"/>
          <p:cNvSpPr/>
          <p:nvPr/>
        </p:nvSpPr>
        <p:spPr>
          <a:xfrm>
            <a:off x="9234000" y="9133560"/>
            <a:ext cx="961200" cy="9000"/>
          </a:xfrm>
          <a:custGeom>
            <a:avLst/>
            <a:gdLst/>
            <a:ahLst/>
            <a:cxnLst/>
            <a:rect l="0" t="0" r="r" b="b"/>
            <a:pathLst>
              <a:path w="2670" h="25">
                <a:moveTo>
                  <a:pt x="0" y="0"/>
                </a:moveTo>
                <a:lnTo>
                  <a:pt x="2670" y="0"/>
                </a:lnTo>
                <a:lnTo>
                  <a:pt x="2670" y="25"/>
                </a:lnTo>
                <a:lnTo>
                  <a:pt x="0" y="25"/>
                </a:lnTo>
                <a:lnTo>
                  <a:pt x="0" y="0"/>
                </a:lnTo>
                <a:close/>
              </a:path>
            </a:pathLst>
          </a:custGeom>
          <a:solidFill>
            <a:srgbClr val="374151"/>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459" name="任意多边形 458"/>
          <p:cNvSpPr/>
          <p:nvPr/>
        </p:nvSpPr>
        <p:spPr>
          <a:xfrm>
            <a:off x="4704480" y="9442800"/>
            <a:ext cx="3401640" cy="8640"/>
          </a:xfrm>
          <a:custGeom>
            <a:avLst/>
            <a:gdLst/>
            <a:ahLst/>
            <a:cxnLst/>
            <a:rect l="0" t="0" r="r" b="b"/>
            <a:pathLst>
              <a:path w="9449" h="24">
                <a:moveTo>
                  <a:pt x="0" y="0"/>
                </a:moveTo>
                <a:lnTo>
                  <a:pt x="9449" y="0"/>
                </a:lnTo>
                <a:lnTo>
                  <a:pt x="9449" y="24"/>
                </a:lnTo>
                <a:lnTo>
                  <a:pt x="0" y="24"/>
                </a:lnTo>
                <a:lnTo>
                  <a:pt x="0" y="0"/>
                </a:lnTo>
                <a:close/>
              </a:path>
            </a:pathLst>
          </a:custGeom>
          <a:solidFill>
            <a:srgbClr val="374151"/>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460" name="任意多边形 459"/>
          <p:cNvSpPr/>
          <p:nvPr/>
        </p:nvSpPr>
        <p:spPr>
          <a:xfrm>
            <a:off x="8105760" y="9442800"/>
            <a:ext cx="1128600" cy="8640"/>
          </a:xfrm>
          <a:custGeom>
            <a:avLst/>
            <a:gdLst/>
            <a:ahLst/>
            <a:cxnLst/>
            <a:rect l="0" t="0" r="r" b="b"/>
            <a:pathLst>
              <a:path w="3135" h="24">
                <a:moveTo>
                  <a:pt x="0" y="0"/>
                </a:moveTo>
                <a:lnTo>
                  <a:pt x="3135" y="0"/>
                </a:lnTo>
                <a:lnTo>
                  <a:pt x="3135" y="24"/>
                </a:lnTo>
                <a:lnTo>
                  <a:pt x="0" y="24"/>
                </a:lnTo>
                <a:lnTo>
                  <a:pt x="0" y="0"/>
                </a:lnTo>
                <a:close/>
              </a:path>
            </a:pathLst>
          </a:custGeom>
          <a:solidFill>
            <a:srgbClr val="374151"/>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461" name="任意多边形 460"/>
          <p:cNvSpPr/>
          <p:nvPr/>
        </p:nvSpPr>
        <p:spPr>
          <a:xfrm>
            <a:off x="9234000" y="9442800"/>
            <a:ext cx="961200" cy="8640"/>
          </a:xfrm>
          <a:custGeom>
            <a:avLst/>
            <a:gdLst/>
            <a:ahLst/>
            <a:cxnLst/>
            <a:rect l="0" t="0" r="r" b="b"/>
            <a:pathLst>
              <a:path w="2670" h="24">
                <a:moveTo>
                  <a:pt x="0" y="0"/>
                </a:moveTo>
                <a:lnTo>
                  <a:pt x="2670" y="0"/>
                </a:lnTo>
                <a:lnTo>
                  <a:pt x="2670" y="24"/>
                </a:lnTo>
                <a:lnTo>
                  <a:pt x="0" y="24"/>
                </a:lnTo>
                <a:lnTo>
                  <a:pt x="0" y="0"/>
                </a:lnTo>
                <a:close/>
              </a:path>
            </a:pathLst>
          </a:custGeom>
          <a:solidFill>
            <a:srgbClr val="374151"/>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462" name="图片 461"/>
          <p:cNvPicPr/>
          <p:nvPr/>
        </p:nvPicPr>
        <p:blipFill>
          <a:blip r:embed="rId6"/>
          <a:stretch/>
        </p:blipFill>
        <p:spPr>
          <a:xfrm>
            <a:off x="4604400" y="8164440"/>
            <a:ext cx="116640" cy="150120"/>
          </a:xfrm>
          <a:prstGeom prst="rect">
            <a:avLst/>
          </a:prstGeom>
          <a:noFill/>
          <a:ln w="0">
            <a:noFill/>
          </a:ln>
        </p:spPr>
      </p:pic>
      <p:sp>
        <p:nvSpPr>
          <p:cNvPr id="463" name="文本框 462"/>
          <p:cNvSpPr txBox="1"/>
          <p:nvPr/>
        </p:nvSpPr>
        <p:spPr>
          <a:xfrm>
            <a:off x="4740840" y="7741080"/>
            <a:ext cx="3662640" cy="132840"/>
          </a:xfrm>
          <a:prstGeom prst="rect">
            <a:avLst/>
          </a:prstGeom>
          <a:noFill/>
          <a:ln w="0">
            <a:noFill/>
          </a:ln>
        </p:spPr>
        <p:txBody>
          <a:bodyPr wrap="none" lIns="0" tIns="0" rIns="0" bIns="0" anchor="t">
            <a:spAutoFit/>
          </a:bodyPr>
          <a:lstStyle/>
          <a:p>
            <a:r>
              <a:rPr lang="en-US" sz="920" b="0" u="none" strike="noStrike">
                <a:solidFill>
                  <a:srgbClr val="FFFFFF"/>
                </a:solidFill>
                <a:effectLst/>
                <a:uFillTx/>
                <a:latin typeface="Courier New"/>
                <a:ea typeface="Courier New"/>
              </a:rPr>
              <a:t>df['metadata'] = df['text'].apply(generate_metadata)</a:t>
            </a:r>
            <a:endParaRPr lang="en-US" sz="920" b="0" u="none" strike="noStrike">
              <a:solidFill>
                <a:srgbClr val="000000"/>
              </a:solidFill>
              <a:effectLst/>
              <a:uFillTx/>
              <a:latin typeface="Times New Roman"/>
            </a:endParaRPr>
          </a:p>
        </p:txBody>
      </p:sp>
      <p:sp>
        <p:nvSpPr>
          <p:cNvPr id="464" name="文本框 463"/>
          <p:cNvSpPr txBox="1"/>
          <p:nvPr/>
        </p:nvSpPr>
        <p:spPr>
          <a:xfrm>
            <a:off x="4791240" y="8145000"/>
            <a:ext cx="1207800" cy="189360"/>
          </a:xfrm>
          <a:prstGeom prst="rect">
            <a:avLst/>
          </a:prstGeom>
          <a:noFill/>
          <a:ln w="0">
            <a:noFill/>
          </a:ln>
        </p:spPr>
        <p:txBody>
          <a:bodyPr wrap="none" lIns="0" tIns="0" rIns="0" bIns="0" anchor="t">
            <a:spAutoFit/>
          </a:bodyPr>
          <a:lstStyle/>
          <a:p>
            <a:r>
              <a:rPr lang="zh-CN" sz="1180" b="0" u="none" strike="noStrike">
                <a:solidFill>
                  <a:srgbClr val="FFFFFF"/>
                </a:solidFill>
                <a:effectLst/>
                <a:uFillTx/>
                <a:latin typeface="WenQuanYiZenHei"/>
                <a:ea typeface="WenQuanYiZenHei"/>
              </a:rPr>
              <a:t>标注分类结果示例</a:t>
            </a:r>
            <a:endParaRPr lang="en-US" sz="1180" b="0" u="none" strike="noStrike">
              <a:solidFill>
                <a:srgbClr val="000000"/>
              </a:solidFill>
              <a:effectLst/>
              <a:uFillTx/>
              <a:latin typeface="Times New Roman"/>
            </a:endParaRPr>
          </a:p>
        </p:txBody>
      </p:sp>
      <p:sp>
        <p:nvSpPr>
          <p:cNvPr id="465" name="文本框 464"/>
          <p:cNvSpPr txBox="1"/>
          <p:nvPr/>
        </p:nvSpPr>
        <p:spPr>
          <a:xfrm>
            <a:off x="4707720" y="8603280"/>
            <a:ext cx="235440" cy="14832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WenQuanYiZenHei"/>
                <a:ea typeface="WenQuanYiZenHei"/>
              </a:rPr>
              <a:t>文本</a:t>
            </a:r>
            <a:endParaRPr lang="en-US" sz="920" b="0" u="none" strike="noStrike">
              <a:solidFill>
                <a:srgbClr val="000000"/>
              </a:solidFill>
              <a:effectLst/>
              <a:uFillTx/>
              <a:latin typeface="Times New Roman"/>
            </a:endParaRPr>
          </a:p>
        </p:txBody>
      </p:sp>
      <p:sp>
        <p:nvSpPr>
          <p:cNvPr id="466" name="文本框 465"/>
          <p:cNvSpPr txBox="1"/>
          <p:nvPr/>
        </p:nvSpPr>
        <p:spPr>
          <a:xfrm>
            <a:off x="8104680" y="8603280"/>
            <a:ext cx="235440" cy="14832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WenQuanYiZenHei"/>
                <a:ea typeface="WenQuanYiZenHei"/>
              </a:rPr>
              <a:t>分类</a:t>
            </a:r>
            <a:endParaRPr lang="en-US" sz="920" b="0" u="none" strike="noStrike">
              <a:solidFill>
                <a:srgbClr val="000000"/>
              </a:solidFill>
              <a:effectLst/>
              <a:uFillTx/>
              <a:latin typeface="Times New Roman"/>
            </a:endParaRPr>
          </a:p>
        </p:txBody>
      </p:sp>
      <p:sp>
        <p:nvSpPr>
          <p:cNvPr id="467" name="文本框 466"/>
          <p:cNvSpPr txBox="1"/>
          <p:nvPr/>
        </p:nvSpPr>
        <p:spPr>
          <a:xfrm>
            <a:off x="9230400" y="8603280"/>
            <a:ext cx="235440" cy="14832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WenQuanYiZenHei"/>
                <a:ea typeface="WenQuanYiZenHei"/>
              </a:rPr>
              <a:t>标签</a:t>
            </a:r>
            <a:endParaRPr lang="en-US" sz="920" b="0" u="none" strike="noStrike">
              <a:solidFill>
                <a:srgbClr val="000000"/>
              </a:solidFill>
              <a:effectLst/>
              <a:uFillTx/>
              <a:latin typeface="Times New Roman"/>
            </a:endParaRPr>
          </a:p>
        </p:txBody>
      </p:sp>
      <p:sp>
        <p:nvSpPr>
          <p:cNvPr id="468" name="文本框 467"/>
          <p:cNvSpPr txBox="1"/>
          <p:nvPr/>
        </p:nvSpPr>
        <p:spPr>
          <a:xfrm>
            <a:off x="4707720" y="8916840"/>
            <a:ext cx="444960" cy="136080"/>
          </a:xfrm>
          <a:prstGeom prst="rect">
            <a:avLst/>
          </a:prstGeom>
          <a:noFill/>
          <a:ln w="0">
            <a:noFill/>
          </a:ln>
        </p:spPr>
        <p:txBody>
          <a:bodyPr wrap="none" lIns="0" tIns="0" rIns="0" bIns="0" anchor="t">
            <a:spAutoFit/>
          </a:bodyPr>
          <a:lstStyle/>
          <a:p>
            <a:r>
              <a:rPr lang="en-US" sz="920" b="0" u="none" strike="noStrike">
                <a:solidFill>
                  <a:srgbClr val="FFFFFF"/>
                </a:solidFill>
                <a:effectLst/>
                <a:uFillTx/>
                <a:latin typeface="DejaVuSans"/>
                <a:ea typeface="DejaVuSans"/>
              </a:rPr>
              <a:t>Python </a:t>
            </a:r>
            <a:endParaRPr lang="en-US" sz="920" b="0" u="none" strike="noStrike">
              <a:solidFill>
                <a:srgbClr val="000000"/>
              </a:solidFill>
              <a:effectLst/>
              <a:uFillTx/>
              <a:latin typeface="Times New Roman"/>
            </a:endParaRPr>
          </a:p>
        </p:txBody>
      </p:sp>
      <p:sp>
        <p:nvSpPr>
          <p:cNvPr id="469" name="文本框 468"/>
          <p:cNvSpPr txBox="1"/>
          <p:nvPr/>
        </p:nvSpPr>
        <p:spPr>
          <a:xfrm>
            <a:off x="5150160" y="8912520"/>
            <a:ext cx="1174320" cy="14832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WenQuanYiZenHei"/>
                <a:ea typeface="WenQuanYiZenHei"/>
              </a:rPr>
              <a:t>教程：如何安装和使用</a:t>
            </a:r>
            <a:endParaRPr lang="en-US" sz="920" b="0" u="none" strike="noStrike">
              <a:solidFill>
                <a:srgbClr val="000000"/>
              </a:solidFill>
              <a:effectLst/>
              <a:uFillTx/>
              <a:latin typeface="Times New Roman"/>
            </a:endParaRPr>
          </a:p>
        </p:txBody>
      </p:sp>
      <p:sp>
        <p:nvSpPr>
          <p:cNvPr id="470" name="文本框 469"/>
          <p:cNvSpPr txBox="1"/>
          <p:nvPr/>
        </p:nvSpPr>
        <p:spPr>
          <a:xfrm>
            <a:off x="6320160" y="8916840"/>
            <a:ext cx="444960" cy="136080"/>
          </a:xfrm>
          <a:prstGeom prst="rect">
            <a:avLst/>
          </a:prstGeom>
          <a:noFill/>
          <a:ln w="0">
            <a:noFill/>
          </a:ln>
        </p:spPr>
        <p:txBody>
          <a:bodyPr wrap="none" lIns="0" tIns="0" rIns="0" bIns="0" anchor="t">
            <a:spAutoFit/>
          </a:bodyPr>
          <a:lstStyle/>
          <a:p>
            <a:r>
              <a:rPr lang="en-US" sz="920" b="0" u="none" strike="noStrike">
                <a:solidFill>
                  <a:srgbClr val="FFFFFF"/>
                </a:solidFill>
                <a:effectLst/>
                <a:uFillTx/>
                <a:latin typeface="DejaVuSans"/>
                <a:ea typeface="DejaVuSans"/>
              </a:rPr>
              <a:t>Python </a:t>
            </a:r>
            <a:endParaRPr lang="en-US" sz="920" b="0" u="none" strike="noStrike">
              <a:solidFill>
                <a:srgbClr val="000000"/>
              </a:solidFill>
              <a:effectLst/>
              <a:uFillTx/>
              <a:latin typeface="Times New Roman"/>
            </a:endParaRPr>
          </a:p>
        </p:txBody>
      </p:sp>
      <p:sp>
        <p:nvSpPr>
          <p:cNvPr id="471" name="文本框 470"/>
          <p:cNvSpPr txBox="1"/>
          <p:nvPr/>
        </p:nvSpPr>
        <p:spPr>
          <a:xfrm>
            <a:off x="6762960" y="8912520"/>
            <a:ext cx="235440" cy="14832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WenQuanYiZenHei"/>
                <a:ea typeface="WenQuanYiZenHei"/>
              </a:rPr>
              <a:t>环境</a:t>
            </a:r>
            <a:endParaRPr lang="en-US" sz="920" b="0" u="none" strike="noStrike">
              <a:solidFill>
                <a:srgbClr val="000000"/>
              </a:solidFill>
              <a:effectLst/>
              <a:uFillTx/>
              <a:latin typeface="Times New Roman"/>
            </a:endParaRPr>
          </a:p>
        </p:txBody>
      </p:sp>
      <p:sp>
        <p:nvSpPr>
          <p:cNvPr id="472" name="文本框 471"/>
          <p:cNvSpPr txBox="1"/>
          <p:nvPr/>
        </p:nvSpPr>
        <p:spPr>
          <a:xfrm>
            <a:off x="8104680" y="8912520"/>
            <a:ext cx="822240" cy="148320"/>
          </a:xfrm>
          <a:prstGeom prst="rect">
            <a:avLst/>
          </a:prstGeom>
          <a:noFill/>
          <a:ln w="0">
            <a:noFill/>
          </a:ln>
        </p:spPr>
        <p:txBody>
          <a:bodyPr wrap="none" lIns="0" tIns="0" rIns="0" bIns="0" anchor="t">
            <a:spAutoFit/>
          </a:bodyPr>
          <a:lstStyle/>
          <a:p>
            <a:r>
              <a:rPr lang="zh-CN" sz="920" b="0" u="none" strike="noStrike">
                <a:solidFill>
                  <a:srgbClr val="6EE7B7"/>
                </a:solidFill>
                <a:effectLst/>
                <a:uFillTx/>
                <a:latin typeface="WenQuanYiZenHei"/>
                <a:ea typeface="WenQuanYiZenHei"/>
              </a:rPr>
              <a:t>数据分析与编程</a:t>
            </a:r>
            <a:endParaRPr lang="en-US" sz="920" b="0" u="none" strike="noStrike">
              <a:solidFill>
                <a:srgbClr val="000000"/>
              </a:solidFill>
              <a:effectLst/>
              <a:uFillTx/>
              <a:latin typeface="Times New Roman"/>
            </a:endParaRPr>
          </a:p>
        </p:txBody>
      </p:sp>
      <p:sp>
        <p:nvSpPr>
          <p:cNvPr id="473" name="文本框 472"/>
          <p:cNvSpPr txBox="1"/>
          <p:nvPr/>
        </p:nvSpPr>
        <p:spPr>
          <a:xfrm>
            <a:off x="9230400" y="8912520"/>
            <a:ext cx="470160" cy="148320"/>
          </a:xfrm>
          <a:prstGeom prst="rect">
            <a:avLst/>
          </a:prstGeom>
          <a:noFill/>
          <a:ln w="0">
            <a:noFill/>
          </a:ln>
        </p:spPr>
        <p:txBody>
          <a:bodyPr wrap="none" lIns="0" tIns="0" rIns="0" bIns="0" anchor="t">
            <a:spAutoFit/>
          </a:bodyPr>
          <a:lstStyle/>
          <a:p>
            <a:r>
              <a:rPr lang="zh-CN" sz="920" b="0" u="none" strike="noStrike">
                <a:solidFill>
                  <a:srgbClr val="93C5FD"/>
                </a:solidFill>
                <a:effectLst/>
                <a:uFillTx/>
                <a:latin typeface="WenQuanYiZenHei"/>
                <a:ea typeface="WenQuanYiZenHei"/>
              </a:rPr>
              <a:t>数据分析</a:t>
            </a:r>
            <a:endParaRPr lang="en-US" sz="920" b="0" u="none" strike="noStrike">
              <a:solidFill>
                <a:srgbClr val="000000"/>
              </a:solidFill>
              <a:effectLst/>
              <a:uFillTx/>
              <a:latin typeface="Times New Roman"/>
            </a:endParaRPr>
          </a:p>
        </p:txBody>
      </p:sp>
      <p:sp>
        <p:nvSpPr>
          <p:cNvPr id="474" name="文本框 473"/>
          <p:cNvSpPr txBox="1"/>
          <p:nvPr/>
        </p:nvSpPr>
        <p:spPr>
          <a:xfrm>
            <a:off x="4707720" y="9221760"/>
            <a:ext cx="1056960" cy="14832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WenQuanYiZenHei"/>
                <a:ea typeface="WenQuanYiZenHei"/>
              </a:rPr>
              <a:t>深度学习介绍：使用</a:t>
            </a:r>
            <a:endParaRPr lang="en-US" sz="920" b="0" u="none" strike="noStrike">
              <a:solidFill>
                <a:srgbClr val="000000"/>
              </a:solidFill>
              <a:effectLst/>
              <a:uFillTx/>
              <a:latin typeface="Times New Roman"/>
            </a:endParaRPr>
          </a:p>
        </p:txBody>
      </p:sp>
      <p:sp>
        <p:nvSpPr>
          <p:cNvPr id="475" name="文本框 474"/>
          <p:cNvSpPr txBox="1"/>
          <p:nvPr/>
        </p:nvSpPr>
        <p:spPr>
          <a:xfrm>
            <a:off x="5760360" y="9225720"/>
            <a:ext cx="705240" cy="136080"/>
          </a:xfrm>
          <a:prstGeom prst="rect">
            <a:avLst/>
          </a:prstGeom>
          <a:noFill/>
          <a:ln w="0">
            <a:noFill/>
          </a:ln>
        </p:spPr>
        <p:txBody>
          <a:bodyPr wrap="none" lIns="0" tIns="0" rIns="0" bIns="0" anchor="t">
            <a:spAutoFit/>
          </a:bodyPr>
          <a:lstStyle/>
          <a:p>
            <a:r>
              <a:rPr lang="en-US" sz="920" b="0" u="none" strike="noStrike">
                <a:solidFill>
                  <a:srgbClr val="FFFFFF"/>
                </a:solidFill>
                <a:effectLst/>
                <a:uFillTx/>
                <a:latin typeface="DejaVuSans"/>
                <a:ea typeface="DejaVuSans"/>
              </a:rPr>
              <a:t>TensorFlow </a:t>
            </a:r>
            <a:endParaRPr lang="en-US" sz="920" b="0" u="none" strike="noStrike">
              <a:solidFill>
                <a:srgbClr val="000000"/>
              </a:solidFill>
              <a:effectLst/>
              <a:uFillTx/>
              <a:latin typeface="Times New Roman"/>
            </a:endParaRPr>
          </a:p>
        </p:txBody>
      </p:sp>
      <p:sp>
        <p:nvSpPr>
          <p:cNvPr id="476" name="文本框 475"/>
          <p:cNvSpPr txBox="1"/>
          <p:nvPr/>
        </p:nvSpPr>
        <p:spPr>
          <a:xfrm>
            <a:off x="6443280" y="9221760"/>
            <a:ext cx="704880" cy="14832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WenQuanYiZenHei"/>
                <a:ea typeface="WenQuanYiZenHei"/>
              </a:rPr>
              <a:t>进行图像分类</a:t>
            </a:r>
            <a:endParaRPr lang="en-US" sz="920" b="0" u="none" strike="noStrike">
              <a:solidFill>
                <a:srgbClr val="000000"/>
              </a:solidFill>
              <a:effectLst/>
              <a:uFillTx/>
              <a:latin typeface="Times New Roman"/>
            </a:endParaRPr>
          </a:p>
        </p:txBody>
      </p:sp>
      <p:sp>
        <p:nvSpPr>
          <p:cNvPr id="477" name="文本框 476"/>
          <p:cNvSpPr txBox="1"/>
          <p:nvPr/>
        </p:nvSpPr>
        <p:spPr>
          <a:xfrm>
            <a:off x="8104680" y="9221760"/>
            <a:ext cx="470160" cy="148320"/>
          </a:xfrm>
          <a:prstGeom prst="rect">
            <a:avLst/>
          </a:prstGeom>
          <a:noFill/>
          <a:ln w="0">
            <a:noFill/>
          </a:ln>
        </p:spPr>
        <p:txBody>
          <a:bodyPr wrap="none" lIns="0" tIns="0" rIns="0" bIns="0" anchor="t">
            <a:spAutoFit/>
          </a:bodyPr>
          <a:lstStyle/>
          <a:p>
            <a:r>
              <a:rPr lang="zh-CN" sz="920" b="0" u="none" strike="noStrike">
                <a:solidFill>
                  <a:srgbClr val="6EE7B7"/>
                </a:solidFill>
                <a:effectLst/>
                <a:uFillTx/>
                <a:latin typeface="WenQuanYiZenHei"/>
                <a:ea typeface="WenQuanYiZenHei"/>
              </a:rPr>
              <a:t>深度学习</a:t>
            </a:r>
            <a:endParaRPr lang="en-US" sz="920" b="0" u="none" strike="noStrike">
              <a:solidFill>
                <a:srgbClr val="000000"/>
              </a:solidFill>
              <a:effectLst/>
              <a:uFillTx/>
              <a:latin typeface="Times New Roman"/>
            </a:endParaRPr>
          </a:p>
        </p:txBody>
      </p:sp>
      <p:sp>
        <p:nvSpPr>
          <p:cNvPr id="478" name="文本框 477"/>
          <p:cNvSpPr txBox="1"/>
          <p:nvPr/>
        </p:nvSpPr>
        <p:spPr>
          <a:xfrm>
            <a:off x="9230400" y="9221760"/>
            <a:ext cx="470160" cy="148320"/>
          </a:xfrm>
          <a:prstGeom prst="rect">
            <a:avLst/>
          </a:prstGeom>
          <a:noFill/>
          <a:ln w="0">
            <a:noFill/>
          </a:ln>
        </p:spPr>
        <p:txBody>
          <a:bodyPr wrap="none" lIns="0" tIns="0" rIns="0" bIns="0" anchor="t">
            <a:spAutoFit/>
          </a:bodyPr>
          <a:lstStyle/>
          <a:p>
            <a:r>
              <a:rPr lang="zh-CN" sz="920" b="0" u="none" strike="noStrike">
                <a:solidFill>
                  <a:srgbClr val="93C5FD"/>
                </a:solidFill>
                <a:effectLst/>
                <a:uFillTx/>
                <a:latin typeface="WenQuanYiZenHei"/>
                <a:ea typeface="WenQuanYiZenHei"/>
              </a:rPr>
              <a:t>深度学习</a:t>
            </a:r>
            <a:endParaRPr lang="en-US" sz="920" b="0" u="none" strike="noStrike">
              <a:solidFill>
                <a:srgbClr val="000000"/>
              </a:solidFill>
              <a:effectLst/>
              <a:uFillTx/>
              <a:latin typeface="Times New Roman"/>
            </a:endParaRPr>
          </a:p>
        </p:txBody>
      </p:sp>
      <p:sp>
        <p:nvSpPr>
          <p:cNvPr id="479" name="文本框 478"/>
          <p:cNvSpPr txBox="1"/>
          <p:nvPr/>
        </p:nvSpPr>
        <p:spPr>
          <a:xfrm>
            <a:off x="4707720" y="9531000"/>
            <a:ext cx="1291680" cy="14832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WenQuanYiZenHei"/>
                <a:ea typeface="WenQuanYiZenHei"/>
              </a:rPr>
              <a:t>自然语言处理技术：介绍</a:t>
            </a:r>
            <a:endParaRPr lang="en-US" sz="920" b="0" u="none" strike="noStrike">
              <a:solidFill>
                <a:srgbClr val="000000"/>
              </a:solidFill>
              <a:effectLst/>
              <a:uFillTx/>
              <a:latin typeface="Times New Roman"/>
            </a:endParaRPr>
          </a:p>
        </p:txBody>
      </p:sp>
      <p:sp>
        <p:nvSpPr>
          <p:cNvPr id="480" name="文本框 479"/>
          <p:cNvSpPr txBox="1"/>
          <p:nvPr/>
        </p:nvSpPr>
        <p:spPr>
          <a:xfrm>
            <a:off x="5994360" y="9534960"/>
            <a:ext cx="339840" cy="136080"/>
          </a:xfrm>
          <a:prstGeom prst="rect">
            <a:avLst/>
          </a:prstGeom>
          <a:noFill/>
          <a:ln w="0">
            <a:noFill/>
          </a:ln>
        </p:spPr>
        <p:txBody>
          <a:bodyPr wrap="none" lIns="0" tIns="0" rIns="0" bIns="0" anchor="t">
            <a:spAutoFit/>
          </a:bodyPr>
          <a:lstStyle/>
          <a:p>
            <a:r>
              <a:rPr lang="en-US" sz="920" b="0" u="none" strike="noStrike">
                <a:solidFill>
                  <a:srgbClr val="FFFFFF"/>
                </a:solidFill>
                <a:effectLst/>
                <a:uFillTx/>
                <a:latin typeface="DejaVuSans"/>
                <a:ea typeface="DejaVuSans"/>
              </a:rPr>
              <a:t>NLTK </a:t>
            </a:r>
            <a:endParaRPr lang="en-US" sz="920" b="0" u="none" strike="noStrike">
              <a:solidFill>
                <a:srgbClr val="000000"/>
              </a:solidFill>
              <a:effectLst/>
              <a:uFillTx/>
              <a:latin typeface="Times New Roman"/>
            </a:endParaRPr>
          </a:p>
        </p:txBody>
      </p:sp>
      <p:sp>
        <p:nvSpPr>
          <p:cNvPr id="481" name="文本框 480"/>
          <p:cNvSpPr txBox="1"/>
          <p:nvPr/>
        </p:nvSpPr>
        <p:spPr>
          <a:xfrm>
            <a:off x="6316560" y="9531000"/>
            <a:ext cx="118080" cy="14832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WenQuanYiZenHei"/>
                <a:ea typeface="WenQuanYiZenHei"/>
              </a:rPr>
              <a:t>和</a:t>
            </a:r>
            <a:endParaRPr lang="en-US" sz="920" b="0" u="none" strike="noStrike">
              <a:solidFill>
                <a:srgbClr val="000000"/>
              </a:solidFill>
              <a:effectLst/>
              <a:uFillTx/>
              <a:latin typeface="Times New Roman"/>
            </a:endParaRPr>
          </a:p>
        </p:txBody>
      </p:sp>
      <p:sp>
        <p:nvSpPr>
          <p:cNvPr id="482" name="文本框 481"/>
          <p:cNvSpPr txBox="1"/>
          <p:nvPr/>
        </p:nvSpPr>
        <p:spPr>
          <a:xfrm>
            <a:off x="6433560" y="9534960"/>
            <a:ext cx="397080" cy="136080"/>
          </a:xfrm>
          <a:prstGeom prst="rect">
            <a:avLst/>
          </a:prstGeom>
          <a:noFill/>
          <a:ln w="0">
            <a:noFill/>
          </a:ln>
        </p:spPr>
        <p:txBody>
          <a:bodyPr wrap="none" lIns="0" tIns="0" rIns="0" bIns="0" anchor="t">
            <a:spAutoFit/>
          </a:bodyPr>
          <a:lstStyle/>
          <a:p>
            <a:r>
              <a:rPr lang="en-US" sz="920" b="0" u="none" strike="noStrike">
                <a:solidFill>
                  <a:srgbClr val="FFFFFF"/>
                </a:solidFill>
                <a:effectLst/>
                <a:uFillTx/>
                <a:latin typeface="DejaVuSans"/>
                <a:ea typeface="DejaVuSans"/>
              </a:rPr>
              <a:t>spaCy </a:t>
            </a:r>
            <a:endParaRPr lang="en-US" sz="920" b="0" u="none" strike="noStrike">
              <a:solidFill>
                <a:srgbClr val="000000"/>
              </a:solidFill>
              <a:effectLst/>
              <a:uFillTx/>
              <a:latin typeface="Times New Roman"/>
            </a:endParaRPr>
          </a:p>
        </p:txBody>
      </p:sp>
      <p:sp>
        <p:nvSpPr>
          <p:cNvPr id="483" name="文本框 482"/>
          <p:cNvSpPr txBox="1"/>
          <p:nvPr/>
        </p:nvSpPr>
        <p:spPr>
          <a:xfrm>
            <a:off x="6828480" y="9531000"/>
            <a:ext cx="352800" cy="14832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WenQuanYiZenHei"/>
                <a:ea typeface="WenQuanYiZenHei"/>
              </a:rPr>
              <a:t>的用法</a:t>
            </a:r>
            <a:endParaRPr lang="en-US" sz="920" b="0" u="none" strike="noStrike">
              <a:solidFill>
                <a:srgbClr val="000000"/>
              </a:solidFill>
              <a:effectLst/>
              <a:uFillTx/>
              <a:latin typeface="Times New Roman"/>
            </a:endParaRPr>
          </a:p>
        </p:txBody>
      </p:sp>
      <p:sp>
        <p:nvSpPr>
          <p:cNvPr id="484" name="文本框 483"/>
          <p:cNvSpPr txBox="1"/>
          <p:nvPr/>
        </p:nvSpPr>
        <p:spPr>
          <a:xfrm>
            <a:off x="8104680" y="9531000"/>
            <a:ext cx="704880" cy="148320"/>
          </a:xfrm>
          <a:prstGeom prst="rect">
            <a:avLst/>
          </a:prstGeom>
          <a:noFill/>
          <a:ln w="0">
            <a:noFill/>
          </a:ln>
        </p:spPr>
        <p:txBody>
          <a:bodyPr wrap="none" lIns="0" tIns="0" rIns="0" bIns="0" anchor="t">
            <a:spAutoFit/>
          </a:bodyPr>
          <a:lstStyle/>
          <a:p>
            <a:r>
              <a:rPr lang="zh-CN" sz="920" b="0" u="none" strike="noStrike">
                <a:solidFill>
                  <a:srgbClr val="6EE7B7"/>
                </a:solidFill>
                <a:effectLst/>
                <a:uFillTx/>
                <a:latin typeface="WenQuanYiZenHei"/>
                <a:ea typeface="WenQuanYiZenHei"/>
              </a:rPr>
              <a:t>自然语言处理</a:t>
            </a:r>
            <a:endParaRPr lang="en-US" sz="920" b="0" u="none" strike="noStrike">
              <a:solidFill>
                <a:srgbClr val="000000"/>
              </a:solidFill>
              <a:effectLst/>
              <a:uFillTx/>
              <a:latin typeface="Times New Roman"/>
            </a:endParaRPr>
          </a:p>
        </p:txBody>
      </p:sp>
      <p:sp>
        <p:nvSpPr>
          <p:cNvPr id="485" name="任意多边形 484"/>
          <p:cNvSpPr/>
          <p:nvPr/>
        </p:nvSpPr>
        <p:spPr>
          <a:xfrm>
            <a:off x="401040" y="9986040"/>
            <a:ext cx="9894600" cy="668880"/>
          </a:xfrm>
          <a:custGeom>
            <a:avLst/>
            <a:gdLst/>
            <a:ahLst/>
            <a:cxnLst/>
            <a:rect l="0" t="0" r="r" b="b"/>
            <a:pathLst>
              <a:path w="27485" h="1858">
                <a:moveTo>
                  <a:pt x="0" y="1672"/>
                </a:moveTo>
                <a:lnTo>
                  <a:pt x="0" y="186"/>
                </a:lnTo>
                <a:cubicBezTo>
                  <a:pt x="0" y="174"/>
                  <a:pt x="1" y="162"/>
                  <a:pt x="3" y="150"/>
                </a:cubicBezTo>
                <a:cubicBezTo>
                  <a:pt x="6" y="138"/>
                  <a:pt x="9" y="126"/>
                  <a:pt x="14" y="115"/>
                </a:cubicBezTo>
                <a:cubicBezTo>
                  <a:pt x="19" y="103"/>
                  <a:pt x="24" y="93"/>
                  <a:pt x="31" y="83"/>
                </a:cubicBezTo>
                <a:cubicBezTo>
                  <a:pt x="38" y="72"/>
                  <a:pt x="45" y="63"/>
                  <a:pt x="54" y="54"/>
                </a:cubicBezTo>
                <a:cubicBezTo>
                  <a:pt x="63" y="46"/>
                  <a:pt x="72" y="38"/>
                  <a:pt x="82" y="31"/>
                </a:cubicBezTo>
                <a:cubicBezTo>
                  <a:pt x="92" y="25"/>
                  <a:pt x="103" y="19"/>
                  <a:pt x="114" y="14"/>
                </a:cubicBezTo>
                <a:cubicBezTo>
                  <a:pt x="126" y="10"/>
                  <a:pt x="137" y="6"/>
                  <a:pt x="149" y="4"/>
                </a:cubicBezTo>
                <a:cubicBezTo>
                  <a:pt x="161" y="1"/>
                  <a:pt x="173" y="0"/>
                  <a:pt x="185" y="0"/>
                </a:cubicBezTo>
                <a:lnTo>
                  <a:pt x="27299" y="0"/>
                </a:lnTo>
                <a:cubicBezTo>
                  <a:pt x="27311" y="0"/>
                  <a:pt x="27324" y="1"/>
                  <a:pt x="27336" y="4"/>
                </a:cubicBezTo>
                <a:cubicBezTo>
                  <a:pt x="27347" y="6"/>
                  <a:pt x="27359" y="10"/>
                  <a:pt x="27370" y="14"/>
                </a:cubicBezTo>
                <a:cubicBezTo>
                  <a:pt x="27382" y="19"/>
                  <a:pt x="27392" y="25"/>
                  <a:pt x="27402" y="31"/>
                </a:cubicBezTo>
                <a:cubicBezTo>
                  <a:pt x="27413" y="38"/>
                  <a:pt x="27422" y="46"/>
                  <a:pt x="27431" y="54"/>
                </a:cubicBezTo>
                <a:cubicBezTo>
                  <a:pt x="27439" y="63"/>
                  <a:pt x="27447" y="72"/>
                  <a:pt x="27454" y="83"/>
                </a:cubicBezTo>
                <a:cubicBezTo>
                  <a:pt x="27460" y="93"/>
                  <a:pt x="27466" y="103"/>
                  <a:pt x="27471" y="115"/>
                </a:cubicBezTo>
                <a:cubicBezTo>
                  <a:pt x="27476" y="126"/>
                  <a:pt x="27479" y="138"/>
                  <a:pt x="27481" y="150"/>
                </a:cubicBezTo>
                <a:cubicBezTo>
                  <a:pt x="27484" y="162"/>
                  <a:pt x="27485" y="174"/>
                  <a:pt x="27485" y="186"/>
                </a:cubicBezTo>
                <a:lnTo>
                  <a:pt x="27485" y="1672"/>
                </a:lnTo>
                <a:cubicBezTo>
                  <a:pt x="27485" y="1685"/>
                  <a:pt x="27484" y="1697"/>
                  <a:pt x="27481" y="1709"/>
                </a:cubicBezTo>
                <a:cubicBezTo>
                  <a:pt x="27479" y="1721"/>
                  <a:pt x="27476" y="1732"/>
                  <a:pt x="27471" y="1744"/>
                </a:cubicBezTo>
                <a:cubicBezTo>
                  <a:pt x="27466" y="1755"/>
                  <a:pt x="27460" y="1765"/>
                  <a:pt x="27454" y="1776"/>
                </a:cubicBezTo>
                <a:cubicBezTo>
                  <a:pt x="27447" y="1786"/>
                  <a:pt x="27439" y="1795"/>
                  <a:pt x="27431" y="1804"/>
                </a:cubicBezTo>
                <a:cubicBezTo>
                  <a:pt x="27422" y="1812"/>
                  <a:pt x="27413" y="1820"/>
                  <a:pt x="27402" y="1827"/>
                </a:cubicBezTo>
                <a:cubicBezTo>
                  <a:pt x="27392" y="1834"/>
                  <a:pt x="27382" y="1839"/>
                  <a:pt x="27370" y="1844"/>
                </a:cubicBezTo>
                <a:cubicBezTo>
                  <a:pt x="27359" y="1849"/>
                  <a:pt x="27347" y="1852"/>
                  <a:pt x="27336" y="1855"/>
                </a:cubicBezTo>
                <a:cubicBezTo>
                  <a:pt x="27324" y="1857"/>
                  <a:pt x="27311" y="1858"/>
                  <a:pt x="27299" y="1858"/>
                </a:cubicBezTo>
                <a:lnTo>
                  <a:pt x="185" y="1858"/>
                </a:lnTo>
                <a:cubicBezTo>
                  <a:pt x="173" y="1858"/>
                  <a:pt x="161" y="1857"/>
                  <a:pt x="149" y="1855"/>
                </a:cubicBezTo>
                <a:cubicBezTo>
                  <a:pt x="137" y="1852"/>
                  <a:pt x="126" y="1849"/>
                  <a:pt x="114" y="1844"/>
                </a:cubicBezTo>
                <a:cubicBezTo>
                  <a:pt x="103" y="1839"/>
                  <a:pt x="92" y="1834"/>
                  <a:pt x="82" y="1827"/>
                </a:cubicBezTo>
                <a:cubicBezTo>
                  <a:pt x="72" y="1820"/>
                  <a:pt x="63" y="1812"/>
                  <a:pt x="54" y="1804"/>
                </a:cubicBezTo>
                <a:cubicBezTo>
                  <a:pt x="45" y="1795"/>
                  <a:pt x="38" y="1786"/>
                  <a:pt x="31" y="1776"/>
                </a:cubicBezTo>
                <a:cubicBezTo>
                  <a:pt x="24" y="1765"/>
                  <a:pt x="19" y="1755"/>
                  <a:pt x="14" y="1744"/>
                </a:cubicBezTo>
                <a:cubicBezTo>
                  <a:pt x="9" y="1732"/>
                  <a:pt x="6" y="1721"/>
                  <a:pt x="3" y="1709"/>
                </a:cubicBezTo>
                <a:cubicBezTo>
                  <a:pt x="1" y="1697"/>
                  <a:pt x="0" y="1685"/>
                  <a:pt x="0" y="1672"/>
                </a:cubicBezTo>
                <a:close/>
              </a:path>
            </a:pathLst>
          </a:custGeom>
          <a:solidFill>
            <a:srgbClr val="1E3A8A">
              <a:alpha val="2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486" name="图片 485"/>
          <p:cNvPicPr/>
          <p:nvPr/>
        </p:nvPicPr>
        <p:blipFill>
          <a:blip r:embed="rId7"/>
          <a:stretch/>
        </p:blipFill>
        <p:spPr>
          <a:xfrm>
            <a:off x="501480" y="10128240"/>
            <a:ext cx="166680" cy="150120"/>
          </a:xfrm>
          <a:prstGeom prst="rect">
            <a:avLst/>
          </a:prstGeom>
          <a:noFill/>
          <a:ln w="0">
            <a:noFill/>
          </a:ln>
        </p:spPr>
      </p:pic>
      <p:sp>
        <p:nvSpPr>
          <p:cNvPr id="487" name="文本框 486"/>
          <p:cNvSpPr txBox="1"/>
          <p:nvPr/>
        </p:nvSpPr>
        <p:spPr>
          <a:xfrm>
            <a:off x="9230400" y="9531000"/>
            <a:ext cx="704880" cy="148320"/>
          </a:xfrm>
          <a:prstGeom prst="rect">
            <a:avLst/>
          </a:prstGeom>
          <a:noFill/>
          <a:ln w="0">
            <a:noFill/>
          </a:ln>
        </p:spPr>
        <p:txBody>
          <a:bodyPr wrap="none" lIns="0" tIns="0" rIns="0" bIns="0" anchor="t">
            <a:spAutoFit/>
          </a:bodyPr>
          <a:lstStyle/>
          <a:p>
            <a:r>
              <a:rPr lang="zh-CN" sz="920" b="0" u="none" strike="noStrike">
                <a:solidFill>
                  <a:srgbClr val="93C5FD"/>
                </a:solidFill>
                <a:effectLst/>
                <a:uFillTx/>
                <a:latin typeface="WenQuanYiZenHei"/>
                <a:ea typeface="WenQuanYiZenHei"/>
              </a:rPr>
              <a:t>自然语言处理</a:t>
            </a:r>
            <a:endParaRPr lang="en-US" sz="920" b="0" u="none" strike="noStrike">
              <a:solidFill>
                <a:srgbClr val="000000"/>
              </a:solidFill>
              <a:effectLst/>
              <a:uFillTx/>
              <a:latin typeface="Times New Roman"/>
            </a:endParaRPr>
          </a:p>
        </p:txBody>
      </p:sp>
      <p:pic>
        <p:nvPicPr>
          <p:cNvPr id="488" name="图片 487"/>
          <p:cNvPicPr/>
          <p:nvPr/>
        </p:nvPicPr>
        <p:blipFill>
          <a:blip r:embed="rId8"/>
          <a:stretch/>
        </p:blipFill>
        <p:spPr>
          <a:xfrm>
            <a:off x="501480" y="10420920"/>
            <a:ext cx="116640" cy="116640"/>
          </a:xfrm>
          <a:prstGeom prst="rect">
            <a:avLst/>
          </a:prstGeom>
          <a:noFill/>
          <a:ln w="0">
            <a:noFill/>
          </a:ln>
        </p:spPr>
      </p:pic>
      <p:sp>
        <p:nvSpPr>
          <p:cNvPr id="489" name="文本框 488"/>
          <p:cNvSpPr txBox="1"/>
          <p:nvPr/>
        </p:nvSpPr>
        <p:spPr>
          <a:xfrm>
            <a:off x="735480" y="10108800"/>
            <a:ext cx="1509480" cy="189360"/>
          </a:xfrm>
          <a:prstGeom prst="rect">
            <a:avLst/>
          </a:prstGeom>
          <a:noFill/>
          <a:ln w="0">
            <a:noFill/>
          </a:ln>
        </p:spPr>
        <p:txBody>
          <a:bodyPr wrap="none" lIns="0" tIns="0" rIns="0" bIns="0" anchor="t">
            <a:spAutoFit/>
          </a:bodyPr>
          <a:lstStyle/>
          <a:p>
            <a:r>
              <a:rPr lang="zh-CN" sz="1180" b="0" u="none" strike="noStrike">
                <a:solidFill>
                  <a:srgbClr val="FFFFFF"/>
                </a:solidFill>
                <a:effectLst/>
                <a:uFillTx/>
                <a:latin typeface="WenQuanYiZenHei"/>
                <a:ea typeface="WenQuanYiZenHei"/>
              </a:rPr>
              <a:t>自动标注与分类的优势</a:t>
            </a:r>
            <a:endParaRPr lang="en-US" sz="1180" b="0" u="none" strike="noStrike">
              <a:solidFill>
                <a:srgbClr val="000000"/>
              </a:solidFill>
              <a:effectLst/>
              <a:uFillTx/>
              <a:latin typeface="Times New Roman"/>
            </a:endParaRPr>
          </a:p>
        </p:txBody>
      </p:sp>
      <p:pic>
        <p:nvPicPr>
          <p:cNvPr id="490" name="图片 489"/>
          <p:cNvPicPr/>
          <p:nvPr/>
        </p:nvPicPr>
        <p:blipFill>
          <a:blip r:embed="rId8"/>
          <a:stretch/>
        </p:blipFill>
        <p:spPr>
          <a:xfrm>
            <a:off x="3777120" y="10420920"/>
            <a:ext cx="116640" cy="116640"/>
          </a:xfrm>
          <a:prstGeom prst="rect">
            <a:avLst/>
          </a:prstGeom>
          <a:noFill/>
          <a:ln w="0">
            <a:noFill/>
          </a:ln>
        </p:spPr>
      </p:pic>
      <p:sp>
        <p:nvSpPr>
          <p:cNvPr id="491" name="文本框 490"/>
          <p:cNvSpPr txBox="1"/>
          <p:nvPr/>
        </p:nvSpPr>
        <p:spPr>
          <a:xfrm>
            <a:off x="685080" y="10400040"/>
            <a:ext cx="1526400" cy="14832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WenQuanYiZenHei"/>
                <a:ea typeface="WenQuanYiZenHei"/>
              </a:rPr>
              <a:t>提高数据检索的精准度和效率</a:t>
            </a:r>
            <a:endParaRPr lang="en-US" sz="920" b="0" u="none" strike="noStrike">
              <a:solidFill>
                <a:srgbClr val="000000"/>
              </a:solidFill>
              <a:effectLst/>
              <a:uFillTx/>
              <a:latin typeface="Times New Roman"/>
            </a:endParaRPr>
          </a:p>
        </p:txBody>
      </p:sp>
      <p:pic>
        <p:nvPicPr>
          <p:cNvPr id="492" name="图片 491"/>
          <p:cNvPicPr/>
          <p:nvPr/>
        </p:nvPicPr>
        <p:blipFill>
          <a:blip r:embed="rId8"/>
          <a:stretch/>
        </p:blipFill>
        <p:spPr>
          <a:xfrm>
            <a:off x="7053120" y="10420920"/>
            <a:ext cx="116640" cy="116640"/>
          </a:xfrm>
          <a:prstGeom prst="rect">
            <a:avLst/>
          </a:prstGeom>
          <a:noFill/>
          <a:ln w="0">
            <a:noFill/>
          </a:ln>
        </p:spPr>
      </p:pic>
      <p:sp>
        <p:nvSpPr>
          <p:cNvPr id="493" name="文本框 492"/>
          <p:cNvSpPr txBox="1"/>
          <p:nvPr/>
        </p:nvSpPr>
        <p:spPr>
          <a:xfrm>
            <a:off x="3961080" y="10400040"/>
            <a:ext cx="1995480" cy="14832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WenQuanYiZenHei"/>
                <a:ea typeface="WenQuanYiZenHei"/>
              </a:rPr>
              <a:t>为数据添加结构化信息，提升语义理解</a:t>
            </a:r>
            <a:endParaRPr lang="en-US" sz="920" b="0" u="none" strike="noStrike">
              <a:solidFill>
                <a:srgbClr val="000000"/>
              </a:solidFill>
              <a:effectLst/>
              <a:uFillTx/>
              <a:latin typeface="Times New Roman"/>
            </a:endParaRPr>
          </a:p>
        </p:txBody>
      </p:sp>
      <p:pic>
        <p:nvPicPr>
          <p:cNvPr id="494" name="图片 493"/>
          <p:cNvPicPr/>
          <p:nvPr/>
        </p:nvPicPr>
        <p:blipFill>
          <a:blip r:embed="rId9"/>
          <a:stretch/>
        </p:blipFill>
        <p:spPr>
          <a:xfrm>
            <a:off x="401040" y="10880280"/>
            <a:ext cx="100080" cy="116640"/>
          </a:xfrm>
          <a:prstGeom prst="rect">
            <a:avLst/>
          </a:prstGeom>
          <a:noFill/>
          <a:ln w="0">
            <a:noFill/>
          </a:ln>
        </p:spPr>
      </p:pic>
      <p:sp>
        <p:nvSpPr>
          <p:cNvPr id="495" name="文本框 494"/>
          <p:cNvSpPr txBox="1"/>
          <p:nvPr/>
        </p:nvSpPr>
        <p:spPr>
          <a:xfrm>
            <a:off x="7237080" y="10400040"/>
            <a:ext cx="1526400" cy="148320"/>
          </a:xfrm>
          <a:prstGeom prst="rect">
            <a:avLst/>
          </a:prstGeom>
          <a:noFill/>
          <a:ln w="0">
            <a:noFill/>
          </a:ln>
        </p:spPr>
        <p:txBody>
          <a:bodyPr wrap="none" lIns="0" tIns="0" rIns="0" bIns="0" anchor="t">
            <a:spAutoFit/>
          </a:bodyPr>
          <a:lstStyle/>
          <a:p>
            <a:r>
              <a:rPr lang="zh-CN" sz="920" b="0" u="none" strike="noStrike">
                <a:solidFill>
                  <a:srgbClr val="FFFFFF"/>
                </a:solidFill>
                <a:effectLst/>
                <a:uFillTx/>
                <a:latin typeface="WenQuanYiZenHei"/>
                <a:ea typeface="WenQuanYiZenHei"/>
              </a:rPr>
              <a:t>实现大规模数据的自动化管理</a:t>
            </a:r>
            <a:endParaRPr lang="en-US" sz="920" b="0" u="none" strike="noStrike">
              <a:solidFill>
                <a:srgbClr val="000000"/>
              </a:solidFill>
              <a:effectLst/>
              <a:uFillTx/>
              <a:latin typeface="Times New Roman"/>
            </a:endParaRPr>
          </a:p>
        </p:txBody>
      </p:sp>
      <p:sp>
        <p:nvSpPr>
          <p:cNvPr id="496" name="文本框 495"/>
          <p:cNvSpPr txBox="1"/>
          <p:nvPr/>
        </p:nvSpPr>
        <p:spPr>
          <a:xfrm>
            <a:off x="534960" y="10872000"/>
            <a:ext cx="116640" cy="136080"/>
          </a:xfrm>
          <a:prstGeom prst="rect">
            <a:avLst/>
          </a:prstGeom>
          <a:noFill/>
          <a:ln w="0">
            <a:noFill/>
          </a:ln>
        </p:spPr>
        <p:txBody>
          <a:bodyPr wrap="none" lIns="0" tIns="0" rIns="0" bIns="0" anchor="t">
            <a:spAutoFit/>
          </a:bodyPr>
          <a:lstStyle/>
          <a:p>
            <a:r>
              <a:rPr lang="en-US" sz="920" b="0" u="none" strike="noStrike">
                <a:solidFill>
                  <a:srgbClr val="9CA3AF"/>
                </a:solidFill>
                <a:effectLst/>
                <a:uFillTx/>
                <a:latin typeface="DejaVuSans"/>
                <a:ea typeface="DejaVuSans"/>
              </a:rPr>
              <a:t> </a:t>
            </a:r>
            <a:endParaRPr lang="en-US" sz="920" b="0" u="none" strike="noStrike">
              <a:solidFill>
                <a:srgbClr val="000000"/>
              </a:solidFill>
              <a:effectLst/>
              <a:uFillTx/>
              <a:latin typeface="Times New Roman"/>
            </a:endParaRPr>
          </a:p>
        </p:txBody>
      </p:sp>
      <p:sp>
        <p:nvSpPr>
          <p:cNvPr id="497" name="文本框 496"/>
          <p:cNvSpPr txBox="1"/>
          <p:nvPr/>
        </p:nvSpPr>
        <p:spPr>
          <a:xfrm>
            <a:off x="572040" y="10868040"/>
            <a:ext cx="118080" cy="148320"/>
          </a:xfrm>
          <a:prstGeom prst="rect">
            <a:avLst/>
          </a:prstGeom>
          <a:noFill/>
          <a:ln w="0">
            <a:noFill/>
          </a:ln>
        </p:spPr>
        <p:txBody>
          <a:bodyPr wrap="none" lIns="0" tIns="0" rIns="0" bIns="0" anchor="t">
            <a:spAutoFit/>
          </a:bodyPr>
          <a:lstStyle/>
          <a:p>
            <a:r>
              <a:rPr lang="zh-CN" sz="920" b="0" u="none" strike="noStrike">
                <a:solidFill>
                  <a:srgbClr val="9CA3AF"/>
                </a:solidFill>
                <a:effectLst/>
                <a:uFillTx/>
                <a:latin typeface="WenQuanYiZenHei"/>
                <a:ea typeface="WenQuanYiZenHei"/>
              </a:rPr>
              <a:t>第</a:t>
            </a:r>
            <a:endParaRPr lang="en-US" sz="920" b="0" u="none" strike="noStrike">
              <a:solidFill>
                <a:srgbClr val="000000"/>
              </a:solidFill>
              <a:effectLst/>
              <a:uFillTx/>
              <a:latin typeface="Times New Roman"/>
            </a:endParaRPr>
          </a:p>
        </p:txBody>
      </p:sp>
      <p:sp>
        <p:nvSpPr>
          <p:cNvPr id="498" name="文本框 497"/>
          <p:cNvSpPr txBox="1"/>
          <p:nvPr/>
        </p:nvSpPr>
        <p:spPr>
          <a:xfrm>
            <a:off x="689040" y="10872000"/>
            <a:ext cx="116640" cy="136080"/>
          </a:xfrm>
          <a:prstGeom prst="rect">
            <a:avLst/>
          </a:prstGeom>
          <a:noFill/>
          <a:ln w="0">
            <a:noFill/>
          </a:ln>
        </p:spPr>
        <p:txBody>
          <a:bodyPr wrap="none" lIns="0" tIns="0" rIns="0" bIns="0" anchor="t">
            <a:spAutoFit/>
          </a:bodyPr>
          <a:lstStyle/>
          <a:p>
            <a:r>
              <a:rPr lang="en-US" sz="920" b="0" u="none" strike="noStrike">
                <a:solidFill>
                  <a:srgbClr val="9CA3AF"/>
                </a:solidFill>
                <a:effectLst/>
                <a:uFillTx/>
                <a:latin typeface="DejaVuSans"/>
                <a:ea typeface="DejaVuSans"/>
              </a:rPr>
              <a:t>7</a:t>
            </a:r>
            <a:endParaRPr lang="en-US" sz="920" b="0" u="none" strike="noStrike">
              <a:solidFill>
                <a:srgbClr val="000000"/>
              </a:solidFill>
              <a:effectLst/>
              <a:uFillTx/>
              <a:latin typeface="Times New Roman"/>
            </a:endParaRPr>
          </a:p>
        </p:txBody>
      </p:sp>
      <p:sp>
        <p:nvSpPr>
          <p:cNvPr id="499" name="文本框 498"/>
          <p:cNvSpPr txBox="1"/>
          <p:nvPr/>
        </p:nvSpPr>
        <p:spPr>
          <a:xfrm>
            <a:off x="763560" y="10868040"/>
            <a:ext cx="1291680" cy="148320"/>
          </a:xfrm>
          <a:prstGeom prst="rect">
            <a:avLst/>
          </a:prstGeom>
          <a:noFill/>
          <a:ln w="0">
            <a:noFill/>
          </a:ln>
        </p:spPr>
        <p:txBody>
          <a:bodyPr wrap="none" lIns="0" tIns="0" rIns="0" bIns="0" anchor="t">
            <a:spAutoFit/>
          </a:bodyPr>
          <a:lstStyle/>
          <a:p>
            <a:r>
              <a:rPr lang="zh-CN" sz="920" b="0" u="none" strike="noStrike">
                <a:solidFill>
                  <a:srgbClr val="9CA3AF"/>
                </a:solidFill>
                <a:effectLst/>
                <a:uFillTx/>
                <a:latin typeface="WenQuanYiZenHei"/>
                <a:ea typeface="WenQuanYiZenHei"/>
              </a:rPr>
              <a:t>章：构建检索向量数据库</a:t>
            </a:r>
            <a:endParaRPr lang="en-US" sz="920" b="0" u="none" strike="noStrike">
              <a:solidFill>
                <a:srgbClr val="000000"/>
              </a:solidFill>
              <a:effectLst/>
              <a:uFillTx/>
              <a:latin typeface="Times New Roman"/>
            </a:endParaRPr>
          </a:p>
        </p:txBody>
      </p:sp>
      <p:sp>
        <p:nvSpPr>
          <p:cNvPr id="500" name="任意多边形 499"/>
          <p:cNvSpPr/>
          <p:nvPr/>
        </p:nvSpPr>
        <p:spPr>
          <a:xfrm>
            <a:off x="401040" y="11089080"/>
            <a:ext cx="9894600" cy="33840"/>
          </a:xfrm>
          <a:custGeom>
            <a:avLst/>
            <a:gdLst/>
            <a:ahLst/>
            <a:cxnLst/>
            <a:rect l="0" t="0" r="r" b="b"/>
            <a:pathLst>
              <a:path w="27485" h="94">
                <a:moveTo>
                  <a:pt x="0" y="0"/>
                </a:moveTo>
                <a:lnTo>
                  <a:pt x="27485" y="0"/>
                </a:lnTo>
                <a:lnTo>
                  <a:pt x="27485" y="94"/>
                </a:lnTo>
                <a:lnTo>
                  <a:pt x="0" y="94"/>
                </a:lnTo>
                <a:lnTo>
                  <a:pt x="0" y="0"/>
                </a:lnTo>
                <a:close/>
              </a:path>
            </a:pathLst>
          </a:custGeom>
          <a:solidFill>
            <a:srgbClr val="FFFFFF">
              <a:alpha val="2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501" name="任意多边形 500"/>
          <p:cNvSpPr/>
          <p:nvPr/>
        </p:nvSpPr>
        <p:spPr>
          <a:xfrm>
            <a:off x="401040" y="11089080"/>
            <a:ext cx="5273280" cy="33840"/>
          </a:xfrm>
          <a:custGeom>
            <a:avLst/>
            <a:gdLst/>
            <a:ahLst/>
            <a:cxnLst/>
            <a:rect l="0" t="0" r="r" b="b"/>
            <a:pathLst>
              <a:path w="14648" h="94">
                <a:moveTo>
                  <a:pt x="0" y="0"/>
                </a:moveTo>
                <a:lnTo>
                  <a:pt x="14648" y="0"/>
                </a:lnTo>
                <a:lnTo>
                  <a:pt x="14648" y="94"/>
                </a:lnTo>
                <a:lnTo>
                  <a:pt x="0" y="94"/>
                </a:lnTo>
                <a:lnTo>
                  <a:pt x="0" y="0"/>
                </a:lnTo>
                <a:close/>
              </a:path>
            </a:pathLst>
          </a:custGeom>
          <a:solidFill>
            <a:srgbClr val="7E3AF2"/>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502" name="任意多边形 501"/>
          <p:cNvSpPr/>
          <p:nvPr/>
        </p:nvSpPr>
        <p:spPr>
          <a:xfrm>
            <a:off x="1069560" y="1729800"/>
            <a:ext cx="50400" cy="50400"/>
          </a:xfrm>
          <a:custGeom>
            <a:avLst/>
            <a:gdLst/>
            <a:ahLst/>
            <a:cxnLst/>
            <a:rect l="0" t="0" r="r" b="b"/>
            <a:pathLst>
              <a:path w="140" h="140">
                <a:moveTo>
                  <a:pt x="140" y="69"/>
                </a:moveTo>
                <a:cubicBezTo>
                  <a:pt x="140" y="78"/>
                  <a:pt x="138" y="87"/>
                  <a:pt x="135" y="96"/>
                </a:cubicBezTo>
                <a:cubicBezTo>
                  <a:pt x="131" y="104"/>
                  <a:pt x="126" y="112"/>
                  <a:pt x="120" y="118"/>
                </a:cubicBezTo>
                <a:cubicBezTo>
                  <a:pt x="113" y="125"/>
                  <a:pt x="106" y="131"/>
                  <a:pt x="97" y="135"/>
                </a:cubicBezTo>
                <a:cubicBezTo>
                  <a:pt x="89" y="138"/>
                  <a:pt x="80" y="140"/>
                  <a:pt x="70" y="140"/>
                </a:cubicBezTo>
                <a:cubicBezTo>
                  <a:pt x="61" y="140"/>
                  <a:pt x="52" y="138"/>
                  <a:pt x="44" y="135"/>
                </a:cubicBezTo>
                <a:cubicBezTo>
                  <a:pt x="35" y="131"/>
                  <a:pt x="28" y="125"/>
                  <a:pt x="21" y="118"/>
                </a:cubicBezTo>
                <a:cubicBezTo>
                  <a:pt x="14" y="112"/>
                  <a:pt x="9" y="104"/>
                  <a:pt x="5" y="96"/>
                </a:cubicBezTo>
                <a:cubicBezTo>
                  <a:pt x="2" y="87"/>
                  <a:pt x="0" y="78"/>
                  <a:pt x="0" y="69"/>
                </a:cubicBezTo>
                <a:cubicBezTo>
                  <a:pt x="0" y="60"/>
                  <a:pt x="2" y="51"/>
                  <a:pt x="5" y="43"/>
                </a:cubicBezTo>
                <a:cubicBezTo>
                  <a:pt x="9" y="34"/>
                  <a:pt x="14" y="27"/>
                  <a:pt x="21" y="20"/>
                </a:cubicBezTo>
                <a:cubicBezTo>
                  <a:pt x="28" y="13"/>
                  <a:pt x="35" y="8"/>
                  <a:pt x="44" y="5"/>
                </a:cubicBezTo>
                <a:cubicBezTo>
                  <a:pt x="52" y="1"/>
                  <a:pt x="61" y="0"/>
                  <a:pt x="70" y="0"/>
                </a:cubicBezTo>
                <a:cubicBezTo>
                  <a:pt x="80" y="0"/>
                  <a:pt x="89" y="1"/>
                  <a:pt x="97" y="5"/>
                </a:cubicBezTo>
                <a:cubicBezTo>
                  <a:pt x="106" y="8"/>
                  <a:pt x="113" y="13"/>
                  <a:pt x="120" y="20"/>
                </a:cubicBezTo>
                <a:cubicBezTo>
                  <a:pt x="126" y="27"/>
                  <a:pt x="131" y="34"/>
                  <a:pt x="135" y="43"/>
                </a:cubicBezTo>
                <a:cubicBezTo>
                  <a:pt x="138" y="51"/>
                  <a:pt x="140" y="60"/>
                  <a:pt x="140" y="69"/>
                </a:cubicBezTo>
                <a:close/>
              </a:path>
            </a:pathLst>
          </a:custGeom>
          <a:solidFill>
            <a:srgbClr val="FFFFFF">
              <a:alpha val="4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503" name="任意多边形 502"/>
          <p:cNvSpPr/>
          <p:nvPr/>
        </p:nvSpPr>
        <p:spPr>
          <a:xfrm>
            <a:off x="9091800" y="2882880"/>
            <a:ext cx="50760" cy="50400"/>
          </a:xfrm>
          <a:custGeom>
            <a:avLst/>
            <a:gdLst/>
            <a:ahLst/>
            <a:cxnLst/>
            <a:rect l="0" t="0" r="r" b="b"/>
            <a:pathLst>
              <a:path w="141" h="140">
                <a:moveTo>
                  <a:pt x="141" y="70"/>
                </a:moveTo>
                <a:cubicBezTo>
                  <a:pt x="141" y="79"/>
                  <a:pt x="139" y="88"/>
                  <a:pt x="135" y="96"/>
                </a:cubicBezTo>
                <a:cubicBezTo>
                  <a:pt x="132" y="105"/>
                  <a:pt x="127" y="112"/>
                  <a:pt x="120" y="119"/>
                </a:cubicBezTo>
                <a:cubicBezTo>
                  <a:pt x="114" y="126"/>
                  <a:pt x="105" y="131"/>
                  <a:pt x="97" y="135"/>
                </a:cubicBezTo>
                <a:cubicBezTo>
                  <a:pt x="88" y="139"/>
                  <a:pt x="79" y="140"/>
                  <a:pt x="70" y="140"/>
                </a:cubicBezTo>
                <a:cubicBezTo>
                  <a:pt x="61" y="140"/>
                  <a:pt x="52" y="139"/>
                  <a:pt x="43" y="135"/>
                </a:cubicBezTo>
                <a:cubicBezTo>
                  <a:pt x="35" y="131"/>
                  <a:pt x="27" y="126"/>
                  <a:pt x="21" y="119"/>
                </a:cubicBezTo>
                <a:cubicBezTo>
                  <a:pt x="14" y="112"/>
                  <a:pt x="9" y="105"/>
                  <a:pt x="6" y="96"/>
                </a:cubicBezTo>
                <a:cubicBezTo>
                  <a:pt x="2" y="88"/>
                  <a:pt x="0" y="79"/>
                  <a:pt x="0" y="70"/>
                </a:cubicBezTo>
                <a:cubicBezTo>
                  <a:pt x="0" y="60"/>
                  <a:pt x="2" y="52"/>
                  <a:pt x="6" y="43"/>
                </a:cubicBezTo>
                <a:cubicBezTo>
                  <a:pt x="9" y="34"/>
                  <a:pt x="14" y="27"/>
                  <a:pt x="21" y="20"/>
                </a:cubicBezTo>
                <a:cubicBezTo>
                  <a:pt x="27" y="14"/>
                  <a:pt x="35" y="9"/>
                  <a:pt x="43" y="5"/>
                </a:cubicBezTo>
                <a:cubicBezTo>
                  <a:pt x="52" y="2"/>
                  <a:pt x="61" y="0"/>
                  <a:pt x="70" y="0"/>
                </a:cubicBezTo>
                <a:cubicBezTo>
                  <a:pt x="79" y="0"/>
                  <a:pt x="88" y="2"/>
                  <a:pt x="97" y="5"/>
                </a:cubicBezTo>
                <a:cubicBezTo>
                  <a:pt x="105" y="9"/>
                  <a:pt x="114" y="14"/>
                  <a:pt x="120" y="20"/>
                </a:cubicBezTo>
                <a:cubicBezTo>
                  <a:pt x="127" y="27"/>
                  <a:pt x="132" y="34"/>
                  <a:pt x="135" y="43"/>
                </a:cubicBezTo>
                <a:cubicBezTo>
                  <a:pt x="139" y="52"/>
                  <a:pt x="141" y="60"/>
                  <a:pt x="141" y="70"/>
                </a:cubicBezTo>
                <a:close/>
              </a:path>
            </a:pathLst>
          </a:custGeom>
          <a:solidFill>
            <a:srgbClr val="FFFFFF">
              <a:alpha val="4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504" name="任意多边形 503"/>
          <p:cNvSpPr/>
          <p:nvPr/>
        </p:nvSpPr>
        <p:spPr>
          <a:xfrm>
            <a:off x="1604160" y="7487280"/>
            <a:ext cx="50760" cy="50760"/>
          </a:xfrm>
          <a:custGeom>
            <a:avLst/>
            <a:gdLst/>
            <a:ahLst/>
            <a:cxnLst/>
            <a:rect l="0" t="0" r="r" b="b"/>
            <a:pathLst>
              <a:path w="141" h="141">
                <a:moveTo>
                  <a:pt x="141" y="70"/>
                </a:moveTo>
                <a:cubicBezTo>
                  <a:pt x="141" y="79"/>
                  <a:pt x="139" y="88"/>
                  <a:pt x="135" y="97"/>
                </a:cubicBezTo>
                <a:cubicBezTo>
                  <a:pt x="132" y="105"/>
                  <a:pt x="127" y="113"/>
                  <a:pt x="120" y="119"/>
                </a:cubicBezTo>
                <a:cubicBezTo>
                  <a:pt x="114" y="127"/>
                  <a:pt x="106" y="132"/>
                  <a:pt x="98" y="135"/>
                </a:cubicBezTo>
                <a:cubicBezTo>
                  <a:pt x="89" y="139"/>
                  <a:pt x="80" y="141"/>
                  <a:pt x="71" y="141"/>
                </a:cubicBezTo>
                <a:cubicBezTo>
                  <a:pt x="61" y="141"/>
                  <a:pt x="52" y="139"/>
                  <a:pt x="43" y="135"/>
                </a:cubicBezTo>
                <a:cubicBezTo>
                  <a:pt x="35" y="132"/>
                  <a:pt x="27" y="127"/>
                  <a:pt x="21" y="119"/>
                </a:cubicBezTo>
                <a:cubicBezTo>
                  <a:pt x="14" y="113"/>
                  <a:pt x="9" y="105"/>
                  <a:pt x="6" y="97"/>
                </a:cubicBezTo>
                <a:cubicBezTo>
                  <a:pt x="2" y="88"/>
                  <a:pt x="0" y="79"/>
                  <a:pt x="0" y="70"/>
                </a:cubicBezTo>
                <a:cubicBezTo>
                  <a:pt x="0" y="61"/>
                  <a:pt x="2" y="52"/>
                  <a:pt x="6" y="43"/>
                </a:cubicBezTo>
                <a:cubicBezTo>
                  <a:pt x="9" y="35"/>
                  <a:pt x="14" y="27"/>
                  <a:pt x="21" y="21"/>
                </a:cubicBezTo>
                <a:cubicBezTo>
                  <a:pt x="27" y="14"/>
                  <a:pt x="35" y="9"/>
                  <a:pt x="43" y="6"/>
                </a:cubicBezTo>
                <a:cubicBezTo>
                  <a:pt x="52" y="2"/>
                  <a:pt x="61" y="0"/>
                  <a:pt x="71" y="0"/>
                </a:cubicBezTo>
                <a:cubicBezTo>
                  <a:pt x="80" y="0"/>
                  <a:pt x="89" y="2"/>
                  <a:pt x="98" y="6"/>
                </a:cubicBezTo>
                <a:cubicBezTo>
                  <a:pt x="106" y="9"/>
                  <a:pt x="114" y="14"/>
                  <a:pt x="120" y="21"/>
                </a:cubicBezTo>
                <a:cubicBezTo>
                  <a:pt x="127" y="27"/>
                  <a:pt x="132" y="35"/>
                  <a:pt x="135" y="43"/>
                </a:cubicBezTo>
                <a:cubicBezTo>
                  <a:pt x="139" y="52"/>
                  <a:pt x="141" y="61"/>
                  <a:pt x="141" y="70"/>
                </a:cubicBezTo>
                <a:close/>
              </a:path>
            </a:pathLst>
          </a:custGeom>
          <a:solidFill>
            <a:srgbClr val="FFFFFF">
              <a:alpha val="4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505" name="任意多边形 504"/>
          <p:cNvSpPr/>
          <p:nvPr/>
        </p:nvSpPr>
        <p:spPr>
          <a:xfrm>
            <a:off x="9626760" y="8640720"/>
            <a:ext cx="50400" cy="50400"/>
          </a:xfrm>
          <a:custGeom>
            <a:avLst/>
            <a:gdLst/>
            <a:ahLst/>
            <a:cxnLst/>
            <a:rect l="0" t="0" r="r" b="b"/>
            <a:pathLst>
              <a:path w="140" h="140">
                <a:moveTo>
                  <a:pt x="140" y="69"/>
                </a:moveTo>
                <a:cubicBezTo>
                  <a:pt x="140" y="79"/>
                  <a:pt x="138" y="88"/>
                  <a:pt x="135" y="96"/>
                </a:cubicBezTo>
                <a:cubicBezTo>
                  <a:pt x="131" y="105"/>
                  <a:pt x="126" y="112"/>
                  <a:pt x="120" y="120"/>
                </a:cubicBezTo>
                <a:cubicBezTo>
                  <a:pt x="113" y="126"/>
                  <a:pt x="106" y="131"/>
                  <a:pt x="97" y="135"/>
                </a:cubicBezTo>
                <a:cubicBezTo>
                  <a:pt x="89" y="138"/>
                  <a:pt x="80" y="140"/>
                  <a:pt x="71" y="140"/>
                </a:cubicBezTo>
                <a:cubicBezTo>
                  <a:pt x="61" y="140"/>
                  <a:pt x="52" y="138"/>
                  <a:pt x="44" y="135"/>
                </a:cubicBezTo>
                <a:cubicBezTo>
                  <a:pt x="35" y="131"/>
                  <a:pt x="28" y="126"/>
                  <a:pt x="21" y="120"/>
                </a:cubicBezTo>
                <a:cubicBezTo>
                  <a:pt x="14" y="112"/>
                  <a:pt x="9" y="105"/>
                  <a:pt x="5" y="96"/>
                </a:cubicBezTo>
                <a:cubicBezTo>
                  <a:pt x="2" y="88"/>
                  <a:pt x="0" y="79"/>
                  <a:pt x="0" y="69"/>
                </a:cubicBezTo>
                <a:cubicBezTo>
                  <a:pt x="0" y="60"/>
                  <a:pt x="2" y="51"/>
                  <a:pt x="5" y="43"/>
                </a:cubicBezTo>
                <a:cubicBezTo>
                  <a:pt x="9" y="34"/>
                  <a:pt x="14" y="27"/>
                  <a:pt x="21" y="20"/>
                </a:cubicBezTo>
                <a:cubicBezTo>
                  <a:pt x="28" y="14"/>
                  <a:pt x="35" y="9"/>
                  <a:pt x="44" y="5"/>
                </a:cubicBezTo>
                <a:cubicBezTo>
                  <a:pt x="52" y="2"/>
                  <a:pt x="61" y="0"/>
                  <a:pt x="71" y="0"/>
                </a:cubicBezTo>
                <a:cubicBezTo>
                  <a:pt x="80" y="0"/>
                  <a:pt x="89" y="2"/>
                  <a:pt x="97" y="5"/>
                </a:cubicBezTo>
                <a:cubicBezTo>
                  <a:pt x="106" y="9"/>
                  <a:pt x="113" y="14"/>
                  <a:pt x="120" y="20"/>
                </a:cubicBezTo>
                <a:cubicBezTo>
                  <a:pt x="126" y="27"/>
                  <a:pt x="131" y="34"/>
                  <a:pt x="135" y="43"/>
                </a:cubicBezTo>
                <a:cubicBezTo>
                  <a:pt x="138" y="51"/>
                  <a:pt x="140" y="60"/>
                  <a:pt x="140" y="69"/>
                </a:cubicBezTo>
                <a:close/>
              </a:path>
            </a:pathLst>
          </a:custGeom>
          <a:solidFill>
            <a:srgbClr val="FFFFFF">
              <a:alpha val="4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506" name="任意多边形 505"/>
          <p:cNvSpPr/>
          <p:nvPr/>
        </p:nvSpPr>
        <p:spPr>
          <a:xfrm>
            <a:off x="6417720" y="4612680"/>
            <a:ext cx="50400" cy="50400"/>
          </a:xfrm>
          <a:custGeom>
            <a:avLst/>
            <a:gdLst/>
            <a:ahLst/>
            <a:cxnLst/>
            <a:rect l="0" t="0" r="r" b="b"/>
            <a:pathLst>
              <a:path w="140" h="140">
                <a:moveTo>
                  <a:pt x="140" y="71"/>
                </a:moveTo>
                <a:cubicBezTo>
                  <a:pt x="140" y="80"/>
                  <a:pt x="139" y="89"/>
                  <a:pt x="135" y="97"/>
                </a:cubicBezTo>
                <a:cubicBezTo>
                  <a:pt x="132" y="106"/>
                  <a:pt x="127" y="113"/>
                  <a:pt x="120" y="120"/>
                </a:cubicBezTo>
                <a:cubicBezTo>
                  <a:pt x="113" y="127"/>
                  <a:pt x="106" y="132"/>
                  <a:pt x="97" y="135"/>
                </a:cubicBezTo>
                <a:cubicBezTo>
                  <a:pt x="89" y="139"/>
                  <a:pt x="80" y="140"/>
                  <a:pt x="71" y="140"/>
                </a:cubicBezTo>
                <a:cubicBezTo>
                  <a:pt x="62" y="140"/>
                  <a:pt x="53" y="139"/>
                  <a:pt x="44" y="135"/>
                </a:cubicBezTo>
                <a:cubicBezTo>
                  <a:pt x="36" y="132"/>
                  <a:pt x="27" y="127"/>
                  <a:pt x="21" y="120"/>
                </a:cubicBezTo>
                <a:cubicBezTo>
                  <a:pt x="14" y="113"/>
                  <a:pt x="9" y="106"/>
                  <a:pt x="5" y="97"/>
                </a:cubicBezTo>
                <a:cubicBezTo>
                  <a:pt x="2" y="89"/>
                  <a:pt x="0" y="80"/>
                  <a:pt x="0" y="71"/>
                </a:cubicBezTo>
                <a:cubicBezTo>
                  <a:pt x="0" y="62"/>
                  <a:pt x="2" y="53"/>
                  <a:pt x="5" y="43"/>
                </a:cubicBezTo>
                <a:cubicBezTo>
                  <a:pt x="9" y="35"/>
                  <a:pt x="14" y="27"/>
                  <a:pt x="21" y="21"/>
                </a:cubicBezTo>
                <a:cubicBezTo>
                  <a:pt x="27" y="14"/>
                  <a:pt x="36" y="9"/>
                  <a:pt x="44" y="5"/>
                </a:cubicBezTo>
                <a:cubicBezTo>
                  <a:pt x="53" y="2"/>
                  <a:pt x="62" y="0"/>
                  <a:pt x="71" y="0"/>
                </a:cubicBezTo>
                <a:cubicBezTo>
                  <a:pt x="80" y="0"/>
                  <a:pt x="89" y="2"/>
                  <a:pt x="97" y="5"/>
                </a:cubicBezTo>
                <a:cubicBezTo>
                  <a:pt x="106" y="9"/>
                  <a:pt x="113" y="14"/>
                  <a:pt x="120" y="21"/>
                </a:cubicBezTo>
                <a:cubicBezTo>
                  <a:pt x="127" y="27"/>
                  <a:pt x="132" y="35"/>
                  <a:pt x="135" y="43"/>
                </a:cubicBezTo>
                <a:cubicBezTo>
                  <a:pt x="139" y="53"/>
                  <a:pt x="140" y="62"/>
                  <a:pt x="140" y="71"/>
                </a:cubicBezTo>
                <a:close/>
              </a:path>
            </a:pathLst>
          </a:custGeom>
          <a:solidFill>
            <a:srgbClr val="FFFFFF">
              <a:alpha val="4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507" name="任意多边形 506"/>
          <p:cNvSpPr/>
          <p:nvPr/>
        </p:nvSpPr>
        <p:spPr>
          <a:xfrm>
            <a:off x="4278600" y="9793800"/>
            <a:ext cx="50400" cy="50400"/>
          </a:xfrm>
          <a:custGeom>
            <a:avLst/>
            <a:gdLst/>
            <a:ahLst/>
            <a:cxnLst/>
            <a:rect l="0" t="0" r="r" b="b"/>
            <a:pathLst>
              <a:path w="140" h="140">
                <a:moveTo>
                  <a:pt x="140" y="70"/>
                </a:moveTo>
                <a:cubicBezTo>
                  <a:pt x="140" y="79"/>
                  <a:pt x="137" y="88"/>
                  <a:pt x="134" y="96"/>
                </a:cubicBezTo>
                <a:cubicBezTo>
                  <a:pt x="130" y="105"/>
                  <a:pt x="125" y="114"/>
                  <a:pt x="118" y="120"/>
                </a:cubicBezTo>
                <a:cubicBezTo>
                  <a:pt x="112" y="127"/>
                  <a:pt x="104" y="132"/>
                  <a:pt x="96" y="135"/>
                </a:cubicBezTo>
                <a:cubicBezTo>
                  <a:pt x="87" y="139"/>
                  <a:pt x="78" y="140"/>
                  <a:pt x="69" y="140"/>
                </a:cubicBezTo>
                <a:cubicBezTo>
                  <a:pt x="60" y="140"/>
                  <a:pt x="51" y="139"/>
                  <a:pt x="43" y="135"/>
                </a:cubicBezTo>
                <a:cubicBezTo>
                  <a:pt x="34" y="132"/>
                  <a:pt x="27" y="127"/>
                  <a:pt x="20" y="120"/>
                </a:cubicBezTo>
                <a:cubicBezTo>
                  <a:pt x="13" y="114"/>
                  <a:pt x="8" y="105"/>
                  <a:pt x="5" y="96"/>
                </a:cubicBezTo>
                <a:cubicBezTo>
                  <a:pt x="1" y="88"/>
                  <a:pt x="0" y="79"/>
                  <a:pt x="0" y="70"/>
                </a:cubicBezTo>
                <a:cubicBezTo>
                  <a:pt x="0" y="61"/>
                  <a:pt x="1" y="52"/>
                  <a:pt x="5" y="43"/>
                </a:cubicBezTo>
                <a:cubicBezTo>
                  <a:pt x="8" y="35"/>
                  <a:pt x="13" y="27"/>
                  <a:pt x="20" y="21"/>
                </a:cubicBezTo>
                <a:cubicBezTo>
                  <a:pt x="27" y="14"/>
                  <a:pt x="34" y="9"/>
                  <a:pt x="43" y="5"/>
                </a:cubicBezTo>
                <a:cubicBezTo>
                  <a:pt x="51" y="2"/>
                  <a:pt x="60" y="0"/>
                  <a:pt x="69" y="0"/>
                </a:cubicBezTo>
                <a:cubicBezTo>
                  <a:pt x="78" y="0"/>
                  <a:pt x="87" y="2"/>
                  <a:pt x="96" y="5"/>
                </a:cubicBezTo>
                <a:cubicBezTo>
                  <a:pt x="104" y="9"/>
                  <a:pt x="112" y="14"/>
                  <a:pt x="118" y="21"/>
                </a:cubicBezTo>
                <a:cubicBezTo>
                  <a:pt x="125" y="27"/>
                  <a:pt x="130" y="35"/>
                  <a:pt x="134" y="43"/>
                </a:cubicBezTo>
                <a:cubicBezTo>
                  <a:pt x="137" y="52"/>
                  <a:pt x="140" y="61"/>
                  <a:pt x="140" y="70"/>
                </a:cubicBezTo>
                <a:close/>
              </a:path>
            </a:pathLst>
          </a:custGeom>
          <a:solidFill>
            <a:srgbClr val="FFFFFF">
              <a:alpha val="4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pic>
        <p:nvPicPr>
          <p:cNvPr id="508" name="图片 507"/>
          <p:cNvPicPr/>
          <p:nvPr/>
        </p:nvPicPr>
        <p:blipFill>
          <a:blip r:embed="rId10"/>
          <a:stretch/>
        </p:blipFill>
        <p:spPr>
          <a:xfrm>
            <a:off x="2331360" y="2139480"/>
            <a:ext cx="150120" cy="200160"/>
          </a:xfrm>
          <a:prstGeom prst="rect">
            <a:avLst/>
          </a:prstGeom>
          <a:noFill/>
          <a:ln w="0">
            <a:noFill/>
          </a:ln>
        </p:spPr>
      </p:pic>
      <p:pic>
        <p:nvPicPr>
          <p:cNvPr id="509" name="图片 508"/>
          <p:cNvPicPr/>
          <p:nvPr/>
        </p:nvPicPr>
        <p:blipFill>
          <a:blip r:embed="rId10"/>
          <a:stretch/>
        </p:blipFill>
        <p:spPr>
          <a:xfrm>
            <a:off x="2331360" y="3008520"/>
            <a:ext cx="150120" cy="200160"/>
          </a:xfrm>
          <a:prstGeom prst="rect">
            <a:avLst/>
          </a:prstGeom>
          <a:noFill/>
          <a:ln w="0">
            <a:noFill/>
          </a:ln>
        </p:spPr>
      </p:pic>
      <p:pic>
        <p:nvPicPr>
          <p:cNvPr id="510" name="图片 509"/>
          <p:cNvPicPr/>
          <p:nvPr/>
        </p:nvPicPr>
        <p:blipFill>
          <a:blip r:embed="rId10"/>
          <a:stretch/>
        </p:blipFill>
        <p:spPr>
          <a:xfrm>
            <a:off x="2331360" y="3877560"/>
            <a:ext cx="150120" cy="200160"/>
          </a:xfrm>
          <a:prstGeom prst="rect">
            <a:avLst/>
          </a:prstGeom>
          <a:noFill/>
          <a:ln w="0">
            <a:noFill/>
          </a:ln>
        </p:spPr>
      </p:pic>
      <p:sp>
        <p:nvSpPr>
          <p:cNvPr id="511" name="任意多边形 510"/>
          <p:cNvSpPr/>
          <p:nvPr/>
        </p:nvSpPr>
        <p:spPr>
          <a:xfrm>
            <a:off x="910800" y="1470600"/>
            <a:ext cx="2991960" cy="668880"/>
          </a:xfrm>
          <a:custGeom>
            <a:avLst/>
            <a:gdLst/>
            <a:ahLst/>
            <a:cxnLst/>
            <a:rect l="0" t="0" r="r" b="b"/>
            <a:pathLst>
              <a:path w="8311" h="1858">
                <a:moveTo>
                  <a:pt x="0" y="1672"/>
                </a:moveTo>
                <a:lnTo>
                  <a:pt x="0" y="186"/>
                </a:lnTo>
                <a:cubicBezTo>
                  <a:pt x="0" y="174"/>
                  <a:pt x="1" y="161"/>
                  <a:pt x="3" y="149"/>
                </a:cubicBezTo>
                <a:cubicBezTo>
                  <a:pt x="6" y="138"/>
                  <a:pt x="9" y="126"/>
                  <a:pt x="14" y="115"/>
                </a:cubicBezTo>
                <a:cubicBezTo>
                  <a:pt x="19" y="103"/>
                  <a:pt x="24" y="93"/>
                  <a:pt x="31" y="83"/>
                </a:cubicBezTo>
                <a:cubicBezTo>
                  <a:pt x="38" y="72"/>
                  <a:pt x="45" y="63"/>
                  <a:pt x="54" y="54"/>
                </a:cubicBezTo>
                <a:cubicBezTo>
                  <a:pt x="63" y="46"/>
                  <a:pt x="72" y="38"/>
                  <a:pt x="82" y="31"/>
                </a:cubicBezTo>
                <a:cubicBezTo>
                  <a:pt x="92" y="25"/>
                  <a:pt x="103" y="19"/>
                  <a:pt x="114" y="14"/>
                </a:cubicBezTo>
                <a:cubicBezTo>
                  <a:pt x="126" y="9"/>
                  <a:pt x="137" y="6"/>
                  <a:pt x="149" y="4"/>
                </a:cubicBezTo>
                <a:cubicBezTo>
                  <a:pt x="161" y="1"/>
                  <a:pt x="173" y="0"/>
                  <a:pt x="185" y="0"/>
                </a:cubicBezTo>
                <a:lnTo>
                  <a:pt x="8125" y="0"/>
                </a:lnTo>
                <a:cubicBezTo>
                  <a:pt x="8137" y="0"/>
                  <a:pt x="8150" y="1"/>
                  <a:pt x="8162" y="4"/>
                </a:cubicBezTo>
                <a:cubicBezTo>
                  <a:pt x="8173" y="6"/>
                  <a:pt x="8185" y="9"/>
                  <a:pt x="8196" y="14"/>
                </a:cubicBezTo>
                <a:cubicBezTo>
                  <a:pt x="8208" y="19"/>
                  <a:pt x="8218" y="25"/>
                  <a:pt x="8228" y="31"/>
                </a:cubicBezTo>
                <a:cubicBezTo>
                  <a:pt x="8239" y="38"/>
                  <a:pt x="8248" y="46"/>
                  <a:pt x="8257" y="54"/>
                </a:cubicBezTo>
                <a:cubicBezTo>
                  <a:pt x="8265" y="63"/>
                  <a:pt x="8273" y="72"/>
                  <a:pt x="8280" y="83"/>
                </a:cubicBezTo>
                <a:cubicBezTo>
                  <a:pt x="8286" y="93"/>
                  <a:pt x="8292" y="103"/>
                  <a:pt x="8297" y="115"/>
                </a:cubicBezTo>
                <a:cubicBezTo>
                  <a:pt x="8302" y="126"/>
                  <a:pt x="8305" y="138"/>
                  <a:pt x="8307" y="149"/>
                </a:cubicBezTo>
                <a:cubicBezTo>
                  <a:pt x="8310" y="161"/>
                  <a:pt x="8311" y="174"/>
                  <a:pt x="8311" y="186"/>
                </a:cubicBezTo>
                <a:lnTo>
                  <a:pt x="8311" y="1672"/>
                </a:lnTo>
                <a:cubicBezTo>
                  <a:pt x="8311" y="1685"/>
                  <a:pt x="8310" y="1697"/>
                  <a:pt x="8307" y="1709"/>
                </a:cubicBezTo>
                <a:cubicBezTo>
                  <a:pt x="8305" y="1721"/>
                  <a:pt x="8302" y="1732"/>
                  <a:pt x="8297" y="1743"/>
                </a:cubicBezTo>
                <a:cubicBezTo>
                  <a:pt x="8292" y="1755"/>
                  <a:pt x="8286" y="1765"/>
                  <a:pt x="8280" y="1776"/>
                </a:cubicBezTo>
                <a:cubicBezTo>
                  <a:pt x="8273" y="1786"/>
                  <a:pt x="8265" y="1795"/>
                  <a:pt x="8257" y="1804"/>
                </a:cubicBezTo>
                <a:cubicBezTo>
                  <a:pt x="8248" y="1812"/>
                  <a:pt x="8239" y="1820"/>
                  <a:pt x="8228" y="1827"/>
                </a:cubicBezTo>
                <a:cubicBezTo>
                  <a:pt x="8218" y="1834"/>
                  <a:pt x="8208" y="1839"/>
                  <a:pt x="8196" y="1844"/>
                </a:cubicBezTo>
                <a:cubicBezTo>
                  <a:pt x="8185" y="1849"/>
                  <a:pt x="8173" y="1852"/>
                  <a:pt x="8162" y="1854"/>
                </a:cubicBezTo>
                <a:cubicBezTo>
                  <a:pt x="8150" y="1857"/>
                  <a:pt x="8137" y="1858"/>
                  <a:pt x="8125" y="1858"/>
                </a:cubicBezTo>
                <a:lnTo>
                  <a:pt x="185" y="1858"/>
                </a:lnTo>
                <a:cubicBezTo>
                  <a:pt x="173" y="1858"/>
                  <a:pt x="161" y="1857"/>
                  <a:pt x="149" y="1854"/>
                </a:cubicBezTo>
                <a:cubicBezTo>
                  <a:pt x="137" y="1852"/>
                  <a:pt x="126" y="1849"/>
                  <a:pt x="114" y="1844"/>
                </a:cubicBezTo>
                <a:cubicBezTo>
                  <a:pt x="103" y="1839"/>
                  <a:pt x="92" y="1834"/>
                  <a:pt x="82" y="1827"/>
                </a:cubicBezTo>
                <a:cubicBezTo>
                  <a:pt x="72" y="1820"/>
                  <a:pt x="63" y="1812"/>
                  <a:pt x="54" y="1804"/>
                </a:cubicBezTo>
                <a:cubicBezTo>
                  <a:pt x="45" y="1795"/>
                  <a:pt x="38" y="1786"/>
                  <a:pt x="31" y="1776"/>
                </a:cubicBezTo>
                <a:cubicBezTo>
                  <a:pt x="24" y="1765"/>
                  <a:pt x="19" y="1755"/>
                  <a:pt x="14" y="1743"/>
                </a:cubicBezTo>
                <a:cubicBezTo>
                  <a:pt x="9" y="1732"/>
                  <a:pt x="6" y="1721"/>
                  <a:pt x="3" y="1709"/>
                </a:cubicBezTo>
                <a:cubicBezTo>
                  <a:pt x="1" y="1697"/>
                  <a:pt x="0" y="1685"/>
                  <a:pt x="0" y="1672"/>
                </a:cubicBezTo>
                <a:close/>
              </a:path>
            </a:pathLst>
          </a:custGeom>
          <a:solidFill>
            <a:srgbClr val="1F2937">
              <a:alpha val="3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512" name="图片 511"/>
          <p:cNvPicPr/>
          <p:nvPr/>
        </p:nvPicPr>
        <p:blipFill>
          <a:blip r:embed="rId11"/>
          <a:stretch/>
        </p:blipFill>
        <p:spPr>
          <a:xfrm>
            <a:off x="2331360" y="1571040"/>
            <a:ext cx="150120" cy="200160"/>
          </a:xfrm>
          <a:prstGeom prst="rect">
            <a:avLst/>
          </a:prstGeom>
          <a:noFill/>
          <a:ln w="0">
            <a:noFill/>
          </a:ln>
        </p:spPr>
      </p:pic>
      <p:sp>
        <p:nvSpPr>
          <p:cNvPr id="513" name="文本框 512"/>
          <p:cNvSpPr txBox="1"/>
          <p:nvPr/>
        </p:nvSpPr>
        <p:spPr>
          <a:xfrm>
            <a:off x="10032480" y="10872000"/>
            <a:ext cx="264240" cy="136080"/>
          </a:xfrm>
          <a:prstGeom prst="rect">
            <a:avLst/>
          </a:prstGeom>
          <a:noFill/>
          <a:ln w="0">
            <a:noFill/>
          </a:ln>
        </p:spPr>
        <p:txBody>
          <a:bodyPr wrap="none" lIns="0" tIns="0" rIns="0" bIns="0" anchor="t">
            <a:spAutoFit/>
          </a:bodyPr>
          <a:lstStyle/>
          <a:p>
            <a:r>
              <a:rPr lang="en-US" sz="920" b="0" u="none" strike="noStrike">
                <a:solidFill>
                  <a:srgbClr val="9CA3AF"/>
                </a:solidFill>
                <a:effectLst/>
                <a:uFillTx/>
                <a:latin typeface="DejaVuSans"/>
                <a:ea typeface="DejaVuSans"/>
              </a:rPr>
              <a:t>8/15</a:t>
            </a:r>
            <a:endParaRPr lang="en-US" sz="920" b="0" u="none" strike="noStrike">
              <a:solidFill>
                <a:srgbClr val="000000"/>
              </a:solidFill>
              <a:effectLst/>
              <a:uFillTx/>
              <a:latin typeface="Times New Roman"/>
            </a:endParaRPr>
          </a:p>
        </p:txBody>
      </p:sp>
      <p:sp>
        <p:nvSpPr>
          <p:cNvPr id="514" name="任意多边形 513"/>
          <p:cNvSpPr/>
          <p:nvPr/>
        </p:nvSpPr>
        <p:spPr>
          <a:xfrm>
            <a:off x="910800" y="2339640"/>
            <a:ext cx="2991960" cy="668880"/>
          </a:xfrm>
          <a:custGeom>
            <a:avLst/>
            <a:gdLst/>
            <a:ahLst/>
            <a:cxnLst/>
            <a:rect l="0" t="0" r="r" b="b"/>
            <a:pathLst>
              <a:path w="8311" h="1858">
                <a:moveTo>
                  <a:pt x="0" y="1672"/>
                </a:moveTo>
                <a:lnTo>
                  <a:pt x="0" y="187"/>
                </a:lnTo>
                <a:cubicBezTo>
                  <a:pt x="0" y="175"/>
                  <a:pt x="1" y="163"/>
                  <a:pt x="3" y="151"/>
                </a:cubicBezTo>
                <a:cubicBezTo>
                  <a:pt x="6" y="139"/>
                  <a:pt x="9" y="127"/>
                  <a:pt x="14" y="116"/>
                </a:cubicBezTo>
                <a:cubicBezTo>
                  <a:pt x="19" y="105"/>
                  <a:pt x="24" y="94"/>
                  <a:pt x="31" y="84"/>
                </a:cubicBezTo>
                <a:cubicBezTo>
                  <a:pt x="38" y="74"/>
                  <a:pt x="45" y="64"/>
                  <a:pt x="54" y="56"/>
                </a:cubicBezTo>
                <a:cubicBezTo>
                  <a:pt x="63" y="47"/>
                  <a:pt x="72" y="39"/>
                  <a:pt x="82" y="32"/>
                </a:cubicBezTo>
                <a:cubicBezTo>
                  <a:pt x="92" y="26"/>
                  <a:pt x="103" y="20"/>
                  <a:pt x="114" y="15"/>
                </a:cubicBezTo>
                <a:cubicBezTo>
                  <a:pt x="126" y="11"/>
                  <a:pt x="137" y="7"/>
                  <a:pt x="149" y="5"/>
                </a:cubicBezTo>
                <a:cubicBezTo>
                  <a:pt x="161" y="2"/>
                  <a:pt x="173" y="0"/>
                  <a:pt x="185" y="0"/>
                </a:cubicBezTo>
                <a:lnTo>
                  <a:pt x="8125" y="0"/>
                </a:lnTo>
                <a:cubicBezTo>
                  <a:pt x="8137" y="0"/>
                  <a:pt x="8150" y="2"/>
                  <a:pt x="8162" y="5"/>
                </a:cubicBezTo>
                <a:cubicBezTo>
                  <a:pt x="8173" y="7"/>
                  <a:pt x="8185" y="11"/>
                  <a:pt x="8196" y="15"/>
                </a:cubicBezTo>
                <a:cubicBezTo>
                  <a:pt x="8208" y="20"/>
                  <a:pt x="8218" y="26"/>
                  <a:pt x="8228" y="32"/>
                </a:cubicBezTo>
                <a:cubicBezTo>
                  <a:pt x="8239" y="39"/>
                  <a:pt x="8248" y="47"/>
                  <a:pt x="8257" y="56"/>
                </a:cubicBezTo>
                <a:cubicBezTo>
                  <a:pt x="8265" y="64"/>
                  <a:pt x="8273" y="74"/>
                  <a:pt x="8280" y="84"/>
                </a:cubicBezTo>
                <a:cubicBezTo>
                  <a:pt x="8286" y="94"/>
                  <a:pt x="8292" y="105"/>
                  <a:pt x="8297" y="116"/>
                </a:cubicBezTo>
                <a:cubicBezTo>
                  <a:pt x="8302" y="127"/>
                  <a:pt x="8305" y="139"/>
                  <a:pt x="8307" y="151"/>
                </a:cubicBezTo>
                <a:cubicBezTo>
                  <a:pt x="8310" y="163"/>
                  <a:pt x="8311" y="175"/>
                  <a:pt x="8311" y="187"/>
                </a:cubicBezTo>
                <a:lnTo>
                  <a:pt x="8311" y="1672"/>
                </a:lnTo>
                <a:cubicBezTo>
                  <a:pt x="8311" y="1685"/>
                  <a:pt x="8310" y="1697"/>
                  <a:pt x="8307" y="1709"/>
                </a:cubicBezTo>
                <a:cubicBezTo>
                  <a:pt x="8305" y="1721"/>
                  <a:pt x="8302" y="1732"/>
                  <a:pt x="8297" y="1744"/>
                </a:cubicBezTo>
                <a:cubicBezTo>
                  <a:pt x="8292" y="1755"/>
                  <a:pt x="8286" y="1766"/>
                  <a:pt x="8280" y="1776"/>
                </a:cubicBezTo>
                <a:cubicBezTo>
                  <a:pt x="8273" y="1786"/>
                  <a:pt x="8265" y="1795"/>
                  <a:pt x="8257" y="1804"/>
                </a:cubicBezTo>
                <a:cubicBezTo>
                  <a:pt x="8248" y="1812"/>
                  <a:pt x="8239" y="1820"/>
                  <a:pt x="8228" y="1827"/>
                </a:cubicBezTo>
                <a:cubicBezTo>
                  <a:pt x="8218" y="1834"/>
                  <a:pt x="8208" y="1839"/>
                  <a:pt x="8196" y="1844"/>
                </a:cubicBezTo>
                <a:cubicBezTo>
                  <a:pt x="8185" y="1849"/>
                  <a:pt x="8173" y="1852"/>
                  <a:pt x="8162" y="1855"/>
                </a:cubicBezTo>
                <a:cubicBezTo>
                  <a:pt x="8150" y="1857"/>
                  <a:pt x="8137" y="1858"/>
                  <a:pt x="8125" y="1858"/>
                </a:cubicBezTo>
                <a:lnTo>
                  <a:pt x="185" y="1858"/>
                </a:lnTo>
                <a:cubicBezTo>
                  <a:pt x="173" y="1858"/>
                  <a:pt x="161" y="1857"/>
                  <a:pt x="149" y="1855"/>
                </a:cubicBezTo>
                <a:cubicBezTo>
                  <a:pt x="137" y="1852"/>
                  <a:pt x="126" y="1849"/>
                  <a:pt x="114" y="1844"/>
                </a:cubicBezTo>
                <a:cubicBezTo>
                  <a:pt x="103" y="1839"/>
                  <a:pt x="92" y="1834"/>
                  <a:pt x="82" y="1827"/>
                </a:cubicBezTo>
                <a:cubicBezTo>
                  <a:pt x="72" y="1820"/>
                  <a:pt x="63" y="1812"/>
                  <a:pt x="54" y="1804"/>
                </a:cubicBezTo>
                <a:cubicBezTo>
                  <a:pt x="45" y="1795"/>
                  <a:pt x="38" y="1786"/>
                  <a:pt x="31" y="1776"/>
                </a:cubicBezTo>
                <a:cubicBezTo>
                  <a:pt x="24" y="1766"/>
                  <a:pt x="19" y="1755"/>
                  <a:pt x="14" y="1744"/>
                </a:cubicBezTo>
                <a:cubicBezTo>
                  <a:pt x="9" y="1732"/>
                  <a:pt x="6" y="1721"/>
                  <a:pt x="3" y="1709"/>
                </a:cubicBezTo>
                <a:cubicBezTo>
                  <a:pt x="1" y="1697"/>
                  <a:pt x="0" y="1685"/>
                  <a:pt x="0" y="1672"/>
                </a:cubicBezTo>
                <a:close/>
              </a:path>
            </a:pathLst>
          </a:custGeom>
          <a:solidFill>
            <a:srgbClr val="1F2937">
              <a:alpha val="3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515" name="图片 514"/>
          <p:cNvPicPr/>
          <p:nvPr/>
        </p:nvPicPr>
        <p:blipFill>
          <a:blip r:embed="rId12"/>
          <a:stretch/>
        </p:blipFill>
        <p:spPr>
          <a:xfrm>
            <a:off x="2281320" y="2440080"/>
            <a:ext cx="250200" cy="200160"/>
          </a:xfrm>
          <a:prstGeom prst="rect">
            <a:avLst/>
          </a:prstGeom>
          <a:noFill/>
          <a:ln w="0">
            <a:noFill/>
          </a:ln>
        </p:spPr>
      </p:pic>
      <p:sp>
        <p:nvSpPr>
          <p:cNvPr id="516" name="文本框 515"/>
          <p:cNvSpPr txBox="1"/>
          <p:nvPr/>
        </p:nvSpPr>
        <p:spPr>
          <a:xfrm>
            <a:off x="2002680" y="1851840"/>
            <a:ext cx="805320" cy="16956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WenQuanYiZenHei"/>
                <a:ea typeface="WenQuanYiZenHei"/>
              </a:rPr>
              <a:t>原始文本数据</a:t>
            </a:r>
            <a:endParaRPr lang="en-US" sz="1050" b="0" u="none" strike="noStrike">
              <a:solidFill>
                <a:srgbClr val="000000"/>
              </a:solidFill>
              <a:effectLst/>
              <a:uFillTx/>
              <a:latin typeface="Times New Roman"/>
            </a:endParaRPr>
          </a:p>
        </p:txBody>
      </p:sp>
      <p:sp>
        <p:nvSpPr>
          <p:cNvPr id="517" name="任意多边形 516"/>
          <p:cNvSpPr/>
          <p:nvPr/>
        </p:nvSpPr>
        <p:spPr>
          <a:xfrm>
            <a:off x="910800" y="3208680"/>
            <a:ext cx="2991960" cy="668880"/>
          </a:xfrm>
          <a:custGeom>
            <a:avLst/>
            <a:gdLst/>
            <a:ahLst/>
            <a:cxnLst/>
            <a:rect l="0" t="0" r="r" b="b"/>
            <a:pathLst>
              <a:path w="8311" h="1858">
                <a:moveTo>
                  <a:pt x="0" y="1673"/>
                </a:moveTo>
                <a:lnTo>
                  <a:pt x="0" y="186"/>
                </a:lnTo>
                <a:cubicBezTo>
                  <a:pt x="0" y="174"/>
                  <a:pt x="1" y="162"/>
                  <a:pt x="3" y="150"/>
                </a:cubicBezTo>
                <a:cubicBezTo>
                  <a:pt x="6" y="138"/>
                  <a:pt x="9" y="126"/>
                  <a:pt x="14" y="115"/>
                </a:cubicBezTo>
                <a:cubicBezTo>
                  <a:pt x="19" y="104"/>
                  <a:pt x="24" y="93"/>
                  <a:pt x="31" y="83"/>
                </a:cubicBezTo>
                <a:cubicBezTo>
                  <a:pt x="38" y="73"/>
                  <a:pt x="45" y="63"/>
                  <a:pt x="54" y="55"/>
                </a:cubicBezTo>
                <a:cubicBezTo>
                  <a:pt x="63" y="46"/>
                  <a:pt x="72" y="38"/>
                  <a:pt x="82" y="32"/>
                </a:cubicBezTo>
                <a:cubicBezTo>
                  <a:pt x="92" y="25"/>
                  <a:pt x="103" y="19"/>
                  <a:pt x="114" y="14"/>
                </a:cubicBezTo>
                <a:cubicBezTo>
                  <a:pt x="126" y="10"/>
                  <a:pt x="137" y="6"/>
                  <a:pt x="149" y="4"/>
                </a:cubicBezTo>
                <a:cubicBezTo>
                  <a:pt x="161" y="2"/>
                  <a:pt x="173" y="0"/>
                  <a:pt x="185" y="0"/>
                </a:cubicBezTo>
                <a:lnTo>
                  <a:pt x="8125" y="0"/>
                </a:lnTo>
                <a:cubicBezTo>
                  <a:pt x="8137" y="0"/>
                  <a:pt x="8150" y="2"/>
                  <a:pt x="8162" y="4"/>
                </a:cubicBezTo>
                <a:cubicBezTo>
                  <a:pt x="8173" y="6"/>
                  <a:pt x="8185" y="10"/>
                  <a:pt x="8196" y="14"/>
                </a:cubicBezTo>
                <a:cubicBezTo>
                  <a:pt x="8208" y="19"/>
                  <a:pt x="8218" y="25"/>
                  <a:pt x="8228" y="32"/>
                </a:cubicBezTo>
                <a:cubicBezTo>
                  <a:pt x="8239" y="38"/>
                  <a:pt x="8248" y="46"/>
                  <a:pt x="8257" y="55"/>
                </a:cubicBezTo>
                <a:cubicBezTo>
                  <a:pt x="8265" y="63"/>
                  <a:pt x="8273" y="73"/>
                  <a:pt x="8280" y="83"/>
                </a:cubicBezTo>
                <a:cubicBezTo>
                  <a:pt x="8286" y="93"/>
                  <a:pt x="8292" y="104"/>
                  <a:pt x="8297" y="115"/>
                </a:cubicBezTo>
                <a:cubicBezTo>
                  <a:pt x="8302" y="126"/>
                  <a:pt x="8305" y="138"/>
                  <a:pt x="8307" y="150"/>
                </a:cubicBezTo>
                <a:cubicBezTo>
                  <a:pt x="8310" y="162"/>
                  <a:pt x="8311" y="174"/>
                  <a:pt x="8311" y="186"/>
                </a:cubicBezTo>
                <a:lnTo>
                  <a:pt x="8311" y="1673"/>
                </a:lnTo>
                <a:cubicBezTo>
                  <a:pt x="8311" y="1685"/>
                  <a:pt x="8310" y="1697"/>
                  <a:pt x="8307" y="1709"/>
                </a:cubicBezTo>
                <a:cubicBezTo>
                  <a:pt x="8305" y="1721"/>
                  <a:pt x="8302" y="1732"/>
                  <a:pt x="8297" y="1744"/>
                </a:cubicBezTo>
                <a:cubicBezTo>
                  <a:pt x="8292" y="1755"/>
                  <a:pt x="8286" y="1766"/>
                  <a:pt x="8280" y="1776"/>
                </a:cubicBezTo>
                <a:cubicBezTo>
                  <a:pt x="8273" y="1786"/>
                  <a:pt x="8265" y="1795"/>
                  <a:pt x="8257" y="1804"/>
                </a:cubicBezTo>
                <a:cubicBezTo>
                  <a:pt x="8248" y="1813"/>
                  <a:pt x="8239" y="1820"/>
                  <a:pt x="8228" y="1827"/>
                </a:cubicBezTo>
                <a:cubicBezTo>
                  <a:pt x="8218" y="1834"/>
                  <a:pt x="8208" y="1840"/>
                  <a:pt x="8196" y="1844"/>
                </a:cubicBezTo>
                <a:cubicBezTo>
                  <a:pt x="8185" y="1849"/>
                  <a:pt x="8173" y="1852"/>
                  <a:pt x="8162" y="1855"/>
                </a:cubicBezTo>
                <a:cubicBezTo>
                  <a:pt x="8150" y="1857"/>
                  <a:pt x="8137" y="1858"/>
                  <a:pt x="8125" y="1858"/>
                </a:cubicBezTo>
                <a:lnTo>
                  <a:pt x="185" y="1858"/>
                </a:lnTo>
                <a:cubicBezTo>
                  <a:pt x="173" y="1858"/>
                  <a:pt x="161" y="1857"/>
                  <a:pt x="149" y="1855"/>
                </a:cubicBezTo>
                <a:cubicBezTo>
                  <a:pt x="137" y="1852"/>
                  <a:pt x="126" y="1849"/>
                  <a:pt x="114" y="1844"/>
                </a:cubicBezTo>
                <a:cubicBezTo>
                  <a:pt x="103" y="1840"/>
                  <a:pt x="92" y="1834"/>
                  <a:pt x="82" y="1827"/>
                </a:cubicBezTo>
                <a:cubicBezTo>
                  <a:pt x="72" y="1820"/>
                  <a:pt x="63" y="1813"/>
                  <a:pt x="54" y="1804"/>
                </a:cubicBezTo>
                <a:cubicBezTo>
                  <a:pt x="45" y="1795"/>
                  <a:pt x="38" y="1786"/>
                  <a:pt x="31" y="1776"/>
                </a:cubicBezTo>
                <a:cubicBezTo>
                  <a:pt x="24" y="1766"/>
                  <a:pt x="19" y="1755"/>
                  <a:pt x="14" y="1744"/>
                </a:cubicBezTo>
                <a:cubicBezTo>
                  <a:pt x="9" y="1732"/>
                  <a:pt x="6" y="1721"/>
                  <a:pt x="3" y="1709"/>
                </a:cubicBezTo>
                <a:cubicBezTo>
                  <a:pt x="1" y="1697"/>
                  <a:pt x="0" y="1685"/>
                  <a:pt x="0" y="1673"/>
                </a:cubicBezTo>
                <a:close/>
              </a:path>
            </a:pathLst>
          </a:custGeom>
          <a:solidFill>
            <a:srgbClr val="1F2937">
              <a:alpha val="3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518" name="图片 517"/>
          <p:cNvPicPr/>
          <p:nvPr/>
        </p:nvPicPr>
        <p:blipFill>
          <a:blip r:embed="rId13"/>
          <a:stretch/>
        </p:blipFill>
        <p:spPr>
          <a:xfrm>
            <a:off x="2306520" y="3309120"/>
            <a:ext cx="200160" cy="200160"/>
          </a:xfrm>
          <a:prstGeom prst="rect">
            <a:avLst/>
          </a:prstGeom>
          <a:noFill/>
          <a:ln w="0">
            <a:noFill/>
          </a:ln>
        </p:spPr>
      </p:pic>
      <p:sp>
        <p:nvSpPr>
          <p:cNvPr id="519" name="文本框 518"/>
          <p:cNvSpPr txBox="1"/>
          <p:nvPr/>
        </p:nvSpPr>
        <p:spPr>
          <a:xfrm>
            <a:off x="2002680" y="2720880"/>
            <a:ext cx="805320" cy="16956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WenQuanYiZenHei"/>
                <a:ea typeface="WenQuanYiZenHei"/>
              </a:rPr>
              <a:t>应用标注规则</a:t>
            </a:r>
            <a:endParaRPr lang="en-US" sz="1050" b="0" u="none" strike="noStrike">
              <a:solidFill>
                <a:srgbClr val="000000"/>
              </a:solidFill>
              <a:effectLst/>
              <a:uFillTx/>
              <a:latin typeface="Times New Roman"/>
            </a:endParaRPr>
          </a:p>
        </p:txBody>
      </p:sp>
      <p:sp>
        <p:nvSpPr>
          <p:cNvPr id="520" name="任意多边形 519"/>
          <p:cNvSpPr/>
          <p:nvPr/>
        </p:nvSpPr>
        <p:spPr>
          <a:xfrm>
            <a:off x="910800" y="4077720"/>
            <a:ext cx="2991960" cy="669240"/>
          </a:xfrm>
          <a:custGeom>
            <a:avLst/>
            <a:gdLst/>
            <a:ahLst/>
            <a:cxnLst/>
            <a:rect l="0" t="0" r="r" b="b"/>
            <a:pathLst>
              <a:path w="8311" h="1859">
                <a:moveTo>
                  <a:pt x="0" y="1673"/>
                </a:moveTo>
                <a:lnTo>
                  <a:pt x="0" y="186"/>
                </a:lnTo>
                <a:cubicBezTo>
                  <a:pt x="0" y="174"/>
                  <a:pt x="1" y="162"/>
                  <a:pt x="3" y="150"/>
                </a:cubicBezTo>
                <a:cubicBezTo>
                  <a:pt x="6" y="138"/>
                  <a:pt x="9" y="126"/>
                  <a:pt x="14" y="115"/>
                </a:cubicBezTo>
                <a:cubicBezTo>
                  <a:pt x="19" y="104"/>
                  <a:pt x="24" y="93"/>
                  <a:pt x="31" y="83"/>
                </a:cubicBezTo>
                <a:cubicBezTo>
                  <a:pt x="38" y="73"/>
                  <a:pt x="45" y="63"/>
                  <a:pt x="54" y="55"/>
                </a:cubicBezTo>
                <a:cubicBezTo>
                  <a:pt x="63" y="46"/>
                  <a:pt x="72" y="39"/>
                  <a:pt x="82" y="32"/>
                </a:cubicBezTo>
                <a:cubicBezTo>
                  <a:pt x="92" y="25"/>
                  <a:pt x="103" y="19"/>
                  <a:pt x="114" y="15"/>
                </a:cubicBezTo>
                <a:cubicBezTo>
                  <a:pt x="126" y="10"/>
                  <a:pt x="137" y="6"/>
                  <a:pt x="149" y="4"/>
                </a:cubicBezTo>
                <a:cubicBezTo>
                  <a:pt x="161" y="2"/>
                  <a:pt x="173" y="0"/>
                  <a:pt x="185" y="0"/>
                </a:cubicBezTo>
                <a:lnTo>
                  <a:pt x="8125" y="0"/>
                </a:lnTo>
                <a:cubicBezTo>
                  <a:pt x="8137" y="0"/>
                  <a:pt x="8150" y="2"/>
                  <a:pt x="8162" y="4"/>
                </a:cubicBezTo>
                <a:cubicBezTo>
                  <a:pt x="8173" y="6"/>
                  <a:pt x="8185" y="10"/>
                  <a:pt x="8196" y="15"/>
                </a:cubicBezTo>
                <a:cubicBezTo>
                  <a:pt x="8208" y="19"/>
                  <a:pt x="8218" y="25"/>
                  <a:pt x="8228" y="32"/>
                </a:cubicBezTo>
                <a:cubicBezTo>
                  <a:pt x="8239" y="39"/>
                  <a:pt x="8248" y="46"/>
                  <a:pt x="8257" y="55"/>
                </a:cubicBezTo>
                <a:cubicBezTo>
                  <a:pt x="8265" y="63"/>
                  <a:pt x="8273" y="73"/>
                  <a:pt x="8280" y="83"/>
                </a:cubicBezTo>
                <a:cubicBezTo>
                  <a:pt x="8286" y="93"/>
                  <a:pt x="8292" y="104"/>
                  <a:pt x="8297" y="115"/>
                </a:cubicBezTo>
                <a:cubicBezTo>
                  <a:pt x="8302" y="126"/>
                  <a:pt x="8305" y="138"/>
                  <a:pt x="8307" y="150"/>
                </a:cubicBezTo>
                <a:cubicBezTo>
                  <a:pt x="8310" y="162"/>
                  <a:pt x="8311" y="174"/>
                  <a:pt x="8311" y="186"/>
                </a:cubicBezTo>
                <a:lnTo>
                  <a:pt x="8311" y="1673"/>
                </a:lnTo>
                <a:cubicBezTo>
                  <a:pt x="8311" y="1685"/>
                  <a:pt x="8310" y="1697"/>
                  <a:pt x="8307" y="1709"/>
                </a:cubicBezTo>
                <a:cubicBezTo>
                  <a:pt x="8305" y="1721"/>
                  <a:pt x="8302" y="1733"/>
                  <a:pt x="8297" y="1744"/>
                </a:cubicBezTo>
                <a:cubicBezTo>
                  <a:pt x="8292" y="1755"/>
                  <a:pt x="8286" y="1766"/>
                  <a:pt x="8280" y="1776"/>
                </a:cubicBezTo>
                <a:cubicBezTo>
                  <a:pt x="8273" y="1786"/>
                  <a:pt x="8265" y="1795"/>
                  <a:pt x="8257" y="1804"/>
                </a:cubicBezTo>
                <a:cubicBezTo>
                  <a:pt x="8248" y="1813"/>
                  <a:pt x="8239" y="1820"/>
                  <a:pt x="8228" y="1827"/>
                </a:cubicBezTo>
                <a:cubicBezTo>
                  <a:pt x="8218" y="1834"/>
                  <a:pt x="8208" y="1840"/>
                  <a:pt x="8196" y="1844"/>
                </a:cubicBezTo>
                <a:cubicBezTo>
                  <a:pt x="8185" y="1849"/>
                  <a:pt x="8173" y="1853"/>
                  <a:pt x="8162" y="1855"/>
                </a:cubicBezTo>
                <a:cubicBezTo>
                  <a:pt x="8150" y="1857"/>
                  <a:pt x="8137" y="1859"/>
                  <a:pt x="8125" y="1859"/>
                </a:cubicBezTo>
                <a:lnTo>
                  <a:pt x="185" y="1859"/>
                </a:lnTo>
                <a:cubicBezTo>
                  <a:pt x="173" y="1859"/>
                  <a:pt x="161" y="1857"/>
                  <a:pt x="149" y="1855"/>
                </a:cubicBezTo>
                <a:cubicBezTo>
                  <a:pt x="137" y="1853"/>
                  <a:pt x="126" y="1849"/>
                  <a:pt x="114" y="1844"/>
                </a:cubicBezTo>
                <a:cubicBezTo>
                  <a:pt x="103" y="1840"/>
                  <a:pt x="92" y="1834"/>
                  <a:pt x="82" y="1827"/>
                </a:cubicBezTo>
                <a:cubicBezTo>
                  <a:pt x="72" y="1820"/>
                  <a:pt x="63" y="1813"/>
                  <a:pt x="54" y="1804"/>
                </a:cubicBezTo>
                <a:cubicBezTo>
                  <a:pt x="45" y="1795"/>
                  <a:pt x="38" y="1786"/>
                  <a:pt x="31" y="1776"/>
                </a:cubicBezTo>
                <a:cubicBezTo>
                  <a:pt x="24" y="1766"/>
                  <a:pt x="19" y="1755"/>
                  <a:pt x="14" y="1744"/>
                </a:cubicBezTo>
                <a:cubicBezTo>
                  <a:pt x="9" y="1733"/>
                  <a:pt x="6" y="1721"/>
                  <a:pt x="3" y="1709"/>
                </a:cubicBezTo>
                <a:cubicBezTo>
                  <a:pt x="1" y="1697"/>
                  <a:pt x="0" y="1685"/>
                  <a:pt x="0" y="1673"/>
                </a:cubicBezTo>
                <a:close/>
              </a:path>
            </a:pathLst>
          </a:custGeom>
          <a:solidFill>
            <a:srgbClr val="1F2937">
              <a:alpha val="3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521" name="图片 520"/>
          <p:cNvPicPr/>
          <p:nvPr/>
        </p:nvPicPr>
        <p:blipFill>
          <a:blip r:embed="rId14"/>
          <a:stretch/>
        </p:blipFill>
        <p:spPr>
          <a:xfrm>
            <a:off x="2314800" y="4178520"/>
            <a:ext cx="174960" cy="200160"/>
          </a:xfrm>
          <a:prstGeom prst="rect">
            <a:avLst/>
          </a:prstGeom>
          <a:noFill/>
          <a:ln w="0">
            <a:noFill/>
          </a:ln>
        </p:spPr>
      </p:pic>
      <p:sp>
        <p:nvSpPr>
          <p:cNvPr id="522" name="文本框 521"/>
          <p:cNvSpPr txBox="1"/>
          <p:nvPr/>
        </p:nvSpPr>
        <p:spPr>
          <a:xfrm>
            <a:off x="1935720" y="3589920"/>
            <a:ext cx="939600" cy="16956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WenQuanYiZenHei"/>
                <a:ea typeface="WenQuanYiZenHei"/>
              </a:rPr>
              <a:t>生成分类与标签</a:t>
            </a:r>
            <a:endParaRPr lang="en-US" sz="1050" b="0" u="none" strike="noStrike">
              <a:solidFill>
                <a:srgbClr val="000000"/>
              </a:solidFill>
              <a:effectLst/>
              <a:uFillTx/>
              <a:latin typeface="Times New Roman"/>
            </a:endParaRPr>
          </a:p>
        </p:txBody>
      </p:sp>
      <p:sp>
        <p:nvSpPr>
          <p:cNvPr id="523" name="文本框 522"/>
          <p:cNvSpPr txBox="1"/>
          <p:nvPr/>
        </p:nvSpPr>
        <p:spPr>
          <a:xfrm>
            <a:off x="1935720" y="4458960"/>
            <a:ext cx="939600" cy="169560"/>
          </a:xfrm>
          <a:prstGeom prst="rect">
            <a:avLst/>
          </a:prstGeom>
          <a:noFill/>
          <a:ln w="0">
            <a:noFill/>
          </a:ln>
        </p:spPr>
        <p:txBody>
          <a:bodyPr wrap="none" lIns="0" tIns="0" rIns="0" bIns="0" anchor="t">
            <a:spAutoFit/>
          </a:bodyPr>
          <a:lstStyle/>
          <a:p>
            <a:r>
              <a:rPr lang="zh-CN" sz="1050" b="0" u="none" strike="noStrike">
                <a:solidFill>
                  <a:srgbClr val="FFFFFF"/>
                </a:solidFill>
                <a:effectLst/>
                <a:uFillTx/>
                <a:latin typeface="WenQuanYiZenHei"/>
                <a:ea typeface="WenQuanYiZenHei"/>
              </a:rPr>
              <a:t>构建结构化数据</a:t>
            </a:r>
            <a:endParaRPr lang="en-US" sz="1050" b="0" u="none" strike="noStrike">
              <a:solidFill>
                <a:srgbClr val="000000"/>
              </a:solidFill>
              <a:effectLst/>
              <a:uFillTx/>
              <a:latin typeface="Times New Roman"/>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p15="http://schemas.microsoft.com/office/powerpoint/2012/main" xmlns="">
      <p:transition spd="slow"/>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4" name="图片 523"/>
          <p:cNvPicPr/>
          <p:nvPr/>
        </p:nvPicPr>
        <p:blipFill>
          <a:blip r:embed="rId2"/>
          <a:stretch/>
        </p:blipFill>
        <p:spPr>
          <a:xfrm>
            <a:off x="0" y="0"/>
            <a:ext cx="10696320" cy="6183720"/>
          </a:xfrm>
          <a:prstGeom prst="rect">
            <a:avLst/>
          </a:prstGeom>
          <a:noFill/>
          <a:ln w="0">
            <a:noFill/>
          </a:ln>
        </p:spPr>
      </p:pic>
      <p:sp>
        <p:nvSpPr>
          <p:cNvPr id="525" name="任意多边形 524"/>
          <p:cNvSpPr/>
          <p:nvPr/>
        </p:nvSpPr>
        <p:spPr>
          <a:xfrm>
            <a:off x="401040" y="802080"/>
            <a:ext cx="668880" cy="33840"/>
          </a:xfrm>
          <a:custGeom>
            <a:avLst/>
            <a:gdLst/>
            <a:ahLst/>
            <a:cxnLst/>
            <a:rect l="0" t="0" r="r" b="b"/>
            <a:pathLst>
              <a:path w="1858" h="94">
                <a:moveTo>
                  <a:pt x="0" y="0"/>
                </a:moveTo>
                <a:lnTo>
                  <a:pt x="1858" y="0"/>
                </a:lnTo>
                <a:lnTo>
                  <a:pt x="1858" y="94"/>
                </a:lnTo>
                <a:lnTo>
                  <a:pt x="0" y="94"/>
                </a:lnTo>
                <a:lnTo>
                  <a:pt x="0" y="0"/>
                </a:lnTo>
                <a:close/>
              </a:path>
            </a:pathLst>
          </a:custGeom>
          <a:solidFill>
            <a:srgbClr val="A78BFA"/>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526" name="图片 525"/>
          <p:cNvPicPr/>
          <p:nvPr/>
        </p:nvPicPr>
        <p:blipFill>
          <a:blip r:embed="rId3"/>
          <a:stretch/>
        </p:blipFill>
        <p:spPr>
          <a:xfrm>
            <a:off x="401040" y="1061280"/>
            <a:ext cx="174960" cy="200160"/>
          </a:xfrm>
          <a:prstGeom prst="rect">
            <a:avLst/>
          </a:prstGeom>
          <a:noFill/>
          <a:ln w="0">
            <a:noFill/>
          </a:ln>
        </p:spPr>
      </p:pic>
      <p:sp>
        <p:nvSpPr>
          <p:cNvPr id="527" name="文本框 526"/>
          <p:cNvSpPr txBox="1"/>
          <p:nvPr/>
        </p:nvSpPr>
        <p:spPr>
          <a:xfrm>
            <a:off x="401040" y="378720"/>
            <a:ext cx="2102400" cy="378360"/>
          </a:xfrm>
          <a:prstGeom prst="rect">
            <a:avLst/>
          </a:prstGeom>
          <a:noFill/>
          <a:ln w="0">
            <a:noFill/>
          </a:ln>
        </p:spPr>
        <p:txBody>
          <a:bodyPr wrap="none" lIns="0" tIns="0" rIns="0" bIns="0" anchor="t">
            <a:spAutoFit/>
          </a:bodyPr>
          <a:lstStyle/>
          <a:p>
            <a:r>
              <a:rPr lang="zh-CN" sz="2370" b="0" u="none" strike="noStrike">
                <a:solidFill>
                  <a:srgbClr val="FFFFFF"/>
                </a:solidFill>
                <a:effectLst/>
                <a:uFillTx/>
                <a:latin typeface="WenQuanYiZenHei"/>
                <a:ea typeface="WenQuanYiZenHei"/>
              </a:rPr>
              <a:t>向量数据库概述</a:t>
            </a:r>
            <a:endParaRPr lang="en-US" sz="2370" b="0" u="none" strike="noStrike">
              <a:solidFill>
                <a:srgbClr val="000000"/>
              </a:solidFill>
              <a:effectLst/>
              <a:uFillTx/>
              <a:latin typeface="Times New Roman"/>
            </a:endParaRPr>
          </a:p>
        </p:txBody>
      </p:sp>
      <p:sp>
        <p:nvSpPr>
          <p:cNvPr id="528" name="文本框 527"/>
          <p:cNvSpPr txBox="1"/>
          <p:nvPr/>
        </p:nvSpPr>
        <p:spPr>
          <a:xfrm>
            <a:off x="643320" y="1043640"/>
            <a:ext cx="1811160" cy="253440"/>
          </a:xfrm>
          <a:prstGeom prst="rect">
            <a:avLst/>
          </a:prstGeom>
          <a:noFill/>
          <a:ln w="0">
            <a:noFill/>
          </a:ln>
        </p:spPr>
        <p:txBody>
          <a:bodyPr wrap="none" lIns="0" tIns="0" rIns="0" bIns="0" anchor="t">
            <a:spAutoFit/>
          </a:bodyPr>
          <a:lstStyle/>
          <a:p>
            <a:r>
              <a:rPr lang="zh-CN" sz="1580" b="0" u="none" strike="noStrike">
                <a:solidFill>
                  <a:srgbClr val="BFDBFE"/>
                </a:solidFill>
                <a:effectLst/>
                <a:uFillTx/>
                <a:latin typeface="WenQuanYiZenHei"/>
                <a:ea typeface="WenQuanYiZenHei"/>
              </a:rPr>
              <a:t>什么是向量数据库？</a:t>
            </a:r>
            <a:endParaRPr lang="en-US" sz="1580" b="0" u="none" strike="noStrike">
              <a:solidFill>
                <a:srgbClr val="000000"/>
              </a:solidFill>
              <a:effectLst/>
              <a:uFillTx/>
              <a:latin typeface="Times New Roman"/>
            </a:endParaRPr>
          </a:p>
        </p:txBody>
      </p:sp>
      <p:sp>
        <p:nvSpPr>
          <p:cNvPr id="529" name="文本框 528"/>
          <p:cNvSpPr txBox="1"/>
          <p:nvPr/>
        </p:nvSpPr>
        <p:spPr>
          <a:xfrm>
            <a:off x="401040" y="1417320"/>
            <a:ext cx="80532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向量数据库是</a:t>
            </a:r>
            <a:endParaRPr lang="en-US" sz="1050" b="0" u="none" strike="noStrike">
              <a:solidFill>
                <a:srgbClr val="000000"/>
              </a:solidFill>
              <a:effectLst/>
              <a:uFillTx/>
              <a:latin typeface="Times New Roman"/>
            </a:endParaRPr>
          </a:p>
        </p:txBody>
      </p:sp>
      <p:sp>
        <p:nvSpPr>
          <p:cNvPr id="530" name="文本框 529"/>
          <p:cNvSpPr txBox="1"/>
          <p:nvPr/>
        </p:nvSpPr>
        <p:spPr>
          <a:xfrm>
            <a:off x="1203480" y="1422000"/>
            <a:ext cx="289440" cy="157320"/>
          </a:xfrm>
          <a:prstGeom prst="rect">
            <a:avLst/>
          </a:prstGeom>
          <a:noFill/>
          <a:ln w="0">
            <a:noFill/>
          </a:ln>
        </p:spPr>
        <p:txBody>
          <a:bodyPr wrap="none" lIns="0" tIns="0" rIns="0" bIns="0" anchor="t">
            <a:spAutoFit/>
          </a:bodyPr>
          <a:lstStyle/>
          <a:p>
            <a:r>
              <a:rPr lang="en-US" sz="1050" b="0" u="none" strike="noStrike">
                <a:solidFill>
                  <a:srgbClr val="D1D5DB"/>
                </a:solidFill>
                <a:effectLst/>
                <a:uFillTx/>
                <a:latin typeface="DejaVuSans"/>
                <a:ea typeface="DejaVuSans"/>
              </a:rPr>
              <a:t>RAG</a:t>
            </a:r>
            <a:endParaRPr lang="en-US" sz="1050" b="0" u="none" strike="noStrike">
              <a:solidFill>
                <a:srgbClr val="000000"/>
              </a:solidFill>
              <a:effectLst/>
              <a:uFillTx/>
              <a:latin typeface="Times New Roman"/>
            </a:endParaRPr>
          </a:p>
        </p:txBody>
      </p:sp>
      <p:sp>
        <p:nvSpPr>
          <p:cNvPr id="531" name="文本框 530"/>
          <p:cNvSpPr txBox="1"/>
          <p:nvPr/>
        </p:nvSpPr>
        <p:spPr>
          <a:xfrm>
            <a:off x="1483560" y="1417320"/>
            <a:ext cx="362160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知识库的核心组件，它通过存储文本的向量化表示，使模型能</a:t>
            </a:r>
            <a:endParaRPr lang="en-US" sz="1050" b="0" u="none" strike="noStrike">
              <a:solidFill>
                <a:srgbClr val="000000"/>
              </a:solidFill>
              <a:effectLst/>
              <a:uFillTx/>
              <a:latin typeface="Times New Roman"/>
            </a:endParaRPr>
          </a:p>
        </p:txBody>
      </p:sp>
      <p:pic>
        <p:nvPicPr>
          <p:cNvPr id="532" name="图片 531"/>
          <p:cNvPicPr/>
          <p:nvPr/>
        </p:nvPicPr>
        <p:blipFill>
          <a:blip r:embed="rId4"/>
          <a:stretch/>
        </p:blipFill>
        <p:spPr>
          <a:xfrm>
            <a:off x="401040" y="2030760"/>
            <a:ext cx="200160" cy="200160"/>
          </a:xfrm>
          <a:prstGeom prst="rect">
            <a:avLst/>
          </a:prstGeom>
          <a:noFill/>
          <a:ln w="0">
            <a:noFill/>
          </a:ln>
        </p:spPr>
      </p:pic>
      <p:sp>
        <p:nvSpPr>
          <p:cNvPr id="533" name="文本框 532"/>
          <p:cNvSpPr txBox="1"/>
          <p:nvPr/>
        </p:nvSpPr>
        <p:spPr>
          <a:xfrm>
            <a:off x="401040" y="1617840"/>
            <a:ext cx="375588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够根据语义相似度快速匹配相关信息，而非传统的关键词匹配。</a:t>
            </a:r>
            <a:endParaRPr lang="en-US" sz="1050" b="0" u="none" strike="noStrike">
              <a:solidFill>
                <a:srgbClr val="000000"/>
              </a:solidFill>
              <a:effectLst/>
              <a:uFillTx/>
              <a:latin typeface="Times New Roman"/>
            </a:endParaRPr>
          </a:p>
        </p:txBody>
      </p:sp>
      <p:sp>
        <p:nvSpPr>
          <p:cNvPr id="534" name="任意多边形 533"/>
          <p:cNvSpPr/>
          <p:nvPr/>
        </p:nvSpPr>
        <p:spPr>
          <a:xfrm>
            <a:off x="401040" y="2373120"/>
            <a:ext cx="2306880" cy="1069920"/>
          </a:xfrm>
          <a:custGeom>
            <a:avLst/>
            <a:gdLst/>
            <a:ahLst/>
            <a:cxnLst/>
            <a:rect l="0" t="0" r="r" b="b"/>
            <a:pathLst>
              <a:path w="6408" h="2972">
                <a:moveTo>
                  <a:pt x="0" y="2787"/>
                </a:moveTo>
                <a:lnTo>
                  <a:pt x="0" y="186"/>
                </a:lnTo>
                <a:cubicBezTo>
                  <a:pt x="0" y="174"/>
                  <a:pt x="1" y="161"/>
                  <a:pt x="3" y="149"/>
                </a:cubicBezTo>
                <a:cubicBezTo>
                  <a:pt x="6" y="138"/>
                  <a:pt x="9" y="126"/>
                  <a:pt x="14" y="115"/>
                </a:cubicBezTo>
                <a:cubicBezTo>
                  <a:pt x="19" y="103"/>
                  <a:pt x="24" y="93"/>
                  <a:pt x="31" y="83"/>
                </a:cubicBezTo>
                <a:cubicBezTo>
                  <a:pt x="38" y="72"/>
                  <a:pt x="45" y="63"/>
                  <a:pt x="54" y="54"/>
                </a:cubicBezTo>
                <a:cubicBezTo>
                  <a:pt x="63" y="46"/>
                  <a:pt x="72" y="38"/>
                  <a:pt x="82" y="31"/>
                </a:cubicBezTo>
                <a:cubicBezTo>
                  <a:pt x="92" y="25"/>
                  <a:pt x="103" y="19"/>
                  <a:pt x="114" y="14"/>
                </a:cubicBezTo>
                <a:cubicBezTo>
                  <a:pt x="126" y="9"/>
                  <a:pt x="137" y="6"/>
                  <a:pt x="149" y="4"/>
                </a:cubicBezTo>
                <a:cubicBezTo>
                  <a:pt x="161" y="1"/>
                  <a:pt x="173" y="0"/>
                  <a:pt x="185" y="0"/>
                </a:cubicBezTo>
                <a:lnTo>
                  <a:pt x="6222" y="0"/>
                </a:lnTo>
                <a:cubicBezTo>
                  <a:pt x="6234" y="0"/>
                  <a:pt x="6246" y="1"/>
                  <a:pt x="6258" y="4"/>
                </a:cubicBezTo>
                <a:cubicBezTo>
                  <a:pt x="6270" y="6"/>
                  <a:pt x="6282" y="9"/>
                  <a:pt x="6293" y="14"/>
                </a:cubicBezTo>
                <a:cubicBezTo>
                  <a:pt x="6304" y="19"/>
                  <a:pt x="6315" y="25"/>
                  <a:pt x="6325" y="31"/>
                </a:cubicBezTo>
                <a:cubicBezTo>
                  <a:pt x="6335" y="38"/>
                  <a:pt x="6345" y="46"/>
                  <a:pt x="6353" y="54"/>
                </a:cubicBezTo>
                <a:cubicBezTo>
                  <a:pt x="6362" y="63"/>
                  <a:pt x="6369" y="72"/>
                  <a:pt x="6376" y="83"/>
                </a:cubicBezTo>
                <a:cubicBezTo>
                  <a:pt x="6383" y="93"/>
                  <a:pt x="6389" y="103"/>
                  <a:pt x="6393" y="115"/>
                </a:cubicBezTo>
                <a:cubicBezTo>
                  <a:pt x="6398" y="126"/>
                  <a:pt x="6402" y="138"/>
                  <a:pt x="6404" y="149"/>
                </a:cubicBezTo>
                <a:cubicBezTo>
                  <a:pt x="6406" y="161"/>
                  <a:pt x="6408" y="174"/>
                  <a:pt x="6408" y="186"/>
                </a:cubicBezTo>
                <a:lnTo>
                  <a:pt x="6408" y="2787"/>
                </a:lnTo>
                <a:cubicBezTo>
                  <a:pt x="6408" y="2799"/>
                  <a:pt x="6406" y="2811"/>
                  <a:pt x="6404" y="2823"/>
                </a:cubicBezTo>
                <a:cubicBezTo>
                  <a:pt x="6402" y="2835"/>
                  <a:pt x="6398" y="2846"/>
                  <a:pt x="6393" y="2858"/>
                </a:cubicBezTo>
                <a:cubicBezTo>
                  <a:pt x="6389" y="2869"/>
                  <a:pt x="6383" y="2880"/>
                  <a:pt x="6376" y="2890"/>
                </a:cubicBezTo>
                <a:cubicBezTo>
                  <a:pt x="6369" y="2900"/>
                  <a:pt x="6362" y="2909"/>
                  <a:pt x="6353" y="2918"/>
                </a:cubicBezTo>
                <a:cubicBezTo>
                  <a:pt x="6345" y="2927"/>
                  <a:pt x="6335" y="2934"/>
                  <a:pt x="6325" y="2941"/>
                </a:cubicBezTo>
                <a:cubicBezTo>
                  <a:pt x="6315" y="2948"/>
                  <a:pt x="6304" y="2953"/>
                  <a:pt x="6293" y="2958"/>
                </a:cubicBezTo>
                <a:cubicBezTo>
                  <a:pt x="6282" y="2963"/>
                  <a:pt x="6270" y="2966"/>
                  <a:pt x="6258" y="2969"/>
                </a:cubicBezTo>
                <a:cubicBezTo>
                  <a:pt x="6246" y="2971"/>
                  <a:pt x="6234" y="2972"/>
                  <a:pt x="6222" y="2972"/>
                </a:cubicBezTo>
                <a:lnTo>
                  <a:pt x="185" y="2972"/>
                </a:lnTo>
                <a:cubicBezTo>
                  <a:pt x="173" y="2972"/>
                  <a:pt x="161" y="2971"/>
                  <a:pt x="149" y="2969"/>
                </a:cubicBezTo>
                <a:cubicBezTo>
                  <a:pt x="137" y="2966"/>
                  <a:pt x="126" y="2963"/>
                  <a:pt x="114" y="2958"/>
                </a:cubicBezTo>
                <a:cubicBezTo>
                  <a:pt x="103" y="2953"/>
                  <a:pt x="92" y="2948"/>
                  <a:pt x="82" y="2941"/>
                </a:cubicBezTo>
                <a:cubicBezTo>
                  <a:pt x="72" y="2934"/>
                  <a:pt x="63" y="2927"/>
                  <a:pt x="54" y="2918"/>
                </a:cubicBezTo>
                <a:cubicBezTo>
                  <a:pt x="45" y="2909"/>
                  <a:pt x="38" y="2900"/>
                  <a:pt x="31" y="2890"/>
                </a:cubicBezTo>
                <a:cubicBezTo>
                  <a:pt x="24" y="2880"/>
                  <a:pt x="19" y="2869"/>
                  <a:pt x="14" y="2858"/>
                </a:cubicBezTo>
                <a:cubicBezTo>
                  <a:pt x="9" y="2846"/>
                  <a:pt x="6" y="2835"/>
                  <a:pt x="3" y="2823"/>
                </a:cubicBezTo>
                <a:cubicBezTo>
                  <a:pt x="1" y="2811"/>
                  <a:pt x="0" y="2799"/>
                  <a:pt x="0" y="2787"/>
                </a:cubicBezTo>
                <a:close/>
              </a:path>
            </a:pathLst>
          </a:custGeom>
          <a:solidFill>
            <a:srgbClr val="FFFFFF">
              <a:alpha val="8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535" name="文本框 534"/>
          <p:cNvSpPr txBox="1"/>
          <p:nvPr/>
        </p:nvSpPr>
        <p:spPr>
          <a:xfrm>
            <a:off x="668520" y="2013120"/>
            <a:ext cx="1811160" cy="253440"/>
          </a:xfrm>
          <a:prstGeom prst="rect">
            <a:avLst/>
          </a:prstGeom>
          <a:noFill/>
          <a:ln w="0">
            <a:noFill/>
          </a:ln>
        </p:spPr>
        <p:txBody>
          <a:bodyPr wrap="none" lIns="0" tIns="0" rIns="0" bIns="0" anchor="t">
            <a:spAutoFit/>
          </a:bodyPr>
          <a:lstStyle/>
          <a:p>
            <a:r>
              <a:rPr lang="zh-CN" sz="1580" b="0" u="none" strike="noStrike">
                <a:solidFill>
                  <a:srgbClr val="BFDBFE"/>
                </a:solidFill>
                <a:effectLst/>
                <a:uFillTx/>
                <a:latin typeface="WenQuanYiZenHei"/>
                <a:ea typeface="WenQuanYiZenHei"/>
              </a:rPr>
              <a:t>与传统数据库的区别</a:t>
            </a:r>
            <a:endParaRPr lang="en-US" sz="1580" b="0" u="none" strike="noStrike">
              <a:solidFill>
                <a:srgbClr val="000000"/>
              </a:solidFill>
              <a:effectLst/>
              <a:uFillTx/>
              <a:latin typeface="Times New Roman"/>
            </a:endParaRPr>
          </a:p>
        </p:txBody>
      </p:sp>
      <p:pic>
        <p:nvPicPr>
          <p:cNvPr id="536" name="图片 535"/>
          <p:cNvPicPr/>
          <p:nvPr/>
        </p:nvPicPr>
        <p:blipFill>
          <a:blip r:embed="rId5"/>
          <a:stretch/>
        </p:blipFill>
        <p:spPr>
          <a:xfrm>
            <a:off x="501480" y="2808000"/>
            <a:ext cx="100080" cy="100080"/>
          </a:xfrm>
          <a:prstGeom prst="rect">
            <a:avLst/>
          </a:prstGeom>
          <a:noFill/>
          <a:ln w="0">
            <a:noFill/>
          </a:ln>
        </p:spPr>
      </p:pic>
      <p:sp>
        <p:nvSpPr>
          <p:cNvPr id="537" name="文本框 536"/>
          <p:cNvSpPr txBox="1"/>
          <p:nvPr/>
        </p:nvSpPr>
        <p:spPr>
          <a:xfrm>
            <a:off x="501480" y="2495880"/>
            <a:ext cx="755280" cy="189360"/>
          </a:xfrm>
          <a:prstGeom prst="rect">
            <a:avLst/>
          </a:prstGeom>
          <a:noFill/>
          <a:ln w="0">
            <a:noFill/>
          </a:ln>
        </p:spPr>
        <p:txBody>
          <a:bodyPr wrap="none" lIns="0" tIns="0" rIns="0" bIns="0" anchor="t">
            <a:spAutoFit/>
          </a:bodyPr>
          <a:lstStyle/>
          <a:p>
            <a:r>
              <a:rPr lang="zh-CN" sz="1180" b="0" u="none" strike="noStrike">
                <a:solidFill>
                  <a:srgbClr val="FFFFFF"/>
                </a:solidFill>
                <a:effectLst/>
                <a:uFillTx/>
                <a:latin typeface="WenQuanYiZenHei"/>
                <a:ea typeface="WenQuanYiZenHei"/>
              </a:rPr>
              <a:t>传统数据库</a:t>
            </a:r>
            <a:endParaRPr lang="en-US" sz="1180" b="0" u="none" strike="noStrike">
              <a:solidFill>
                <a:srgbClr val="000000"/>
              </a:solidFill>
              <a:effectLst/>
              <a:uFillTx/>
              <a:latin typeface="Times New Roman"/>
            </a:endParaRPr>
          </a:p>
        </p:txBody>
      </p:sp>
      <p:pic>
        <p:nvPicPr>
          <p:cNvPr id="538" name="图片 537"/>
          <p:cNvPicPr/>
          <p:nvPr/>
        </p:nvPicPr>
        <p:blipFill>
          <a:blip r:embed="rId5"/>
          <a:stretch/>
        </p:blipFill>
        <p:spPr>
          <a:xfrm>
            <a:off x="501480" y="3008520"/>
            <a:ext cx="100080" cy="100080"/>
          </a:xfrm>
          <a:prstGeom prst="rect">
            <a:avLst/>
          </a:prstGeom>
          <a:noFill/>
          <a:ln w="0">
            <a:noFill/>
          </a:ln>
        </p:spPr>
      </p:pic>
      <p:sp>
        <p:nvSpPr>
          <p:cNvPr id="539" name="文本框 538"/>
          <p:cNvSpPr txBox="1"/>
          <p:nvPr/>
        </p:nvSpPr>
        <p:spPr>
          <a:xfrm>
            <a:off x="668520" y="2787120"/>
            <a:ext cx="82224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基于关键词匹配</a:t>
            </a:r>
            <a:endParaRPr lang="en-US" sz="920" b="0" u="none" strike="noStrike">
              <a:solidFill>
                <a:srgbClr val="000000"/>
              </a:solidFill>
              <a:effectLst/>
              <a:uFillTx/>
              <a:latin typeface="Times New Roman"/>
            </a:endParaRPr>
          </a:p>
        </p:txBody>
      </p:sp>
      <p:pic>
        <p:nvPicPr>
          <p:cNvPr id="540" name="图片 539"/>
          <p:cNvPicPr/>
          <p:nvPr/>
        </p:nvPicPr>
        <p:blipFill>
          <a:blip r:embed="rId5"/>
          <a:stretch/>
        </p:blipFill>
        <p:spPr>
          <a:xfrm>
            <a:off x="501480" y="3209040"/>
            <a:ext cx="100080" cy="100080"/>
          </a:xfrm>
          <a:prstGeom prst="rect">
            <a:avLst/>
          </a:prstGeom>
          <a:noFill/>
          <a:ln w="0">
            <a:noFill/>
          </a:ln>
        </p:spPr>
      </p:pic>
      <p:sp>
        <p:nvSpPr>
          <p:cNvPr id="541" name="文本框 540"/>
          <p:cNvSpPr txBox="1"/>
          <p:nvPr/>
        </p:nvSpPr>
        <p:spPr>
          <a:xfrm>
            <a:off x="668520" y="2987640"/>
            <a:ext cx="93960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无法理解语义关系</a:t>
            </a:r>
            <a:endParaRPr lang="en-US" sz="920" b="0" u="none" strike="noStrike">
              <a:solidFill>
                <a:srgbClr val="000000"/>
              </a:solidFill>
              <a:effectLst/>
              <a:uFillTx/>
              <a:latin typeface="Times New Roman"/>
            </a:endParaRPr>
          </a:p>
        </p:txBody>
      </p:sp>
      <p:sp>
        <p:nvSpPr>
          <p:cNvPr id="542" name="任意多边形 541"/>
          <p:cNvSpPr/>
          <p:nvPr/>
        </p:nvSpPr>
        <p:spPr>
          <a:xfrm>
            <a:off x="2841120" y="2373120"/>
            <a:ext cx="2306880" cy="1069920"/>
          </a:xfrm>
          <a:custGeom>
            <a:avLst/>
            <a:gdLst/>
            <a:ahLst/>
            <a:cxnLst/>
            <a:rect l="0" t="0" r="r" b="b"/>
            <a:pathLst>
              <a:path w="6408" h="2972">
                <a:moveTo>
                  <a:pt x="0" y="2787"/>
                </a:moveTo>
                <a:lnTo>
                  <a:pt x="0" y="186"/>
                </a:lnTo>
                <a:cubicBezTo>
                  <a:pt x="0" y="174"/>
                  <a:pt x="1" y="161"/>
                  <a:pt x="4" y="149"/>
                </a:cubicBezTo>
                <a:cubicBezTo>
                  <a:pt x="6" y="138"/>
                  <a:pt x="9" y="126"/>
                  <a:pt x="14" y="115"/>
                </a:cubicBezTo>
                <a:cubicBezTo>
                  <a:pt x="19" y="103"/>
                  <a:pt x="24" y="93"/>
                  <a:pt x="31" y="83"/>
                </a:cubicBezTo>
                <a:cubicBezTo>
                  <a:pt x="38" y="72"/>
                  <a:pt x="46" y="63"/>
                  <a:pt x="54" y="54"/>
                </a:cubicBezTo>
                <a:cubicBezTo>
                  <a:pt x="63" y="46"/>
                  <a:pt x="72" y="38"/>
                  <a:pt x="82" y="31"/>
                </a:cubicBezTo>
                <a:cubicBezTo>
                  <a:pt x="93" y="25"/>
                  <a:pt x="103" y="19"/>
                  <a:pt x="115" y="14"/>
                </a:cubicBezTo>
                <a:cubicBezTo>
                  <a:pt x="126" y="9"/>
                  <a:pt x="137" y="6"/>
                  <a:pt x="149" y="4"/>
                </a:cubicBezTo>
                <a:cubicBezTo>
                  <a:pt x="161" y="1"/>
                  <a:pt x="173" y="0"/>
                  <a:pt x="186" y="0"/>
                </a:cubicBezTo>
                <a:lnTo>
                  <a:pt x="6222" y="0"/>
                </a:lnTo>
                <a:cubicBezTo>
                  <a:pt x="6234" y="0"/>
                  <a:pt x="6246" y="1"/>
                  <a:pt x="6258" y="4"/>
                </a:cubicBezTo>
                <a:cubicBezTo>
                  <a:pt x="6270" y="6"/>
                  <a:pt x="6282" y="9"/>
                  <a:pt x="6293" y="14"/>
                </a:cubicBezTo>
                <a:cubicBezTo>
                  <a:pt x="6304" y="19"/>
                  <a:pt x="6315" y="25"/>
                  <a:pt x="6325" y="31"/>
                </a:cubicBezTo>
                <a:cubicBezTo>
                  <a:pt x="6335" y="38"/>
                  <a:pt x="6345" y="46"/>
                  <a:pt x="6353" y="54"/>
                </a:cubicBezTo>
                <a:cubicBezTo>
                  <a:pt x="6362" y="63"/>
                  <a:pt x="6370" y="72"/>
                  <a:pt x="6376" y="83"/>
                </a:cubicBezTo>
                <a:cubicBezTo>
                  <a:pt x="6383" y="93"/>
                  <a:pt x="6389" y="103"/>
                  <a:pt x="6394" y="115"/>
                </a:cubicBezTo>
                <a:cubicBezTo>
                  <a:pt x="6398" y="126"/>
                  <a:pt x="6402" y="138"/>
                  <a:pt x="6404" y="149"/>
                </a:cubicBezTo>
                <a:cubicBezTo>
                  <a:pt x="6407" y="161"/>
                  <a:pt x="6408" y="174"/>
                  <a:pt x="6408" y="186"/>
                </a:cubicBezTo>
                <a:lnTo>
                  <a:pt x="6408" y="2787"/>
                </a:lnTo>
                <a:cubicBezTo>
                  <a:pt x="6408" y="2799"/>
                  <a:pt x="6407" y="2811"/>
                  <a:pt x="6404" y="2823"/>
                </a:cubicBezTo>
                <a:cubicBezTo>
                  <a:pt x="6402" y="2835"/>
                  <a:pt x="6398" y="2846"/>
                  <a:pt x="6394" y="2858"/>
                </a:cubicBezTo>
                <a:cubicBezTo>
                  <a:pt x="6389" y="2869"/>
                  <a:pt x="6383" y="2880"/>
                  <a:pt x="6376" y="2890"/>
                </a:cubicBezTo>
                <a:cubicBezTo>
                  <a:pt x="6370" y="2900"/>
                  <a:pt x="6362" y="2909"/>
                  <a:pt x="6353" y="2918"/>
                </a:cubicBezTo>
                <a:cubicBezTo>
                  <a:pt x="6345" y="2927"/>
                  <a:pt x="6335" y="2934"/>
                  <a:pt x="6325" y="2941"/>
                </a:cubicBezTo>
                <a:cubicBezTo>
                  <a:pt x="6315" y="2948"/>
                  <a:pt x="6304" y="2953"/>
                  <a:pt x="6293" y="2958"/>
                </a:cubicBezTo>
                <a:cubicBezTo>
                  <a:pt x="6282" y="2963"/>
                  <a:pt x="6270" y="2966"/>
                  <a:pt x="6258" y="2969"/>
                </a:cubicBezTo>
                <a:cubicBezTo>
                  <a:pt x="6246" y="2971"/>
                  <a:pt x="6234" y="2972"/>
                  <a:pt x="6222" y="2972"/>
                </a:cubicBezTo>
                <a:lnTo>
                  <a:pt x="186" y="2972"/>
                </a:lnTo>
                <a:cubicBezTo>
                  <a:pt x="173" y="2972"/>
                  <a:pt x="161" y="2971"/>
                  <a:pt x="149" y="2969"/>
                </a:cubicBezTo>
                <a:cubicBezTo>
                  <a:pt x="137" y="2966"/>
                  <a:pt x="126" y="2963"/>
                  <a:pt x="115" y="2958"/>
                </a:cubicBezTo>
                <a:cubicBezTo>
                  <a:pt x="103" y="2953"/>
                  <a:pt x="93" y="2948"/>
                  <a:pt x="82" y="2941"/>
                </a:cubicBezTo>
                <a:cubicBezTo>
                  <a:pt x="72" y="2934"/>
                  <a:pt x="63" y="2927"/>
                  <a:pt x="54" y="2918"/>
                </a:cubicBezTo>
                <a:cubicBezTo>
                  <a:pt x="46" y="2909"/>
                  <a:pt x="38" y="2900"/>
                  <a:pt x="31" y="2890"/>
                </a:cubicBezTo>
                <a:cubicBezTo>
                  <a:pt x="24" y="2880"/>
                  <a:pt x="19" y="2869"/>
                  <a:pt x="14" y="2858"/>
                </a:cubicBezTo>
                <a:cubicBezTo>
                  <a:pt x="9" y="2846"/>
                  <a:pt x="6" y="2835"/>
                  <a:pt x="4" y="2823"/>
                </a:cubicBezTo>
                <a:cubicBezTo>
                  <a:pt x="1" y="2811"/>
                  <a:pt x="0" y="2799"/>
                  <a:pt x="0" y="2787"/>
                </a:cubicBezTo>
                <a:close/>
              </a:path>
            </a:pathLst>
          </a:custGeom>
          <a:solidFill>
            <a:srgbClr val="FFFFFF">
              <a:alpha val="8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543" name="文本框 542"/>
          <p:cNvSpPr txBox="1"/>
          <p:nvPr/>
        </p:nvSpPr>
        <p:spPr>
          <a:xfrm>
            <a:off x="668520" y="3188160"/>
            <a:ext cx="93960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难以处理同义表达</a:t>
            </a:r>
            <a:endParaRPr lang="en-US" sz="920" b="0" u="none" strike="noStrike">
              <a:solidFill>
                <a:srgbClr val="000000"/>
              </a:solidFill>
              <a:effectLst/>
              <a:uFillTx/>
              <a:latin typeface="Times New Roman"/>
            </a:endParaRPr>
          </a:p>
        </p:txBody>
      </p:sp>
      <p:pic>
        <p:nvPicPr>
          <p:cNvPr id="544" name="图片 543"/>
          <p:cNvPicPr/>
          <p:nvPr/>
        </p:nvPicPr>
        <p:blipFill>
          <a:blip r:embed="rId6"/>
          <a:stretch/>
        </p:blipFill>
        <p:spPr>
          <a:xfrm>
            <a:off x="2941560" y="2808000"/>
            <a:ext cx="100080" cy="100080"/>
          </a:xfrm>
          <a:prstGeom prst="rect">
            <a:avLst/>
          </a:prstGeom>
          <a:noFill/>
          <a:ln w="0">
            <a:noFill/>
          </a:ln>
        </p:spPr>
      </p:pic>
      <p:sp>
        <p:nvSpPr>
          <p:cNvPr id="545" name="文本框 544"/>
          <p:cNvSpPr txBox="1"/>
          <p:nvPr/>
        </p:nvSpPr>
        <p:spPr>
          <a:xfrm>
            <a:off x="2941560" y="2495880"/>
            <a:ext cx="755280" cy="189360"/>
          </a:xfrm>
          <a:prstGeom prst="rect">
            <a:avLst/>
          </a:prstGeom>
          <a:noFill/>
          <a:ln w="0">
            <a:noFill/>
          </a:ln>
        </p:spPr>
        <p:txBody>
          <a:bodyPr wrap="none" lIns="0" tIns="0" rIns="0" bIns="0" anchor="t">
            <a:spAutoFit/>
          </a:bodyPr>
          <a:lstStyle/>
          <a:p>
            <a:r>
              <a:rPr lang="zh-CN" sz="1180" b="0" u="none" strike="noStrike">
                <a:solidFill>
                  <a:srgbClr val="FFFFFF"/>
                </a:solidFill>
                <a:effectLst/>
                <a:uFillTx/>
                <a:latin typeface="WenQuanYiZenHei"/>
                <a:ea typeface="WenQuanYiZenHei"/>
              </a:rPr>
              <a:t>向量数据库</a:t>
            </a:r>
            <a:endParaRPr lang="en-US" sz="1180" b="0" u="none" strike="noStrike">
              <a:solidFill>
                <a:srgbClr val="000000"/>
              </a:solidFill>
              <a:effectLst/>
              <a:uFillTx/>
              <a:latin typeface="Times New Roman"/>
            </a:endParaRPr>
          </a:p>
        </p:txBody>
      </p:sp>
      <p:pic>
        <p:nvPicPr>
          <p:cNvPr id="546" name="图片 545"/>
          <p:cNvPicPr/>
          <p:nvPr/>
        </p:nvPicPr>
        <p:blipFill>
          <a:blip r:embed="rId6"/>
          <a:stretch/>
        </p:blipFill>
        <p:spPr>
          <a:xfrm>
            <a:off x="2941560" y="3008520"/>
            <a:ext cx="100080" cy="100080"/>
          </a:xfrm>
          <a:prstGeom prst="rect">
            <a:avLst/>
          </a:prstGeom>
          <a:noFill/>
          <a:ln w="0">
            <a:noFill/>
          </a:ln>
        </p:spPr>
      </p:pic>
      <p:sp>
        <p:nvSpPr>
          <p:cNvPr id="547" name="文本框 546"/>
          <p:cNvSpPr txBox="1"/>
          <p:nvPr/>
        </p:nvSpPr>
        <p:spPr>
          <a:xfrm>
            <a:off x="3108600" y="2787120"/>
            <a:ext cx="82224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基于语义相似度</a:t>
            </a:r>
            <a:endParaRPr lang="en-US" sz="920" b="0" u="none" strike="noStrike">
              <a:solidFill>
                <a:srgbClr val="000000"/>
              </a:solidFill>
              <a:effectLst/>
              <a:uFillTx/>
              <a:latin typeface="Times New Roman"/>
            </a:endParaRPr>
          </a:p>
        </p:txBody>
      </p:sp>
      <p:pic>
        <p:nvPicPr>
          <p:cNvPr id="548" name="图片 547"/>
          <p:cNvPicPr/>
          <p:nvPr/>
        </p:nvPicPr>
        <p:blipFill>
          <a:blip r:embed="rId6"/>
          <a:stretch/>
        </p:blipFill>
        <p:spPr>
          <a:xfrm>
            <a:off x="2941560" y="3209040"/>
            <a:ext cx="100080" cy="100080"/>
          </a:xfrm>
          <a:prstGeom prst="rect">
            <a:avLst/>
          </a:prstGeom>
          <a:noFill/>
          <a:ln w="0">
            <a:noFill/>
          </a:ln>
        </p:spPr>
      </p:pic>
      <p:sp>
        <p:nvSpPr>
          <p:cNvPr id="549" name="文本框 548"/>
          <p:cNvSpPr txBox="1"/>
          <p:nvPr/>
        </p:nvSpPr>
        <p:spPr>
          <a:xfrm>
            <a:off x="3108600" y="2987640"/>
            <a:ext cx="93960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捕捉文本深层语义</a:t>
            </a:r>
            <a:endParaRPr lang="en-US" sz="920" b="0" u="none" strike="noStrike">
              <a:solidFill>
                <a:srgbClr val="000000"/>
              </a:solidFill>
              <a:effectLst/>
              <a:uFillTx/>
              <a:latin typeface="Times New Roman"/>
            </a:endParaRPr>
          </a:p>
        </p:txBody>
      </p:sp>
      <p:pic>
        <p:nvPicPr>
          <p:cNvPr id="550" name="图片 549"/>
          <p:cNvPicPr/>
          <p:nvPr/>
        </p:nvPicPr>
        <p:blipFill>
          <a:blip r:embed="rId7"/>
          <a:stretch/>
        </p:blipFill>
        <p:spPr>
          <a:xfrm>
            <a:off x="401040" y="3668760"/>
            <a:ext cx="200160" cy="200160"/>
          </a:xfrm>
          <a:prstGeom prst="rect">
            <a:avLst/>
          </a:prstGeom>
          <a:noFill/>
          <a:ln w="0">
            <a:noFill/>
          </a:ln>
        </p:spPr>
      </p:pic>
      <p:sp>
        <p:nvSpPr>
          <p:cNvPr id="551" name="文本框 550"/>
          <p:cNvSpPr txBox="1"/>
          <p:nvPr/>
        </p:nvSpPr>
        <p:spPr>
          <a:xfrm>
            <a:off x="3108600" y="3188160"/>
            <a:ext cx="117432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识别相关但不同的表达</a:t>
            </a:r>
            <a:endParaRPr lang="en-US" sz="920" b="0" u="none" strike="noStrike">
              <a:solidFill>
                <a:srgbClr val="000000"/>
              </a:solidFill>
              <a:effectLst/>
              <a:uFillTx/>
              <a:latin typeface="Times New Roman"/>
            </a:endParaRPr>
          </a:p>
        </p:txBody>
      </p:sp>
      <p:sp>
        <p:nvSpPr>
          <p:cNvPr id="552" name="文本框 551"/>
          <p:cNvSpPr txBox="1"/>
          <p:nvPr/>
        </p:nvSpPr>
        <p:spPr>
          <a:xfrm>
            <a:off x="668520" y="3651120"/>
            <a:ext cx="201960" cy="253440"/>
          </a:xfrm>
          <a:prstGeom prst="rect">
            <a:avLst/>
          </a:prstGeom>
          <a:noFill/>
          <a:ln w="0">
            <a:noFill/>
          </a:ln>
        </p:spPr>
        <p:txBody>
          <a:bodyPr wrap="none" lIns="0" tIns="0" rIns="0" bIns="0" anchor="t">
            <a:spAutoFit/>
          </a:bodyPr>
          <a:lstStyle/>
          <a:p>
            <a:r>
              <a:rPr lang="zh-CN" sz="1580" b="0" u="none" strike="noStrike">
                <a:solidFill>
                  <a:srgbClr val="BFDBFE"/>
                </a:solidFill>
                <a:effectLst/>
                <a:uFillTx/>
                <a:latin typeface="WenQuanYiZenHei"/>
                <a:ea typeface="WenQuanYiZenHei"/>
              </a:rPr>
              <a:t>在</a:t>
            </a:r>
            <a:endParaRPr lang="en-US" sz="1580" b="0" u="none" strike="noStrike">
              <a:solidFill>
                <a:srgbClr val="000000"/>
              </a:solidFill>
              <a:effectLst/>
              <a:uFillTx/>
              <a:latin typeface="Times New Roman"/>
            </a:endParaRPr>
          </a:p>
        </p:txBody>
      </p:sp>
      <p:sp>
        <p:nvSpPr>
          <p:cNvPr id="553" name="文本框 552"/>
          <p:cNvSpPr txBox="1"/>
          <p:nvPr/>
        </p:nvSpPr>
        <p:spPr>
          <a:xfrm>
            <a:off x="869040" y="3657960"/>
            <a:ext cx="476280" cy="235080"/>
          </a:xfrm>
          <a:prstGeom prst="rect">
            <a:avLst/>
          </a:prstGeom>
          <a:noFill/>
          <a:ln w="0">
            <a:noFill/>
          </a:ln>
        </p:spPr>
        <p:txBody>
          <a:bodyPr wrap="none" lIns="0" tIns="0" rIns="0" bIns="0" anchor="t">
            <a:spAutoFit/>
          </a:bodyPr>
          <a:lstStyle/>
          <a:p>
            <a:r>
              <a:rPr lang="en-US" sz="1580" b="1" u="none" strike="noStrike">
                <a:solidFill>
                  <a:srgbClr val="BFDBFE"/>
                </a:solidFill>
                <a:effectLst/>
                <a:uFillTx/>
                <a:latin typeface="DejaVuSans"/>
                <a:ea typeface="DejaVuSans"/>
              </a:rPr>
              <a:t>RAG</a:t>
            </a:r>
            <a:endParaRPr lang="en-US" sz="1580" b="0" u="none" strike="noStrike">
              <a:solidFill>
                <a:srgbClr val="000000"/>
              </a:solidFill>
              <a:effectLst/>
              <a:uFillTx/>
              <a:latin typeface="Times New Roman"/>
            </a:endParaRPr>
          </a:p>
        </p:txBody>
      </p:sp>
      <p:pic>
        <p:nvPicPr>
          <p:cNvPr id="554" name="图片 553"/>
          <p:cNvPicPr/>
          <p:nvPr/>
        </p:nvPicPr>
        <p:blipFill>
          <a:blip r:embed="rId8"/>
          <a:stretch/>
        </p:blipFill>
        <p:spPr>
          <a:xfrm>
            <a:off x="401040" y="4044600"/>
            <a:ext cx="133200" cy="133200"/>
          </a:xfrm>
          <a:prstGeom prst="rect">
            <a:avLst/>
          </a:prstGeom>
          <a:noFill/>
          <a:ln w="0">
            <a:noFill/>
          </a:ln>
        </p:spPr>
      </p:pic>
      <p:sp>
        <p:nvSpPr>
          <p:cNvPr id="555" name="文本框 554"/>
          <p:cNvSpPr txBox="1"/>
          <p:nvPr/>
        </p:nvSpPr>
        <p:spPr>
          <a:xfrm>
            <a:off x="1343520" y="3651120"/>
            <a:ext cx="1207800" cy="253440"/>
          </a:xfrm>
          <a:prstGeom prst="rect">
            <a:avLst/>
          </a:prstGeom>
          <a:noFill/>
          <a:ln w="0">
            <a:noFill/>
          </a:ln>
        </p:spPr>
        <p:txBody>
          <a:bodyPr wrap="none" lIns="0" tIns="0" rIns="0" bIns="0" anchor="t">
            <a:spAutoFit/>
          </a:bodyPr>
          <a:lstStyle/>
          <a:p>
            <a:r>
              <a:rPr lang="zh-CN" sz="1580" b="0" u="none" strike="noStrike">
                <a:solidFill>
                  <a:srgbClr val="BFDBFE"/>
                </a:solidFill>
                <a:effectLst/>
                <a:uFillTx/>
                <a:latin typeface="WenQuanYiZenHei"/>
                <a:ea typeface="WenQuanYiZenHei"/>
              </a:rPr>
              <a:t>系统中的优势</a:t>
            </a:r>
            <a:endParaRPr lang="en-US" sz="1580" b="0" u="none" strike="noStrike">
              <a:solidFill>
                <a:srgbClr val="000000"/>
              </a:solidFill>
              <a:effectLst/>
              <a:uFillTx/>
              <a:latin typeface="Times New Roman"/>
            </a:endParaRPr>
          </a:p>
        </p:txBody>
      </p:sp>
      <p:pic>
        <p:nvPicPr>
          <p:cNvPr id="556" name="图片 555"/>
          <p:cNvPicPr/>
          <p:nvPr/>
        </p:nvPicPr>
        <p:blipFill>
          <a:blip r:embed="rId8"/>
          <a:stretch/>
        </p:blipFill>
        <p:spPr>
          <a:xfrm>
            <a:off x="401040" y="4312080"/>
            <a:ext cx="133200" cy="133200"/>
          </a:xfrm>
          <a:prstGeom prst="rect">
            <a:avLst/>
          </a:prstGeom>
          <a:noFill/>
          <a:ln w="0">
            <a:noFill/>
          </a:ln>
        </p:spPr>
      </p:pic>
      <p:sp>
        <p:nvSpPr>
          <p:cNvPr id="557" name="文本框 556"/>
          <p:cNvSpPr txBox="1"/>
          <p:nvPr/>
        </p:nvSpPr>
        <p:spPr>
          <a:xfrm>
            <a:off x="601560" y="4024440"/>
            <a:ext cx="295128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显著提升检索效率和精度，特别是在大规模数据中</a:t>
            </a:r>
            <a:endParaRPr lang="en-US" sz="1050" b="0" u="none" strike="noStrike">
              <a:solidFill>
                <a:srgbClr val="000000"/>
              </a:solidFill>
              <a:effectLst/>
              <a:uFillTx/>
              <a:latin typeface="Times New Roman"/>
            </a:endParaRPr>
          </a:p>
        </p:txBody>
      </p:sp>
      <p:pic>
        <p:nvPicPr>
          <p:cNvPr id="558" name="图片 557"/>
          <p:cNvPicPr/>
          <p:nvPr/>
        </p:nvPicPr>
        <p:blipFill>
          <a:blip r:embed="rId8"/>
          <a:stretch/>
        </p:blipFill>
        <p:spPr>
          <a:xfrm>
            <a:off x="401040" y="4579560"/>
            <a:ext cx="133200" cy="133200"/>
          </a:xfrm>
          <a:prstGeom prst="rect">
            <a:avLst/>
          </a:prstGeom>
          <a:noFill/>
          <a:ln w="0">
            <a:noFill/>
          </a:ln>
        </p:spPr>
      </p:pic>
      <p:sp>
        <p:nvSpPr>
          <p:cNvPr id="559" name="文本框 558"/>
          <p:cNvSpPr txBox="1"/>
          <p:nvPr/>
        </p:nvSpPr>
        <p:spPr>
          <a:xfrm>
            <a:off x="601560" y="4291920"/>
            <a:ext cx="295128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能够理解用户查询的语义，而不局限于关键词匹配</a:t>
            </a:r>
            <a:endParaRPr lang="en-US" sz="1050" b="0" u="none" strike="noStrike">
              <a:solidFill>
                <a:srgbClr val="000000"/>
              </a:solidFill>
              <a:effectLst/>
              <a:uFillTx/>
              <a:latin typeface="Times New Roman"/>
            </a:endParaRPr>
          </a:p>
        </p:txBody>
      </p:sp>
      <p:pic>
        <p:nvPicPr>
          <p:cNvPr id="560" name="图片 559"/>
          <p:cNvPicPr/>
          <p:nvPr/>
        </p:nvPicPr>
        <p:blipFill>
          <a:blip r:embed="rId9"/>
          <a:stretch/>
        </p:blipFill>
        <p:spPr>
          <a:xfrm>
            <a:off x="401040" y="5540400"/>
            <a:ext cx="100080" cy="116640"/>
          </a:xfrm>
          <a:prstGeom prst="rect">
            <a:avLst/>
          </a:prstGeom>
          <a:noFill/>
          <a:ln w="0">
            <a:noFill/>
          </a:ln>
        </p:spPr>
      </p:pic>
      <p:sp>
        <p:nvSpPr>
          <p:cNvPr id="561" name="文本框 560"/>
          <p:cNvSpPr txBox="1"/>
          <p:nvPr/>
        </p:nvSpPr>
        <p:spPr>
          <a:xfrm>
            <a:off x="601560" y="4559400"/>
            <a:ext cx="308520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为生成模型提供最相关的上下文信息，提升回答质量</a:t>
            </a:r>
            <a:endParaRPr lang="en-US" sz="1050" b="0" u="none" strike="noStrike">
              <a:solidFill>
                <a:srgbClr val="000000"/>
              </a:solidFill>
              <a:effectLst/>
              <a:uFillTx/>
              <a:latin typeface="Times New Roman"/>
            </a:endParaRPr>
          </a:p>
        </p:txBody>
      </p:sp>
      <p:sp>
        <p:nvSpPr>
          <p:cNvPr id="562" name="文本框 561"/>
          <p:cNvSpPr txBox="1"/>
          <p:nvPr/>
        </p:nvSpPr>
        <p:spPr>
          <a:xfrm>
            <a:off x="534960" y="5532120"/>
            <a:ext cx="116640" cy="136080"/>
          </a:xfrm>
          <a:prstGeom prst="rect">
            <a:avLst/>
          </a:prstGeom>
          <a:noFill/>
          <a:ln w="0">
            <a:noFill/>
          </a:ln>
        </p:spPr>
        <p:txBody>
          <a:bodyPr wrap="none" lIns="0" tIns="0" rIns="0" bIns="0" anchor="t">
            <a:spAutoFit/>
          </a:bodyPr>
          <a:lstStyle/>
          <a:p>
            <a:r>
              <a:rPr lang="en-US" sz="920" b="0" u="none" strike="noStrike">
                <a:solidFill>
                  <a:srgbClr val="9CA3AF"/>
                </a:solidFill>
                <a:effectLst/>
                <a:uFillTx/>
                <a:latin typeface="DejaVuSans"/>
                <a:ea typeface="DejaVuSans"/>
              </a:rPr>
              <a:t> </a:t>
            </a:r>
            <a:endParaRPr lang="en-US" sz="920" b="0" u="none" strike="noStrike">
              <a:solidFill>
                <a:srgbClr val="000000"/>
              </a:solidFill>
              <a:effectLst/>
              <a:uFillTx/>
              <a:latin typeface="Times New Roman"/>
            </a:endParaRPr>
          </a:p>
        </p:txBody>
      </p:sp>
      <p:sp>
        <p:nvSpPr>
          <p:cNvPr id="563" name="文本框 562"/>
          <p:cNvSpPr txBox="1"/>
          <p:nvPr/>
        </p:nvSpPr>
        <p:spPr>
          <a:xfrm>
            <a:off x="572040" y="5528160"/>
            <a:ext cx="118080" cy="148320"/>
          </a:xfrm>
          <a:prstGeom prst="rect">
            <a:avLst/>
          </a:prstGeom>
          <a:noFill/>
          <a:ln w="0">
            <a:noFill/>
          </a:ln>
        </p:spPr>
        <p:txBody>
          <a:bodyPr wrap="none" lIns="0" tIns="0" rIns="0" bIns="0" anchor="t">
            <a:spAutoFit/>
          </a:bodyPr>
          <a:lstStyle/>
          <a:p>
            <a:r>
              <a:rPr lang="zh-CN" sz="920" b="0" u="none" strike="noStrike">
                <a:solidFill>
                  <a:srgbClr val="9CA3AF"/>
                </a:solidFill>
                <a:effectLst/>
                <a:uFillTx/>
                <a:latin typeface="WenQuanYiZenHei"/>
                <a:ea typeface="WenQuanYiZenHei"/>
              </a:rPr>
              <a:t>第</a:t>
            </a:r>
            <a:endParaRPr lang="en-US" sz="920" b="0" u="none" strike="noStrike">
              <a:solidFill>
                <a:srgbClr val="000000"/>
              </a:solidFill>
              <a:effectLst/>
              <a:uFillTx/>
              <a:latin typeface="Times New Roman"/>
            </a:endParaRPr>
          </a:p>
        </p:txBody>
      </p:sp>
      <p:sp>
        <p:nvSpPr>
          <p:cNvPr id="564" name="文本框 563"/>
          <p:cNvSpPr txBox="1"/>
          <p:nvPr/>
        </p:nvSpPr>
        <p:spPr>
          <a:xfrm>
            <a:off x="689040" y="5532120"/>
            <a:ext cx="116640" cy="136080"/>
          </a:xfrm>
          <a:prstGeom prst="rect">
            <a:avLst/>
          </a:prstGeom>
          <a:noFill/>
          <a:ln w="0">
            <a:noFill/>
          </a:ln>
        </p:spPr>
        <p:txBody>
          <a:bodyPr wrap="none" lIns="0" tIns="0" rIns="0" bIns="0" anchor="t">
            <a:spAutoFit/>
          </a:bodyPr>
          <a:lstStyle/>
          <a:p>
            <a:r>
              <a:rPr lang="en-US" sz="920" b="0" u="none" strike="noStrike">
                <a:solidFill>
                  <a:srgbClr val="9CA3AF"/>
                </a:solidFill>
                <a:effectLst/>
                <a:uFillTx/>
                <a:latin typeface="DejaVuSans"/>
                <a:ea typeface="DejaVuSans"/>
              </a:rPr>
              <a:t>7</a:t>
            </a:r>
            <a:endParaRPr lang="en-US" sz="920" b="0" u="none" strike="noStrike">
              <a:solidFill>
                <a:srgbClr val="000000"/>
              </a:solidFill>
              <a:effectLst/>
              <a:uFillTx/>
              <a:latin typeface="Times New Roman"/>
            </a:endParaRPr>
          </a:p>
        </p:txBody>
      </p:sp>
      <p:sp>
        <p:nvSpPr>
          <p:cNvPr id="565" name="文本框 564"/>
          <p:cNvSpPr txBox="1"/>
          <p:nvPr/>
        </p:nvSpPr>
        <p:spPr>
          <a:xfrm>
            <a:off x="763560" y="5528160"/>
            <a:ext cx="1291680" cy="148320"/>
          </a:xfrm>
          <a:prstGeom prst="rect">
            <a:avLst/>
          </a:prstGeom>
          <a:noFill/>
          <a:ln w="0">
            <a:noFill/>
          </a:ln>
        </p:spPr>
        <p:txBody>
          <a:bodyPr wrap="none" lIns="0" tIns="0" rIns="0" bIns="0" anchor="t">
            <a:spAutoFit/>
          </a:bodyPr>
          <a:lstStyle/>
          <a:p>
            <a:r>
              <a:rPr lang="zh-CN" sz="920" b="0" u="none" strike="noStrike">
                <a:solidFill>
                  <a:srgbClr val="9CA3AF"/>
                </a:solidFill>
                <a:effectLst/>
                <a:uFillTx/>
                <a:latin typeface="WenQuanYiZenHei"/>
                <a:ea typeface="WenQuanYiZenHei"/>
              </a:rPr>
              <a:t>章：构建检索向量数据库</a:t>
            </a:r>
            <a:endParaRPr lang="en-US" sz="920" b="0" u="none" strike="noStrike">
              <a:solidFill>
                <a:srgbClr val="000000"/>
              </a:solidFill>
              <a:effectLst/>
              <a:uFillTx/>
              <a:latin typeface="Times New Roman"/>
            </a:endParaRPr>
          </a:p>
        </p:txBody>
      </p:sp>
      <p:sp>
        <p:nvSpPr>
          <p:cNvPr id="566" name="任意多边形 565"/>
          <p:cNvSpPr/>
          <p:nvPr/>
        </p:nvSpPr>
        <p:spPr>
          <a:xfrm>
            <a:off x="401040" y="5749200"/>
            <a:ext cx="9894600" cy="33840"/>
          </a:xfrm>
          <a:custGeom>
            <a:avLst/>
            <a:gdLst/>
            <a:ahLst/>
            <a:cxnLst/>
            <a:rect l="0" t="0" r="r" b="b"/>
            <a:pathLst>
              <a:path w="27485" h="94">
                <a:moveTo>
                  <a:pt x="0" y="0"/>
                </a:moveTo>
                <a:lnTo>
                  <a:pt x="27485" y="0"/>
                </a:lnTo>
                <a:lnTo>
                  <a:pt x="27485" y="94"/>
                </a:lnTo>
                <a:lnTo>
                  <a:pt x="0" y="94"/>
                </a:lnTo>
                <a:lnTo>
                  <a:pt x="0" y="0"/>
                </a:lnTo>
                <a:close/>
              </a:path>
            </a:pathLst>
          </a:custGeom>
          <a:solidFill>
            <a:srgbClr val="FFFFFF">
              <a:alpha val="2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567" name="任意多边形 566"/>
          <p:cNvSpPr/>
          <p:nvPr/>
        </p:nvSpPr>
        <p:spPr>
          <a:xfrm>
            <a:off x="401040" y="5749200"/>
            <a:ext cx="5933520" cy="33840"/>
          </a:xfrm>
          <a:custGeom>
            <a:avLst/>
            <a:gdLst/>
            <a:ahLst/>
            <a:cxnLst/>
            <a:rect l="0" t="0" r="r" b="b"/>
            <a:pathLst>
              <a:path w="16482" h="94">
                <a:moveTo>
                  <a:pt x="0" y="0"/>
                </a:moveTo>
                <a:lnTo>
                  <a:pt x="16482" y="0"/>
                </a:lnTo>
                <a:lnTo>
                  <a:pt x="16482" y="94"/>
                </a:lnTo>
                <a:lnTo>
                  <a:pt x="0" y="94"/>
                </a:lnTo>
                <a:lnTo>
                  <a:pt x="0" y="0"/>
                </a:lnTo>
                <a:close/>
              </a:path>
            </a:pathLst>
          </a:custGeom>
          <a:solidFill>
            <a:srgbClr val="7E3AF2"/>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568" name="任意多边形 567"/>
          <p:cNvSpPr/>
          <p:nvPr/>
        </p:nvSpPr>
        <p:spPr>
          <a:xfrm>
            <a:off x="1069560" y="927360"/>
            <a:ext cx="50400" cy="50400"/>
          </a:xfrm>
          <a:custGeom>
            <a:avLst/>
            <a:gdLst/>
            <a:ahLst/>
            <a:cxnLst/>
            <a:rect l="0" t="0" r="r" b="b"/>
            <a:pathLst>
              <a:path w="140" h="140">
                <a:moveTo>
                  <a:pt x="140" y="70"/>
                </a:moveTo>
                <a:cubicBezTo>
                  <a:pt x="140" y="79"/>
                  <a:pt x="138" y="88"/>
                  <a:pt x="135" y="96"/>
                </a:cubicBezTo>
                <a:cubicBezTo>
                  <a:pt x="131" y="105"/>
                  <a:pt x="126" y="113"/>
                  <a:pt x="120" y="119"/>
                </a:cubicBezTo>
                <a:cubicBezTo>
                  <a:pt x="113" y="126"/>
                  <a:pt x="106" y="131"/>
                  <a:pt x="97" y="134"/>
                </a:cubicBezTo>
                <a:cubicBezTo>
                  <a:pt x="89" y="139"/>
                  <a:pt x="80" y="140"/>
                  <a:pt x="70" y="140"/>
                </a:cubicBezTo>
                <a:cubicBezTo>
                  <a:pt x="61" y="140"/>
                  <a:pt x="52" y="139"/>
                  <a:pt x="44" y="134"/>
                </a:cubicBezTo>
                <a:cubicBezTo>
                  <a:pt x="35" y="131"/>
                  <a:pt x="28" y="126"/>
                  <a:pt x="21" y="119"/>
                </a:cubicBezTo>
                <a:cubicBezTo>
                  <a:pt x="14" y="113"/>
                  <a:pt x="9" y="105"/>
                  <a:pt x="5" y="96"/>
                </a:cubicBezTo>
                <a:cubicBezTo>
                  <a:pt x="2" y="88"/>
                  <a:pt x="0" y="79"/>
                  <a:pt x="0" y="70"/>
                </a:cubicBezTo>
                <a:cubicBezTo>
                  <a:pt x="0" y="61"/>
                  <a:pt x="2" y="52"/>
                  <a:pt x="5" y="43"/>
                </a:cubicBezTo>
                <a:cubicBezTo>
                  <a:pt x="9" y="35"/>
                  <a:pt x="14" y="27"/>
                  <a:pt x="21" y="21"/>
                </a:cubicBezTo>
                <a:cubicBezTo>
                  <a:pt x="28" y="14"/>
                  <a:pt x="35" y="9"/>
                  <a:pt x="44" y="5"/>
                </a:cubicBezTo>
                <a:cubicBezTo>
                  <a:pt x="52" y="2"/>
                  <a:pt x="61" y="0"/>
                  <a:pt x="70" y="0"/>
                </a:cubicBezTo>
                <a:cubicBezTo>
                  <a:pt x="80" y="0"/>
                  <a:pt x="89" y="2"/>
                  <a:pt x="97" y="5"/>
                </a:cubicBezTo>
                <a:cubicBezTo>
                  <a:pt x="106" y="9"/>
                  <a:pt x="113" y="14"/>
                  <a:pt x="120" y="21"/>
                </a:cubicBezTo>
                <a:cubicBezTo>
                  <a:pt x="126" y="27"/>
                  <a:pt x="131" y="35"/>
                  <a:pt x="135" y="43"/>
                </a:cubicBezTo>
                <a:cubicBezTo>
                  <a:pt x="138" y="52"/>
                  <a:pt x="140" y="61"/>
                  <a:pt x="140" y="70"/>
                </a:cubicBezTo>
                <a:close/>
              </a:path>
            </a:pathLst>
          </a:custGeom>
          <a:solidFill>
            <a:srgbClr val="FFFFFF">
              <a:alpha val="5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569" name="任意多边形 568"/>
          <p:cNvSpPr/>
          <p:nvPr/>
        </p:nvSpPr>
        <p:spPr>
          <a:xfrm>
            <a:off x="9091800" y="1545840"/>
            <a:ext cx="50760" cy="50400"/>
          </a:xfrm>
          <a:custGeom>
            <a:avLst/>
            <a:gdLst/>
            <a:ahLst/>
            <a:cxnLst/>
            <a:rect l="0" t="0" r="r" b="b"/>
            <a:pathLst>
              <a:path w="141" h="140">
                <a:moveTo>
                  <a:pt x="141" y="70"/>
                </a:moveTo>
                <a:cubicBezTo>
                  <a:pt x="141" y="79"/>
                  <a:pt x="139" y="89"/>
                  <a:pt x="135" y="97"/>
                </a:cubicBezTo>
                <a:cubicBezTo>
                  <a:pt x="132" y="106"/>
                  <a:pt x="127" y="113"/>
                  <a:pt x="120" y="120"/>
                </a:cubicBezTo>
                <a:cubicBezTo>
                  <a:pt x="114" y="126"/>
                  <a:pt x="105" y="131"/>
                  <a:pt x="97" y="135"/>
                </a:cubicBezTo>
                <a:cubicBezTo>
                  <a:pt x="88" y="138"/>
                  <a:pt x="79" y="140"/>
                  <a:pt x="70" y="140"/>
                </a:cubicBezTo>
                <a:cubicBezTo>
                  <a:pt x="61" y="140"/>
                  <a:pt x="52" y="138"/>
                  <a:pt x="43" y="135"/>
                </a:cubicBezTo>
                <a:cubicBezTo>
                  <a:pt x="35" y="131"/>
                  <a:pt x="27" y="126"/>
                  <a:pt x="21" y="120"/>
                </a:cubicBezTo>
                <a:cubicBezTo>
                  <a:pt x="14" y="113"/>
                  <a:pt x="9" y="106"/>
                  <a:pt x="6" y="97"/>
                </a:cubicBezTo>
                <a:cubicBezTo>
                  <a:pt x="2" y="89"/>
                  <a:pt x="0" y="79"/>
                  <a:pt x="0" y="70"/>
                </a:cubicBezTo>
                <a:cubicBezTo>
                  <a:pt x="0" y="60"/>
                  <a:pt x="2" y="51"/>
                  <a:pt x="6" y="43"/>
                </a:cubicBezTo>
                <a:cubicBezTo>
                  <a:pt x="9" y="34"/>
                  <a:pt x="14" y="27"/>
                  <a:pt x="21" y="20"/>
                </a:cubicBezTo>
                <a:cubicBezTo>
                  <a:pt x="27" y="14"/>
                  <a:pt x="35" y="9"/>
                  <a:pt x="43" y="5"/>
                </a:cubicBezTo>
                <a:cubicBezTo>
                  <a:pt x="52" y="2"/>
                  <a:pt x="61" y="0"/>
                  <a:pt x="70" y="0"/>
                </a:cubicBezTo>
                <a:cubicBezTo>
                  <a:pt x="79" y="0"/>
                  <a:pt x="88" y="2"/>
                  <a:pt x="97" y="5"/>
                </a:cubicBezTo>
                <a:cubicBezTo>
                  <a:pt x="105" y="9"/>
                  <a:pt x="114" y="14"/>
                  <a:pt x="120" y="20"/>
                </a:cubicBezTo>
                <a:cubicBezTo>
                  <a:pt x="127" y="27"/>
                  <a:pt x="132" y="34"/>
                  <a:pt x="135" y="43"/>
                </a:cubicBezTo>
                <a:cubicBezTo>
                  <a:pt x="139" y="51"/>
                  <a:pt x="141" y="60"/>
                  <a:pt x="141" y="70"/>
                </a:cubicBezTo>
                <a:close/>
              </a:path>
            </a:pathLst>
          </a:custGeom>
          <a:solidFill>
            <a:srgbClr val="FFFFFF">
              <a:alpha val="5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570" name="任意多边形 569"/>
          <p:cNvSpPr/>
          <p:nvPr/>
        </p:nvSpPr>
        <p:spPr>
          <a:xfrm>
            <a:off x="2139120" y="4019400"/>
            <a:ext cx="50400" cy="50400"/>
          </a:xfrm>
          <a:custGeom>
            <a:avLst/>
            <a:gdLst/>
            <a:ahLst/>
            <a:cxnLst/>
            <a:rect l="0" t="0" r="r" b="b"/>
            <a:pathLst>
              <a:path w="140" h="140">
                <a:moveTo>
                  <a:pt x="140" y="71"/>
                </a:moveTo>
                <a:cubicBezTo>
                  <a:pt x="140" y="80"/>
                  <a:pt x="139" y="89"/>
                  <a:pt x="135" y="97"/>
                </a:cubicBezTo>
                <a:cubicBezTo>
                  <a:pt x="131" y="106"/>
                  <a:pt x="126" y="113"/>
                  <a:pt x="120" y="120"/>
                </a:cubicBezTo>
                <a:cubicBezTo>
                  <a:pt x="113" y="126"/>
                  <a:pt x="106" y="131"/>
                  <a:pt x="96" y="135"/>
                </a:cubicBezTo>
                <a:cubicBezTo>
                  <a:pt x="88" y="138"/>
                  <a:pt x="79" y="140"/>
                  <a:pt x="70" y="140"/>
                </a:cubicBezTo>
                <a:cubicBezTo>
                  <a:pt x="60" y="140"/>
                  <a:pt x="52" y="138"/>
                  <a:pt x="43" y="135"/>
                </a:cubicBezTo>
                <a:cubicBezTo>
                  <a:pt x="34" y="131"/>
                  <a:pt x="27" y="126"/>
                  <a:pt x="20" y="120"/>
                </a:cubicBezTo>
                <a:cubicBezTo>
                  <a:pt x="14" y="113"/>
                  <a:pt x="9" y="106"/>
                  <a:pt x="5" y="97"/>
                </a:cubicBezTo>
                <a:cubicBezTo>
                  <a:pt x="2" y="89"/>
                  <a:pt x="0" y="80"/>
                  <a:pt x="0" y="71"/>
                </a:cubicBezTo>
                <a:cubicBezTo>
                  <a:pt x="0" y="61"/>
                  <a:pt x="2" y="52"/>
                  <a:pt x="5" y="44"/>
                </a:cubicBezTo>
                <a:cubicBezTo>
                  <a:pt x="9" y="35"/>
                  <a:pt x="14" y="28"/>
                  <a:pt x="20" y="20"/>
                </a:cubicBezTo>
                <a:cubicBezTo>
                  <a:pt x="27" y="14"/>
                  <a:pt x="34" y="9"/>
                  <a:pt x="43" y="5"/>
                </a:cubicBezTo>
                <a:cubicBezTo>
                  <a:pt x="52" y="2"/>
                  <a:pt x="60" y="0"/>
                  <a:pt x="70" y="0"/>
                </a:cubicBezTo>
                <a:cubicBezTo>
                  <a:pt x="79" y="0"/>
                  <a:pt x="88" y="2"/>
                  <a:pt x="96" y="5"/>
                </a:cubicBezTo>
                <a:cubicBezTo>
                  <a:pt x="106" y="9"/>
                  <a:pt x="113" y="14"/>
                  <a:pt x="120" y="20"/>
                </a:cubicBezTo>
                <a:cubicBezTo>
                  <a:pt x="126" y="28"/>
                  <a:pt x="131" y="35"/>
                  <a:pt x="135" y="44"/>
                </a:cubicBezTo>
                <a:cubicBezTo>
                  <a:pt x="139" y="52"/>
                  <a:pt x="140" y="61"/>
                  <a:pt x="140" y="71"/>
                </a:cubicBezTo>
                <a:close/>
              </a:path>
            </a:pathLst>
          </a:custGeom>
          <a:solidFill>
            <a:srgbClr val="FFFFFF">
              <a:alpha val="5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571" name="任意多边形 570"/>
          <p:cNvSpPr/>
          <p:nvPr/>
        </p:nvSpPr>
        <p:spPr>
          <a:xfrm>
            <a:off x="9626760" y="4637880"/>
            <a:ext cx="50400" cy="50400"/>
          </a:xfrm>
          <a:custGeom>
            <a:avLst/>
            <a:gdLst/>
            <a:ahLst/>
            <a:cxnLst/>
            <a:rect l="0" t="0" r="r" b="b"/>
            <a:pathLst>
              <a:path w="140" h="140">
                <a:moveTo>
                  <a:pt x="140" y="69"/>
                </a:moveTo>
                <a:cubicBezTo>
                  <a:pt x="140" y="79"/>
                  <a:pt x="138" y="88"/>
                  <a:pt x="135" y="96"/>
                </a:cubicBezTo>
                <a:cubicBezTo>
                  <a:pt x="131" y="105"/>
                  <a:pt x="126" y="112"/>
                  <a:pt x="120" y="120"/>
                </a:cubicBezTo>
                <a:cubicBezTo>
                  <a:pt x="113" y="126"/>
                  <a:pt x="106" y="131"/>
                  <a:pt x="97" y="135"/>
                </a:cubicBezTo>
                <a:cubicBezTo>
                  <a:pt x="89" y="138"/>
                  <a:pt x="80" y="140"/>
                  <a:pt x="71" y="140"/>
                </a:cubicBezTo>
                <a:cubicBezTo>
                  <a:pt x="61" y="140"/>
                  <a:pt x="52" y="138"/>
                  <a:pt x="44" y="135"/>
                </a:cubicBezTo>
                <a:cubicBezTo>
                  <a:pt x="35" y="131"/>
                  <a:pt x="28" y="126"/>
                  <a:pt x="21" y="120"/>
                </a:cubicBezTo>
                <a:cubicBezTo>
                  <a:pt x="14" y="112"/>
                  <a:pt x="9" y="105"/>
                  <a:pt x="5" y="96"/>
                </a:cubicBezTo>
                <a:cubicBezTo>
                  <a:pt x="2" y="88"/>
                  <a:pt x="0" y="79"/>
                  <a:pt x="0" y="69"/>
                </a:cubicBezTo>
                <a:cubicBezTo>
                  <a:pt x="0" y="60"/>
                  <a:pt x="2" y="51"/>
                  <a:pt x="5" y="43"/>
                </a:cubicBezTo>
                <a:cubicBezTo>
                  <a:pt x="9" y="34"/>
                  <a:pt x="14" y="27"/>
                  <a:pt x="21" y="20"/>
                </a:cubicBezTo>
                <a:cubicBezTo>
                  <a:pt x="28" y="14"/>
                  <a:pt x="35" y="9"/>
                  <a:pt x="44" y="5"/>
                </a:cubicBezTo>
                <a:cubicBezTo>
                  <a:pt x="52" y="2"/>
                  <a:pt x="61" y="0"/>
                  <a:pt x="71" y="0"/>
                </a:cubicBezTo>
                <a:cubicBezTo>
                  <a:pt x="80" y="0"/>
                  <a:pt x="89" y="2"/>
                  <a:pt x="97" y="5"/>
                </a:cubicBezTo>
                <a:cubicBezTo>
                  <a:pt x="106" y="9"/>
                  <a:pt x="113" y="14"/>
                  <a:pt x="120" y="20"/>
                </a:cubicBezTo>
                <a:cubicBezTo>
                  <a:pt x="126" y="27"/>
                  <a:pt x="131" y="34"/>
                  <a:pt x="135" y="43"/>
                </a:cubicBezTo>
                <a:cubicBezTo>
                  <a:pt x="138" y="51"/>
                  <a:pt x="140" y="60"/>
                  <a:pt x="140" y="69"/>
                </a:cubicBezTo>
                <a:close/>
              </a:path>
            </a:pathLst>
          </a:custGeom>
          <a:solidFill>
            <a:srgbClr val="FFFFFF">
              <a:alpha val="5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572" name="任意多边形 571"/>
          <p:cNvSpPr/>
          <p:nvPr/>
        </p:nvSpPr>
        <p:spPr>
          <a:xfrm>
            <a:off x="6417720" y="2473560"/>
            <a:ext cx="50400" cy="50400"/>
          </a:xfrm>
          <a:custGeom>
            <a:avLst/>
            <a:gdLst/>
            <a:ahLst/>
            <a:cxnLst/>
            <a:rect l="0" t="0" r="r" b="b"/>
            <a:pathLst>
              <a:path w="140" h="140">
                <a:moveTo>
                  <a:pt x="140" y="70"/>
                </a:moveTo>
                <a:cubicBezTo>
                  <a:pt x="140" y="79"/>
                  <a:pt x="139" y="88"/>
                  <a:pt x="135" y="97"/>
                </a:cubicBezTo>
                <a:cubicBezTo>
                  <a:pt x="132" y="105"/>
                  <a:pt x="127" y="113"/>
                  <a:pt x="120" y="119"/>
                </a:cubicBezTo>
                <a:cubicBezTo>
                  <a:pt x="113" y="126"/>
                  <a:pt x="106" y="131"/>
                  <a:pt x="97" y="135"/>
                </a:cubicBezTo>
                <a:cubicBezTo>
                  <a:pt x="89" y="138"/>
                  <a:pt x="80" y="140"/>
                  <a:pt x="71" y="140"/>
                </a:cubicBezTo>
                <a:cubicBezTo>
                  <a:pt x="62" y="140"/>
                  <a:pt x="53" y="138"/>
                  <a:pt x="44" y="135"/>
                </a:cubicBezTo>
                <a:cubicBezTo>
                  <a:pt x="36" y="131"/>
                  <a:pt x="27" y="126"/>
                  <a:pt x="21" y="119"/>
                </a:cubicBezTo>
                <a:cubicBezTo>
                  <a:pt x="14" y="113"/>
                  <a:pt x="9" y="105"/>
                  <a:pt x="5" y="97"/>
                </a:cubicBezTo>
                <a:cubicBezTo>
                  <a:pt x="2" y="88"/>
                  <a:pt x="0" y="79"/>
                  <a:pt x="0" y="70"/>
                </a:cubicBezTo>
                <a:cubicBezTo>
                  <a:pt x="0" y="61"/>
                  <a:pt x="2" y="52"/>
                  <a:pt x="5" y="44"/>
                </a:cubicBezTo>
                <a:cubicBezTo>
                  <a:pt x="9" y="35"/>
                  <a:pt x="14" y="27"/>
                  <a:pt x="21" y="21"/>
                </a:cubicBezTo>
                <a:cubicBezTo>
                  <a:pt x="27" y="14"/>
                  <a:pt x="36" y="8"/>
                  <a:pt x="44" y="5"/>
                </a:cubicBezTo>
                <a:cubicBezTo>
                  <a:pt x="53" y="1"/>
                  <a:pt x="62" y="0"/>
                  <a:pt x="71" y="0"/>
                </a:cubicBezTo>
                <a:cubicBezTo>
                  <a:pt x="80" y="0"/>
                  <a:pt x="89" y="1"/>
                  <a:pt x="97" y="5"/>
                </a:cubicBezTo>
                <a:cubicBezTo>
                  <a:pt x="106" y="8"/>
                  <a:pt x="113" y="14"/>
                  <a:pt x="120" y="21"/>
                </a:cubicBezTo>
                <a:cubicBezTo>
                  <a:pt x="127" y="27"/>
                  <a:pt x="132" y="35"/>
                  <a:pt x="135" y="44"/>
                </a:cubicBezTo>
                <a:cubicBezTo>
                  <a:pt x="139" y="52"/>
                  <a:pt x="140" y="61"/>
                  <a:pt x="140" y="70"/>
                </a:cubicBezTo>
                <a:close/>
              </a:path>
            </a:pathLst>
          </a:custGeom>
          <a:solidFill>
            <a:srgbClr val="FFFFFF">
              <a:alpha val="5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573" name="任意多边形 572"/>
          <p:cNvSpPr/>
          <p:nvPr/>
        </p:nvSpPr>
        <p:spPr>
          <a:xfrm>
            <a:off x="4278600" y="5256360"/>
            <a:ext cx="50400" cy="50400"/>
          </a:xfrm>
          <a:custGeom>
            <a:avLst/>
            <a:gdLst/>
            <a:ahLst/>
            <a:cxnLst/>
            <a:rect l="0" t="0" r="r" b="b"/>
            <a:pathLst>
              <a:path w="140" h="140">
                <a:moveTo>
                  <a:pt x="140" y="70"/>
                </a:moveTo>
                <a:cubicBezTo>
                  <a:pt x="140" y="79"/>
                  <a:pt x="137" y="88"/>
                  <a:pt x="134" y="97"/>
                </a:cubicBezTo>
                <a:cubicBezTo>
                  <a:pt x="130" y="105"/>
                  <a:pt x="125" y="113"/>
                  <a:pt x="118" y="119"/>
                </a:cubicBezTo>
                <a:cubicBezTo>
                  <a:pt x="112" y="126"/>
                  <a:pt x="104" y="131"/>
                  <a:pt x="96" y="134"/>
                </a:cubicBezTo>
                <a:cubicBezTo>
                  <a:pt x="87" y="138"/>
                  <a:pt x="78" y="140"/>
                  <a:pt x="69" y="140"/>
                </a:cubicBezTo>
                <a:cubicBezTo>
                  <a:pt x="60" y="140"/>
                  <a:pt x="51" y="138"/>
                  <a:pt x="43" y="134"/>
                </a:cubicBezTo>
                <a:cubicBezTo>
                  <a:pt x="34" y="131"/>
                  <a:pt x="27" y="126"/>
                  <a:pt x="20" y="119"/>
                </a:cubicBezTo>
                <a:cubicBezTo>
                  <a:pt x="13" y="113"/>
                  <a:pt x="8" y="105"/>
                  <a:pt x="5" y="97"/>
                </a:cubicBezTo>
                <a:cubicBezTo>
                  <a:pt x="1" y="88"/>
                  <a:pt x="0" y="79"/>
                  <a:pt x="0" y="70"/>
                </a:cubicBezTo>
                <a:cubicBezTo>
                  <a:pt x="0" y="60"/>
                  <a:pt x="1" y="51"/>
                  <a:pt x="5" y="42"/>
                </a:cubicBezTo>
                <a:cubicBezTo>
                  <a:pt x="8" y="34"/>
                  <a:pt x="13" y="26"/>
                  <a:pt x="20" y="20"/>
                </a:cubicBezTo>
                <a:cubicBezTo>
                  <a:pt x="27" y="13"/>
                  <a:pt x="34" y="8"/>
                  <a:pt x="43" y="5"/>
                </a:cubicBezTo>
                <a:cubicBezTo>
                  <a:pt x="51" y="1"/>
                  <a:pt x="60" y="0"/>
                  <a:pt x="69" y="0"/>
                </a:cubicBezTo>
                <a:cubicBezTo>
                  <a:pt x="78" y="0"/>
                  <a:pt x="87" y="1"/>
                  <a:pt x="96" y="5"/>
                </a:cubicBezTo>
                <a:cubicBezTo>
                  <a:pt x="104" y="8"/>
                  <a:pt x="112" y="13"/>
                  <a:pt x="118" y="20"/>
                </a:cubicBezTo>
                <a:cubicBezTo>
                  <a:pt x="125" y="26"/>
                  <a:pt x="130" y="34"/>
                  <a:pt x="134" y="42"/>
                </a:cubicBezTo>
                <a:cubicBezTo>
                  <a:pt x="137" y="51"/>
                  <a:pt x="140" y="60"/>
                  <a:pt x="140" y="70"/>
                </a:cubicBezTo>
                <a:close/>
              </a:path>
            </a:pathLst>
          </a:custGeom>
          <a:solidFill>
            <a:srgbClr val="FFFFFF">
              <a:alpha val="50000"/>
            </a:srgbClr>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574" name="任意多边形 573"/>
          <p:cNvSpPr/>
          <p:nvPr/>
        </p:nvSpPr>
        <p:spPr>
          <a:xfrm>
            <a:off x="5548680" y="1036080"/>
            <a:ext cx="4746960" cy="3008880"/>
          </a:xfrm>
          <a:custGeom>
            <a:avLst/>
            <a:gdLst/>
            <a:ahLst/>
            <a:cxnLst/>
            <a:rect l="0" t="0" r="r" b="b"/>
            <a:pathLst>
              <a:path w="13186" h="8358">
                <a:moveTo>
                  <a:pt x="0" y="8172"/>
                </a:moveTo>
                <a:lnTo>
                  <a:pt x="0" y="186"/>
                </a:lnTo>
                <a:cubicBezTo>
                  <a:pt x="0" y="173"/>
                  <a:pt x="1" y="161"/>
                  <a:pt x="4" y="149"/>
                </a:cubicBezTo>
                <a:cubicBezTo>
                  <a:pt x="6" y="137"/>
                  <a:pt x="9" y="126"/>
                  <a:pt x="14" y="115"/>
                </a:cubicBezTo>
                <a:cubicBezTo>
                  <a:pt x="19" y="103"/>
                  <a:pt x="24" y="93"/>
                  <a:pt x="31" y="82"/>
                </a:cubicBezTo>
                <a:cubicBezTo>
                  <a:pt x="38" y="72"/>
                  <a:pt x="46" y="63"/>
                  <a:pt x="54" y="54"/>
                </a:cubicBezTo>
                <a:cubicBezTo>
                  <a:pt x="63" y="46"/>
                  <a:pt x="72" y="38"/>
                  <a:pt x="83" y="31"/>
                </a:cubicBezTo>
                <a:cubicBezTo>
                  <a:pt x="93" y="24"/>
                  <a:pt x="103" y="19"/>
                  <a:pt x="115" y="14"/>
                </a:cubicBezTo>
                <a:cubicBezTo>
                  <a:pt x="126" y="9"/>
                  <a:pt x="137" y="6"/>
                  <a:pt x="149" y="3"/>
                </a:cubicBezTo>
                <a:cubicBezTo>
                  <a:pt x="161" y="1"/>
                  <a:pt x="173" y="0"/>
                  <a:pt x="186" y="0"/>
                </a:cubicBezTo>
                <a:lnTo>
                  <a:pt x="13000" y="0"/>
                </a:lnTo>
                <a:cubicBezTo>
                  <a:pt x="13012" y="0"/>
                  <a:pt x="13025" y="1"/>
                  <a:pt x="13037" y="3"/>
                </a:cubicBezTo>
                <a:cubicBezTo>
                  <a:pt x="13048" y="6"/>
                  <a:pt x="13060" y="9"/>
                  <a:pt x="13071" y="14"/>
                </a:cubicBezTo>
                <a:cubicBezTo>
                  <a:pt x="13083" y="19"/>
                  <a:pt x="13093" y="24"/>
                  <a:pt x="13103" y="31"/>
                </a:cubicBezTo>
                <a:cubicBezTo>
                  <a:pt x="13114" y="38"/>
                  <a:pt x="13123" y="46"/>
                  <a:pt x="13132" y="54"/>
                </a:cubicBezTo>
                <a:cubicBezTo>
                  <a:pt x="13140" y="63"/>
                  <a:pt x="13148" y="72"/>
                  <a:pt x="13155" y="82"/>
                </a:cubicBezTo>
                <a:cubicBezTo>
                  <a:pt x="13161" y="93"/>
                  <a:pt x="13167" y="103"/>
                  <a:pt x="13172" y="115"/>
                </a:cubicBezTo>
                <a:cubicBezTo>
                  <a:pt x="13177" y="126"/>
                  <a:pt x="13180" y="137"/>
                  <a:pt x="13182" y="149"/>
                </a:cubicBezTo>
                <a:cubicBezTo>
                  <a:pt x="13185" y="161"/>
                  <a:pt x="13186" y="173"/>
                  <a:pt x="13186" y="186"/>
                </a:cubicBezTo>
                <a:lnTo>
                  <a:pt x="13186" y="8172"/>
                </a:lnTo>
                <a:cubicBezTo>
                  <a:pt x="13186" y="8184"/>
                  <a:pt x="13185" y="8196"/>
                  <a:pt x="13182" y="8208"/>
                </a:cubicBezTo>
                <a:cubicBezTo>
                  <a:pt x="13180" y="8220"/>
                  <a:pt x="13177" y="8232"/>
                  <a:pt x="13172" y="8243"/>
                </a:cubicBezTo>
                <a:cubicBezTo>
                  <a:pt x="13167" y="8254"/>
                  <a:pt x="13161" y="8265"/>
                  <a:pt x="13155" y="8275"/>
                </a:cubicBezTo>
                <a:cubicBezTo>
                  <a:pt x="13148" y="8285"/>
                  <a:pt x="13140" y="8295"/>
                  <a:pt x="13132" y="8303"/>
                </a:cubicBezTo>
                <a:cubicBezTo>
                  <a:pt x="13123" y="8312"/>
                  <a:pt x="13114" y="8320"/>
                  <a:pt x="13103" y="8326"/>
                </a:cubicBezTo>
                <a:cubicBezTo>
                  <a:pt x="13093" y="8333"/>
                  <a:pt x="13083" y="8339"/>
                  <a:pt x="13071" y="8343"/>
                </a:cubicBezTo>
                <a:cubicBezTo>
                  <a:pt x="13060" y="8348"/>
                  <a:pt x="13048" y="8352"/>
                  <a:pt x="13037" y="8354"/>
                </a:cubicBezTo>
                <a:cubicBezTo>
                  <a:pt x="13025" y="8356"/>
                  <a:pt x="13012" y="8358"/>
                  <a:pt x="13000" y="8358"/>
                </a:cubicBezTo>
                <a:lnTo>
                  <a:pt x="186" y="8358"/>
                </a:lnTo>
                <a:cubicBezTo>
                  <a:pt x="173" y="8358"/>
                  <a:pt x="161" y="8356"/>
                  <a:pt x="149" y="8354"/>
                </a:cubicBezTo>
                <a:cubicBezTo>
                  <a:pt x="137" y="8352"/>
                  <a:pt x="126" y="8348"/>
                  <a:pt x="115" y="8343"/>
                </a:cubicBezTo>
                <a:cubicBezTo>
                  <a:pt x="103" y="8339"/>
                  <a:pt x="93" y="8333"/>
                  <a:pt x="83" y="8326"/>
                </a:cubicBezTo>
                <a:cubicBezTo>
                  <a:pt x="72" y="8320"/>
                  <a:pt x="63" y="8312"/>
                  <a:pt x="54" y="8303"/>
                </a:cubicBezTo>
                <a:cubicBezTo>
                  <a:pt x="46" y="8295"/>
                  <a:pt x="38" y="8285"/>
                  <a:pt x="31" y="8275"/>
                </a:cubicBezTo>
                <a:cubicBezTo>
                  <a:pt x="24" y="8265"/>
                  <a:pt x="19" y="8254"/>
                  <a:pt x="14" y="8243"/>
                </a:cubicBezTo>
                <a:cubicBezTo>
                  <a:pt x="9" y="8232"/>
                  <a:pt x="6" y="8220"/>
                  <a:pt x="4" y="8208"/>
                </a:cubicBezTo>
                <a:cubicBezTo>
                  <a:pt x="1" y="8196"/>
                  <a:pt x="0" y="8184"/>
                  <a:pt x="0" y="8172"/>
                </a:cubicBezTo>
                <a:close/>
              </a:path>
            </a:pathLst>
          </a:custGeom>
          <a:solidFill>
            <a:srgbClr val="1E3A8A">
              <a:alpha val="2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575" name="任意多边形 574"/>
          <p:cNvSpPr/>
          <p:nvPr/>
        </p:nvSpPr>
        <p:spPr>
          <a:xfrm>
            <a:off x="5548680" y="4178160"/>
            <a:ext cx="4746960" cy="1203840"/>
          </a:xfrm>
          <a:custGeom>
            <a:avLst/>
            <a:gdLst/>
            <a:ahLst/>
            <a:cxnLst/>
            <a:rect l="0" t="0" r="r" b="b"/>
            <a:pathLst>
              <a:path w="13186" h="3344">
                <a:moveTo>
                  <a:pt x="0" y="3158"/>
                </a:moveTo>
                <a:lnTo>
                  <a:pt x="0" y="187"/>
                </a:lnTo>
                <a:cubicBezTo>
                  <a:pt x="0" y="175"/>
                  <a:pt x="1" y="162"/>
                  <a:pt x="4" y="151"/>
                </a:cubicBezTo>
                <a:cubicBezTo>
                  <a:pt x="6" y="139"/>
                  <a:pt x="9" y="127"/>
                  <a:pt x="14" y="116"/>
                </a:cubicBezTo>
                <a:cubicBezTo>
                  <a:pt x="19" y="104"/>
                  <a:pt x="24" y="94"/>
                  <a:pt x="31" y="83"/>
                </a:cubicBezTo>
                <a:cubicBezTo>
                  <a:pt x="38" y="72"/>
                  <a:pt x="46" y="63"/>
                  <a:pt x="54" y="54"/>
                </a:cubicBezTo>
                <a:cubicBezTo>
                  <a:pt x="63" y="46"/>
                  <a:pt x="72" y="38"/>
                  <a:pt x="83" y="31"/>
                </a:cubicBezTo>
                <a:cubicBezTo>
                  <a:pt x="93" y="25"/>
                  <a:pt x="103" y="19"/>
                  <a:pt x="115" y="14"/>
                </a:cubicBezTo>
                <a:cubicBezTo>
                  <a:pt x="126" y="9"/>
                  <a:pt x="137" y="6"/>
                  <a:pt x="149" y="4"/>
                </a:cubicBezTo>
                <a:cubicBezTo>
                  <a:pt x="161" y="1"/>
                  <a:pt x="173" y="0"/>
                  <a:pt x="186" y="0"/>
                </a:cubicBezTo>
                <a:lnTo>
                  <a:pt x="13000" y="0"/>
                </a:lnTo>
                <a:cubicBezTo>
                  <a:pt x="13012" y="0"/>
                  <a:pt x="13025" y="1"/>
                  <a:pt x="13037" y="4"/>
                </a:cubicBezTo>
                <a:cubicBezTo>
                  <a:pt x="13048" y="6"/>
                  <a:pt x="13060" y="9"/>
                  <a:pt x="13071" y="14"/>
                </a:cubicBezTo>
                <a:cubicBezTo>
                  <a:pt x="13083" y="19"/>
                  <a:pt x="13093" y="25"/>
                  <a:pt x="13103" y="31"/>
                </a:cubicBezTo>
                <a:cubicBezTo>
                  <a:pt x="13114" y="38"/>
                  <a:pt x="13123" y="46"/>
                  <a:pt x="13132" y="54"/>
                </a:cubicBezTo>
                <a:cubicBezTo>
                  <a:pt x="13140" y="63"/>
                  <a:pt x="13148" y="72"/>
                  <a:pt x="13155" y="83"/>
                </a:cubicBezTo>
                <a:cubicBezTo>
                  <a:pt x="13161" y="94"/>
                  <a:pt x="13167" y="104"/>
                  <a:pt x="13172" y="116"/>
                </a:cubicBezTo>
                <a:cubicBezTo>
                  <a:pt x="13177" y="127"/>
                  <a:pt x="13180" y="139"/>
                  <a:pt x="13182" y="151"/>
                </a:cubicBezTo>
                <a:cubicBezTo>
                  <a:pt x="13185" y="162"/>
                  <a:pt x="13186" y="175"/>
                  <a:pt x="13186" y="187"/>
                </a:cubicBezTo>
                <a:lnTo>
                  <a:pt x="13186" y="3158"/>
                </a:lnTo>
                <a:cubicBezTo>
                  <a:pt x="13186" y="3170"/>
                  <a:pt x="13185" y="3182"/>
                  <a:pt x="13182" y="3194"/>
                </a:cubicBezTo>
                <a:cubicBezTo>
                  <a:pt x="13180" y="3206"/>
                  <a:pt x="13177" y="3218"/>
                  <a:pt x="13172" y="3229"/>
                </a:cubicBezTo>
                <a:cubicBezTo>
                  <a:pt x="13167" y="3240"/>
                  <a:pt x="13161" y="3251"/>
                  <a:pt x="13155" y="3261"/>
                </a:cubicBezTo>
                <a:cubicBezTo>
                  <a:pt x="13148" y="3271"/>
                  <a:pt x="13140" y="3281"/>
                  <a:pt x="13132" y="3289"/>
                </a:cubicBezTo>
                <a:cubicBezTo>
                  <a:pt x="13123" y="3298"/>
                  <a:pt x="13114" y="3306"/>
                  <a:pt x="13103" y="3312"/>
                </a:cubicBezTo>
                <a:cubicBezTo>
                  <a:pt x="13093" y="3319"/>
                  <a:pt x="13083" y="3325"/>
                  <a:pt x="13071" y="3330"/>
                </a:cubicBezTo>
                <a:cubicBezTo>
                  <a:pt x="13060" y="3334"/>
                  <a:pt x="13048" y="3338"/>
                  <a:pt x="13037" y="3340"/>
                </a:cubicBezTo>
                <a:cubicBezTo>
                  <a:pt x="13025" y="3343"/>
                  <a:pt x="13012" y="3344"/>
                  <a:pt x="13000" y="3344"/>
                </a:cubicBezTo>
                <a:lnTo>
                  <a:pt x="186" y="3344"/>
                </a:lnTo>
                <a:cubicBezTo>
                  <a:pt x="173" y="3344"/>
                  <a:pt x="161" y="3343"/>
                  <a:pt x="149" y="3340"/>
                </a:cubicBezTo>
                <a:cubicBezTo>
                  <a:pt x="137" y="3338"/>
                  <a:pt x="126" y="3334"/>
                  <a:pt x="115" y="3330"/>
                </a:cubicBezTo>
                <a:cubicBezTo>
                  <a:pt x="103" y="3325"/>
                  <a:pt x="93" y="3319"/>
                  <a:pt x="83" y="3312"/>
                </a:cubicBezTo>
                <a:cubicBezTo>
                  <a:pt x="72" y="3306"/>
                  <a:pt x="63" y="3298"/>
                  <a:pt x="54" y="3289"/>
                </a:cubicBezTo>
                <a:cubicBezTo>
                  <a:pt x="46" y="3281"/>
                  <a:pt x="38" y="3271"/>
                  <a:pt x="31" y="3261"/>
                </a:cubicBezTo>
                <a:cubicBezTo>
                  <a:pt x="24" y="3251"/>
                  <a:pt x="19" y="3240"/>
                  <a:pt x="14" y="3229"/>
                </a:cubicBezTo>
                <a:cubicBezTo>
                  <a:pt x="9" y="3218"/>
                  <a:pt x="6" y="3206"/>
                  <a:pt x="4" y="3194"/>
                </a:cubicBezTo>
                <a:cubicBezTo>
                  <a:pt x="1" y="3182"/>
                  <a:pt x="0" y="3170"/>
                  <a:pt x="0" y="3158"/>
                </a:cubicBezTo>
                <a:close/>
              </a:path>
            </a:pathLst>
          </a:custGeom>
          <a:solidFill>
            <a:srgbClr val="1E3A8A">
              <a:alpha val="2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576" name="文本框 575"/>
          <p:cNvSpPr txBox="1"/>
          <p:nvPr/>
        </p:nvSpPr>
        <p:spPr>
          <a:xfrm>
            <a:off x="10032480" y="5532120"/>
            <a:ext cx="264240" cy="136080"/>
          </a:xfrm>
          <a:prstGeom prst="rect">
            <a:avLst/>
          </a:prstGeom>
          <a:noFill/>
          <a:ln w="0">
            <a:noFill/>
          </a:ln>
        </p:spPr>
        <p:txBody>
          <a:bodyPr wrap="none" lIns="0" tIns="0" rIns="0" bIns="0" anchor="t">
            <a:spAutoFit/>
          </a:bodyPr>
          <a:lstStyle/>
          <a:p>
            <a:r>
              <a:rPr lang="en-US" sz="920" b="0" u="none" strike="noStrike">
                <a:solidFill>
                  <a:srgbClr val="9CA3AF"/>
                </a:solidFill>
                <a:effectLst/>
                <a:uFillTx/>
                <a:latin typeface="DejaVuSans"/>
                <a:ea typeface="DejaVuSans"/>
              </a:rPr>
              <a:t>9/15</a:t>
            </a:r>
            <a:endParaRPr lang="en-US" sz="920" b="0" u="none" strike="noStrike">
              <a:solidFill>
                <a:srgbClr val="000000"/>
              </a:solidFill>
              <a:effectLst/>
              <a:uFillTx/>
              <a:latin typeface="Times New Roman"/>
            </a:endParaRPr>
          </a:p>
        </p:txBody>
      </p:sp>
      <p:sp>
        <p:nvSpPr>
          <p:cNvPr id="577" name="文本框 576"/>
          <p:cNvSpPr txBox="1"/>
          <p:nvPr/>
        </p:nvSpPr>
        <p:spPr>
          <a:xfrm>
            <a:off x="5682600" y="1184400"/>
            <a:ext cx="1341720" cy="212400"/>
          </a:xfrm>
          <a:prstGeom prst="rect">
            <a:avLst/>
          </a:prstGeom>
          <a:noFill/>
          <a:ln w="0">
            <a:noFill/>
          </a:ln>
        </p:spPr>
        <p:txBody>
          <a:bodyPr wrap="none" lIns="0" tIns="0" rIns="0" bIns="0" anchor="t">
            <a:spAutoFit/>
          </a:bodyPr>
          <a:lstStyle/>
          <a:p>
            <a:r>
              <a:rPr lang="zh-CN" sz="1320" b="0" u="none" strike="noStrike">
                <a:solidFill>
                  <a:srgbClr val="FFFFFF"/>
                </a:solidFill>
                <a:effectLst/>
                <a:uFillTx/>
                <a:latin typeface="WenQuanYiZenHei"/>
                <a:ea typeface="WenQuanYiZenHei"/>
              </a:rPr>
              <a:t>语义向量空间示意</a:t>
            </a:r>
            <a:endParaRPr lang="en-US" sz="1320" b="0" u="none" strike="noStrike">
              <a:solidFill>
                <a:srgbClr val="000000"/>
              </a:solidFill>
              <a:effectLst/>
              <a:uFillTx/>
              <a:latin typeface="Times New Roman"/>
            </a:endParaRPr>
          </a:p>
        </p:txBody>
      </p:sp>
      <p:pic>
        <p:nvPicPr>
          <p:cNvPr id="578" name="图片 577"/>
          <p:cNvPicPr/>
          <p:nvPr/>
        </p:nvPicPr>
        <p:blipFill>
          <a:blip r:embed="rId10"/>
          <a:stretch/>
        </p:blipFill>
        <p:spPr>
          <a:xfrm>
            <a:off x="5682600" y="4345560"/>
            <a:ext cx="124920" cy="166680"/>
          </a:xfrm>
          <a:prstGeom prst="rect">
            <a:avLst/>
          </a:prstGeom>
          <a:noFill/>
          <a:ln w="0">
            <a:noFill/>
          </a:ln>
        </p:spPr>
      </p:pic>
      <p:sp>
        <p:nvSpPr>
          <p:cNvPr id="579" name="文本框 578"/>
          <p:cNvSpPr txBox="1"/>
          <p:nvPr/>
        </p:nvSpPr>
        <p:spPr>
          <a:xfrm>
            <a:off x="5682600" y="1483560"/>
            <a:ext cx="3638520" cy="148320"/>
          </a:xfrm>
          <a:prstGeom prst="rect">
            <a:avLst/>
          </a:prstGeom>
          <a:noFill/>
          <a:ln w="0">
            <a:noFill/>
          </a:ln>
        </p:spPr>
        <p:txBody>
          <a:bodyPr wrap="none" lIns="0" tIns="0" rIns="0" bIns="0" anchor="t">
            <a:spAutoFit/>
          </a:bodyPr>
          <a:lstStyle/>
          <a:p>
            <a:r>
              <a:rPr lang="zh-CN" sz="920" b="0" u="none" strike="noStrike">
                <a:solidFill>
                  <a:srgbClr val="D1D5DB"/>
                </a:solidFill>
                <a:effectLst/>
                <a:uFillTx/>
                <a:latin typeface="WenQuanYiZenHei"/>
                <a:ea typeface="WenQuanYiZenHei"/>
              </a:rPr>
              <a:t>向量数据库将文本转换为多维向量，并通过距离计算找到最相似的内容</a:t>
            </a:r>
            <a:endParaRPr lang="en-US" sz="920" b="0" u="none" strike="noStrike">
              <a:solidFill>
                <a:srgbClr val="000000"/>
              </a:solidFill>
              <a:effectLst/>
              <a:uFillTx/>
              <a:latin typeface="Times New Roman"/>
            </a:endParaRPr>
          </a:p>
        </p:txBody>
      </p:sp>
      <p:sp>
        <p:nvSpPr>
          <p:cNvPr id="580" name="文本框 579"/>
          <p:cNvSpPr txBox="1"/>
          <p:nvPr/>
        </p:nvSpPr>
        <p:spPr>
          <a:xfrm>
            <a:off x="5874840" y="4326480"/>
            <a:ext cx="671400" cy="212400"/>
          </a:xfrm>
          <a:prstGeom prst="rect">
            <a:avLst/>
          </a:prstGeom>
          <a:noFill/>
          <a:ln w="0">
            <a:noFill/>
          </a:ln>
        </p:spPr>
        <p:txBody>
          <a:bodyPr wrap="none" lIns="0" tIns="0" rIns="0" bIns="0" anchor="t">
            <a:spAutoFit/>
          </a:bodyPr>
          <a:lstStyle/>
          <a:p>
            <a:r>
              <a:rPr lang="zh-CN" sz="1320" b="0" u="none" strike="noStrike">
                <a:solidFill>
                  <a:srgbClr val="FFFFFF"/>
                </a:solidFill>
                <a:effectLst/>
                <a:uFillTx/>
                <a:latin typeface="WenQuanYiZenHei"/>
                <a:ea typeface="WenQuanYiZenHei"/>
              </a:rPr>
              <a:t>核心价值</a:t>
            </a:r>
            <a:endParaRPr lang="en-US" sz="1320" b="0" u="none" strike="noStrike">
              <a:solidFill>
                <a:srgbClr val="000000"/>
              </a:solidFill>
              <a:effectLst/>
              <a:uFillTx/>
              <a:latin typeface="Times New Roman"/>
            </a:endParaRPr>
          </a:p>
        </p:txBody>
      </p:sp>
      <p:sp>
        <p:nvSpPr>
          <p:cNvPr id="581" name="文本框 580"/>
          <p:cNvSpPr txBox="1"/>
          <p:nvPr/>
        </p:nvSpPr>
        <p:spPr>
          <a:xfrm>
            <a:off x="5682600" y="4659480"/>
            <a:ext cx="80532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向量数据库是</a:t>
            </a:r>
            <a:endParaRPr lang="en-US" sz="1050" b="0" u="none" strike="noStrike">
              <a:solidFill>
                <a:srgbClr val="000000"/>
              </a:solidFill>
              <a:effectLst/>
              <a:uFillTx/>
              <a:latin typeface="Times New Roman"/>
            </a:endParaRPr>
          </a:p>
        </p:txBody>
      </p:sp>
      <p:sp>
        <p:nvSpPr>
          <p:cNvPr id="582" name="文本框 581"/>
          <p:cNvSpPr txBox="1"/>
          <p:nvPr/>
        </p:nvSpPr>
        <p:spPr>
          <a:xfrm>
            <a:off x="6484680" y="4664160"/>
            <a:ext cx="289440" cy="157320"/>
          </a:xfrm>
          <a:prstGeom prst="rect">
            <a:avLst/>
          </a:prstGeom>
          <a:noFill/>
          <a:ln w="0">
            <a:noFill/>
          </a:ln>
        </p:spPr>
        <p:txBody>
          <a:bodyPr wrap="none" lIns="0" tIns="0" rIns="0" bIns="0" anchor="t">
            <a:spAutoFit/>
          </a:bodyPr>
          <a:lstStyle/>
          <a:p>
            <a:r>
              <a:rPr lang="en-US" sz="1050" b="0" u="none" strike="noStrike">
                <a:solidFill>
                  <a:srgbClr val="D1D5DB"/>
                </a:solidFill>
                <a:effectLst/>
                <a:uFillTx/>
                <a:latin typeface="DejaVuSans"/>
                <a:ea typeface="DejaVuSans"/>
              </a:rPr>
              <a:t>RAG</a:t>
            </a:r>
            <a:endParaRPr lang="en-US" sz="1050" b="0" u="none" strike="noStrike">
              <a:solidFill>
                <a:srgbClr val="000000"/>
              </a:solidFill>
              <a:effectLst/>
              <a:uFillTx/>
              <a:latin typeface="Times New Roman"/>
            </a:endParaRPr>
          </a:p>
        </p:txBody>
      </p:sp>
      <p:sp>
        <p:nvSpPr>
          <p:cNvPr id="583" name="文本框 582"/>
          <p:cNvSpPr txBox="1"/>
          <p:nvPr/>
        </p:nvSpPr>
        <p:spPr>
          <a:xfrm>
            <a:off x="6765120" y="4659480"/>
            <a:ext cx="335340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系统中存储和检索的重要组件。通过存储文本的向量化表</a:t>
            </a:r>
            <a:endParaRPr lang="en-US" sz="1050" b="0" u="none" strike="noStrike">
              <a:solidFill>
                <a:srgbClr val="000000"/>
              </a:solidFill>
              <a:effectLst/>
              <a:uFillTx/>
              <a:latin typeface="Times New Roman"/>
            </a:endParaRPr>
          </a:p>
        </p:txBody>
      </p:sp>
      <p:sp>
        <p:nvSpPr>
          <p:cNvPr id="584" name="文本框 583"/>
          <p:cNvSpPr txBox="1"/>
          <p:nvPr/>
        </p:nvSpPr>
        <p:spPr>
          <a:xfrm>
            <a:off x="5682600" y="4860360"/>
            <a:ext cx="442656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示，使得模型能够根据语义相似度快速匹配相关信息。这一特性在面对大规</a:t>
            </a:r>
            <a:endParaRPr lang="en-US" sz="1050" b="0" u="none" strike="noStrike">
              <a:solidFill>
                <a:srgbClr val="000000"/>
              </a:solidFill>
              <a:effectLst/>
              <a:uFillTx/>
              <a:latin typeface="Times New Roman"/>
            </a:endParaRPr>
          </a:p>
        </p:txBody>
      </p:sp>
      <p:sp>
        <p:nvSpPr>
          <p:cNvPr id="585" name="任意多边形 584"/>
          <p:cNvSpPr/>
          <p:nvPr/>
        </p:nvSpPr>
        <p:spPr>
          <a:xfrm>
            <a:off x="5682240" y="1771560"/>
            <a:ext cx="4479840" cy="2139480"/>
          </a:xfrm>
          <a:custGeom>
            <a:avLst/>
            <a:gdLst/>
            <a:ahLst/>
            <a:cxnLst/>
            <a:rect l="0" t="0" r="r" b="b"/>
            <a:pathLst>
              <a:path w="12444" h="5943">
                <a:moveTo>
                  <a:pt x="0" y="5758"/>
                </a:moveTo>
                <a:lnTo>
                  <a:pt x="0" y="185"/>
                </a:lnTo>
                <a:cubicBezTo>
                  <a:pt x="0" y="173"/>
                  <a:pt x="2" y="161"/>
                  <a:pt x="4" y="149"/>
                </a:cubicBezTo>
                <a:cubicBezTo>
                  <a:pt x="6" y="137"/>
                  <a:pt x="10" y="126"/>
                  <a:pt x="15" y="114"/>
                </a:cubicBezTo>
                <a:cubicBezTo>
                  <a:pt x="19" y="103"/>
                  <a:pt x="25" y="92"/>
                  <a:pt x="32" y="82"/>
                </a:cubicBezTo>
                <a:cubicBezTo>
                  <a:pt x="38" y="72"/>
                  <a:pt x="46" y="63"/>
                  <a:pt x="55" y="54"/>
                </a:cubicBezTo>
                <a:cubicBezTo>
                  <a:pt x="63" y="45"/>
                  <a:pt x="73" y="38"/>
                  <a:pt x="83" y="31"/>
                </a:cubicBezTo>
                <a:cubicBezTo>
                  <a:pt x="93" y="24"/>
                  <a:pt x="104" y="18"/>
                  <a:pt x="115" y="14"/>
                </a:cubicBezTo>
                <a:cubicBezTo>
                  <a:pt x="126" y="9"/>
                  <a:pt x="138" y="6"/>
                  <a:pt x="150" y="3"/>
                </a:cubicBezTo>
                <a:cubicBezTo>
                  <a:pt x="162" y="1"/>
                  <a:pt x="174" y="0"/>
                  <a:pt x="186" y="0"/>
                </a:cubicBezTo>
                <a:lnTo>
                  <a:pt x="12258" y="0"/>
                </a:lnTo>
                <a:cubicBezTo>
                  <a:pt x="12270" y="0"/>
                  <a:pt x="12282" y="1"/>
                  <a:pt x="12294" y="3"/>
                </a:cubicBezTo>
                <a:cubicBezTo>
                  <a:pt x="12306" y="6"/>
                  <a:pt x="12318" y="9"/>
                  <a:pt x="12329" y="14"/>
                </a:cubicBezTo>
                <a:cubicBezTo>
                  <a:pt x="12340" y="18"/>
                  <a:pt x="12351" y="24"/>
                  <a:pt x="12361" y="31"/>
                </a:cubicBezTo>
                <a:cubicBezTo>
                  <a:pt x="12371" y="38"/>
                  <a:pt x="12381" y="45"/>
                  <a:pt x="12389" y="54"/>
                </a:cubicBezTo>
                <a:cubicBezTo>
                  <a:pt x="12398" y="63"/>
                  <a:pt x="12405" y="72"/>
                  <a:pt x="12412" y="82"/>
                </a:cubicBezTo>
                <a:cubicBezTo>
                  <a:pt x="12419" y="92"/>
                  <a:pt x="12425" y="103"/>
                  <a:pt x="12429" y="114"/>
                </a:cubicBezTo>
                <a:cubicBezTo>
                  <a:pt x="12434" y="126"/>
                  <a:pt x="12438" y="137"/>
                  <a:pt x="12440" y="149"/>
                </a:cubicBezTo>
                <a:cubicBezTo>
                  <a:pt x="12442" y="161"/>
                  <a:pt x="12444" y="173"/>
                  <a:pt x="12444" y="185"/>
                </a:cubicBezTo>
                <a:lnTo>
                  <a:pt x="12444" y="5758"/>
                </a:lnTo>
                <a:cubicBezTo>
                  <a:pt x="12444" y="5770"/>
                  <a:pt x="12442" y="5782"/>
                  <a:pt x="12440" y="5794"/>
                </a:cubicBezTo>
                <a:cubicBezTo>
                  <a:pt x="12438" y="5806"/>
                  <a:pt x="12434" y="5817"/>
                  <a:pt x="12429" y="5829"/>
                </a:cubicBezTo>
                <a:cubicBezTo>
                  <a:pt x="12425" y="5840"/>
                  <a:pt x="12419" y="5851"/>
                  <a:pt x="12412" y="5861"/>
                </a:cubicBezTo>
                <a:cubicBezTo>
                  <a:pt x="12405" y="5871"/>
                  <a:pt x="12398" y="5880"/>
                  <a:pt x="12389" y="5889"/>
                </a:cubicBezTo>
                <a:cubicBezTo>
                  <a:pt x="12381" y="5897"/>
                  <a:pt x="12371" y="5905"/>
                  <a:pt x="12361" y="5912"/>
                </a:cubicBezTo>
                <a:cubicBezTo>
                  <a:pt x="12351" y="5919"/>
                  <a:pt x="12340" y="5924"/>
                  <a:pt x="12329" y="5929"/>
                </a:cubicBezTo>
                <a:cubicBezTo>
                  <a:pt x="12318" y="5934"/>
                  <a:pt x="12306" y="5937"/>
                  <a:pt x="12294" y="5940"/>
                </a:cubicBezTo>
                <a:cubicBezTo>
                  <a:pt x="12282" y="5942"/>
                  <a:pt x="12270" y="5943"/>
                  <a:pt x="12258" y="5943"/>
                </a:cubicBezTo>
                <a:lnTo>
                  <a:pt x="186" y="5943"/>
                </a:lnTo>
                <a:cubicBezTo>
                  <a:pt x="174" y="5943"/>
                  <a:pt x="162" y="5942"/>
                  <a:pt x="150" y="5940"/>
                </a:cubicBezTo>
                <a:cubicBezTo>
                  <a:pt x="138" y="5937"/>
                  <a:pt x="126" y="5934"/>
                  <a:pt x="115" y="5929"/>
                </a:cubicBezTo>
                <a:cubicBezTo>
                  <a:pt x="104" y="5924"/>
                  <a:pt x="93" y="5919"/>
                  <a:pt x="83" y="5912"/>
                </a:cubicBezTo>
                <a:cubicBezTo>
                  <a:pt x="73" y="5905"/>
                  <a:pt x="63" y="5897"/>
                  <a:pt x="55" y="5889"/>
                </a:cubicBezTo>
                <a:cubicBezTo>
                  <a:pt x="46" y="5880"/>
                  <a:pt x="38" y="5871"/>
                  <a:pt x="32" y="5861"/>
                </a:cubicBezTo>
                <a:cubicBezTo>
                  <a:pt x="25" y="5851"/>
                  <a:pt x="19" y="5840"/>
                  <a:pt x="15" y="5829"/>
                </a:cubicBezTo>
                <a:cubicBezTo>
                  <a:pt x="10" y="5817"/>
                  <a:pt x="6" y="5806"/>
                  <a:pt x="4" y="5794"/>
                </a:cubicBezTo>
                <a:cubicBezTo>
                  <a:pt x="2" y="5782"/>
                  <a:pt x="0" y="5770"/>
                  <a:pt x="0" y="5758"/>
                </a:cubicBezTo>
                <a:close/>
              </a:path>
            </a:pathLst>
          </a:custGeom>
          <a:solidFill>
            <a:srgbClr val="000000">
              <a:alpha val="30000"/>
            </a:srgbClr>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pic>
        <p:nvPicPr>
          <p:cNvPr id="586" name="图片 585"/>
          <p:cNvPicPr/>
          <p:nvPr/>
        </p:nvPicPr>
        <p:blipFill>
          <a:blip r:embed="rId11"/>
          <a:stretch/>
        </p:blipFill>
        <p:spPr>
          <a:xfrm>
            <a:off x="6576840" y="2415240"/>
            <a:ext cx="250200" cy="16200"/>
          </a:xfrm>
          <a:prstGeom prst="rect">
            <a:avLst/>
          </a:prstGeom>
          <a:noFill/>
          <a:ln w="0">
            <a:noFill/>
          </a:ln>
        </p:spPr>
      </p:pic>
      <p:pic>
        <p:nvPicPr>
          <p:cNvPr id="587" name="图片 586"/>
          <p:cNvPicPr/>
          <p:nvPr/>
        </p:nvPicPr>
        <p:blipFill>
          <a:blip r:embed="rId12"/>
          <a:stretch/>
        </p:blipFill>
        <p:spPr>
          <a:xfrm>
            <a:off x="6576840" y="2415240"/>
            <a:ext cx="459360" cy="16200"/>
          </a:xfrm>
          <a:prstGeom prst="rect">
            <a:avLst/>
          </a:prstGeom>
          <a:noFill/>
          <a:ln w="0">
            <a:noFill/>
          </a:ln>
        </p:spPr>
      </p:pic>
      <p:pic>
        <p:nvPicPr>
          <p:cNvPr id="588" name="图片 587"/>
          <p:cNvPicPr/>
          <p:nvPr/>
        </p:nvPicPr>
        <p:blipFill>
          <a:blip r:embed="rId13"/>
          <a:stretch/>
        </p:blipFill>
        <p:spPr>
          <a:xfrm>
            <a:off x="6576840" y="2415240"/>
            <a:ext cx="1905120" cy="16200"/>
          </a:xfrm>
          <a:prstGeom prst="rect">
            <a:avLst/>
          </a:prstGeom>
          <a:noFill/>
          <a:ln w="0">
            <a:noFill/>
          </a:ln>
        </p:spPr>
      </p:pic>
      <p:pic>
        <p:nvPicPr>
          <p:cNvPr id="589" name="图片 588"/>
          <p:cNvPicPr/>
          <p:nvPr/>
        </p:nvPicPr>
        <p:blipFill>
          <a:blip r:embed="rId14"/>
          <a:stretch/>
        </p:blipFill>
        <p:spPr>
          <a:xfrm>
            <a:off x="6576840" y="2415240"/>
            <a:ext cx="2397960" cy="16200"/>
          </a:xfrm>
          <a:prstGeom prst="rect">
            <a:avLst/>
          </a:prstGeom>
          <a:noFill/>
          <a:ln w="0">
            <a:noFill/>
          </a:ln>
        </p:spPr>
      </p:pic>
      <p:pic>
        <p:nvPicPr>
          <p:cNvPr id="590" name="图片 589"/>
          <p:cNvPicPr/>
          <p:nvPr/>
        </p:nvPicPr>
        <p:blipFill>
          <a:blip r:embed="rId15"/>
          <a:stretch/>
        </p:blipFill>
        <p:spPr>
          <a:xfrm>
            <a:off x="6576840" y="2415240"/>
            <a:ext cx="2690640" cy="16200"/>
          </a:xfrm>
          <a:prstGeom prst="rect">
            <a:avLst/>
          </a:prstGeom>
          <a:noFill/>
          <a:ln w="0">
            <a:noFill/>
          </a:ln>
        </p:spPr>
      </p:pic>
      <p:sp>
        <p:nvSpPr>
          <p:cNvPr id="591" name="任意多边形 590"/>
          <p:cNvSpPr/>
          <p:nvPr/>
        </p:nvSpPr>
        <p:spPr>
          <a:xfrm>
            <a:off x="6802200" y="2523600"/>
            <a:ext cx="83880" cy="83880"/>
          </a:xfrm>
          <a:custGeom>
            <a:avLst/>
            <a:gdLst/>
            <a:ahLst/>
            <a:cxnLst/>
            <a:rect l="0" t="0" r="r" b="b"/>
            <a:pathLst>
              <a:path w="233" h="233">
                <a:moveTo>
                  <a:pt x="233" y="117"/>
                </a:moveTo>
                <a:cubicBezTo>
                  <a:pt x="233" y="132"/>
                  <a:pt x="230" y="147"/>
                  <a:pt x="224" y="161"/>
                </a:cubicBezTo>
                <a:cubicBezTo>
                  <a:pt x="218" y="176"/>
                  <a:pt x="210" y="188"/>
                  <a:pt x="199" y="199"/>
                </a:cubicBezTo>
                <a:cubicBezTo>
                  <a:pt x="188" y="210"/>
                  <a:pt x="176" y="218"/>
                  <a:pt x="161" y="224"/>
                </a:cubicBezTo>
                <a:cubicBezTo>
                  <a:pt x="147" y="230"/>
                  <a:pt x="132" y="233"/>
                  <a:pt x="117" y="233"/>
                </a:cubicBezTo>
                <a:cubicBezTo>
                  <a:pt x="102" y="233"/>
                  <a:pt x="87" y="230"/>
                  <a:pt x="73" y="224"/>
                </a:cubicBezTo>
                <a:cubicBezTo>
                  <a:pt x="58" y="218"/>
                  <a:pt x="46" y="210"/>
                  <a:pt x="35" y="199"/>
                </a:cubicBezTo>
                <a:cubicBezTo>
                  <a:pt x="24" y="188"/>
                  <a:pt x="16" y="176"/>
                  <a:pt x="9" y="161"/>
                </a:cubicBezTo>
                <a:cubicBezTo>
                  <a:pt x="3" y="147"/>
                  <a:pt x="0" y="132"/>
                  <a:pt x="0" y="117"/>
                </a:cubicBezTo>
                <a:cubicBezTo>
                  <a:pt x="0" y="102"/>
                  <a:pt x="3" y="87"/>
                  <a:pt x="9" y="72"/>
                </a:cubicBezTo>
                <a:cubicBezTo>
                  <a:pt x="16" y="57"/>
                  <a:pt x="24" y="45"/>
                  <a:pt x="35" y="34"/>
                </a:cubicBezTo>
                <a:cubicBezTo>
                  <a:pt x="46" y="23"/>
                  <a:pt x="58" y="15"/>
                  <a:pt x="73" y="9"/>
                </a:cubicBezTo>
                <a:cubicBezTo>
                  <a:pt x="87" y="3"/>
                  <a:pt x="102" y="0"/>
                  <a:pt x="117" y="0"/>
                </a:cubicBezTo>
                <a:cubicBezTo>
                  <a:pt x="132" y="0"/>
                  <a:pt x="147" y="3"/>
                  <a:pt x="161" y="9"/>
                </a:cubicBezTo>
                <a:cubicBezTo>
                  <a:pt x="176" y="15"/>
                  <a:pt x="188" y="23"/>
                  <a:pt x="199" y="34"/>
                </a:cubicBezTo>
                <a:cubicBezTo>
                  <a:pt x="210" y="45"/>
                  <a:pt x="218" y="57"/>
                  <a:pt x="224" y="72"/>
                </a:cubicBezTo>
                <a:cubicBezTo>
                  <a:pt x="230" y="87"/>
                  <a:pt x="233" y="102"/>
                  <a:pt x="233" y="117"/>
                </a:cubicBezTo>
                <a:close/>
              </a:path>
            </a:pathLst>
          </a:custGeom>
          <a:solidFill>
            <a:srgbClr val="60A5FA"/>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592" name="文本框 591"/>
          <p:cNvSpPr txBox="1"/>
          <p:nvPr/>
        </p:nvSpPr>
        <p:spPr>
          <a:xfrm>
            <a:off x="5682600" y="5060880"/>
            <a:ext cx="4158360" cy="169560"/>
          </a:xfrm>
          <a:prstGeom prst="rect">
            <a:avLst/>
          </a:prstGeom>
          <a:noFill/>
          <a:ln w="0">
            <a:noFill/>
          </a:ln>
        </p:spPr>
        <p:txBody>
          <a:bodyPr wrap="none" lIns="0" tIns="0" rIns="0" bIns="0" anchor="t">
            <a:spAutoFit/>
          </a:bodyPr>
          <a:lstStyle/>
          <a:p>
            <a:r>
              <a:rPr lang="zh-CN" sz="1050" b="0" u="none" strike="noStrike">
                <a:solidFill>
                  <a:srgbClr val="D1D5DB"/>
                </a:solidFill>
                <a:effectLst/>
                <a:uFillTx/>
                <a:latin typeface="WenQuanYiZenHei"/>
                <a:ea typeface="WenQuanYiZenHei"/>
              </a:rPr>
              <a:t>模数据时尤为重要，因为向量数据库可以显著提升检索的效率和精度。</a:t>
            </a:r>
            <a:endParaRPr lang="en-US" sz="1050" b="0" u="none" strike="noStrike">
              <a:solidFill>
                <a:srgbClr val="000000"/>
              </a:solidFill>
              <a:effectLst/>
              <a:uFillTx/>
              <a:latin typeface="Times New Roman"/>
            </a:endParaRPr>
          </a:p>
        </p:txBody>
      </p:sp>
      <p:sp>
        <p:nvSpPr>
          <p:cNvPr id="593" name="文本框 592"/>
          <p:cNvSpPr txBox="1"/>
          <p:nvPr/>
        </p:nvSpPr>
        <p:spPr>
          <a:xfrm>
            <a:off x="6886080" y="2451600"/>
            <a:ext cx="335880" cy="105480"/>
          </a:xfrm>
          <a:prstGeom prst="rect">
            <a:avLst/>
          </a:prstGeom>
          <a:noFill/>
          <a:ln w="0">
            <a:noFill/>
          </a:ln>
        </p:spPr>
        <p:txBody>
          <a:bodyPr wrap="none" lIns="0" tIns="0" rIns="0" bIns="0" anchor="t">
            <a:spAutoFit/>
          </a:bodyPr>
          <a:lstStyle/>
          <a:p>
            <a:r>
              <a:rPr lang="zh-CN" sz="660" b="0" u="none" strike="noStrike">
                <a:solidFill>
                  <a:srgbClr val="FFFFFF"/>
                </a:solidFill>
                <a:effectLst/>
                <a:uFillTx/>
                <a:latin typeface="WenQuanYiZenHei"/>
                <a:ea typeface="WenQuanYiZenHei"/>
              </a:rPr>
              <a:t>相关文档</a:t>
            </a:r>
            <a:endParaRPr lang="en-US" sz="660" b="0" u="none" strike="noStrike">
              <a:solidFill>
                <a:srgbClr val="000000"/>
              </a:solidFill>
              <a:effectLst/>
              <a:uFillTx/>
              <a:latin typeface="Times New Roman"/>
            </a:endParaRPr>
          </a:p>
        </p:txBody>
      </p:sp>
      <p:sp>
        <p:nvSpPr>
          <p:cNvPr id="594" name="任意多边形 593"/>
          <p:cNvSpPr/>
          <p:nvPr/>
        </p:nvSpPr>
        <p:spPr>
          <a:xfrm>
            <a:off x="7027920" y="2306160"/>
            <a:ext cx="83880" cy="83880"/>
          </a:xfrm>
          <a:custGeom>
            <a:avLst/>
            <a:gdLst/>
            <a:ahLst/>
            <a:cxnLst/>
            <a:rect l="0" t="0" r="r" b="b"/>
            <a:pathLst>
              <a:path w="233" h="233">
                <a:moveTo>
                  <a:pt x="233" y="116"/>
                </a:moveTo>
                <a:cubicBezTo>
                  <a:pt x="233" y="132"/>
                  <a:pt x="230" y="147"/>
                  <a:pt x="224" y="161"/>
                </a:cubicBezTo>
                <a:cubicBezTo>
                  <a:pt x="218" y="175"/>
                  <a:pt x="210" y="188"/>
                  <a:pt x="199" y="198"/>
                </a:cubicBezTo>
                <a:cubicBezTo>
                  <a:pt x="188" y="210"/>
                  <a:pt x="175" y="219"/>
                  <a:pt x="161" y="225"/>
                </a:cubicBezTo>
                <a:cubicBezTo>
                  <a:pt x="147" y="230"/>
                  <a:pt x="132" y="233"/>
                  <a:pt x="117" y="233"/>
                </a:cubicBezTo>
                <a:cubicBezTo>
                  <a:pt x="101" y="233"/>
                  <a:pt x="87" y="230"/>
                  <a:pt x="71" y="225"/>
                </a:cubicBezTo>
                <a:cubicBezTo>
                  <a:pt x="57" y="219"/>
                  <a:pt x="45" y="210"/>
                  <a:pt x="34" y="198"/>
                </a:cubicBezTo>
                <a:cubicBezTo>
                  <a:pt x="23" y="188"/>
                  <a:pt x="14" y="175"/>
                  <a:pt x="9" y="161"/>
                </a:cubicBezTo>
                <a:cubicBezTo>
                  <a:pt x="3" y="147"/>
                  <a:pt x="0" y="132"/>
                  <a:pt x="0" y="116"/>
                </a:cubicBezTo>
                <a:cubicBezTo>
                  <a:pt x="0" y="101"/>
                  <a:pt x="3" y="86"/>
                  <a:pt x="9" y="72"/>
                </a:cubicBezTo>
                <a:cubicBezTo>
                  <a:pt x="14" y="58"/>
                  <a:pt x="23" y="45"/>
                  <a:pt x="34" y="34"/>
                </a:cubicBezTo>
                <a:cubicBezTo>
                  <a:pt x="45" y="23"/>
                  <a:pt x="57" y="15"/>
                  <a:pt x="71" y="9"/>
                </a:cubicBezTo>
                <a:cubicBezTo>
                  <a:pt x="87" y="3"/>
                  <a:pt x="101" y="0"/>
                  <a:pt x="117" y="0"/>
                </a:cubicBezTo>
                <a:cubicBezTo>
                  <a:pt x="132" y="0"/>
                  <a:pt x="147" y="3"/>
                  <a:pt x="161" y="9"/>
                </a:cubicBezTo>
                <a:cubicBezTo>
                  <a:pt x="175" y="15"/>
                  <a:pt x="188" y="23"/>
                  <a:pt x="199" y="34"/>
                </a:cubicBezTo>
                <a:cubicBezTo>
                  <a:pt x="210" y="45"/>
                  <a:pt x="218" y="58"/>
                  <a:pt x="224" y="72"/>
                </a:cubicBezTo>
                <a:cubicBezTo>
                  <a:pt x="230" y="86"/>
                  <a:pt x="233" y="101"/>
                  <a:pt x="233" y="116"/>
                </a:cubicBezTo>
                <a:close/>
              </a:path>
            </a:pathLst>
          </a:custGeom>
          <a:solidFill>
            <a:srgbClr val="60A5FA"/>
          </a:solidFill>
          <a:ln w="0">
            <a:noFill/>
          </a:ln>
        </p:spPr>
        <p:txBody>
          <a:bodyPr lIns="0" tIns="0" rIns="0" bIns="0" anchor="t">
            <a:noAutofit/>
          </a:bodyPr>
          <a:lstStyle/>
          <a:p>
            <a:endParaRPr lang="en-US" sz="2400" b="0" u="none" strike="noStrike">
              <a:solidFill>
                <a:srgbClr val="000000"/>
              </a:solidFill>
              <a:effectLst/>
              <a:uFillTx/>
              <a:latin typeface="Times New Roman"/>
            </a:endParaRPr>
          </a:p>
        </p:txBody>
      </p:sp>
      <p:sp>
        <p:nvSpPr>
          <p:cNvPr id="595" name="文本框 594"/>
          <p:cNvSpPr txBox="1"/>
          <p:nvPr/>
        </p:nvSpPr>
        <p:spPr>
          <a:xfrm>
            <a:off x="7220160" y="2454480"/>
            <a:ext cx="83160" cy="97920"/>
          </a:xfrm>
          <a:prstGeom prst="rect">
            <a:avLst/>
          </a:prstGeom>
          <a:noFill/>
          <a:ln w="0">
            <a:noFill/>
          </a:ln>
        </p:spPr>
        <p:txBody>
          <a:bodyPr wrap="none" lIns="0" tIns="0" rIns="0" bIns="0" anchor="t">
            <a:spAutoFit/>
          </a:bodyPr>
          <a:lstStyle/>
          <a:p>
            <a:r>
              <a:rPr lang="en-US" sz="660" b="0" u="none" strike="noStrike">
                <a:solidFill>
                  <a:srgbClr val="FFFFFF"/>
                </a:solidFill>
                <a:effectLst/>
                <a:uFillTx/>
                <a:latin typeface="DejaVuSans"/>
                <a:ea typeface="DejaVuSans"/>
              </a:rPr>
              <a:t>1</a:t>
            </a:r>
            <a:endParaRPr lang="en-US" sz="660" b="0" u="none" strike="noStrike">
              <a:solidFill>
                <a:srgbClr val="000000"/>
              </a:solidFill>
              <a:effectLst/>
              <a:uFillTx/>
              <a:latin typeface="Times New Roman"/>
            </a:endParaRPr>
          </a:p>
        </p:txBody>
      </p:sp>
      <p:sp>
        <p:nvSpPr>
          <p:cNvPr id="596" name="文本框 595"/>
          <p:cNvSpPr txBox="1"/>
          <p:nvPr/>
        </p:nvSpPr>
        <p:spPr>
          <a:xfrm>
            <a:off x="7110000" y="2234160"/>
            <a:ext cx="335880" cy="105480"/>
          </a:xfrm>
          <a:prstGeom prst="rect">
            <a:avLst/>
          </a:prstGeom>
          <a:noFill/>
          <a:ln w="0">
            <a:noFill/>
          </a:ln>
        </p:spPr>
        <p:txBody>
          <a:bodyPr wrap="none" lIns="0" tIns="0" rIns="0" bIns="0" anchor="t">
            <a:spAutoFit/>
          </a:bodyPr>
          <a:lstStyle/>
          <a:p>
            <a:r>
              <a:rPr lang="zh-CN" sz="660" b="0" u="none" strike="noStrike">
                <a:solidFill>
                  <a:srgbClr val="FFFFFF"/>
                </a:solidFill>
                <a:effectLst/>
                <a:uFillTx/>
                <a:latin typeface="WenQuanYiZenHei"/>
                <a:ea typeface="WenQuanYiZenHei"/>
              </a:rPr>
              <a:t>相关文档</a:t>
            </a:r>
            <a:endParaRPr lang="en-US" sz="660" b="0" u="none" strike="noStrike">
              <a:solidFill>
                <a:srgbClr val="000000"/>
              </a:solidFill>
              <a:effectLst/>
              <a:uFillTx/>
              <a:latin typeface="Times New Roman"/>
            </a:endParaRPr>
          </a:p>
        </p:txBody>
      </p:sp>
      <p:sp>
        <p:nvSpPr>
          <p:cNvPr id="597" name="任意多边形 596"/>
          <p:cNvSpPr/>
          <p:nvPr/>
        </p:nvSpPr>
        <p:spPr>
          <a:xfrm>
            <a:off x="8373240" y="3058200"/>
            <a:ext cx="83880" cy="84240"/>
          </a:xfrm>
          <a:custGeom>
            <a:avLst/>
            <a:gdLst/>
            <a:ahLst/>
            <a:cxnLst/>
            <a:rect l="0" t="0" r="r" b="b"/>
            <a:pathLst>
              <a:path w="233" h="234">
                <a:moveTo>
                  <a:pt x="233" y="117"/>
                </a:moveTo>
                <a:cubicBezTo>
                  <a:pt x="233" y="132"/>
                  <a:pt x="230" y="147"/>
                  <a:pt x="224" y="161"/>
                </a:cubicBezTo>
                <a:cubicBezTo>
                  <a:pt x="218" y="175"/>
                  <a:pt x="210" y="188"/>
                  <a:pt x="199" y="199"/>
                </a:cubicBezTo>
                <a:cubicBezTo>
                  <a:pt x="188" y="210"/>
                  <a:pt x="176" y="219"/>
                  <a:pt x="161" y="225"/>
                </a:cubicBezTo>
                <a:cubicBezTo>
                  <a:pt x="147" y="231"/>
                  <a:pt x="132" y="234"/>
                  <a:pt x="117" y="234"/>
                </a:cubicBezTo>
                <a:cubicBezTo>
                  <a:pt x="102" y="234"/>
                  <a:pt x="87" y="231"/>
                  <a:pt x="73" y="225"/>
                </a:cubicBezTo>
                <a:cubicBezTo>
                  <a:pt x="58" y="219"/>
                  <a:pt x="45" y="210"/>
                  <a:pt x="34" y="199"/>
                </a:cubicBezTo>
                <a:cubicBezTo>
                  <a:pt x="23" y="188"/>
                  <a:pt x="15" y="175"/>
                  <a:pt x="9" y="161"/>
                </a:cubicBezTo>
                <a:cubicBezTo>
                  <a:pt x="3" y="147"/>
                  <a:pt x="0" y="132"/>
                  <a:pt x="0" y="117"/>
                </a:cubicBezTo>
                <a:cubicBezTo>
                  <a:pt x="0" y="101"/>
                  <a:pt x="3" y="86"/>
                  <a:pt x="9" y="72"/>
                </a:cubicBezTo>
                <a:cubicBezTo>
                  <a:pt x="15" y="58"/>
                  <a:pt x="23" y="45"/>
                  <a:pt x="34" y="34"/>
                </a:cubicBezTo>
                <a:cubicBezTo>
                  <a:pt x="45" y="24"/>
                  <a:pt x="58" y="15"/>
                  <a:pt x="73" y="9"/>
                </a:cubicBezTo>
                <a:cubicBezTo>
                  <a:pt x="87" y="3"/>
                  <a:pt x="102" y="0"/>
                  <a:pt x="117" y="0"/>
                </a:cubicBezTo>
                <a:cubicBezTo>
                  <a:pt x="132" y="0"/>
                  <a:pt x="147" y="3"/>
                  <a:pt x="161" y="9"/>
                </a:cubicBezTo>
                <a:cubicBezTo>
                  <a:pt x="176" y="15"/>
                  <a:pt x="188" y="24"/>
                  <a:pt x="199" y="34"/>
                </a:cubicBezTo>
                <a:cubicBezTo>
                  <a:pt x="210" y="45"/>
                  <a:pt x="218" y="58"/>
                  <a:pt x="224" y="72"/>
                </a:cubicBezTo>
                <a:cubicBezTo>
                  <a:pt x="230" y="86"/>
                  <a:pt x="233" y="101"/>
                  <a:pt x="233" y="117"/>
                </a:cubicBezTo>
                <a:close/>
              </a:path>
            </a:pathLst>
          </a:custGeom>
          <a:solidFill>
            <a:srgbClr val="F87171"/>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598" name="文本框 597"/>
          <p:cNvSpPr txBox="1"/>
          <p:nvPr/>
        </p:nvSpPr>
        <p:spPr>
          <a:xfrm>
            <a:off x="7444080" y="2237400"/>
            <a:ext cx="83160" cy="97920"/>
          </a:xfrm>
          <a:prstGeom prst="rect">
            <a:avLst/>
          </a:prstGeom>
          <a:noFill/>
          <a:ln w="0">
            <a:noFill/>
          </a:ln>
        </p:spPr>
        <p:txBody>
          <a:bodyPr wrap="none" lIns="0" tIns="0" rIns="0" bIns="0" anchor="t">
            <a:spAutoFit/>
          </a:bodyPr>
          <a:lstStyle/>
          <a:p>
            <a:r>
              <a:rPr lang="en-US" sz="660" b="0" u="none" strike="noStrike">
                <a:solidFill>
                  <a:srgbClr val="FFFFFF"/>
                </a:solidFill>
                <a:effectLst/>
                <a:uFillTx/>
                <a:latin typeface="DejaVuSans"/>
                <a:ea typeface="DejaVuSans"/>
              </a:rPr>
              <a:t>2</a:t>
            </a:r>
            <a:endParaRPr lang="en-US" sz="660" b="0" u="none" strike="noStrike">
              <a:solidFill>
                <a:srgbClr val="000000"/>
              </a:solidFill>
              <a:effectLst/>
              <a:uFillTx/>
              <a:latin typeface="Times New Roman"/>
            </a:endParaRPr>
          </a:p>
        </p:txBody>
      </p:sp>
      <p:sp>
        <p:nvSpPr>
          <p:cNvPr id="599" name="文本框 598"/>
          <p:cNvSpPr txBox="1"/>
          <p:nvPr/>
        </p:nvSpPr>
        <p:spPr>
          <a:xfrm>
            <a:off x="8453520" y="2986560"/>
            <a:ext cx="419760" cy="105480"/>
          </a:xfrm>
          <a:prstGeom prst="rect">
            <a:avLst/>
          </a:prstGeom>
          <a:noFill/>
          <a:ln w="0">
            <a:noFill/>
          </a:ln>
        </p:spPr>
        <p:txBody>
          <a:bodyPr wrap="none" lIns="0" tIns="0" rIns="0" bIns="0" anchor="t">
            <a:spAutoFit/>
          </a:bodyPr>
          <a:lstStyle/>
          <a:p>
            <a:r>
              <a:rPr lang="zh-CN" sz="660" b="0" u="none" strike="noStrike">
                <a:solidFill>
                  <a:srgbClr val="FFFFFF"/>
                </a:solidFill>
                <a:effectLst/>
                <a:uFillTx/>
                <a:latin typeface="WenQuanYiZenHei"/>
                <a:ea typeface="WenQuanYiZenHei"/>
              </a:rPr>
              <a:t>不相关文档</a:t>
            </a:r>
            <a:endParaRPr lang="en-US" sz="660" b="0" u="none" strike="noStrike">
              <a:solidFill>
                <a:srgbClr val="000000"/>
              </a:solidFill>
              <a:effectLst/>
              <a:uFillTx/>
              <a:latin typeface="Times New Roman"/>
            </a:endParaRPr>
          </a:p>
        </p:txBody>
      </p:sp>
      <p:sp>
        <p:nvSpPr>
          <p:cNvPr id="600" name="任意多边形 599"/>
          <p:cNvSpPr/>
          <p:nvPr/>
        </p:nvSpPr>
        <p:spPr>
          <a:xfrm>
            <a:off x="8816040" y="3267360"/>
            <a:ext cx="83880" cy="83880"/>
          </a:xfrm>
          <a:custGeom>
            <a:avLst/>
            <a:gdLst/>
            <a:ahLst/>
            <a:cxnLst/>
            <a:rect l="0" t="0" r="r" b="b"/>
            <a:pathLst>
              <a:path w="233" h="233">
                <a:moveTo>
                  <a:pt x="233" y="117"/>
                </a:moveTo>
                <a:cubicBezTo>
                  <a:pt x="233" y="132"/>
                  <a:pt x="230" y="147"/>
                  <a:pt x="225" y="161"/>
                </a:cubicBezTo>
                <a:cubicBezTo>
                  <a:pt x="218" y="176"/>
                  <a:pt x="209" y="188"/>
                  <a:pt x="198" y="199"/>
                </a:cubicBezTo>
                <a:cubicBezTo>
                  <a:pt x="188" y="210"/>
                  <a:pt x="175" y="218"/>
                  <a:pt x="161" y="224"/>
                </a:cubicBezTo>
                <a:cubicBezTo>
                  <a:pt x="147" y="230"/>
                  <a:pt x="132" y="233"/>
                  <a:pt x="116" y="233"/>
                </a:cubicBezTo>
                <a:cubicBezTo>
                  <a:pt x="101" y="233"/>
                  <a:pt x="86" y="230"/>
                  <a:pt x="72" y="224"/>
                </a:cubicBezTo>
                <a:cubicBezTo>
                  <a:pt x="58" y="218"/>
                  <a:pt x="45" y="210"/>
                  <a:pt x="34" y="199"/>
                </a:cubicBezTo>
                <a:cubicBezTo>
                  <a:pt x="23" y="188"/>
                  <a:pt x="15" y="176"/>
                  <a:pt x="9" y="161"/>
                </a:cubicBezTo>
                <a:cubicBezTo>
                  <a:pt x="3" y="147"/>
                  <a:pt x="0" y="132"/>
                  <a:pt x="0" y="117"/>
                </a:cubicBezTo>
                <a:cubicBezTo>
                  <a:pt x="0" y="101"/>
                  <a:pt x="3" y="86"/>
                  <a:pt x="9" y="71"/>
                </a:cubicBezTo>
                <a:cubicBezTo>
                  <a:pt x="15" y="57"/>
                  <a:pt x="23" y="45"/>
                  <a:pt x="34" y="34"/>
                </a:cubicBezTo>
                <a:cubicBezTo>
                  <a:pt x="45" y="23"/>
                  <a:pt x="58" y="15"/>
                  <a:pt x="72" y="9"/>
                </a:cubicBezTo>
                <a:cubicBezTo>
                  <a:pt x="86" y="3"/>
                  <a:pt x="101" y="0"/>
                  <a:pt x="116" y="0"/>
                </a:cubicBezTo>
                <a:cubicBezTo>
                  <a:pt x="132" y="0"/>
                  <a:pt x="147" y="3"/>
                  <a:pt x="161" y="9"/>
                </a:cubicBezTo>
                <a:cubicBezTo>
                  <a:pt x="175" y="15"/>
                  <a:pt x="188" y="23"/>
                  <a:pt x="198" y="34"/>
                </a:cubicBezTo>
                <a:cubicBezTo>
                  <a:pt x="209" y="45"/>
                  <a:pt x="218" y="57"/>
                  <a:pt x="225" y="71"/>
                </a:cubicBezTo>
                <a:cubicBezTo>
                  <a:pt x="230" y="86"/>
                  <a:pt x="233" y="101"/>
                  <a:pt x="233" y="117"/>
                </a:cubicBezTo>
                <a:close/>
              </a:path>
            </a:pathLst>
          </a:custGeom>
          <a:solidFill>
            <a:srgbClr val="F87171"/>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601" name="文本框 600"/>
          <p:cNvSpPr txBox="1"/>
          <p:nvPr/>
        </p:nvSpPr>
        <p:spPr>
          <a:xfrm>
            <a:off x="8871480" y="2989440"/>
            <a:ext cx="83160" cy="97920"/>
          </a:xfrm>
          <a:prstGeom prst="rect">
            <a:avLst/>
          </a:prstGeom>
          <a:noFill/>
          <a:ln w="0">
            <a:noFill/>
          </a:ln>
        </p:spPr>
        <p:txBody>
          <a:bodyPr wrap="none" lIns="0" tIns="0" rIns="0" bIns="0" anchor="t">
            <a:spAutoFit/>
          </a:bodyPr>
          <a:lstStyle/>
          <a:p>
            <a:r>
              <a:rPr lang="en-US" sz="660" b="0" u="none" strike="noStrike">
                <a:solidFill>
                  <a:srgbClr val="FFFFFF"/>
                </a:solidFill>
                <a:effectLst/>
                <a:uFillTx/>
                <a:latin typeface="DejaVuSans"/>
                <a:ea typeface="DejaVuSans"/>
              </a:rPr>
              <a:t>1</a:t>
            </a:r>
            <a:endParaRPr lang="en-US" sz="660" b="0" u="none" strike="noStrike">
              <a:solidFill>
                <a:srgbClr val="000000"/>
              </a:solidFill>
              <a:effectLst/>
              <a:uFillTx/>
              <a:latin typeface="Times New Roman"/>
            </a:endParaRPr>
          </a:p>
        </p:txBody>
      </p:sp>
      <p:sp>
        <p:nvSpPr>
          <p:cNvPr id="602" name="文本框 601"/>
          <p:cNvSpPr txBox="1"/>
          <p:nvPr/>
        </p:nvSpPr>
        <p:spPr>
          <a:xfrm>
            <a:off x="8901360" y="3195360"/>
            <a:ext cx="419760" cy="105480"/>
          </a:xfrm>
          <a:prstGeom prst="rect">
            <a:avLst/>
          </a:prstGeom>
          <a:noFill/>
          <a:ln w="0">
            <a:noFill/>
          </a:ln>
        </p:spPr>
        <p:txBody>
          <a:bodyPr wrap="none" lIns="0" tIns="0" rIns="0" bIns="0" anchor="t">
            <a:spAutoFit/>
          </a:bodyPr>
          <a:lstStyle/>
          <a:p>
            <a:r>
              <a:rPr lang="zh-CN" sz="660" b="0" u="none" strike="noStrike">
                <a:solidFill>
                  <a:srgbClr val="FFFFFF"/>
                </a:solidFill>
                <a:effectLst/>
                <a:uFillTx/>
                <a:latin typeface="WenQuanYiZenHei"/>
                <a:ea typeface="WenQuanYiZenHei"/>
              </a:rPr>
              <a:t>不相关文档</a:t>
            </a:r>
            <a:endParaRPr lang="en-US" sz="660" b="0" u="none" strike="noStrike">
              <a:solidFill>
                <a:srgbClr val="000000"/>
              </a:solidFill>
              <a:effectLst/>
              <a:uFillTx/>
              <a:latin typeface="Times New Roman"/>
            </a:endParaRPr>
          </a:p>
        </p:txBody>
      </p:sp>
      <p:sp>
        <p:nvSpPr>
          <p:cNvPr id="603" name="任意多边形 602"/>
          <p:cNvSpPr/>
          <p:nvPr/>
        </p:nvSpPr>
        <p:spPr>
          <a:xfrm>
            <a:off x="9267480" y="2414880"/>
            <a:ext cx="83880" cy="83880"/>
          </a:xfrm>
          <a:custGeom>
            <a:avLst/>
            <a:gdLst/>
            <a:ahLst/>
            <a:cxnLst/>
            <a:rect l="0" t="0" r="r" b="b"/>
            <a:pathLst>
              <a:path w="233" h="233">
                <a:moveTo>
                  <a:pt x="233" y="116"/>
                </a:moveTo>
                <a:cubicBezTo>
                  <a:pt x="233" y="132"/>
                  <a:pt x="230" y="147"/>
                  <a:pt x="224" y="162"/>
                </a:cubicBezTo>
                <a:cubicBezTo>
                  <a:pt x="218" y="176"/>
                  <a:pt x="210" y="188"/>
                  <a:pt x="199" y="199"/>
                </a:cubicBezTo>
                <a:cubicBezTo>
                  <a:pt x="188" y="210"/>
                  <a:pt x="175" y="218"/>
                  <a:pt x="161" y="224"/>
                </a:cubicBezTo>
                <a:cubicBezTo>
                  <a:pt x="147" y="230"/>
                  <a:pt x="132" y="233"/>
                  <a:pt x="116" y="233"/>
                </a:cubicBezTo>
                <a:cubicBezTo>
                  <a:pt x="100" y="233"/>
                  <a:pt x="86" y="230"/>
                  <a:pt x="71" y="224"/>
                </a:cubicBezTo>
                <a:cubicBezTo>
                  <a:pt x="57" y="218"/>
                  <a:pt x="45" y="210"/>
                  <a:pt x="34" y="199"/>
                </a:cubicBezTo>
                <a:cubicBezTo>
                  <a:pt x="23" y="188"/>
                  <a:pt x="14" y="176"/>
                  <a:pt x="9" y="162"/>
                </a:cubicBezTo>
                <a:cubicBezTo>
                  <a:pt x="3" y="147"/>
                  <a:pt x="0" y="132"/>
                  <a:pt x="0" y="116"/>
                </a:cubicBezTo>
                <a:cubicBezTo>
                  <a:pt x="0" y="101"/>
                  <a:pt x="3" y="86"/>
                  <a:pt x="9" y="72"/>
                </a:cubicBezTo>
                <a:cubicBezTo>
                  <a:pt x="14" y="58"/>
                  <a:pt x="23" y="45"/>
                  <a:pt x="34" y="34"/>
                </a:cubicBezTo>
                <a:cubicBezTo>
                  <a:pt x="45" y="23"/>
                  <a:pt x="57" y="15"/>
                  <a:pt x="71" y="9"/>
                </a:cubicBezTo>
                <a:cubicBezTo>
                  <a:pt x="86" y="3"/>
                  <a:pt x="100" y="0"/>
                  <a:pt x="116" y="0"/>
                </a:cubicBezTo>
                <a:cubicBezTo>
                  <a:pt x="132" y="0"/>
                  <a:pt x="147" y="3"/>
                  <a:pt x="161" y="9"/>
                </a:cubicBezTo>
                <a:cubicBezTo>
                  <a:pt x="175" y="15"/>
                  <a:pt x="188" y="23"/>
                  <a:pt x="199" y="34"/>
                </a:cubicBezTo>
                <a:cubicBezTo>
                  <a:pt x="210" y="45"/>
                  <a:pt x="218" y="58"/>
                  <a:pt x="224" y="72"/>
                </a:cubicBezTo>
                <a:cubicBezTo>
                  <a:pt x="230" y="86"/>
                  <a:pt x="233" y="101"/>
                  <a:pt x="233" y="116"/>
                </a:cubicBezTo>
                <a:close/>
              </a:path>
            </a:pathLst>
          </a:custGeom>
          <a:solidFill>
            <a:srgbClr val="F87171"/>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604" name="文本框 603"/>
          <p:cNvSpPr txBox="1"/>
          <p:nvPr/>
        </p:nvSpPr>
        <p:spPr>
          <a:xfrm>
            <a:off x="9319320" y="3198240"/>
            <a:ext cx="83160" cy="97920"/>
          </a:xfrm>
          <a:prstGeom prst="rect">
            <a:avLst/>
          </a:prstGeom>
          <a:noFill/>
          <a:ln w="0">
            <a:noFill/>
          </a:ln>
        </p:spPr>
        <p:txBody>
          <a:bodyPr wrap="none" lIns="0" tIns="0" rIns="0" bIns="0" anchor="t">
            <a:spAutoFit/>
          </a:bodyPr>
          <a:lstStyle/>
          <a:p>
            <a:r>
              <a:rPr lang="en-US" sz="660" b="0" u="none" strike="noStrike">
                <a:solidFill>
                  <a:srgbClr val="FFFFFF"/>
                </a:solidFill>
                <a:effectLst/>
                <a:uFillTx/>
                <a:latin typeface="DejaVuSans"/>
                <a:ea typeface="DejaVuSans"/>
              </a:rPr>
              <a:t>2</a:t>
            </a:r>
            <a:endParaRPr lang="en-US" sz="660" b="0" u="none" strike="noStrike">
              <a:solidFill>
                <a:srgbClr val="000000"/>
              </a:solidFill>
              <a:effectLst/>
              <a:uFillTx/>
              <a:latin typeface="Times New Roman"/>
            </a:endParaRPr>
          </a:p>
        </p:txBody>
      </p:sp>
      <p:sp>
        <p:nvSpPr>
          <p:cNvPr id="605" name="文本框 604"/>
          <p:cNvSpPr txBox="1"/>
          <p:nvPr/>
        </p:nvSpPr>
        <p:spPr>
          <a:xfrm>
            <a:off x="9349560" y="2342880"/>
            <a:ext cx="419760" cy="105480"/>
          </a:xfrm>
          <a:prstGeom prst="rect">
            <a:avLst/>
          </a:prstGeom>
          <a:noFill/>
          <a:ln w="0">
            <a:noFill/>
          </a:ln>
        </p:spPr>
        <p:txBody>
          <a:bodyPr wrap="none" lIns="0" tIns="0" rIns="0" bIns="0" anchor="t">
            <a:spAutoFit/>
          </a:bodyPr>
          <a:lstStyle/>
          <a:p>
            <a:r>
              <a:rPr lang="zh-CN" sz="660" b="0" u="none" strike="noStrike">
                <a:solidFill>
                  <a:srgbClr val="FFFFFF"/>
                </a:solidFill>
                <a:effectLst/>
                <a:uFillTx/>
                <a:latin typeface="WenQuanYiZenHei"/>
                <a:ea typeface="WenQuanYiZenHei"/>
              </a:rPr>
              <a:t>不相关文档</a:t>
            </a:r>
            <a:endParaRPr lang="en-US" sz="660" b="0" u="none" strike="noStrike">
              <a:solidFill>
                <a:srgbClr val="000000"/>
              </a:solidFill>
              <a:effectLst/>
              <a:uFillTx/>
              <a:latin typeface="Times New Roman"/>
            </a:endParaRPr>
          </a:p>
        </p:txBody>
      </p:sp>
      <p:sp>
        <p:nvSpPr>
          <p:cNvPr id="606" name="文本框 605"/>
          <p:cNvSpPr txBox="1"/>
          <p:nvPr/>
        </p:nvSpPr>
        <p:spPr>
          <a:xfrm>
            <a:off x="9767160" y="2345760"/>
            <a:ext cx="83160" cy="97920"/>
          </a:xfrm>
          <a:prstGeom prst="rect">
            <a:avLst/>
          </a:prstGeom>
          <a:noFill/>
          <a:ln w="0">
            <a:noFill/>
          </a:ln>
        </p:spPr>
        <p:txBody>
          <a:bodyPr wrap="none" lIns="0" tIns="0" rIns="0" bIns="0" anchor="t">
            <a:spAutoFit/>
          </a:bodyPr>
          <a:lstStyle/>
          <a:p>
            <a:r>
              <a:rPr lang="en-US" sz="660" b="0" u="none" strike="noStrike">
                <a:solidFill>
                  <a:srgbClr val="FFFFFF"/>
                </a:solidFill>
                <a:effectLst/>
                <a:uFillTx/>
                <a:latin typeface="DejaVuSans"/>
                <a:ea typeface="DejaVuSans"/>
              </a:rPr>
              <a:t>3</a:t>
            </a:r>
            <a:endParaRPr lang="en-US" sz="660" b="0" u="none" strike="noStrike">
              <a:solidFill>
                <a:srgbClr val="000000"/>
              </a:solidFill>
              <a:effectLst/>
              <a:uFillTx/>
              <a:latin typeface="Times New Roman"/>
            </a:endParaRPr>
          </a:p>
        </p:txBody>
      </p:sp>
      <p:sp>
        <p:nvSpPr>
          <p:cNvPr id="607" name="任意多边形 606"/>
          <p:cNvSpPr/>
          <p:nvPr/>
        </p:nvSpPr>
        <p:spPr>
          <a:xfrm>
            <a:off x="6518160" y="2356560"/>
            <a:ext cx="117360" cy="117360"/>
          </a:xfrm>
          <a:custGeom>
            <a:avLst/>
            <a:gdLst/>
            <a:ahLst/>
            <a:cxnLst/>
            <a:rect l="0" t="0" r="r" b="b"/>
            <a:pathLst>
              <a:path w="326" h="326">
                <a:moveTo>
                  <a:pt x="326" y="163"/>
                </a:moveTo>
                <a:cubicBezTo>
                  <a:pt x="326" y="174"/>
                  <a:pt x="325" y="184"/>
                  <a:pt x="323" y="195"/>
                </a:cubicBezTo>
                <a:cubicBezTo>
                  <a:pt x="320" y="205"/>
                  <a:pt x="317" y="215"/>
                  <a:pt x="313" y="225"/>
                </a:cubicBezTo>
                <a:cubicBezTo>
                  <a:pt x="309" y="235"/>
                  <a:pt x="304" y="244"/>
                  <a:pt x="298" y="253"/>
                </a:cubicBezTo>
                <a:cubicBezTo>
                  <a:pt x="292" y="262"/>
                  <a:pt x="286" y="270"/>
                  <a:pt x="278" y="278"/>
                </a:cubicBezTo>
                <a:cubicBezTo>
                  <a:pt x="271" y="286"/>
                  <a:pt x="262" y="292"/>
                  <a:pt x="253" y="298"/>
                </a:cubicBezTo>
                <a:cubicBezTo>
                  <a:pt x="245" y="304"/>
                  <a:pt x="235" y="309"/>
                  <a:pt x="225" y="313"/>
                </a:cubicBezTo>
                <a:cubicBezTo>
                  <a:pt x="215" y="317"/>
                  <a:pt x="205" y="320"/>
                  <a:pt x="194" y="322"/>
                </a:cubicBezTo>
                <a:cubicBezTo>
                  <a:pt x="183" y="325"/>
                  <a:pt x="173" y="326"/>
                  <a:pt x="162" y="326"/>
                </a:cubicBezTo>
                <a:cubicBezTo>
                  <a:pt x="152" y="326"/>
                  <a:pt x="141" y="325"/>
                  <a:pt x="130" y="322"/>
                </a:cubicBezTo>
                <a:cubicBezTo>
                  <a:pt x="120" y="320"/>
                  <a:pt x="110" y="317"/>
                  <a:pt x="100" y="313"/>
                </a:cubicBezTo>
                <a:cubicBezTo>
                  <a:pt x="90" y="309"/>
                  <a:pt x="81" y="304"/>
                  <a:pt x="72" y="298"/>
                </a:cubicBezTo>
                <a:cubicBezTo>
                  <a:pt x="63" y="292"/>
                  <a:pt x="55" y="286"/>
                  <a:pt x="47" y="278"/>
                </a:cubicBezTo>
                <a:cubicBezTo>
                  <a:pt x="40" y="270"/>
                  <a:pt x="33" y="262"/>
                  <a:pt x="27" y="253"/>
                </a:cubicBezTo>
                <a:cubicBezTo>
                  <a:pt x="21" y="244"/>
                  <a:pt x="16" y="235"/>
                  <a:pt x="12" y="225"/>
                </a:cubicBezTo>
                <a:cubicBezTo>
                  <a:pt x="8" y="215"/>
                  <a:pt x="5" y="205"/>
                  <a:pt x="3" y="195"/>
                </a:cubicBezTo>
                <a:cubicBezTo>
                  <a:pt x="1" y="184"/>
                  <a:pt x="0" y="174"/>
                  <a:pt x="0" y="163"/>
                </a:cubicBezTo>
                <a:cubicBezTo>
                  <a:pt x="0" y="152"/>
                  <a:pt x="1" y="142"/>
                  <a:pt x="3" y="131"/>
                </a:cubicBezTo>
                <a:cubicBezTo>
                  <a:pt x="5" y="121"/>
                  <a:pt x="8" y="111"/>
                  <a:pt x="12" y="101"/>
                </a:cubicBezTo>
                <a:cubicBezTo>
                  <a:pt x="16" y="90"/>
                  <a:pt x="21" y="81"/>
                  <a:pt x="27" y="72"/>
                </a:cubicBezTo>
                <a:cubicBezTo>
                  <a:pt x="33" y="63"/>
                  <a:pt x="40" y="55"/>
                  <a:pt x="47" y="47"/>
                </a:cubicBezTo>
                <a:cubicBezTo>
                  <a:pt x="55" y="40"/>
                  <a:pt x="63" y="33"/>
                  <a:pt x="72" y="27"/>
                </a:cubicBezTo>
                <a:cubicBezTo>
                  <a:pt x="81" y="21"/>
                  <a:pt x="90" y="16"/>
                  <a:pt x="100" y="12"/>
                </a:cubicBezTo>
                <a:cubicBezTo>
                  <a:pt x="110" y="8"/>
                  <a:pt x="120" y="5"/>
                  <a:pt x="130" y="3"/>
                </a:cubicBezTo>
                <a:cubicBezTo>
                  <a:pt x="141" y="1"/>
                  <a:pt x="152" y="0"/>
                  <a:pt x="162" y="0"/>
                </a:cubicBezTo>
                <a:cubicBezTo>
                  <a:pt x="173" y="0"/>
                  <a:pt x="183" y="1"/>
                  <a:pt x="194" y="3"/>
                </a:cubicBezTo>
                <a:cubicBezTo>
                  <a:pt x="205" y="5"/>
                  <a:pt x="215" y="8"/>
                  <a:pt x="225" y="12"/>
                </a:cubicBezTo>
                <a:cubicBezTo>
                  <a:pt x="235" y="16"/>
                  <a:pt x="245" y="21"/>
                  <a:pt x="253" y="27"/>
                </a:cubicBezTo>
                <a:cubicBezTo>
                  <a:pt x="262" y="33"/>
                  <a:pt x="271" y="40"/>
                  <a:pt x="278" y="47"/>
                </a:cubicBezTo>
                <a:cubicBezTo>
                  <a:pt x="286" y="55"/>
                  <a:pt x="292" y="63"/>
                  <a:pt x="298" y="72"/>
                </a:cubicBezTo>
                <a:cubicBezTo>
                  <a:pt x="304" y="81"/>
                  <a:pt x="309" y="90"/>
                  <a:pt x="313" y="101"/>
                </a:cubicBezTo>
                <a:cubicBezTo>
                  <a:pt x="317" y="111"/>
                  <a:pt x="320" y="121"/>
                  <a:pt x="323" y="131"/>
                </a:cubicBezTo>
                <a:cubicBezTo>
                  <a:pt x="325" y="142"/>
                  <a:pt x="326" y="152"/>
                  <a:pt x="326" y="163"/>
                </a:cubicBezTo>
                <a:close/>
              </a:path>
            </a:pathLst>
          </a:custGeom>
          <a:solidFill>
            <a:srgbClr val="7E3AF2"/>
          </a:solidFill>
          <a:ln w="0">
            <a:noFill/>
          </a:ln>
        </p:spPr>
        <p:txBody>
          <a:bodyPr lIns="0" tIns="0" rIns="0" bIns="0" anchor="t">
            <a:noAutofit/>
          </a:bodyPr>
          <a:lstStyle/>
          <a:p>
            <a:endParaRPr lang="en-US" sz="2400" b="0" u="none" strike="noStrike">
              <a:solidFill>
                <a:srgbClr val="FFFFFF"/>
              </a:solidFill>
              <a:effectLst/>
              <a:uFillTx/>
              <a:latin typeface="Times New Roman"/>
            </a:endParaRPr>
          </a:p>
        </p:txBody>
      </p:sp>
      <p:sp>
        <p:nvSpPr>
          <p:cNvPr id="608" name="文本框 607"/>
          <p:cNvSpPr txBox="1"/>
          <p:nvPr/>
        </p:nvSpPr>
        <p:spPr>
          <a:xfrm>
            <a:off x="6661800" y="2301840"/>
            <a:ext cx="201960" cy="128520"/>
          </a:xfrm>
          <a:prstGeom prst="rect">
            <a:avLst/>
          </a:prstGeom>
          <a:noFill/>
          <a:ln w="0">
            <a:noFill/>
          </a:ln>
        </p:spPr>
        <p:txBody>
          <a:bodyPr wrap="none" lIns="0" tIns="0" rIns="0" bIns="0" anchor="t">
            <a:spAutoFit/>
          </a:bodyPr>
          <a:lstStyle/>
          <a:p>
            <a:r>
              <a:rPr lang="zh-CN" sz="790" b="0" u="none" strike="noStrike">
                <a:solidFill>
                  <a:srgbClr val="7E3AF2"/>
                </a:solidFill>
                <a:effectLst/>
                <a:uFillTx/>
                <a:latin typeface="WenQuanYiZenHei"/>
                <a:ea typeface="WenQuanYiZenHei"/>
              </a:rPr>
              <a:t>查询</a:t>
            </a:r>
            <a:endParaRPr lang="en-US" sz="790" b="0" u="none" strike="noStrike">
              <a:solidFill>
                <a:srgbClr val="000000"/>
              </a:solidFill>
              <a:effectLst/>
              <a:uFillTx/>
              <a:latin typeface="Times New Roman"/>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p15="http://schemas.microsoft.com/office/powerpoint/2012/main" xmlns="">
      <p:transition spd="slow"/>
    </mc:Fallback>
  </mc:AlternateContent>
  <p:timing>
    <p:tnLst>
      <p:par>
        <p:cTn id="1" dur="indefinite" restart="never" nodeType="tmRoot"/>
      </p:par>
    </p:tnLst>
  </p:timing>
</p:sld>
</file>

<file path=ppt/theme/theme1.xml><?xml version="1.0" encoding="utf-8"?>
<a:theme xmlns:a="http://schemas.openxmlformats.org/drawingml/2006/main" name="Office">
  <a:themeElements>
    <a:clrScheme name="LibreOffice">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fontScheme name="Office">
      <a:majorFont>
        <a:latin typeface="Arial"/>
        <a:ea typeface="DejaVu Sans"/>
        <a:cs typeface="DejaVu Sans"/>
      </a:majorFont>
      <a:minorFont>
        <a:latin typeface="Arial"/>
        <a:ea typeface="DejaVu Sans"/>
        <a:cs typeface="DejaVu Sans"/>
      </a:minorFont>
    </a:fontScheme>
    <a:fmtScheme>
      <a:fillStyleLst>
        <a:solidFill>
          <a:schemeClr val="phClr"/>
        </a:solidFill>
        <a:solidFill>
          <a:schemeClr val="phClr"/>
        </a:solidFill>
        <a:solidFill>
          <a:schemeClr val="phClr"/>
        </a:solidFill>
      </a:fillStyleLst>
      <a:lnStyleLst>
        <a:ln w="6350" cap="flat" cmpd="sng" algn="ctr">
          <a:prstDash val="solid"/>
          <a:miter/>
        </a:ln>
        <a:ln w="6350" cap="flat" cmpd="sng" algn="ctr">
          <a:prstDash val="solid"/>
          <a:miter/>
        </a:ln>
        <a:ln w="6350" cap="flat" cmpd="sng" algn="ctr">
          <a:prstDash val="solid"/>
          <a:miter/>
        </a:ln>
      </a:lnStyleLst>
      <a:effectStyleLst>
        <a:effectStyle>
          <a:effectLst/>
        </a:effectStyle>
        <a:effectStyle>
          <a:effectLst/>
        </a:effectStyle>
        <a:effectStyle>
          <a:effectLst/>
        </a:effectStyle>
      </a:effectStyleLst>
      <a:bgFillStyleLst>
        <a:solidFill>
          <a:schemeClr val="phClr"/>
        </a:solidFill>
        <a:solidFill>
          <a:schemeClr val="phClr"/>
        </a:solidFill>
        <a:solidFill>
          <a:schemeClr val="phClr"/>
        </a:soli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TotalTime>
  <Words>2605</Words>
  <Application>Microsoft Office PowerPoint</Application>
  <PresentationFormat>自定义</PresentationFormat>
  <Paragraphs>601</Paragraphs>
  <Slides>15</Slides>
  <Notes>0</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15</vt:i4>
      </vt:variant>
    </vt:vector>
  </HeadingPairs>
  <TitlesOfParts>
    <vt:vector size="25" baseType="lpstr">
      <vt:lpstr>DejaVu Sans</vt:lpstr>
      <vt:lpstr>DejaVuSans</vt:lpstr>
      <vt:lpstr>WenQuanYiZenHei</vt:lpstr>
      <vt:lpstr>隶书</vt:lpstr>
      <vt:lpstr>Arial</vt:lpstr>
      <vt:lpstr>Courier New</vt:lpstr>
      <vt:lpstr>Symbol</vt:lpstr>
      <vt:lpstr>Times New Roman</vt:lpstr>
      <vt:lpstr>Wingdings</vt:lpstr>
      <vt:lpstr>Office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cp:lastModifiedBy>Administrator</cp:lastModifiedBy>
  <cp:revision>1</cp:revision>
  <dcterms:modified xsi:type="dcterms:W3CDTF">2025-06-13T03:36:32Z</dcterms:modified>
</cp:coreProperties>
</file>

<file path=docProps/core0.xml><?xml version="1.0" encoding="utf-8"?>
<cp:coreProperties xmlns:cp="http://schemas.openxmlformats.org/package/2006/metadata/core-properties" xmlns:dc="http://purl.org/dc/elements/1.1/" xmlns:dcterms="http://purl.org/dc/terms/" xmlns:dcmitype="http://purl.org/dc/dcmitype/" xmlns:xsi="http://www.w3.org/2001/XMLSchema-instance">
  <dc:creator/>
  <dc:description/>
  <dc:language>en-US</dc:language>
  <cp:lastModifiedBy/>
  <cp:revision>0</cp:revision>
  <dc:subject/>
  <dc:title/>
</cp:coreProperties>
</file>